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9CB54-7286-4205-A597-BEE00F4F916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8A7FC-4D3C-4AF0-9FBC-403C715380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577" y="97155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b="1" spc="300" dirty="0" smtClean="0">
                <a:ln w="9525">
                  <a:noFill/>
                </a:ln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1.1 </a:t>
            </a:r>
            <a:r>
              <a:rPr lang="zh-CN" altLang="en-US" sz="4400" b="1" spc="300" dirty="0" smtClean="0">
                <a:ln w="9525">
                  <a:noFill/>
                </a:ln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endParaRPr lang="en-US" altLang="zh-CN" sz="4400" b="1" spc="300" dirty="0" smtClean="0">
              <a:ln w="9525">
                <a:noFill/>
              </a:ln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spc="300" dirty="0" smtClean="0">
                <a:ln w="9525">
                  <a:noFill/>
                </a:ln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spc="300" dirty="0" smtClean="0">
                <a:ln w="9525">
                  <a:noFill/>
                </a:ln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spc="300" dirty="0" smtClean="0">
                <a:ln w="9525">
                  <a:noFill/>
                </a:ln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spc="300" dirty="0">
              <a:ln w="9525">
                <a:noFill/>
              </a:ln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32077" y="294036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0957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9"/>
          <p:cNvSpPr txBox="1"/>
          <p:nvPr/>
        </p:nvSpPr>
        <p:spPr>
          <a:xfrm>
            <a:off x="272332" y="687231"/>
            <a:ext cx="76524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：如图，在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=30°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  AB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ACB=90°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BAC=30°  ∴∠B=60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CD=BC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，连接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ACB=90°∴∠ACB=90°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∵AC=AC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ABC≌△ADC(SAS)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AB=AD(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全等三角形的对应边相等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有一个角是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的等腰三角形是等边三角形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BD=  AB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77000" y="1123950"/>
            <a:ext cx="2487384" cy="23288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05004" y="1042580"/>
            <a:ext cx="209057" cy="540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821384" y="1550042"/>
            <a:ext cx="1143000" cy="1783707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14061" y="4375172"/>
            <a:ext cx="209057" cy="540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38180" y="4349553"/>
            <a:ext cx="209057" cy="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6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文本框 1"/>
          <p:cNvSpPr txBox="1"/>
          <p:nvPr/>
        </p:nvSpPr>
        <p:spPr>
          <a:xfrm>
            <a:off x="279672" y="688106"/>
            <a:ext cx="8559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定理：在直角三角形中，如果有一个锐角等于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，那么它所对的直角边等于斜边的一半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2004" y="1809750"/>
            <a:ext cx="4814655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670556" y="701651"/>
            <a:ext cx="82448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探究点三：求证：如果等腰三角形的底角为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15°</a:t>
            </a:r>
            <a:r>
              <a:rPr lang="zh-CN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那么腰上的高等于腰长的一半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中，已知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</a:t>
            </a: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CD=  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AC 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如图，在等腰△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ABC=∠ACB=15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°,∠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CAD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的外角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CAD=∠ABC+∠ACB=30°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又：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CD⊥AD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∴△ACD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为直角三角形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∵直角三角形中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角所对边是斜边的一半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CD=  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即：如果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等腰三角形的底角为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15º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，那么腰上的高等于腰长的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一半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34000" y="2495550"/>
            <a:ext cx="3508326" cy="1224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752600" y="1428752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3352800" imgH="8534400" progId="Equation.DSMT4">
                  <p:embed/>
                </p:oleObj>
              </mc:Choice>
              <mc:Fallback>
                <p:oleObj name="Equation" r:id="rId5" imgW="3352800" imgH="8534400" progId="Equation.DSMT4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1428752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1353074" y="3638552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3352800" imgH="8534400" progId="Equation.DSMT4">
                  <p:embed/>
                </p:oleObj>
              </mc:Choice>
              <mc:Fallback>
                <p:oleObj name="Equation" r:id="rId7" imgW="3352800" imgH="8534400" progId="Equation.DSMT4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3074" y="3638552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4" y="908071"/>
            <a:ext cx="83215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已知：如图，∠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CAE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的外角，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AD∥BC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1=∠2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．求证：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pic>
        <p:nvPicPr>
          <p:cNvPr id="1025" name="图片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3" y="1581152"/>
            <a:ext cx="12477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91355" y="2038352"/>
            <a:ext cx="6096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</a:t>
            </a:r>
            <a:r>
              <a:rPr lang="zh-CN" altLang="zh-CN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AD//BC,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1=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B(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同位角相等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),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2=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（内错角相等）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1=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2,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C,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zh-CN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两条腰相等：</a:t>
            </a:r>
            <a:r>
              <a:rPr lang="en-US" altLang="zh-CN" kern="100" dirty="0">
                <a:solidFill>
                  <a:srgbClr val="333333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91355" y="718982"/>
            <a:ext cx="81534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已知：如图，∠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的平分线相交于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，过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DE∥BC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找出图中的等腰三角形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(2)BD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之间存在着怎样的关系？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证明以上的结论</a:t>
            </a:r>
          </a:p>
        </p:txBody>
      </p:sp>
      <p:pic>
        <p:nvPicPr>
          <p:cNvPr id="3073" name="图片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4" y="2114552"/>
            <a:ext cx="2928387" cy="194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947957" y="514352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等腰△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BDF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，等腰△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CEF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 </a:t>
            </a:r>
            <a:r>
              <a:rPr lang="en-US" altLang="zh-CN" sz="16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BD+CE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=DE.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）证明：（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）∵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∥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FBC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DFB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BF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是∠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DBF=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FBC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DBF=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DFB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BDF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是等腰三角形；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）∵△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BDF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DB=DF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同理：△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EFC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=EC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BD+EC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160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DF+EF</a:t>
            </a:r>
            <a:r>
              <a:rPr lang="en-US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=DE</a:t>
            </a:r>
            <a:r>
              <a:rPr lang="zh-CN" altLang="zh-CN" sz="16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课堂总结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文本框 10"/>
          <p:cNvSpPr txBox="1"/>
          <p:nvPr/>
        </p:nvSpPr>
        <p:spPr>
          <a:xfrm>
            <a:off x="480848" y="688106"/>
            <a:ext cx="82821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等边三角形的判定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有一个角是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的等腰三角形是等边三角形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三个角都相等的三角形是等边三角形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特殊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的直角三角形的性质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在直角三角形中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如果有一个锐角等于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30º,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那么它所对的直角边等于斜边的一半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609600" y="718093"/>
            <a:ext cx="7772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．等腰三角形补充下列条件后，任不一定是等边三角形的是（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．有一个内角是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 º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．有一个外角是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 º    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．有两个角相等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．腰与底边相等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A=45 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B=30 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CD⊥AB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，垂足为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CD=1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的长为（　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 t="3844" r="40781"/>
          <a:stretch>
            <a:fillRect/>
          </a:stretch>
        </p:blipFill>
        <p:spPr>
          <a:xfrm>
            <a:off x="2313805" y="3144152"/>
            <a:ext cx="3124200" cy="190645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91361" y="2802150"/>
            <a:ext cx="6784861" cy="684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09800" y="2383858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65848" y="737313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57200" y="742950"/>
            <a:ext cx="8305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若一个三角形的两个角的角平分线分别垂直与对边，则这个三角形是（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．直角三角形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B=60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º，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BC=2 cm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º，∠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B=60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º，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AD=6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CD=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等腰三角形的底角等于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 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，腰上的高为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，则腰长为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738646" y="7429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41885" y="1545072"/>
            <a:ext cx="6399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cm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email"/>
          <a:srcRect t="1598" r="52336"/>
          <a:stretch>
            <a:fillRect/>
          </a:stretch>
        </p:blipFill>
        <p:spPr>
          <a:xfrm>
            <a:off x="2590800" y="2554835"/>
            <a:ext cx="2514600" cy="136612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8310518" y="194613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019800" y="4041370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6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58626" y="673751"/>
            <a:ext cx="8416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7.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ACB=120 º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AD∥EC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的延长线于点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）求∠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）找出图的等边三角形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说明理由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4" y="1962150"/>
            <a:ext cx="26765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838200" y="1547423"/>
            <a:ext cx="487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）∵∠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ACB=120°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BCE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ABC=60°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是等边三角形，理由如下：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sz="1600" dirty="0" err="1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=120º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sz="1600" dirty="0" err="1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∴∠BCE=60°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BCE=60°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AD∥EC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BCE=∠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D=60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sz="1600" dirty="0" err="1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=120º</a:t>
            </a:r>
            <a:endParaRPr lang="en-US" altLang="zh-CN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∴∠ACD=60°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828800" y="1885952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3352800" imgH="8534400" progId="Equation.DSMT4">
                  <p:embed/>
                </p:oleObj>
              </mc:Choice>
              <mc:Fallback>
                <p:oleObj name="Equation" r:id="rId4" imgW="3352800" imgH="8534400" progId="Equation.DSMT4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1885952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21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矩形 23"/>
          <p:cNvSpPr/>
          <p:nvPr/>
        </p:nvSpPr>
        <p:spPr>
          <a:xfrm>
            <a:off x="1504933" y="1428752"/>
            <a:ext cx="64198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b="1" dirty="0" smtClean="0">
                <a:solidFill>
                  <a:srgbClr val="29292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b="1" dirty="0" smtClean="0">
                <a:solidFill>
                  <a:srgbClr val="29292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</a:t>
            </a:r>
            <a:r>
              <a:rPr lang="zh-CN" altLang="zh-CN" b="1" dirty="0">
                <a:solidFill>
                  <a:srgbClr val="29292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等边三角形的判别条件及其证明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PA_矩形 6"/>
          <p:cNvSpPr/>
          <p:nvPr>
            <p:custDataLst>
              <p:tags r:id="rId1"/>
            </p:custDataLst>
          </p:nvPr>
        </p:nvSpPr>
        <p:spPr>
          <a:xfrm>
            <a:off x="1500166" y="2773699"/>
            <a:ext cx="68818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zh-CN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掌握含有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zh-CN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</a:t>
            </a:r>
            <a:r>
              <a:rPr lang="zh-CN" altLang="zh-CN" b="1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的直角三角形性质及其证明，并能解决相关</a:t>
            </a:r>
            <a:r>
              <a:rPr lang="zh-CN" altLang="zh-CN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b="1" dirty="0">
              <a:ln>
                <a:solidFill>
                  <a:srgbClr val="FFC000"/>
                </a:solidFill>
              </a:ln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燕尾形箭头 25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7" name="圆角矩形 26"/>
          <p:cNvSpPr/>
          <p:nvPr>
            <p:custDataLst>
              <p:tags r:id="rId3"/>
            </p:custDataLst>
          </p:nvPr>
        </p:nvSpPr>
        <p:spPr bwMode="auto">
          <a:xfrm>
            <a:off x="1142957" y="14783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圆角矩形 27"/>
          <p:cNvSpPr/>
          <p:nvPr>
            <p:custDataLst>
              <p:tags r:id="rId4"/>
            </p:custDataLst>
          </p:nvPr>
        </p:nvSpPr>
        <p:spPr bwMode="auto">
          <a:xfrm>
            <a:off x="1190603" y="29049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49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1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预习检测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PA_文本框 4"/>
          <p:cNvSpPr txBox="1"/>
          <p:nvPr>
            <p:custDataLst>
              <p:tags r:id="rId1"/>
            </p:custDataLst>
          </p:nvPr>
        </p:nvSpPr>
        <p:spPr>
          <a:xfrm>
            <a:off x="684096" y="958508"/>
            <a:ext cx="8231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顶角是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的等腰三角形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底角是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的等腰三角形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三个角都相等的三角形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三条边都相等的三角形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在直角三角形中，如果一个锐角等于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那么它所对的直角边等于斜边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PA_文本框 10"/>
          <p:cNvSpPr txBox="1"/>
          <p:nvPr>
            <p:custDataLst>
              <p:tags r:id="rId2"/>
            </p:custDataLst>
          </p:nvPr>
        </p:nvSpPr>
        <p:spPr>
          <a:xfrm>
            <a:off x="4038604" y="1139745"/>
            <a:ext cx="158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</a:p>
        </p:txBody>
      </p:sp>
      <p:sp>
        <p:nvSpPr>
          <p:cNvPr id="23" name="PA_文本框 15"/>
          <p:cNvSpPr txBox="1"/>
          <p:nvPr>
            <p:custDataLst>
              <p:tags r:id="rId3"/>
            </p:custDataLst>
          </p:nvPr>
        </p:nvSpPr>
        <p:spPr>
          <a:xfrm>
            <a:off x="4140091" y="1644869"/>
            <a:ext cx="158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</a:p>
        </p:txBody>
      </p:sp>
      <p:sp>
        <p:nvSpPr>
          <p:cNvPr id="24" name="PA_文本框 16"/>
          <p:cNvSpPr txBox="1"/>
          <p:nvPr>
            <p:custDataLst>
              <p:tags r:id="rId4"/>
            </p:custDataLst>
          </p:nvPr>
        </p:nvSpPr>
        <p:spPr>
          <a:xfrm>
            <a:off x="4007922" y="2206545"/>
            <a:ext cx="158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</a:p>
        </p:txBody>
      </p:sp>
      <p:sp>
        <p:nvSpPr>
          <p:cNvPr id="25" name="PA_文本框 17"/>
          <p:cNvSpPr txBox="1"/>
          <p:nvPr>
            <p:custDataLst>
              <p:tags r:id="rId5"/>
            </p:custDataLst>
          </p:nvPr>
        </p:nvSpPr>
        <p:spPr>
          <a:xfrm>
            <a:off x="4007922" y="2812018"/>
            <a:ext cx="158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</a:p>
        </p:txBody>
      </p:sp>
      <p:sp>
        <p:nvSpPr>
          <p:cNvPr id="26" name="PA_文本框 18"/>
          <p:cNvSpPr txBox="1"/>
          <p:nvPr>
            <p:custDataLst>
              <p:tags r:id="rId6"/>
            </p:custDataLst>
          </p:nvPr>
        </p:nvSpPr>
        <p:spPr>
          <a:xfrm>
            <a:off x="966016" y="3867150"/>
            <a:ext cx="71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一半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91355" y="895351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探究点一： 等边三角形的判定</a:t>
            </a:r>
          </a:p>
          <a:p>
            <a:pPr indent="457200">
              <a:lnSpc>
                <a:spcPct val="200000"/>
              </a:lnSpc>
            </a:pPr>
            <a:r>
              <a:rPr lang="zh-CN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：一个三角形满足什么条件时是等边三角形，你能证明你的结论吗？与同伴交流</a:t>
            </a:r>
            <a:r>
              <a:rPr lang="en-US" altLang="zh-CN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20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PA_文本框 1"/>
          <p:cNvSpPr txBox="1"/>
          <p:nvPr>
            <p:custDataLst>
              <p:tags r:id="rId1"/>
            </p:custDataLst>
          </p:nvPr>
        </p:nvSpPr>
        <p:spPr>
          <a:xfrm>
            <a:off x="381000" y="602279"/>
            <a:ext cx="64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怎样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：三个角都相等的三角形是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已知：如图，在△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A=∠B=∠C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证明：在△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A=∠B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BC=AC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AC=AB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AB=AC=BC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是等边三角形．</a:t>
            </a:r>
          </a:p>
        </p:txBody>
      </p:sp>
      <p:pic>
        <p:nvPicPr>
          <p:cNvPr id="16" name="PA_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562600" y="2495552"/>
            <a:ext cx="1905000" cy="1786677"/>
          </a:xfrm>
          <a:prstGeom prst="rect">
            <a:avLst/>
          </a:prstGeom>
        </p:spPr>
      </p:pic>
      <p:sp>
        <p:nvSpPr>
          <p:cNvPr id="17" name="PA_文本框 5"/>
          <p:cNvSpPr txBox="1"/>
          <p:nvPr>
            <p:custDataLst>
              <p:tags r:id="rId3"/>
            </p:custDataLst>
          </p:nvPr>
        </p:nvSpPr>
        <p:spPr>
          <a:xfrm>
            <a:off x="5794871" y="751709"/>
            <a:ext cx="25146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∵∠A=∠B=∠C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6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13" dur="7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400"/>
                                            <p:tgtEl>
                                              <p:spTgt spid="15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15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500"/>
                                            <p:tgtEl>
                                              <p:spTgt spid="15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5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15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5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5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52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</p:cBhvr>
                                          <p:from x="500000" y="500000"/>
                                          <p:to x="99900" y="999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6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13" dur="7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400"/>
                                            <p:tgtEl>
                                              <p:spTgt spid="15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15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500"/>
                                            <p:tgtEl>
                                              <p:spTgt spid="15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5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15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5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5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52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</p:cBhvr>
                                          <p:from x="500000" y="500000"/>
                                          <p:to x="99900" y="999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9"/>
          <p:cNvSpPr txBox="1"/>
          <p:nvPr/>
        </p:nvSpPr>
        <p:spPr>
          <a:xfrm>
            <a:off x="609600" y="895352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：一个等腰三角形满足什么条件时是等边三角形，你能证明你的结论吗？与同伴交流</a:t>
            </a:r>
            <a:r>
              <a:rPr lang="en-US" altLang="zh-CN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20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9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PA_文本框 1"/>
          <p:cNvSpPr txBox="1"/>
          <p:nvPr>
            <p:custDataLst>
              <p:tags r:id="rId1"/>
            </p:custDataLst>
          </p:nvPr>
        </p:nvSpPr>
        <p:spPr>
          <a:xfrm>
            <a:off x="228604" y="590552"/>
            <a:ext cx="68490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怎样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一个角等于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60º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等腰三角形是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已知：在三角形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ABC=60º 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BAC=60°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∴∠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ABC=∠ACB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由三角形内角和等于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，得到∠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ABC+∠ACB+∠BCA=180°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2×∠ABC+∠BAC=180°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ABC=60°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BCA=∠ABC=∠ACB=60°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BAC=60°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ABC=∠ACB=∠BCA=60°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为等边三角形</a:t>
            </a:r>
          </a:p>
        </p:txBody>
      </p:sp>
      <p:pic>
        <p:nvPicPr>
          <p:cNvPr id="15" name="PA_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629400" y="2343151"/>
            <a:ext cx="1905000" cy="1786677"/>
          </a:xfrm>
          <a:prstGeom prst="rect">
            <a:avLst/>
          </a:prstGeom>
        </p:spPr>
      </p:pic>
      <p:sp>
        <p:nvSpPr>
          <p:cNvPr id="16" name="PA_文本框 5"/>
          <p:cNvSpPr txBox="1"/>
          <p:nvPr>
            <p:custDataLst>
              <p:tags r:id="rId3"/>
            </p:custDataLst>
          </p:nvPr>
        </p:nvSpPr>
        <p:spPr>
          <a:xfrm>
            <a:off x="6477000" y="675260"/>
            <a:ext cx="2514600" cy="13388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∵AB=AC,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∠C=60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是等边三角形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6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13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400"/>
                                            <p:tgtEl>
                                              <p:spTgt spid="1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400"/>
                                            <p:tgtEl>
                                              <p:spTgt spid="1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400"/>
                                            <p:tgtEl>
                                              <p:spTgt spid="1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400"/>
                                            <p:tgtEl>
                                              <p:spTgt spid="1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400"/>
                                            <p:tgtEl>
                                              <p:spTgt spid="1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400"/>
                                            <p:tgtEl>
                                              <p:spTgt spid="1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400"/>
                                            <p:tgtEl>
                                              <p:spTgt spid="1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400"/>
                                            <p:tgtEl>
                                              <p:spTgt spid="1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6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13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400"/>
                                            <p:tgtEl>
                                              <p:spTgt spid="1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400"/>
                                            <p:tgtEl>
                                              <p:spTgt spid="1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400"/>
                                            <p:tgtEl>
                                              <p:spTgt spid="1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400"/>
                                            <p:tgtEl>
                                              <p:spTgt spid="1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400"/>
                                            <p:tgtEl>
                                              <p:spTgt spid="1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400"/>
                                            <p:tgtEl>
                                              <p:spTgt spid="1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400"/>
                                            <p:tgtEl>
                                              <p:spTgt spid="1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400"/>
                                            <p:tgtEl>
                                              <p:spTgt spid="1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77018" y="971550"/>
            <a:ext cx="800978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探究点二：直角三角形中，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角所对直角边与斜边有什么关系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：用两个全等含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角的三角板，你能拼出一个怎样的三角形？能拼出一个等边三角形吗？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1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1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矩形 1"/>
          <p:cNvSpPr/>
          <p:nvPr/>
        </p:nvSpPr>
        <p:spPr>
          <a:xfrm>
            <a:off x="713801" y="971550"/>
            <a:ext cx="77703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：根据操作，思考，在直角三角形中，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角所对直角边与斜边有什么关系？并试着证明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2000" y="2038350"/>
            <a:ext cx="7783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尝试证明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：在直角三角形中，如果一个锐角等于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30º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，那么它所对的直角边等于斜边的一半．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1336</Words>
  <Application>Microsoft Office PowerPoint</Application>
  <PresentationFormat>全屏显示(16:9)</PresentationFormat>
  <Paragraphs>146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2023-01-17T00:02:45Z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B4DC67BC12F4463498EA60B6478A3AB2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