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52B930-C644-4ADF-A402-650C8A484C2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53681-8C7B-4B79-9F91-4793B2D3781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A559F95-D7BF-4331-BB52-8D21253A714F}" type="slidenum">
              <a:rPr lang="zh-CN" altLang="en-US" smtClean="0">
                <a:solidFill>
                  <a:prstClr val="black"/>
                </a:solidFill>
              </a:rPr>
              <a:t>5</a:t>
            </a:fld>
            <a:endParaRPr lang="en-US" altLang="zh-CN">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8D49EF12-53E2-4C6D-9990-52535827BCAB}"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194D1374-BF35-4ABF-872E-A1335AE63818}"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98FA9D2A-D1E6-4D88-A3CD-B5BFE005F7F0}"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A02C474C-5CC3-400A-AC8A-197C60F8A6EC}"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AE866C73-62B3-414F-8AC2-BEC6B289D741}"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0FE322DA-9C3E-425B-9337-0E0E3B74526B}"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B0980578-6F57-4172-8683-540AEE6559A4}"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3E31EBB1-6470-4953-8255-325E1CB6A9C6}"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66AA7413-7926-4434-A201-D88AB66784C7}"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D0371D7F-8326-4374-B429-CAAB9B50782C}"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943D9EEB-FD2A-4B5B-8F70-9C5FC9AA1B7D}"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lum/>
          </a:blip>
          <a:srcRect/>
          <a:stretch>
            <a:fillRect/>
          </a:stretch>
        </a:blip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29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29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endParaRPr lang="en-US" altLang="zh-CN">
              <a:solidFill>
                <a:srgbClr val="000000"/>
              </a:solidFill>
            </a:endParaRPr>
          </a:p>
        </p:txBody>
      </p:sp>
      <p:sp>
        <p:nvSpPr>
          <p:cNvPr id="129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ndParaRPr>
          </a:p>
        </p:txBody>
      </p:sp>
      <p:sp>
        <p:nvSpPr>
          <p:cNvPr id="129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74F734F9-5FA0-44ED-A17F-9EE9A14744CD}" type="slidenum">
              <a:rPr lang="zh-CN" altLang="en-US">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10.GIF"/></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 Target="slide16.xml"/><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1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5795963" y="17002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6148" name="Text Box 4"/>
          <p:cNvSpPr txBox="1">
            <a:spLocks noChangeArrowheads="1"/>
          </p:cNvSpPr>
          <p:nvPr/>
        </p:nvSpPr>
        <p:spPr bwMode="auto">
          <a:xfrm>
            <a:off x="4067175" y="42211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6150" name="Text Box 6"/>
          <p:cNvSpPr txBox="1">
            <a:spLocks noChangeArrowheads="1"/>
          </p:cNvSpPr>
          <p:nvPr/>
        </p:nvSpPr>
        <p:spPr bwMode="auto">
          <a:xfrm>
            <a:off x="3448" y="2231531"/>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zh-CN" sz="6000" b="1" dirty="0">
                <a:solidFill>
                  <a:srgbClr val="2D2D8A"/>
                </a:solidFill>
                <a:ea typeface="隶书" panose="02010509060101010101" pitchFamily="49" charset="-122"/>
              </a:rPr>
              <a:t>7.4  </a:t>
            </a:r>
            <a:r>
              <a:rPr lang="zh-CN" altLang="en-US" sz="6000" b="1" dirty="0">
                <a:solidFill>
                  <a:srgbClr val="2D2D8A"/>
                </a:solidFill>
                <a:ea typeface="隶书" panose="02010509060101010101" pitchFamily="49" charset="-122"/>
              </a:rPr>
              <a:t>勾股定理的逆定理</a:t>
            </a:r>
          </a:p>
        </p:txBody>
      </p:sp>
      <p:pic>
        <p:nvPicPr>
          <p:cNvPr id="6176" name="Picture 32" descr="图片6"/>
          <p:cNvPicPr>
            <a:picLocks noChangeAspect="1" noChangeArrowheads="1" noCrop="1"/>
          </p:cNvPicPr>
          <p:nvPr/>
        </p:nvPicPr>
        <p:blipFill>
          <a:blip r:embed="rId2" cstate="email"/>
          <a:srcRect/>
          <a:stretch>
            <a:fillRect/>
          </a:stretch>
        </p:blipFill>
        <p:spPr bwMode="auto">
          <a:xfrm>
            <a:off x="0" y="-5307"/>
            <a:ext cx="2195736" cy="2744670"/>
          </a:xfrm>
          <a:prstGeom prst="rect">
            <a:avLst/>
          </a:prstGeom>
          <a:noFill/>
          <a:extLst>
            <a:ext uri="{909E8E84-426E-40DD-AFC4-6F175D3DCCD1}">
              <a14:hiddenFill xmlns:a14="http://schemas.microsoft.com/office/drawing/2010/main">
                <a:solidFill>
                  <a:srgbClr val="FFFFFF"/>
                </a:solidFill>
              </a14:hiddenFill>
            </a:ext>
          </a:extLst>
        </p:spPr>
      </p:pic>
      <p:sp>
        <p:nvSpPr>
          <p:cNvPr id="10" name="矩形 9"/>
          <p:cNvSpPr/>
          <p:nvPr/>
        </p:nvSpPr>
        <p:spPr>
          <a:xfrm>
            <a:off x="2665870" y="4862985"/>
            <a:ext cx="3812262" cy="566309"/>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800" b="1" kern="0" smtClean="0">
                <a:solidFill>
                  <a:srgbClr val="2D2D8A"/>
                </a:solidFill>
                <a:latin typeface="微软雅黑" panose="020B0503020204020204" pitchFamily="34" charset="-122"/>
                <a:ea typeface="微软雅黑" panose="020B0503020204020204" pitchFamily="34" charset="-122"/>
              </a:rPr>
              <a:t>WWW.PPT818.COM</a:t>
            </a:r>
            <a:endParaRPr lang="en-US" altLang="zh-CN" sz="2800" b="1" kern="0" dirty="0">
              <a:solidFill>
                <a:srgbClr val="2D2D8A"/>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additive="base">
                                        <p:cTn id="7" dur="1000" fill="hold"/>
                                        <p:tgtEl>
                                          <p:spTgt spid="6150"/>
                                        </p:tgtEl>
                                        <p:attrNameLst>
                                          <p:attrName>ppt_x</p:attrName>
                                        </p:attrNameLst>
                                      </p:cBhvr>
                                      <p:tavLst>
                                        <p:tav tm="0">
                                          <p:val>
                                            <p:strVal val="0-#ppt_w/2"/>
                                          </p:val>
                                        </p:tav>
                                        <p:tav tm="100000">
                                          <p:val>
                                            <p:strVal val="#ppt_x"/>
                                          </p:val>
                                        </p:tav>
                                      </p:tavLst>
                                    </p:anim>
                                    <p:anim calcmode="lin" valueType="num">
                                      <p:cBhvr additive="base">
                                        <p:cTn id="8" dur="1000" fill="hold"/>
                                        <p:tgtEl>
                                          <p:spTgt spid="61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40122" y="2839622"/>
            <a:ext cx="8174038" cy="1471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fontAlgn="base">
              <a:lnSpc>
                <a:spcPct val="80000"/>
              </a:lnSpc>
              <a:spcBef>
                <a:spcPct val="20000"/>
              </a:spcBef>
              <a:spcAft>
                <a:spcPct val="0"/>
              </a:spcAft>
            </a:pPr>
            <a:r>
              <a:rPr lang="zh-CN" altLang="en-US" sz="3600" b="1" dirty="0">
                <a:solidFill>
                  <a:srgbClr val="FF3300"/>
                </a:solidFill>
                <a:latin typeface="楷体_GB2312" pitchFamily="49" charset="-122"/>
                <a:ea typeface="楷体_GB2312" pitchFamily="49" charset="-122"/>
              </a:rPr>
              <a:t>认真学习课本</a:t>
            </a:r>
            <a:r>
              <a:rPr lang="en-US" altLang="zh-CN" sz="3600" b="1" dirty="0">
                <a:solidFill>
                  <a:srgbClr val="FF3300"/>
                </a:solidFill>
                <a:latin typeface="楷体_GB2312" pitchFamily="49" charset="-122"/>
                <a:ea typeface="楷体_GB2312" pitchFamily="49" charset="-122"/>
              </a:rPr>
              <a:t>P58</a:t>
            </a:r>
            <a:r>
              <a:rPr lang="zh-CN" altLang="en-US" sz="3600" b="1" dirty="0">
                <a:solidFill>
                  <a:srgbClr val="FF3300"/>
                </a:solidFill>
                <a:latin typeface="楷体_GB2312" pitchFamily="49" charset="-122"/>
                <a:ea typeface="楷体_GB2312" pitchFamily="49" charset="-122"/>
              </a:rPr>
              <a:t>页例</a:t>
            </a:r>
            <a:r>
              <a:rPr lang="en-US" altLang="zh-CN" sz="3600" b="1" dirty="0">
                <a:solidFill>
                  <a:srgbClr val="FF3300"/>
                </a:solidFill>
                <a:latin typeface="楷体_GB2312" pitchFamily="49" charset="-122"/>
                <a:ea typeface="楷体_GB2312" pitchFamily="49" charset="-122"/>
              </a:rPr>
              <a:t>2</a:t>
            </a:r>
            <a:r>
              <a:rPr lang="zh-CN" altLang="en-US" sz="3600" b="1" dirty="0">
                <a:solidFill>
                  <a:srgbClr val="FF3300"/>
                </a:solidFill>
                <a:latin typeface="楷体_GB2312" pitchFamily="49" charset="-122"/>
                <a:ea typeface="楷体_GB2312" pitchFamily="49" charset="-122"/>
              </a:rPr>
              <a:t>，并注意其解题格式。</a:t>
            </a:r>
          </a:p>
          <a:p>
            <a:pPr fontAlgn="base">
              <a:lnSpc>
                <a:spcPct val="80000"/>
              </a:lnSpc>
              <a:spcBef>
                <a:spcPct val="20000"/>
              </a:spcBef>
              <a:spcAft>
                <a:spcPct val="0"/>
              </a:spcAft>
            </a:pPr>
            <a:r>
              <a:rPr lang="en-US" altLang="zh-CN" sz="3200" b="1" dirty="0">
                <a:solidFill>
                  <a:srgbClr val="000000"/>
                </a:solidFill>
                <a:latin typeface="宋体" panose="02010600030101010101" pitchFamily="2" charset="-122"/>
              </a:rPr>
              <a:t> 2</a:t>
            </a:r>
            <a:r>
              <a:rPr lang="zh-CN" altLang="en-US" sz="3200" b="1" dirty="0">
                <a:solidFill>
                  <a:srgbClr val="000000"/>
                </a:solidFill>
                <a:latin typeface="宋体" panose="02010600030101010101" pitchFamily="2" charset="-122"/>
              </a:rPr>
              <a:t>分钟后，比谁能正确做对习题。</a:t>
            </a:r>
            <a:endParaRPr lang="zh-CN" altLang="en-US" sz="3200" dirty="0">
              <a:solidFill>
                <a:srgbClr val="000000"/>
              </a:solidFill>
              <a:latin typeface="宋体" panose="02010600030101010101" pitchFamily="2" charset="-122"/>
            </a:endParaRPr>
          </a:p>
        </p:txBody>
      </p:sp>
      <p:sp>
        <p:nvSpPr>
          <p:cNvPr id="10752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10752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10752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107528" name="WordArt 8"/>
          <p:cNvSpPr>
            <a:spLocks noChangeArrowheads="1" noChangeShapeType="1" noTextEdit="1"/>
          </p:cNvSpPr>
          <p:nvPr/>
        </p:nvSpPr>
        <p:spPr bwMode="auto">
          <a:xfrm>
            <a:off x="683568" y="1091980"/>
            <a:ext cx="4536504" cy="1028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cap="sq">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rPr>
              <a:t>自学指导二</a:t>
            </a:r>
          </a:p>
        </p:txBody>
      </p:sp>
      <p:pic>
        <p:nvPicPr>
          <p:cNvPr id="107529" name="Picture 9" descr="图片9"/>
          <p:cNvPicPr>
            <a:picLocks noChangeAspect="1" noChangeArrowheads="1" noCrop="1"/>
          </p:cNvPicPr>
          <p:nvPr/>
        </p:nvPicPr>
        <p:blipFill>
          <a:blip r:embed="rId2"/>
          <a:srcRect/>
          <a:stretch>
            <a:fillRect/>
          </a:stretch>
        </p:blipFill>
        <p:spPr bwMode="auto">
          <a:xfrm>
            <a:off x="7235825" y="4868863"/>
            <a:ext cx="1908175" cy="1989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468313" y="333375"/>
            <a:ext cx="7921625" cy="6119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00355" name="Rectangle 4"/>
          <p:cNvSpPr>
            <a:spLocks noChangeArrowheads="1"/>
          </p:cNvSpPr>
          <p:nvPr/>
        </p:nvSpPr>
        <p:spPr bwMode="auto">
          <a:xfrm>
            <a:off x="973138" y="2484438"/>
            <a:ext cx="9144000" cy="119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fontAlgn="base">
              <a:spcBef>
                <a:spcPct val="0"/>
              </a:spcBef>
              <a:spcAft>
                <a:spcPct val="0"/>
              </a:spcAft>
            </a:pPr>
            <a:endParaRPr lang="zh-CN" altLang="en-US" sz="3600">
              <a:solidFill>
                <a:srgbClr val="000000"/>
              </a:solidFill>
              <a:latin typeface="Times New Roman" panose="02020603050405020304" pitchFamily="18" charset="0"/>
            </a:endParaRPr>
          </a:p>
          <a:p>
            <a:pPr eaLnBrk="0" fontAlgn="base" hangingPunct="0">
              <a:spcBef>
                <a:spcPct val="0"/>
              </a:spcBef>
              <a:spcAft>
                <a:spcPct val="0"/>
              </a:spcAft>
            </a:pPr>
            <a:endParaRPr lang="zh-CN" altLang="en-US" sz="3600">
              <a:solidFill>
                <a:srgbClr val="000000"/>
              </a:solidFill>
              <a:latin typeface="Times New Roman" panose="02020603050405020304" pitchFamily="18" charset="0"/>
            </a:endParaRPr>
          </a:p>
        </p:txBody>
      </p:sp>
      <p:sp>
        <p:nvSpPr>
          <p:cNvPr id="100356" name="Rectangle 5"/>
          <p:cNvSpPr>
            <a:spLocks noChangeArrowheads="1"/>
          </p:cNvSpPr>
          <p:nvPr/>
        </p:nvSpPr>
        <p:spPr bwMode="auto">
          <a:xfrm>
            <a:off x="525463" y="1366291"/>
            <a:ext cx="7778750"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eaLnBrk="0" fontAlgn="base" hangingPunct="0">
              <a:spcBef>
                <a:spcPct val="0"/>
              </a:spcBef>
              <a:spcAft>
                <a:spcPct val="0"/>
              </a:spcAft>
            </a:pPr>
            <a:r>
              <a:rPr lang="zh-CN" altLang="en-US" sz="3600" b="1" dirty="0">
                <a:solidFill>
                  <a:srgbClr val="000000"/>
                </a:solidFill>
                <a:latin typeface="宋体" panose="02010600030101010101" pitchFamily="2" charset="-122"/>
              </a:rPr>
              <a:t>已知：如图，四边形</a:t>
            </a:r>
            <a:r>
              <a:rPr lang="en-US" altLang="zh-CN" sz="3600" b="1" dirty="0">
                <a:solidFill>
                  <a:srgbClr val="000000"/>
                </a:solidFill>
                <a:latin typeface="宋体" panose="02010600030101010101" pitchFamily="2" charset="-122"/>
              </a:rPr>
              <a:t>ABCD</a:t>
            </a:r>
            <a:r>
              <a:rPr lang="zh-CN" altLang="en-US" sz="3600" b="1" dirty="0">
                <a:solidFill>
                  <a:srgbClr val="000000"/>
                </a:solidFill>
                <a:latin typeface="宋体" panose="02010600030101010101" pitchFamily="2" charset="-122"/>
              </a:rPr>
              <a:t>中，∠</a:t>
            </a:r>
            <a:r>
              <a:rPr lang="en-US" altLang="zh-CN" sz="3600" b="1" dirty="0">
                <a:solidFill>
                  <a:srgbClr val="000000"/>
                </a:solidFill>
                <a:latin typeface="宋体" panose="02010600030101010101" pitchFamily="2" charset="-122"/>
              </a:rPr>
              <a:t>A</a:t>
            </a:r>
            <a:r>
              <a:rPr lang="zh-CN" altLang="en-US" sz="3600" b="1" dirty="0">
                <a:solidFill>
                  <a:srgbClr val="000000"/>
                </a:solidFill>
                <a:latin typeface="宋体" panose="02010600030101010101" pitchFamily="2" charset="-122"/>
              </a:rPr>
              <a:t>＝</a:t>
            </a:r>
            <a:r>
              <a:rPr lang="en-US" altLang="zh-CN" sz="3600" b="1" dirty="0">
                <a:solidFill>
                  <a:srgbClr val="000000"/>
                </a:solidFill>
                <a:latin typeface="宋体" panose="02010600030101010101" pitchFamily="2" charset="-122"/>
              </a:rPr>
              <a:t>90</a:t>
            </a:r>
            <a:r>
              <a:rPr lang="en-US" altLang="zh-CN" sz="3600" b="1" baseline="30000" dirty="0">
                <a:solidFill>
                  <a:srgbClr val="000000"/>
                </a:solidFill>
                <a:latin typeface="宋体" panose="02010600030101010101" pitchFamily="2" charset="-122"/>
              </a:rPr>
              <a:t>0</a:t>
            </a:r>
            <a:r>
              <a:rPr lang="zh-CN" altLang="en-US" sz="3600" b="1" dirty="0">
                <a:solidFill>
                  <a:srgbClr val="000000"/>
                </a:solidFill>
                <a:latin typeface="宋体" panose="02010600030101010101" pitchFamily="2" charset="-122"/>
              </a:rPr>
              <a:t>，</a:t>
            </a:r>
            <a:r>
              <a:rPr lang="en-US" altLang="zh-CN" sz="3600" b="1" dirty="0">
                <a:solidFill>
                  <a:srgbClr val="000000"/>
                </a:solidFill>
                <a:latin typeface="宋体" panose="02010600030101010101" pitchFamily="2" charset="-122"/>
              </a:rPr>
              <a:t>AB</a:t>
            </a:r>
            <a:r>
              <a:rPr lang="zh-CN" altLang="en-US" sz="3600" b="1" dirty="0">
                <a:solidFill>
                  <a:srgbClr val="000000"/>
                </a:solidFill>
                <a:latin typeface="宋体" panose="02010600030101010101" pitchFamily="2" charset="-122"/>
              </a:rPr>
              <a:t>＝</a:t>
            </a:r>
            <a:r>
              <a:rPr lang="en-US" altLang="zh-CN" sz="3600" b="1" dirty="0">
                <a:solidFill>
                  <a:srgbClr val="000000"/>
                </a:solidFill>
                <a:latin typeface="宋体" panose="02010600030101010101" pitchFamily="2" charset="-122"/>
              </a:rPr>
              <a:t>3</a:t>
            </a:r>
            <a:r>
              <a:rPr lang="zh-CN" altLang="en-US" sz="3600" b="1" dirty="0">
                <a:solidFill>
                  <a:srgbClr val="000000"/>
                </a:solidFill>
                <a:latin typeface="宋体" panose="02010600030101010101" pitchFamily="2" charset="-122"/>
              </a:rPr>
              <a:t>，</a:t>
            </a:r>
            <a:r>
              <a:rPr lang="en-US" altLang="zh-CN" sz="3600" b="1" dirty="0">
                <a:solidFill>
                  <a:srgbClr val="000000"/>
                </a:solidFill>
                <a:latin typeface="宋体" panose="02010600030101010101" pitchFamily="2" charset="-122"/>
              </a:rPr>
              <a:t>BC</a:t>
            </a:r>
            <a:r>
              <a:rPr lang="zh-CN" altLang="en-US" sz="3600" b="1" dirty="0">
                <a:solidFill>
                  <a:srgbClr val="000000"/>
                </a:solidFill>
                <a:latin typeface="宋体" panose="02010600030101010101" pitchFamily="2" charset="-122"/>
              </a:rPr>
              <a:t>＝</a:t>
            </a:r>
            <a:r>
              <a:rPr lang="en-US" altLang="zh-CN" sz="3600" b="1" dirty="0">
                <a:solidFill>
                  <a:srgbClr val="000000"/>
                </a:solidFill>
                <a:latin typeface="宋体" panose="02010600030101010101" pitchFamily="2" charset="-122"/>
              </a:rPr>
              <a:t>12</a:t>
            </a:r>
            <a:r>
              <a:rPr lang="zh-CN" altLang="en-US" sz="3600" b="1" dirty="0">
                <a:solidFill>
                  <a:srgbClr val="000000"/>
                </a:solidFill>
                <a:latin typeface="宋体" panose="02010600030101010101" pitchFamily="2" charset="-122"/>
              </a:rPr>
              <a:t>，</a:t>
            </a:r>
            <a:r>
              <a:rPr lang="en-US" altLang="zh-CN" sz="3600" b="1" dirty="0">
                <a:solidFill>
                  <a:srgbClr val="000000"/>
                </a:solidFill>
                <a:latin typeface="宋体" panose="02010600030101010101" pitchFamily="2" charset="-122"/>
              </a:rPr>
              <a:t>CD</a:t>
            </a:r>
            <a:r>
              <a:rPr lang="zh-CN" altLang="en-US" sz="3600" b="1" dirty="0">
                <a:solidFill>
                  <a:srgbClr val="000000"/>
                </a:solidFill>
                <a:latin typeface="宋体" panose="02010600030101010101" pitchFamily="2" charset="-122"/>
              </a:rPr>
              <a:t>＝</a:t>
            </a:r>
            <a:r>
              <a:rPr lang="en-US" altLang="zh-CN" sz="3600" b="1" dirty="0">
                <a:solidFill>
                  <a:srgbClr val="000000"/>
                </a:solidFill>
                <a:latin typeface="宋体" panose="02010600030101010101" pitchFamily="2" charset="-122"/>
              </a:rPr>
              <a:t>13</a:t>
            </a:r>
            <a:r>
              <a:rPr lang="zh-CN" altLang="en-US" sz="3600" b="1" dirty="0">
                <a:solidFill>
                  <a:srgbClr val="000000"/>
                </a:solidFill>
                <a:latin typeface="宋体" panose="02010600030101010101" pitchFamily="2" charset="-122"/>
              </a:rPr>
              <a:t>，</a:t>
            </a:r>
            <a:r>
              <a:rPr lang="en-US" altLang="zh-CN" sz="3600" b="1" dirty="0">
                <a:solidFill>
                  <a:srgbClr val="000000"/>
                </a:solidFill>
                <a:latin typeface="宋体" panose="02010600030101010101" pitchFamily="2" charset="-122"/>
              </a:rPr>
              <a:t>AD</a:t>
            </a:r>
            <a:r>
              <a:rPr lang="zh-CN" altLang="en-US" sz="3600" b="1" dirty="0">
                <a:solidFill>
                  <a:srgbClr val="000000"/>
                </a:solidFill>
                <a:latin typeface="宋体" panose="02010600030101010101" pitchFamily="2" charset="-122"/>
              </a:rPr>
              <a:t>＝</a:t>
            </a:r>
            <a:r>
              <a:rPr lang="en-US" altLang="zh-CN" sz="3600" b="1" dirty="0">
                <a:solidFill>
                  <a:srgbClr val="000000"/>
                </a:solidFill>
                <a:latin typeface="宋体" panose="02010600030101010101" pitchFamily="2" charset="-122"/>
              </a:rPr>
              <a:t>4,</a:t>
            </a:r>
            <a:r>
              <a:rPr lang="zh-CN" altLang="en-US" sz="3600" b="1" dirty="0">
                <a:solidFill>
                  <a:srgbClr val="000000"/>
                </a:solidFill>
                <a:latin typeface="宋体" panose="02010600030101010101" pitchFamily="2" charset="-122"/>
              </a:rPr>
              <a:t>求四边形</a:t>
            </a:r>
            <a:r>
              <a:rPr lang="en-US" altLang="zh-CN" sz="3600" b="1" dirty="0">
                <a:solidFill>
                  <a:srgbClr val="000000"/>
                </a:solidFill>
                <a:latin typeface="宋体" panose="02010600030101010101" pitchFamily="2" charset="-122"/>
              </a:rPr>
              <a:t>ABCD</a:t>
            </a:r>
            <a:r>
              <a:rPr lang="zh-CN" altLang="en-US" sz="3600" b="1" dirty="0">
                <a:solidFill>
                  <a:srgbClr val="000000"/>
                </a:solidFill>
                <a:latin typeface="宋体" panose="02010600030101010101" pitchFamily="2" charset="-122"/>
              </a:rPr>
              <a:t>的面积</a:t>
            </a:r>
            <a:r>
              <a:rPr lang="en-US" altLang="zh-CN" sz="3600" b="1" dirty="0">
                <a:solidFill>
                  <a:srgbClr val="000000"/>
                </a:solidFill>
                <a:latin typeface="宋体" panose="02010600030101010101" pitchFamily="2" charset="-122"/>
              </a:rPr>
              <a:t>?</a:t>
            </a:r>
          </a:p>
        </p:txBody>
      </p:sp>
      <p:sp>
        <p:nvSpPr>
          <p:cNvPr id="100357" name="Rectangle 6"/>
          <p:cNvSpPr>
            <a:spLocks noChangeArrowheads="1"/>
          </p:cNvSpPr>
          <p:nvPr/>
        </p:nvSpPr>
        <p:spPr bwMode="auto">
          <a:xfrm>
            <a:off x="4414838" y="3290888"/>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fontAlgn="base">
              <a:spcBef>
                <a:spcPct val="0"/>
              </a:spcBef>
              <a:spcAft>
                <a:spcPct val="0"/>
              </a:spcAft>
            </a:pPr>
            <a:endParaRPr lang="zh-CN" altLang="en-US">
              <a:solidFill>
                <a:srgbClr val="000000"/>
              </a:solidFill>
            </a:endParaRPr>
          </a:p>
        </p:txBody>
      </p:sp>
      <p:sp>
        <p:nvSpPr>
          <p:cNvPr id="100358" name="Line 7"/>
          <p:cNvSpPr>
            <a:spLocks noChangeShapeType="1"/>
          </p:cNvSpPr>
          <p:nvPr/>
        </p:nvSpPr>
        <p:spPr bwMode="auto">
          <a:xfrm flipV="1">
            <a:off x="1998802" y="3906838"/>
            <a:ext cx="885825" cy="2232025"/>
          </a:xfrm>
          <a:prstGeom prst="line">
            <a:avLst/>
          </a:prstGeom>
          <a:noFill/>
          <a:ln w="508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zh-CN" altLang="en-US">
              <a:solidFill>
                <a:srgbClr val="000000"/>
              </a:solidFill>
            </a:endParaRPr>
          </a:p>
        </p:txBody>
      </p:sp>
      <p:grpSp>
        <p:nvGrpSpPr>
          <p:cNvPr id="100359" name="Group 7"/>
          <p:cNvGrpSpPr/>
          <p:nvPr/>
        </p:nvGrpSpPr>
        <p:grpSpPr bwMode="auto">
          <a:xfrm>
            <a:off x="990740" y="3546475"/>
            <a:ext cx="6119812" cy="3311525"/>
            <a:chOff x="0" y="0"/>
            <a:chExt cx="2954" cy="1663"/>
          </a:xfrm>
        </p:grpSpPr>
        <p:sp>
          <p:nvSpPr>
            <p:cNvPr id="100360" name="Text Box 9"/>
            <p:cNvSpPr txBox="1">
              <a:spLocks noChangeArrowheads="1"/>
            </p:cNvSpPr>
            <p:nvPr/>
          </p:nvSpPr>
          <p:spPr bwMode="auto">
            <a:xfrm>
              <a:off x="311" y="1240"/>
              <a:ext cx="422" cy="4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just" eaLnBrk="0" fontAlgn="base" hangingPunct="0">
                <a:spcBef>
                  <a:spcPct val="0"/>
                </a:spcBef>
                <a:spcAft>
                  <a:spcPct val="0"/>
                </a:spcAft>
              </a:pPr>
              <a:r>
                <a:rPr lang="en-US" altLang="zh-CN" sz="3000" b="1">
                  <a:solidFill>
                    <a:srgbClr val="000000"/>
                  </a:solidFill>
                  <a:latin typeface="Times New Roman" panose="02020603050405020304" pitchFamily="18" charset="0"/>
                </a:rPr>
                <a:t>B</a:t>
              </a:r>
            </a:p>
          </p:txBody>
        </p:sp>
        <p:sp>
          <p:nvSpPr>
            <p:cNvPr id="100361" name="Text Box 10"/>
            <p:cNvSpPr txBox="1">
              <a:spLocks noChangeArrowheads="1"/>
            </p:cNvSpPr>
            <p:nvPr/>
          </p:nvSpPr>
          <p:spPr bwMode="auto">
            <a:xfrm>
              <a:off x="0" y="633"/>
              <a:ext cx="422" cy="4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just" eaLnBrk="0" fontAlgn="base" hangingPunct="0">
                <a:spcBef>
                  <a:spcPct val="0"/>
                </a:spcBef>
                <a:spcAft>
                  <a:spcPct val="0"/>
                </a:spcAft>
              </a:pPr>
              <a:r>
                <a:rPr lang="en-US" altLang="zh-CN" sz="3000" b="1">
                  <a:solidFill>
                    <a:srgbClr val="000000"/>
                  </a:solidFill>
                  <a:latin typeface="Times New Roman" panose="02020603050405020304" pitchFamily="18" charset="0"/>
                </a:rPr>
                <a:t>A</a:t>
              </a:r>
            </a:p>
          </p:txBody>
        </p:sp>
        <p:sp>
          <p:nvSpPr>
            <p:cNvPr id="100362" name="Text Box 11"/>
            <p:cNvSpPr txBox="1">
              <a:spLocks noChangeArrowheads="1"/>
            </p:cNvSpPr>
            <p:nvPr/>
          </p:nvSpPr>
          <p:spPr bwMode="auto">
            <a:xfrm>
              <a:off x="756" y="0"/>
              <a:ext cx="422" cy="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just" eaLnBrk="0" fontAlgn="base" hangingPunct="0">
                <a:spcBef>
                  <a:spcPct val="0"/>
                </a:spcBef>
                <a:spcAft>
                  <a:spcPct val="0"/>
                </a:spcAft>
              </a:pPr>
              <a:r>
                <a:rPr lang="en-US" altLang="zh-CN" sz="3000" b="1">
                  <a:solidFill>
                    <a:srgbClr val="000000"/>
                  </a:solidFill>
                  <a:latin typeface="Times New Roman" panose="02020603050405020304" pitchFamily="18" charset="0"/>
                </a:rPr>
                <a:t>D</a:t>
              </a:r>
            </a:p>
          </p:txBody>
        </p:sp>
        <p:sp>
          <p:nvSpPr>
            <p:cNvPr id="100363" name="Line 12"/>
            <p:cNvSpPr>
              <a:spLocks noChangeShapeType="1"/>
            </p:cNvSpPr>
            <p:nvPr/>
          </p:nvSpPr>
          <p:spPr bwMode="auto">
            <a:xfrm flipH="1">
              <a:off x="194" y="212"/>
              <a:ext cx="703" cy="564"/>
            </a:xfrm>
            <a:prstGeom prst="line">
              <a:avLst/>
            </a:prstGeom>
            <a:noFill/>
            <a:ln w="3810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00364" name="Line 13"/>
            <p:cNvSpPr>
              <a:spLocks noChangeShapeType="1"/>
            </p:cNvSpPr>
            <p:nvPr/>
          </p:nvSpPr>
          <p:spPr bwMode="auto">
            <a:xfrm>
              <a:off x="194" y="776"/>
              <a:ext cx="281" cy="564"/>
            </a:xfrm>
            <a:prstGeom prst="line">
              <a:avLst/>
            </a:prstGeom>
            <a:noFill/>
            <a:ln w="3810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00365" name="Line 14"/>
            <p:cNvSpPr>
              <a:spLocks noChangeShapeType="1"/>
            </p:cNvSpPr>
            <p:nvPr/>
          </p:nvSpPr>
          <p:spPr bwMode="auto">
            <a:xfrm flipV="1">
              <a:off x="475" y="917"/>
              <a:ext cx="2108" cy="423"/>
            </a:xfrm>
            <a:prstGeom prst="line">
              <a:avLst/>
            </a:prstGeom>
            <a:noFill/>
            <a:ln w="3810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00366" name="Line 15"/>
            <p:cNvSpPr>
              <a:spLocks noChangeShapeType="1"/>
            </p:cNvSpPr>
            <p:nvPr/>
          </p:nvSpPr>
          <p:spPr bwMode="auto">
            <a:xfrm flipH="1" flipV="1">
              <a:off x="897" y="212"/>
              <a:ext cx="1686" cy="705"/>
            </a:xfrm>
            <a:prstGeom prst="line">
              <a:avLst/>
            </a:prstGeom>
            <a:noFill/>
            <a:ln w="3810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00367" name="Text Box 16"/>
            <p:cNvSpPr txBox="1">
              <a:spLocks noChangeArrowheads="1"/>
            </p:cNvSpPr>
            <p:nvPr/>
          </p:nvSpPr>
          <p:spPr bwMode="auto">
            <a:xfrm>
              <a:off x="2532" y="808"/>
              <a:ext cx="422" cy="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just" eaLnBrk="0" fontAlgn="base" hangingPunct="0">
                <a:spcBef>
                  <a:spcPct val="0"/>
                </a:spcBef>
                <a:spcAft>
                  <a:spcPct val="0"/>
                </a:spcAft>
              </a:pPr>
              <a:r>
                <a:rPr lang="en-US" altLang="zh-CN" sz="3000" b="1">
                  <a:solidFill>
                    <a:srgbClr val="000000"/>
                  </a:solidFill>
                  <a:latin typeface="Times New Roman" panose="02020603050405020304" pitchFamily="18" charset="0"/>
                </a:rPr>
                <a:t>C</a:t>
              </a:r>
            </a:p>
          </p:txBody>
        </p:sp>
      </p:grpSp>
      <p:sp>
        <p:nvSpPr>
          <p:cNvPr id="100368" name="Line 17"/>
          <p:cNvSpPr>
            <a:spLocks noChangeShapeType="1"/>
          </p:cNvSpPr>
          <p:nvPr/>
        </p:nvSpPr>
        <p:spPr bwMode="auto">
          <a:xfrm>
            <a:off x="1493977" y="4987925"/>
            <a:ext cx="71438" cy="142875"/>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00369" name="Line 18"/>
          <p:cNvSpPr>
            <a:spLocks noChangeShapeType="1"/>
          </p:cNvSpPr>
          <p:nvPr/>
        </p:nvSpPr>
        <p:spPr bwMode="auto">
          <a:xfrm flipH="1">
            <a:off x="1422540" y="5130800"/>
            <a:ext cx="142875" cy="71438"/>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00370" name="Text Box 21"/>
          <p:cNvSpPr txBox="1">
            <a:spLocks noChangeArrowheads="1"/>
          </p:cNvSpPr>
          <p:nvPr/>
        </p:nvSpPr>
        <p:spPr bwMode="auto">
          <a:xfrm>
            <a:off x="3473590" y="3402013"/>
            <a:ext cx="3816350"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altLang="zh-CN" sz="5000" b="1">
                <a:solidFill>
                  <a:srgbClr val="FF0000"/>
                </a:solidFill>
                <a:latin typeface="Times New Roman" panose="02020603050405020304" pitchFamily="18" charset="0"/>
              </a:rPr>
              <a:t>S</a:t>
            </a:r>
            <a:r>
              <a:rPr lang="zh-CN" altLang="en-US" sz="4000" b="1" baseline="-25000">
                <a:solidFill>
                  <a:srgbClr val="FF0000"/>
                </a:solidFill>
                <a:latin typeface="Times New Roman" panose="02020603050405020304" pitchFamily="18" charset="0"/>
              </a:rPr>
              <a:t>四边形</a:t>
            </a:r>
            <a:r>
              <a:rPr lang="en-US" altLang="zh-CN" sz="4000" b="1" baseline="-25000">
                <a:solidFill>
                  <a:srgbClr val="FF0000"/>
                </a:solidFill>
                <a:latin typeface="Times New Roman" panose="02020603050405020304" pitchFamily="18" charset="0"/>
              </a:rPr>
              <a:t>ABCD</a:t>
            </a:r>
            <a:r>
              <a:rPr lang="en-US" altLang="zh-CN" sz="4000" b="1">
                <a:solidFill>
                  <a:srgbClr val="FF0000"/>
                </a:solidFill>
                <a:latin typeface="Times New Roman" panose="02020603050405020304" pitchFamily="18" charset="0"/>
              </a:rPr>
              <a:t>=36</a:t>
            </a:r>
            <a:endParaRPr lang="en-US" altLang="zh-CN" sz="4000" b="1" baseline="-25000">
              <a:solidFill>
                <a:srgbClr val="FF0000"/>
              </a:solidFill>
              <a:latin typeface="Times New Roman" panose="02020603050405020304" pitchFamily="18" charset="0"/>
            </a:endParaRPr>
          </a:p>
        </p:txBody>
      </p:sp>
      <p:sp>
        <p:nvSpPr>
          <p:cNvPr id="100372" name="WordArt 20"/>
          <p:cNvSpPr>
            <a:spLocks noChangeArrowheads="1" noChangeShapeType="1" noTextEdit="1"/>
          </p:cNvSpPr>
          <p:nvPr/>
        </p:nvSpPr>
        <p:spPr bwMode="auto">
          <a:xfrm>
            <a:off x="486660" y="115888"/>
            <a:ext cx="4308387" cy="1028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cap="sq">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rPr>
              <a:t>自学检测二</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0358"/>
                                        </p:tgtEl>
                                        <p:attrNameLst>
                                          <p:attrName>style.visibility</p:attrName>
                                        </p:attrNameLst>
                                      </p:cBhvr>
                                      <p:to>
                                        <p:strVal val="visible"/>
                                      </p:to>
                                    </p:set>
                                    <p:animEffect transition="in" filter="wipe(up)">
                                      <p:cBhvr>
                                        <p:cTn id="7" dur="500"/>
                                        <p:tgtEl>
                                          <p:spTgt spid="100358"/>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0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8" grpId="0" animBg="1"/>
      <p:bldP spid="10037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Text Box 3"/>
          <p:cNvSpPr txBox="1">
            <a:spLocks noChangeArrowheads="1"/>
          </p:cNvSpPr>
          <p:nvPr/>
        </p:nvSpPr>
        <p:spPr bwMode="auto">
          <a:xfrm>
            <a:off x="467544" y="2230493"/>
            <a:ext cx="8424862" cy="2689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fontAlgn="base">
              <a:lnSpc>
                <a:spcPct val="80000"/>
              </a:lnSpc>
              <a:spcBef>
                <a:spcPct val="20000"/>
              </a:spcBef>
              <a:spcAft>
                <a:spcPct val="0"/>
              </a:spcAft>
            </a:pPr>
            <a:r>
              <a:rPr lang="zh-CN" altLang="en-US" sz="3600" b="1" dirty="0">
                <a:solidFill>
                  <a:srgbClr val="FF3300"/>
                </a:solidFill>
                <a:latin typeface="楷体_GB2312" pitchFamily="49" charset="-122"/>
                <a:ea typeface="楷体_GB2312" pitchFamily="49" charset="-122"/>
              </a:rPr>
              <a:t>仔细阅读课本</a:t>
            </a:r>
            <a:r>
              <a:rPr lang="en-US" altLang="zh-CN" sz="3600" b="1" dirty="0">
                <a:solidFill>
                  <a:srgbClr val="FF3300"/>
                </a:solidFill>
                <a:latin typeface="楷体_GB2312" pitchFamily="49" charset="-122"/>
                <a:ea typeface="楷体_GB2312" pitchFamily="49" charset="-122"/>
              </a:rPr>
              <a:t>P58</a:t>
            </a:r>
            <a:r>
              <a:rPr lang="zh-CN" altLang="en-US" sz="3600" b="1" dirty="0">
                <a:solidFill>
                  <a:srgbClr val="FF3300"/>
                </a:solidFill>
                <a:latin typeface="楷体_GB2312" pitchFamily="49" charset="-122"/>
                <a:ea typeface="楷体_GB2312" pitchFamily="49" charset="-122"/>
              </a:rPr>
              <a:t>页史海漫游。</a:t>
            </a:r>
          </a:p>
          <a:p>
            <a:pPr fontAlgn="base">
              <a:lnSpc>
                <a:spcPct val="80000"/>
              </a:lnSpc>
              <a:spcBef>
                <a:spcPct val="20000"/>
              </a:spcBef>
              <a:spcAft>
                <a:spcPct val="0"/>
              </a:spcAft>
            </a:pPr>
            <a:r>
              <a:rPr lang="en-US" altLang="zh-CN" sz="3600" b="1" dirty="0">
                <a:solidFill>
                  <a:srgbClr val="FF3300"/>
                </a:solidFill>
                <a:latin typeface="楷体_GB2312" pitchFamily="49" charset="-122"/>
                <a:ea typeface="楷体_GB2312" pitchFamily="49" charset="-122"/>
              </a:rPr>
              <a:t>1</a:t>
            </a:r>
            <a:r>
              <a:rPr lang="zh-CN" altLang="en-US" sz="3600" b="1" dirty="0">
                <a:solidFill>
                  <a:srgbClr val="FF3300"/>
                </a:solidFill>
                <a:latin typeface="楷体_GB2312" pitchFamily="49" charset="-122"/>
                <a:ea typeface="楷体_GB2312" pitchFamily="49" charset="-122"/>
              </a:rPr>
              <a:t>、了解什么是勾股数组。</a:t>
            </a:r>
          </a:p>
          <a:p>
            <a:pPr fontAlgn="base">
              <a:lnSpc>
                <a:spcPct val="80000"/>
              </a:lnSpc>
              <a:spcBef>
                <a:spcPct val="20000"/>
              </a:spcBef>
              <a:spcAft>
                <a:spcPct val="0"/>
              </a:spcAft>
            </a:pPr>
            <a:r>
              <a:rPr lang="en-US" altLang="zh-CN" sz="3600" b="1" dirty="0">
                <a:solidFill>
                  <a:srgbClr val="FF3300"/>
                </a:solidFill>
                <a:latin typeface="楷体_GB2312" pitchFamily="49" charset="-122"/>
                <a:ea typeface="楷体_GB2312" pitchFamily="49" charset="-122"/>
              </a:rPr>
              <a:t>2</a:t>
            </a:r>
            <a:r>
              <a:rPr lang="zh-CN" altLang="en-US" sz="3600" b="1" dirty="0">
                <a:solidFill>
                  <a:srgbClr val="FF3300"/>
                </a:solidFill>
                <a:latin typeface="楷体_GB2312" pitchFamily="49" charset="-122"/>
                <a:ea typeface="楷体_GB2312" pitchFamily="49" charset="-122"/>
              </a:rPr>
              <a:t>、记住常见的勾股数组。</a:t>
            </a:r>
          </a:p>
          <a:p>
            <a:pPr fontAlgn="base">
              <a:lnSpc>
                <a:spcPct val="80000"/>
              </a:lnSpc>
              <a:spcBef>
                <a:spcPct val="20000"/>
              </a:spcBef>
              <a:spcAft>
                <a:spcPct val="0"/>
              </a:spcAft>
            </a:pPr>
            <a:endParaRPr lang="zh-CN" altLang="en-US" sz="3600" b="1" dirty="0">
              <a:solidFill>
                <a:srgbClr val="FF3300"/>
              </a:solidFill>
              <a:latin typeface="楷体_GB2312" pitchFamily="49" charset="-122"/>
              <a:ea typeface="楷体_GB2312" pitchFamily="49" charset="-122"/>
            </a:endParaRPr>
          </a:p>
          <a:p>
            <a:pPr fontAlgn="base">
              <a:lnSpc>
                <a:spcPct val="80000"/>
              </a:lnSpc>
              <a:spcBef>
                <a:spcPct val="20000"/>
              </a:spcBef>
              <a:spcAft>
                <a:spcPct val="0"/>
              </a:spcAft>
            </a:pPr>
            <a:r>
              <a:rPr lang="en-US" altLang="zh-CN" sz="3200" b="1" dirty="0">
                <a:solidFill>
                  <a:srgbClr val="000000"/>
                </a:solidFill>
                <a:latin typeface="宋体" panose="02010600030101010101" pitchFamily="2" charset="-122"/>
              </a:rPr>
              <a:t> 2</a:t>
            </a:r>
            <a:r>
              <a:rPr lang="zh-CN" altLang="en-US" sz="3200" b="1" dirty="0">
                <a:solidFill>
                  <a:srgbClr val="000000"/>
                </a:solidFill>
                <a:latin typeface="宋体" panose="02010600030101010101" pitchFamily="2" charset="-122"/>
              </a:rPr>
              <a:t>分钟后，比谁能正确做对习题。</a:t>
            </a:r>
            <a:endParaRPr lang="zh-CN" altLang="en-US" sz="3200" dirty="0">
              <a:solidFill>
                <a:srgbClr val="000000"/>
              </a:solidFill>
              <a:latin typeface="宋体" panose="02010600030101010101" pitchFamily="2" charset="-122"/>
            </a:endParaRPr>
          </a:p>
        </p:txBody>
      </p:sp>
      <p:sp>
        <p:nvSpPr>
          <p:cNvPr id="12288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12288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12288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122887" name="Text Box 7"/>
          <p:cNvSpPr txBox="1">
            <a:spLocks noChangeArrowheads="1"/>
          </p:cNvSpPr>
          <p:nvPr/>
        </p:nvSpPr>
        <p:spPr bwMode="auto">
          <a:xfrm>
            <a:off x="2627313" y="4652963"/>
            <a:ext cx="54721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fontAlgn="base">
              <a:spcBef>
                <a:spcPct val="50000"/>
              </a:spcBef>
              <a:spcAft>
                <a:spcPct val="0"/>
              </a:spcAft>
            </a:pPr>
            <a:r>
              <a:rPr lang="zh-CN" altLang="en-US" sz="2400">
                <a:solidFill>
                  <a:srgbClr val="000000"/>
                </a:solidFill>
              </a:rPr>
              <a:t>　</a:t>
            </a:r>
            <a:endParaRPr lang="en-US" altLang="zh-CN" sz="2400">
              <a:solidFill>
                <a:srgbClr val="FF0000"/>
              </a:solidFill>
            </a:endParaRPr>
          </a:p>
        </p:txBody>
      </p:sp>
      <p:sp>
        <p:nvSpPr>
          <p:cNvPr id="122888" name="WordArt 8"/>
          <p:cNvSpPr>
            <a:spLocks noChangeArrowheads="1" noChangeShapeType="1" noTextEdit="1"/>
          </p:cNvSpPr>
          <p:nvPr/>
        </p:nvSpPr>
        <p:spPr bwMode="auto">
          <a:xfrm>
            <a:off x="493547" y="836712"/>
            <a:ext cx="4510501" cy="1028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cap="sq">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rPr>
              <a:t>自学指导三</a:t>
            </a:r>
          </a:p>
        </p:txBody>
      </p:sp>
      <p:pic>
        <p:nvPicPr>
          <p:cNvPr id="122889" name="Picture 9" descr="图片9"/>
          <p:cNvPicPr>
            <a:picLocks noChangeAspect="1" noChangeArrowheads="1" noCrop="1"/>
          </p:cNvPicPr>
          <p:nvPr/>
        </p:nvPicPr>
        <p:blipFill>
          <a:blip r:embed="rId2"/>
          <a:srcRect/>
          <a:stretch>
            <a:fillRect/>
          </a:stretch>
        </p:blipFill>
        <p:spPr bwMode="auto">
          <a:xfrm>
            <a:off x="7235825" y="4868863"/>
            <a:ext cx="1908175" cy="1989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328984" y="1988840"/>
            <a:ext cx="836771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fontAlgn="base" hangingPunct="0">
              <a:spcBef>
                <a:spcPct val="0"/>
              </a:spcBef>
              <a:spcAft>
                <a:spcPct val="0"/>
              </a:spcAft>
            </a:pPr>
            <a:r>
              <a:rPr lang="en-US" altLang="zh-CN" sz="3600" b="1" dirty="0">
                <a:solidFill>
                  <a:srgbClr val="0000FF"/>
                </a:solidFill>
                <a:latin typeface="宋体" panose="02010600030101010101" pitchFamily="2" charset="-122"/>
              </a:rPr>
              <a:t>1</a:t>
            </a:r>
            <a:r>
              <a:rPr lang="zh-CN" altLang="en-US" sz="3600" b="1" dirty="0">
                <a:solidFill>
                  <a:srgbClr val="0000FF"/>
                </a:solidFill>
                <a:latin typeface="宋体" panose="02010600030101010101" pitchFamily="2" charset="-122"/>
              </a:rPr>
              <a:t>、满足</a:t>
            </a:r>
            <a:r>
              <a:rPr lang="en-US" altLang="zh-CN" b="1" dirty="0">
                <a:solidFill>
                  <a:srgbClr val="0000FF"/>
                </a:solidFill>
              </a:rPr>
              <a:t>_______</a:t>
            </a:r>
            <a:r>
              <a:rPr lang="zh-CN" altLang="en-US" sz="3600" b="1" dirty="0">
                <a:solidFill>
                  <a:srgbClr val="0000FF"/>
                </a:solidFill>
              </a:rPr>
              <a:t>的三个</a:t>
            </a:r>
            <a:r>
              <a:rPr lang="en-US" altLang="zh-CN" sz="3600" b="1" dirty="0">
                <a:solidFill>
                  <a:srgbClr val="0000FF"/>
                </a:solidFill>
              </a:rPr>
              <a:t>____</a:t>
            </a:r>
            <a:r>
              <a:rPr lang="zh-CN" altLang="en-US" sz="3600" b="1" dirty="0">
                <a:solidFill>
                  <a:srgbClr val="0000FF"/>
                </a:solidFill>
              </a:rPr>
              <a:t>叫做勾股数组。</a:t>
            </a:r>
          </a:p>
          <a:p>
            <a:pPr algn="just" eaLnBrk="0" fontAlgn="base" hangingPunct="0">
              <a:spcBef>
                <a:spcPct val="0"/>
              </a:spcBef>
              <a:spcAft>
                <a:spcPct val="0"/>
              </a:spcAft>
            </a:pPr>
            <a:r>
              <a:rPr lang="zh-CN" altLang="en-US" sz="3600" b="1" dirty="0">
                <a:solidFill>
                  <a:srgbClr val="0000FF"/>
                </a:solidFill>
              </a:rPr>
              <a:t>     如</a:t>
            </a:r>
            <a:r>
              <a:rPr lang="en-US" altLang="zh-CN" sz="3600" b="1" dirty="0">
                <a:solidFill>
                  <a:srgbClr val="0000FF"/>
                </a:solidFill>
              </a:rPr>
              <a:t>3</a:t>
            </a:r>
            <a:r>
              <a:rPr lang="zh-CN" altLang="en-US" sz="3600" b="1" dirty="0">
                <a:solidFill>
                  <a:srgbClr val="0000FF"/>
                </a:solidFill>
              </a:rPr>
              <a:t>，</a:t>
            </a:r>
            <a:r>
              <a:rPr lang="en-US" altLang="zh-CN" sz="3600" b="1" dirty="0">
                <a:solidFill>
                  <a:srgbClr val="0000FF"/>
                </a:solidFill>
              </a:rPr>
              <a:t>4</a:t>
            </a:r>
            <a:r>
              <a:rPr lang="zh-CN" altLang="en-US" sz="3600" b="1" dirty="0">
                <a:solidFill>
                  <a:srgbClr val="0000FF"/>
                </a:solidFill>
              </a:rPr>
              <a:t>， </a:t>
            </a:r>
            <a:r>
              <a:rPr lang="en-US" altLang="zh-CN" sz="3600" b="1" dirty="0">
                <a:solidFill>
                  <a:srgbClr val="0000FF"/>
                </a:solidFill>
              </a:rPr>
              <a:t>____</a:t>
            </a:r>
            <a:r>
              <a:rPr lang="zh-CN" altLang="en-US" sz="3600" b="1" dirty="0">
                <a:solidFill>
                  <a:srgbClr val="0000FF"/>
                </a:solidFill>
              </a:rPr>
              <a:t>；</a:t>
            </a:r>
            <a:r>
              <a:rPr lang="en-US" altLang="zh-CN" sz="3600" b="1" dirty="0">
                <a:solidFill>
                  <a:srgbClr val="0000FF"/>
                </a:solidFill>
              </a:rPr>
              <a:t>6</a:t>
            </a:r>
            <a:r>
              <a:rPr lang="zh-CN" altLang="en-US" sz="3600" b="1" dirty="0">
                <a:solidFill>
                  <a:srgbClr val="0000FF"/>
                </a:solidFill>
              </a:rPr>
              <a:t>，</a:t>
            </a:r>
            <a:r>
              <a:rPr lang="en-US" altLang="zh-CN" sz="3600" b="1" dirty="0">
                <a:solidFill>
                  <a:srgbClr val="0000FF"/>
                </a:solidFill>
              </a:rPr>
              <a:t>8</a:t>
            </a:r>
            <a:r>
              <a:rPr lang="zh-CN" altLang="en-US" sz="3600" b="1" dirty="0">
                <a:solidFill>
                  <a:srgbClr val="0000FF"/>
                </a:solidFill>
              </a:rPr>
              <a:t>， </a:t>
            </a:r>
            <a:r>
              <a:rPr lang="en-US" altLang="zh-CN" sz="3600" b="1" dirty="0">
                <a:solidFill>
                  <a:srgbClr val="0000FF"/>
                </a:solidFill>
              </a:rPr>
              <a:t>_____</a:t>
            </a:r>
            <a:r>
              <a:rPr lang="zh-CN" altLang="en-US" sz="3600" b="1" dirty="0">
                <a:solidFill>
                  <a:srgbClr val="0000FF"/>
                </a:solidFill>
              </a:rPr>
              <a:t>等。</a:t>
            </a:r>
            <a:endParaRPr lang="zh-CN" altLang="en-US" sz="3600" b="1" dirty="0">
              <a:solidFill>
                <a:srgbClr val="0000FF"/>
              </a:solidFill>
              <a:latin typeface="宋体" panose="02010600030101010101" pitchFamily="2" charset="-122"/>
            </a:endParaRPr>
          </a:p>
          <a:p>
            <a:pPr algn="just" eaLnBrk="0" fontAlgn="base" hangingPunct="0">
              <a:spcBef>
                <a:spcPct val="0"/>
              </a:spcBef>
              <a:spcAft>
                <a:spcPct val="0"/>
              </a:spcAft>
            </a:pPr>
            <a:r>
              <a:rPr lang="en-US" altLang="zh-CN" sz="3600" b="1" dirty="0">
                <a:solidFill>
                  <a:srgbClr val="0000FF"/>
                </a:solidFill>
                <a:latin typeface="宋体" panose="02010600030101010101" pitchFamily="2" charset="-122"/>
              </a:rPr>
              <a:t>2</a:t>
            </a:r>
            <a:r>
              <a:rPr lang="zh-CN" altLang="en-US" sz="3600" b="1" dirty="0">
                <a:solidFill>
                  <a:srgbClr val="0000FF"/>
                </a:solidFill>
                <a:latin typeface="宋体" panose="02010600030101010101" pitchFamily="2" charset="-122"/>
              </a:rPr>
              <a:t>、下列几组数中是勾股数组的是（）</a:t>
            </a:r>
          </a:p>
          <a:p>
            <a:pPr algn="just" eaLnBrk="0" fontAlgn="base" hangingPunct="0">
              <a:spcBef>
                <a:spcPct val="0"/>
              </a:spcBef>
              <a:spcAft>
                <a:spcPct val="0"/>
              </a:spcAft>
            </a:pPr>
            <a:r>
              <a:rPr lang="en-US" altLang="zh-CN" sz="3600" b="1" dirty="0">
                <a:solidFill>
                  <a:srgbClr val="0000FF"/>
                </a:solidFill>
                <a:latin typeface="宋体" panose="02010600030101010101" pitchFamily="2" charset="-122"/>
              </a:rPr>
              <a:t>   A. 6, 8, 9        B. 3, -4, 5 </a:t>
            </a:r>
          </a:p>
          <a:p>
            <a:pPr algn="just" eaLnBrk="0" fontAlgn="base" hangingPunct="0">
              <a:spcBef>
                <a:spcPct val="0"/>
              </a:spcBef>
              <a:spcAft>
                <a:spcPct val="0"/>
              </a:spcAft>
            </a:pPr>
            <a:r>
              <a:rPr lang="en-US" altLang="zh-CN" sz="3600" b="1" dirty="0">
                <a:solidFill>
                  <a:srgbClr val="0000FF"/>
                </a:solidFill>
                <a:latin typeface="宋体" panose="02010600030101010101" pitchFamily="2" charset="-122"/>
              </a:rPr>
              <a:t>   C. 1.5 , 2, 2.5   D. 9, 40, 41 </a:t>
            </a:r>
          </a:p>
        </p:txBody>
      </p:sp>
      <p:sp>
        <p:nvSpPr>
          <p:cNvPr id="124945" name="WordArt 17"/>
          <p:cNvSpPr>
            <a:spLocks noChangeArrowheads="1" noChangeShapeType="1" noTextEdit="1"/>
          </p:cNvSpPr>
          <p:nvPr/>
        </p:nvSpPr>
        <p:spPr bwMode="auto">
          <a:xfrm>
            <a:off x="310287" y="703263"/>
            <a:ext cx="4464174" cy="1028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cap="sq">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rPr>
              <a:t>自学检测二</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7"/>
          <p:cNvSpPr>
            <a:spLocks noChangeArrowheads="1"/>
          </p:cNvSpPr>
          <p:nvPr/>
        </p:nvSpPr>
        <p:spPr bwMode="auto">
          <a:xfrm>
            <a:off x="755650" y="2710614"/>
            <a:ext cx="771525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2800" b="1" dirty="0">
                <a:solidFill>
                  <a:srgbClr val="FF0000"/>
                </a:solidFill>
              </a:rPr>
              <a:t>        </a:t>
            </a:r>
            <a:r>
              <a:rPr lang="zh-CN" altLang="en-US" sz="4800" b="1" dirty="0">
                <a:solidFill>
                  <a:srgbClr val="FF0000"/>
                </a:solidFill>
                <a:latin typeface="华文行楷" panose="02010800040101010101" pitchFamily="2" charset="-122"/>
                <a:ea typeface="华文行楷" panose="02010800040101010101" pitchFamily="2" charset="-122"/>
              </a:rPr>
              <a:t>满足                    的三个正整数，称为</a:t>
            </a:r>
            <a:r>
              <a:rPr lang="zh-CN" altLang="en-US" sz="4800" b="1" dirty="0">
                <a:solidFill>
                  <a:srgbClr val="0000FF"/>
                </a:solidFill>
                <a:latin typeface="华文行楷" panose="02010800040101010101" pitchFamily="2" charset="-122"/>
                <a:ea typeface="华文行楷" panose="02010800040101010101" pitchFamily="2" charset="-122"/>
              </a:rPr>
              <a:t>勾股数</a:t>
            </a:r>
            <a:r>
              <a:rPr lang="en-US" altLang="zh-CN" sz="4800" b="1" dirty="0">
                <a:solidFill>
                  <a:srgbClr val="0000FF"/>
                </a:solidFill>
                <a:latin typeface="华文行楷" panose="02010800040101010101" pitchFamily="2" charset="-122"/>
                <a:ea typeface="华文行楷" panose="02010800040101010101" pitchFamily="2" charset="-122"/>
              </a:rPr>
              <a:t>.</a:t>
            </a:r>
          </a:p>
        </p:txBody>
      </p:sp>
      <p:sp>
        <p:nvSpPr>
          <p:cNvPr id="98307" name="WordArt 43"/>
          <p:cNvSpPr>
            <a:spLocks noChangeArrowheads="1" noChangeShapeType="1" noTextEdit="1"/>
          </p:cNvSpPr>
          <p:nvPr/>
        </p:nvSpPr>
        <p:spPr bwMode="auto">
          <a:xfrm rot="21059220">
            <a:off x="611188" y="1484313"/>
            <a:ext cx="3389312" cy="966787"/>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800" b="1" i="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8999"/>
                    </a:srgbClr>
                  </a:outerShdw>
                </a:effectLst>
                <a:latin typeface="华文新魏" panose="02010800040101010101" charset="-122"/>
                <a:ea typeface="华文新魏" panose="02010800040101010101" charset="-122"/>
              </a:rPr>
              <a:t>知识加油站</a:t>
            </a:r>
          </a:p>
        </p:txBody>
      </p:sp>
      <p:pic>
        <p:nvPicPr>
          <p:cNvPr id="98308" name="Picture 24" descr="C:\WINDOWS\Desktop\萧琦事务所\sherry\Gif0405_013.gif">
            <a:hlinkClick r:id="rId3" action="ppaction://hlinksldjump"/>
          </p:cNvPr>
          <p:cNvPicPr>
            <a:picLocks noChangeAspect="1" noChangeArrowheads="1"/>
          </p:cNvPicPr>
          <p:nvPr/>
        </p:nvPicPr>
        <p:blipFill>
          <a:blip r:embed="rId4"/>
          <a:srcRect/>
          <a:stretch>
            <a:fillRect/>
          </a:stretch>
        </p:blipFill>
        <p:spPr bwMode="auto">
          <a:xfrm>
            <a:off x="6500813" y="4071938"/>
            <a:ext cx="1676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8309" name="Object 5"/>
          <p:cNvGraphicFramePr>
            <a:graphicFrameLocks noChangeAspect="1"/>
          </p:cNvGraphicFramePr>
          <p:nvPr/>
        </p:nvGraphicFramePr>
        <p:xfrm>
          <a:off x="2843808" y="2710614"/>
          <a:ext cx="3038475" cy="823913"/>
        </p:xfrm>
        <a:graphic>
          <a:graphicData uri="http://schemas.openxmlformats.org/presentationml/2006/ole">
            <mc:AlternateContent xmlns:mc="http://schemas.openxmlformats.org/markup-compatibility/2006">
              <mc:Choice xmlns:v="urn:schemas-microsoft-com:vml" Requires="v">
                <p:oleObj spid="_x0000_s4103" name="公式" r:id="rId5" imgW="748665" imgH="203200" progId="Equation.3">
                  <p:embed/>
                </p:oleObj>
              </mc:Choice>
              <mc:Fallback>
                <p:oleObj name="公式" r:id="rId5" imgW="748665" imgH="203200" progId="Equation.3">
                  <p:embed/>
                  <p:pic>
                    <p:nvPicPr>
                      <p:cNvPr id="0" name="图片 409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2710614"/>
                        <a:ext cx="3038475"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iterate type="lt">
                                    <p:tmPct val="18000"/>
                                  </p:iterate>
                                  <p:childTnLst>
                                    <p:set>
                                      <p:cBhvr>
                                        <p:cTn id="6" dur="1" fill="hold">
                                          <p:stCondLst>
                                            <p:cond delay="0"/>
                                          </p:stCondLst>
                                        </p:cTn>
                                        <p:tgtEl>
                                          <p:spTgt spid="98306">
                                            <p:txEl>
                                              <p:pRg st="0" end="0"/>
                                            </p:txEl>
                                          </p:spTgt>
                                        </p:tgtEl>
                                        <p:attrNameLst>
                                          <p:attrName>style.visibility</p:attrName>
                                        </p:attrNameLst>
                                      </p:cBhvr>
                                      <p:to>
                                        <p:strVal val="visible"/>
                                      </p:to>
                                    </p:set>
                                    <p:animEffect transition="in" filter="checkerboard(across)">
                                      <p:cBhvr>
                                        <p:cTn id="7" dur="500"/>
                                        <p:tgtEl>
                                          <p:spTgt spid="983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Box 7"/>
          <p:cNvSpPr txBox="1">
            <a:spLocks noChangeArrowheads="1"/>
          </p:cNvSpPr>
          <p:nvPr/>
        </p:nvSpPr>
        <p:spPr bwMode="auto">
          <a:xfrm>
            <a:off x="539750" y="3213100"/>
            <a:ext cx="8137525"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altLang="zh-CN" sz="4400" b="1" dirty="0">
                <a:solidFill>
                  <a:srgbClr val="000000"/>
                </a:solidFill>
                <a:latin typeface="宋体" panose="02010600030101010101" pitchFamily="2" charset="-122"/>
              </a:rPr>
              <a:t>3</a:t>
            </a:r>
            <a:r>
              <a:rPr lang="zh-CN" altLang="en-US" sz="4400" b="1" dirty="0">
                <a:solidFill>
                  <a:srgbClr val="000000"/>
                </a:solidFill>
                <a:latin typeface="宋体" panose="02010600030101010101" pitchFamily="2" charset="-122"/>
              </a:rPr>
              <a:t>，</a:t>
            </a:r>
            <a:r>
              <a:rPr lang="en-US" altLang="zh-CN" sz="4400" b="1" dirty="0">
                <a:solidFill>
                  <a:srgbClr val="000000"/>
                </a:solidFill>
                <a:latin typeface="宋体" panose="02010600030101010101" pitchFamily="2" charset="-122"/>
              </a:rPr>
              <a:t>4</a:t>
            </a:r>
            <a:r>
              <a:rPr lang="zh-CN" altLang="en-US" sz="4400" b="1" dirty="0">
                <a:solidFill>
                  <a:srgbClr val="000000"/>
                </a:solidFill>
                <a:latin typeface="宋体" panose="02010600030101010101" pitchFamily="2" charset="-122"/>
              </a:rPr>
              <a:t>，</a:t>
            </a:r>
            <a:r>
              <a:rPr lang="en-US" altLang="zh-CN" sz="4400" b="1" dirty="0">
                <a:solidFill>
                  <a:srgbClr val="000000"/>
                </a:solidFill>
                <a:latin typeface="宋体" panose="02010600030101010101" pitchFamily="2" charset="-122"/>
              </a:rPr>
              <a:t>5</a:t>
            </a:r>
            <a:r>
              <a:rPr lang="zh-CN" altLang="en-US" sz="4400" b="1" dirty="0">
                <a:solidFill>
                  <a:srgbClr val="000000"/>
                </a:solidFill>
                <a:latin typeface="宋体" panose="02010600030101010101" pitchFamily="2" charset="-122"/>
              </a:rPr>
              <a:t>；</a:t>
            </a:r>
            <a:r>
              <a:rPr lang="zh-CN" altLang="en-US" sz="4400" dirty="0">
                <a:solidFill>
                  <a:srgbClr val="009900"/>
                </a:solidFill>
                <a:latin typeface="宋体" panose="02010600030101010101" pitchFamily="2" charset="-122"/>
              </a:rPr>
              <a:t> 　</a:t>
            </a:r>
            <a:r>
              <a:rPr lang="en-US" altLang="zh-CN" sz="4400" b="1" dirty="0" smtClean="0">
                <a:solidFill>
                  <a:srgbClr val="FF0000"/>
                </a:solidFill>
                <a:latin typeface="宋体" panose="02010600030101010101" pitchFamily="2" charset="-122"/>
              </a:rPr>
              <a:t>5</a:t>
            </a:r>
            <a:r>
              <a:rPr lang="zh-CN" altLang="en-US" sz="4400" b="1" dirty="0">
                <a:solidFill>
                  <a:srgbClr val="FF0000"/>
                </a:solidFill>
                <a:latin typeface="宋体" panose="02010600030101010101" pitchFamily="2" charset="-122"/>
              </a:rPr>
              <a:t>，</a:t>
            </a:r>
            <a:r>
              <a:rPr lang="en-US" altLang="zh-CN" sz="4400" b="1" dirty="0">
                <a:solidFill>
                  <a:srgbClr val="FF0000"/>
                </a:solidFill>
                <a:latin typeface="宋体" panose="02010600030101010101" pitchFamily="2" charset="-122"/>
              </a:rPr>
              <a:t>12</a:t>
            </a:r>
            <a:r>
              <a:rPr lang="zh-CN" altLang="en-US" sz="4400" b="1" dirty="0">
                <a:solidFill>
                  <a:srgbClr val="FF0000"/>
                </a:solidFill>
                <a:latin typeface="宋体" panose="02010600030101010101" pitchFamily="2" charset="-122"/>
              </a:rPr>
              <a:t>，</a:t>
            </a:r>
            <a:r>
              <a:rPr lang="en-US" altLang="zh-CN" sz="4400" b="1" dirty="0">
                <a:solidFill>
                  <a:srgbClr val="FF0000"/>
                </a:solidFill>
                <a:latin typeface="宋体" panose="02010600030101010101" pitchFamily="2" charset="-122"/>
              </a:rPr>
              <a:t>13</a:t>
            </a:r>
            <a:r>
              <a:rPr lang="zh-CN" altLang="en-US" sz="4400" b="1" dirty="0" smtClean="0">
                <a:solidFill>
                  <a:srgbClr val="FF0000"/>
                </a:solidFill>
                <a:latin typeface="宋体" panose="02010600030101010101" pitchFamily="2" charset="-122"/>
              </a:rPr>
              <a:t>；</a:t>
            </a:r>
            <a:endParaRPr lang="en-US" altLang="zh-CN" sz="4400" b="1" dirty="0" smtClean="0">
              <a:solidFill>
                <a:srgbClr val="FF0000"/>
              </a:solidFill>
              <a:latin typeface="宋体" panose="02010600030101010101" pitchFamily="2" charset="-122"/>
            </a:endParaRPr>
          </a:p>
          <a:p>
            <a:pPr fontAlgn="base">
              <a:spcBef>
                <a:spcPct val="0"/>
              </a:spcBef>
              <a:spcAft>
                <a:spcPct val="0"/>
              </a:spcAft>
            </a:pPr>
            <a:r>
              <a:rPr lang="en-US" altLang="zh-CN" sz="4400" b="1" dirty="0" smtClean="0">
                <a:solidFill>
                  <a:srgbClr val="333399"/>
                </a:solidFill>
                <a:latin typeface="宋体" panose="02010600030101010101" pitchFamily="2" charset="-122"/>
              </a:rPr>
              <a:t>6</a:t>
            </a:r>
            <a:r>
              <a:rPr lang="zh-CN" altLang="en-US" sz="4400" b="1" dirty="0">
                <a:solidFill>
                  <a:srgbClr val="333399"/>
                </a:solidFill>
                <a:latin typeface="宋体" panose="02010600030101010101" pitchFamily="2" charset="-122"/>
              </a:rPr>
              <a:t>，</a:t>
            </a:r>
            <a:r>
              <a:rPr lang="en-US" altLang="zh-CN" sz="4400" b="1" dirty="0">
                <a:solidFill>
                  <a:srgbClr val="333399"/>
                </a:solidFill>
                <a:latin typeface="宋体" panose="02010600030101010101" pitchFamily="2" charset="-122"/>
              </a:rPr>
              <a:t>8</a:t>
            </a:r>
            <a:r>
              <a:rPr lang="zh-CN" altLang="en-US" sz="4400" b="1" dirty="0">
                <a:solidFill>
                  <a:srgbClr val="333399"/>
                </a:solidFill>
                <a:latin typeface="宋体" panose="02010600030101010101" pitchFamily="2" charset="-122"/>
              </a:rPr>
              <a:t>，</a:t>
            </a:r>
            <a:r>
              <a:rPr lang="en-US" altLang="zh-CN" sz="4400" b="1" dirty="0">
                <a:solidFill>
                  <a:srgbClr val="333399"/>
                </a:solidFill>
                <a:latin typeface="宋体" panose="02010600030101010101" pitchFamily="2" charset="-122"/>
              </a:rPr>
              <a:t>10</a:t>
            </a:r>
            <a:r>
              <a:rPr lang="zh-CN" altLang="en-US" sz="4400" b="1" dirty="0">
                <a:solidFill>
                  <a:srgbClr val="333399"/>
                </a:solidFill>
                <a:latin typeface="宋体" panose="02010600030101010101" pitchFamily="2" charset="-122"/>
              </a:rPr>
              <a:t>；　</a:t>
            </a:r>
            <a:r>
              <a:rPr lang="en-US" altLang="zh-CN" sz="4000" b="1" dirty="0" smtClean="0">
                <a:solidFill>
                  <a:srgbClr val="FF0066"/>
                </a:solidFill>
              </a:rPr>
              <a:t>10</a:t>
            </a:r>
            <a:r>
              <a:rPr lang="zh-CN" altLang="en-US" sz="4000" b="1" dirty="0">
                <a:solidFill>
                  <a:srgbClr val="FF0066"/>
                </a:solidFill>
              </a:rPr>
              <a:t>，</a:t>
            </a:r>
            <a:r>
              <a:rPr lang="en-US" altLang="zh-CN" sz="4000" b="1" dirty="0">
                <a:solidFill>
                  <a:srgbClr val="FF0066"/>
                </a:solidFill>
              </a:rPr>
              <a:t>24</a:t>
            </a:r>
            <a:r>
              <a:rPr lang="zh-CN" altLang="en-US" sz="4000" b="1" dirty="0">
                <a:solidFill>
                  <a:srgbClr val="FF0066"/>
                </a:solidFill>
              </a:rPr>
              <a:t>，</a:t>
            </a:r>
            <a:r>
              <a:rPr lang="en-US" altLang="zh-CN" sz="4000" b="1" dirty="0">
                <a:solidFill>
                  <a:srgbClr val="FF0066"/>
                </a:solidFill>
              </a:rPr>
              <a:t>26</a:t>
            </a:r>
            <a:r>
              <a:rPr lang="zh-CN" altLang="en-US" sz="4000" b="1" dirty="0">
                <a:solidFill>
                  <a:srgbClr val="FF0066"/>
                </a:solidFill>
              </a:rPr>
              <a:t>；</a:t>
            </a:r>
            <a:r>
              <a:rPr lang="zh-CN" altLang="en-US" sz="4000" b="1" dirty="0">
                <a:solidFill>
                  <a:srgbClr val="000000"/>
                </a:solidFill>
              </a:rPr>
              <a:t> </a:t>
            </a:r>
            <a:endParaRPr lang="en-US" altLang="zh-CN" sz="4000" b="1" dirty="0" smtClean="0">
              <a:solidFill>
                <a:srgbClr val="000000"/>
              </a:solidFill>
            </a:endParaRPr>
          </a:p>
          <a:p>
            <a:pPr fontAlgn="base">
              <a:spcBef>
                <a:spcPct val="0"/>
              </a:spcBef>
              <a:spcAft>
                <a:spcPct val="0"/>
              </a:spcAft>
            </a:pPr>
            <a:r>
              <a:rPr lang="en-US" altLang="zh-CN" sz="4000" b="1" dirty="0" smtClean="0">
                <a:solidFill>
                  <a:srgbClr val="009900"/>
                </a:solidFill>
              </a:rPr>
              <a:t>9</a:t>
            </a:r>
            <a:r>
              <a:rPr lang="zh-CN" altLang="en-US" sz="4000" b="1" dirty="0">
                <a:solidFill>
                  <a:srgbClr val="009900"/>
                </a:solidFill>
              </a:rPr>
              <a:t>，</a:t>
            </a:r>
            <a:r>
              <a:rPr lang="en-US" altLang="zh-CN" sz="4000" b="1" dirty="0">
                <a:solidFill>
                  <a:srgbClr val="009900"/>
                </a:solidFill>
              </a:rPr>
              <a:t>12</a:t>
            </a:r>
            <a:r>
              <a:rPr lang="zh-CN" altLang="en-US" sz="4000" b="1" dirty="0">
                <a:solidFill>
                  <a:srgbClr val="009900"/>
                </a:solidFill>
              </a:rPr>
              <a:t>，</a:t>
            </a:r>
            <a:r>
              <a:rPr lang="en-US" altLang="zh-CN" sz="4000" b="1" dirty="0">
                <a:solidFill>
                  <a:srgbClr val="009900"/>
                </a:solidFill>
              </a:rPr>
              <a:t>15</a:t>
            </a:r>
            <a:r>
              <a:rPr lang="zh-CN" altLang="en-US" sz="4000" b="1" dirty="0">
                <a:solidFill>
                  <a:srgbClr val="009900"/>
                </a:solidFill>
              </a:rPr>
              <a:t>；</a:t>
            </a:r>
            <a:r>
              <a:rPr lang="zh-CN" altLang="en-US" sz="4000" b="1" dirty="0">
                <a:solidFill>
                  <a:srgbClr val="000000"/>
                </a:solidFill>
              </a:rPr>
              <a:t> </a:t>
            </a:r>
            <a:r>
              <a:rPr lang="en-US" altLang="zh-CN" sz="4000" b="1" dirty="0">
                <a:solidFill>
                  <a:srgbClr val="000000"/>
                </a:solidFill>
              </a:rPr>
              <a:t>  </a:t>
            </a:r>
            <a:r>
              <a:rPr lang="en-US" altLang="zh-CN" sz="4000" b="1" dirty="0" smtClean="0">
                <a:solidFill>
                  <a:srgbClr val="000000"/>
                </a:solidFill>
              </a:rPr>
              <a:t> </a:t>
            </a:r>
            <a:r>
              <a:rPr lang="en-US" altLang="zh-CN" sz="4400" b="1" dirty="0">
                <a:solidFill>
                  <a:srgbClr val="111111"/>
                </a:solidFill>
                <a:latin typeface="宋体" panose="02010600030101010101" pitchFamily="2" charset="-122"/>
              </a:rPr>
              <a:t>7</a:t>
            </a:r>
            <a:r>
              <a:rPr lang="zh-CN" altLang="en-US" sz="4400" b="1" dirty="0">
                <a:solidFill>
                  <a:srgbClr val="111111"/>
                </a:solidFill>
                <a:latin typeface="宋体" panose="02010600030101010101" pitchFamily="2" charset="-122"/>
              </a:rPr>
              <a:t>，</a:t>
            </a:r>
            <a:r>
              <a:rPr lang="en-US" altLang="zh-CN" sz="4400" b="1" dirty="0">
                <a:solidFill>
                  <a:srgbClr val="111111"/>
                </a:solidFill>
                <a:latin typeface="宋体" panose="02010600030101010101" pitchFamily="2" charset="-122"/>
              </a:rPr>
              <a:t>24</a:t>
            </a:r>
            <a:r>
              <a:rPr lang="zh-CN" altLang="en-US" sz="4400" b="1" dirty="0">
                <a:solidFill>
                  <a:srgbClr val="111111"/>
                </a:solidFill>
                <a:latin typeface="宋体" panose="02010600030101010101" pitchFamily="2" charset="-122"/>
              </a:rPr>
              <a:t>，</a:t>
            </a:r>
            <a:r>
              <a:rPr lang="en-US" altLang="zh-CN" sz="4400" b="1" dirty="0">
                <a:solidFill>
                  <a:srgbClr val="111111"/>
                </a:solidFill>
                <a:latin typeface="宋体" panose="02010600030101010101" pitchFamily="2" charset="-122"/>
              </a:rPr>
              <a:t>25</a:t>
            </a:r>
            <a:r>
              <a:rPr lang="zh-CN" altLang="en-US" sz="4400" b="1" dirty="0">
                <a:solidFill>
                  <a:srgbClr val="111111"/>
                </a:solidFill>
                <a:latin typeface="宋体" panose="02010600030101010101" pitchFamily="2" charset="-122"/>
              </a:rPr>
              <a:t>；</a:t>
            </a:r>
            <a:r>
              <a:rPr lang="zh-CN" altLang="en-US" sz="4400" dirty="0">
                <a:solidFill>
                  <a:srgbClr val="2D5CE7"/>
                </a:solidFill>
                <a:latin typeface="宋体" panose="02010600030101010101" pitchFamily="2" charset="-122"/>
              </a:rPr>
              <a:t> </a:t>
            </a:r>
            <a:endParaRPr lang="en-US" altLang="zh-CN" sz="4400" dirty="0" smtClean="0">
              <a:solidFill>
                <a:srgbClr val="2D5CE7"/>
              </a:solidFill>
              <a:latin typeface="宋体" panose="02010600030101010101" pitchFamily="2" charset="-122"/>
            </a:endParaRPr>
          </a:p>
          <a:p>
            <a:pPr fontAlgn="base">
              <a:spcBef>
                <a:spcPct val="0"/>
              </a:spcBef>
              <a:spcAft>
                <a:spcPct val="0"/>
              </a:spcAft>
            </a:pPr>
            <a:r>
              <a:rPr lang="en-US" altLang="zh-CN" sz="4400" dirty="0" smtClean="0">
                <a:solidFill>
                  <a:srgbClr val="FF0000"/>
                </a:solidFill>
                <a:latin typeface="宋体" panose="02010600030101010101" pitchFamily="2" charset="-122"/>
              </a:rPr>
              <a:t>8</a:t>
            </a:r>
            <a:r>
              <a:rPr lang="zh-CN" altLang="en-US" sz="4400" dirty="0">
                <a:solidFill>
                  <a:srgbClr val="FF0000"/>
                </a:solidFill>
                <a:latin typeface="宋体" panose="02010600030101010101" pitchFamily="2" charset="-122"/>
              </a:rPr>
              <a:t>，</a:t>
            </a:r>
            <a:r>
              <a:rPr lang="en-US" altLang="zh-CN" sz="4400" dirty="0">
                <a:solidFill>
                  <a:srgbClr val="FF0000"/>
                </a:solidFill>
                <a:latin typeface="宋体" panose="02010600030101010101" pitchFamily="2" charset="-122"/>
              </a:rPr>
              <a:t>15</a:t>
            </a:r>
            <a:r>
              <a:rPr lang="zh-CN" altLang="en-US" sz="4400" dirty="0">
                <a:solidFill>
                  <a:srgbClr val="FF0000"/>
                </a:solidFill>
                <a:latin typeface="宋体" panose="02010600030101010101" pitchFamily="2" charset="-122"/>
              </a:rPr>
              <a:t>，</a:t>
            </a:r>
            <a:r>
              <a:rPr lang="en-US" altLang="zh-CN" sz="4400" dirty="0">
                <a:solidFill>
                  <a:srgbClr val="FF0000"/>
                </a:solidFill>
                <a:latin typeface="宋体" panose="02010600030101010101" pitchFamily="2" charset="-122"/>
              </a:rPr>
              <a:t>17</a:t>
            </a:r>
            <a:r>
              <a:rPr lang="zh-CN" altLang="en-US" sz="4400" dirty="0" smtClean="0">
                <a:solidFill>
                  <a:srgbClr val="FF0000"/>
                </a:solidFill>
                <a:latin typeface="宋体" panose="02010600030101010101" pitchFamily="2" charset="-122"/>
              </a:rPr>
              <a:t>；  </a:t>
            </a:r>
            <a:r>
              <a:rPr lang="en-US" altLang="zh-CN" sz="4400" dirty="0" smtClean="0">
                <a:solidFill>
                  <a:srgbClr val="2D5CE7"/>
                </a:solidFill>
                <a:latin typeface="宋体" panose="02010600030101010101" pitchFamily="2" charset="-122"/>
              </a:rPr>
              <a:t>9</a:t>
            </a:r>
            <a:r>
              <a:rPr lang="zh-CN" altLang="en-US" sz="4400" dirty="0">
                <a:solidFill>
                  <a:srgbClr val="2D5CE7"/>
                </a:solidFill>
                <a:latin typeface="宋体" panose="02010600030101010101" pitchFamily="2" charset="-122"/>
              </a:rPr>
              <a:t>，</a:t>
            </a:r>
            <a:r>
              <a:rPr lang="en-US" altLang="zh-CN" sz="4400" dirty="0">
                <a:solidFill>
                  <a:srgbClr val="2D5CE7"/>
                </a:solidFill>
                <a:latin typeface="宋体" panose="02010600030101010101" pitchFamily="2" charset="-122"/>
              </a:rPr>
              <a:t>40</a:t>
            </a:r>
            <a:r>
              <a:rPr lang="zh-CN" altLang="en-US" sz="4400" dirty="0">
                <a:solidFill>
                  <a:srgbClr val="2D5CE7"/>
                </a:solidFill>
                <a:latin typeface="宋体" panose="02010600030101010101" pitchFamily="2" charset="-122"/>
              </a:rPr>
              <a:t>，</a:t>
            </a:r>
            <a:r>
              <a:rPr lang="en-US" altLang="zh-CN" sz="4400" dirty="0">
                <a:solidFill>
                  <a:srgbClr val="2D5CE7"/>
                </a:solidFill>
                <a:latin typeface="宋体" panose="02010600030101010101" pitchFamily="2" charset="-122"/>
              </a:rPr>
              <a:t>41</a:t>
            </a:r>
            <a:r>
              <a:rPr lang="zh-CN" altLang="en-US" sz="4400" dirty="0" smtClean="0">
                <a:solidFill>
                  <a:srgbClr val="2D5CE7"/>
                </a:solidFill>
                <a:latin typeface="宋体" panose="02010600030101010101" pitchFamily="2" charset="-122"/>
              </a:rPr>
              <a:t>；</a:t>
            </a:r>
            <a:endParaRPr lang="zh-CN" altLang="en-US" sz="4400" dirty="0">
              <a:solidFill>
                <a:srgbClr val="2D5CE7"/>
              </a:solidFill>
              <a:latin typeface="宋体" panose="02010600030101010101" pitchFamily="2" charset="-122"/>
            </a:endParaRPr>
          </a:p>
        </p:txBody>
      </p:sp>
      <p:pic>
        <p:nvPicPr>
          <p:cNvPr id="99332" name="Picture 3" descr="BS00554_">
            <a:hlinkClick r:id="rId2" action="ppaction://hlinksldjump"/>
          </p:cNvPr>
          <p:cNvPicPr>
            <a:picLocks noChangeAspect="1" noChangeArrowheads="1"/>
          </p:cNvPicPr>
          <p:nvPr/>
        </p:nvPicPr>
        <p:blipFill>
          <a:blip r:embed="rId3" cstate="email"/>
          <a:srcRect/>
          <a:stretch>
            <a:fillRect/>
          </a:stretch>
        </p:blipFill>
        <p:spPr bwMode="auto">
          <a:xfrm>
            <a:off x="144463" y="0"/>
            <a:ext cx="1331912"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3" name="WordArt 22"/>
          <p:cNvSpPr>
            <a:spLocks noChangeArrowheads="1" noChangeShapeType="1" noTextEdit="1"/>
          </p:cNvSpPr>
          <p:nvPr/>
        </p:nvSpPr>
        <p:spPr bwMode="auto">
          <a:xfrm>
            <a:off x="1476375" y="855663"/>
            <a:ext cx="1944687" cy="72072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800" b="1" i="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8999"/>
                    </a:srgbClr>
                  </a:outerShdw>
                </a:effectLst>
                <a:latin typeface="华文新魏" panose="02010800040101010101" charset="-122"/>
                <a:ea typeface="华文新魏" panose="02010800040101010101" charset="-122"/>
              </a:rPr>
              <a:t>小游戏</a:t>
            </a:r>
          </a:p>
        </p:txBody>
      </p:sp>
      <p:sp>
        <p:nvSpPr>
          <p:cNvPr id="99334" name="Text Box 23"/>
          <p:cNvSpPr txBox="1">
            <a:spLocks noChangeArrowheads="1"/>
          </p:cNvSpPr>
          <p:nvPr/>
        </p:nvSpPr>
        <p:spPr bwMode="auto">
          <a:xfrm>
            <a:off x="341312" y="1797139"/>
            <a:ext cx="8534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3600" b="1" dirty="0">
                <a:solidFill>
                  <a:srgbClr val="FF0000"/>
                </a:solidFill>
                <a:latin typeface="楷体_GB2312" pitchFamily="49" charset="-122"/>
                <a:ea typeface="楷体_GB2312" pitchFamily="49" charset="-122"/>
              </a:rPr>
              <a:t>以小组为单位，每位同学自己找一组</a:t>
            </a:r>
          </a:p>
          <a:p>
            <a:pPr fontAlgn="base">
              <a:spcBef>
                <a:spcPct val="0"/>
              </a:spcBef>
              <a:spcAft>
                <a:spcPct val="0"/>
              </a:spcAft>
            </a:pPr>
            <a:r>
              <a:rPr lang="zh-CN" altLang="en-US" sz="3600" b="1" dirty="0">
                <a:solidFill>
                  <a:srgbClr val="FF0000"/>
                </a:solidFill>
                <a:latin typeface="楷体_GB2312" pitchFamily="49" charset="-122"/>
                <a:ea typeface="楷体_GB2312" pitchFamily="49" charset="-122"/>
              </a:rPr>
              <a:t>勾股数，那一组找的最快最多就算获胜。</a:t>
            </a:r>
          </a:p>
        </p:txBody>
      </p:sp>
      <p:pic>
        <p:nvPicPr>
          <p:cNvPr id="99335" name="Picture 6" descr="D:\hyy\images\15.gif"/>
          <p:cNvPicPr>
            <a:picLocks noChangeAspect="1" noChangeArrowheads="1"/>
          </p:cNvPicPr>
          <p:nvPr/>
        </p:nvPicPr>
        <p:blipFill>
          <a:blip r:embed="rId4"/>
          <a:srcRect/>
          <a:stretch>
            <a:fillRect/>
          </a:stretch>
        </p:blipFill>
        <p:spPr bwMode="auto">
          <a:xfrm>
            <a:off x="7380288" y="188913"/>
            <a:ext cx="16002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9330">
                                            <p:txEl>
                                              <p:pRg st="0" end="0"/>
                                            </p:txEl>
                                          </p:spTgt>
                                        </p:tgtEl>
                                        <p:attrNameLst>
                                          <p:attrName>style.visibility</p:attrName>
                                        </p:attrNameLst>
                                      </p:cBhvr>
                                      <p:to>
                                        <p:strVal val="visible"/>
                                      </p:to>
                                    </p:set>
                                    <p:anim calcmode="lin" valueType="num">
                                      <p:cBhvr additive="base">
                                        <p:cTn id="7" dur="500" fill="hold"/>
                                        <p:tgtEl>
                                          <p:spTgt spid="993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93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9330">
                                            <p:txEl>
                                              <p:pRg st="1" end="1"/>
                                            </p:txEl>
                                          </p:spTgt>
                                        </p:tgtEl>
                                        <p:attrNameLst>
                                          <p:attrName>style.visibility</p:attrName>
                                        </p:attrNameLst>
                                      </p:cBhvr>
                                      <p:to>
                                        <p:strVal val="visible"/>
                                      </p:to>
                                    </p:set>
                                    <p:anim calcmode="lin" valueType="num">
                                      <p:cBhvr additive="base">
                                        <p:cTn id="13" dur="500" fill="hold"/>
                                        <p:tgtEl>
                                          <p:spTgt spid="993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93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9330">
                                            <p:txEl>
                                              <p:pRg st="2" end="2"/>
                                            </p:txEl>
                                          </p:spTgt>
                                        </p:tgtEl>
                                        <p:attrNameLst>
                                          <p:attrName>style.visibility</p:attrName>
                                        </p:attrNameLst>
                                      </p:cBhvr>
                                      <p:to>
                                        <p:strVal val="visible"/>
                                      </p:to>
                                    </p:set>
                                    <p:anim calcmode="lin" valueType="num">
                                      <p:cBhvr additive="base">
                                        <p:cTn id="19" dur="500" fill="hold"/>
                                        <p:tgtEl>
                                          <p:spTgt spid="993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93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9330">
                                            <p:txEl>
                                              <p:pRg st="3" end="3"/>
                                            </p:txEl>
                                          </p:spTgt>
                                        </p:tgtEl>
                                        <p:attrNameLst>
                                          <p:attrName>style.visibility</p:attrName>
                                        </p:attrNameLst>
                                      </p:cBhvr>
                                      <p:to>
                                        <p:strVal val="visible"/>
                                      </p:to>
                                    </p:set>
                                    <p:anim calcmode="lin" valueType="num">
                                      <p:cBhvr additive="base">
                                        <p:cTn id="25" dur="500" fill="hold"/>
                                        <p:tgtEl>
                                          <p:spTgt spid="993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933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611560" y="779408"/>
            <a:ext cx="67421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5400" b="1" dirty="0">
                <a:solidFill>
                  <a:srgbClr val="009900"/>
                </a:solidFill>
                <a:latin typeface="宋体" panose="02010600030101010101" pitchFamily="2" charset="-122"/>
              </a:rPr>
              <a:t>小结</a:t>
            </a:r>
          </a:p>
        </p:txBody>
      </p:sp>
      <p:sp>
        <p:nvSpPr>
          <p:cNvPr id="106499" name="Text Box 3"/>
          <p:cNvSpPr txBox="1">
            <a:spLocks noChangeArrowheads="1"/>
          </p:cNvSpPr>
          <p:nvPr/>
        </p:nvSpPr>
        <p:spPr bwMode="auto">
          <a:xfrm>
            <a:off x="428625" y="2780928"/>
            <a:ext cx="8462963"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4000" b="1" dirty="0" smtClean="0">
                <a:solidFill>
                  <a:srgbClr val="111111"/>
                </a:solidFill>
                <a:latin typeface="宋体" panose="02010600030101010101" pitchFamily="2" charset="-122"/>
              </a:rPr>
              <a:t>1</a:t>
            </a:r>
            <a:r>
              <a:rPr lang="zh-CN" altLang="en-US" sz="4000" b="1" dirty="0">
                <a:solidFill>
                  <a:srgbClr val="111111"/>
                </a:solidFill>
                <a:latin typeface="宋体" panose="02010600030101010101" pitchFamily="2" charset="-122"/>
              </a:rPr>
              <a:t>.通过本节课的学习，你知道一个三角形的三边在数量上满足怎样的关系时，这个三角形才是直角三角形呢？</a:t>
            </a:r>
          </a:p>
          <a:p>
            <a:pPr fontAlgn="base">
              <a:spcBef>
                <a:spcPct val="0"/>
              </a:spcBef>
              <a:spcAft>
                <a:spcPct val="0"/>
              </a:spcAft>
            </a:pPr>
            <a:r>
              <a:rPr lang="zh-CN" altLang="en-US" sz="4000" b="1" dirty="0" smtClean="0">
                <a:solidFill>
                  <a:srgbClr val="111111"/>
                </a:solidFill>
                <a:latin typeface="宋体" panose="02010600030101010101" pitchFamily="2" charset="-122"/>
              </a:rPr>
              <a:t>2</a:t>
            </a:r>
            <a:r>
              <a:rPr lang="zh-CN" altLang="en-US" sz="4000" b="1" dirty="0">
                <a:solidFill>
                  <a:srgbClr val="111111"/>
                </a:solidFill>
                <a:latin typeface="宋体" panose="02010600030101010101" pitchFamily="2" charset="-122"/>
              </a:rPr>
              <a:t>.请你总结一下，判断一个三角形是否是直角三角形，都有哪些方法？</a:t>
            </a:r>
          </a:p>
        </p:txBody>
      </p:sp>
      <p:pic>
        <p:nvPicPr>
          <p:cNvPr id="106500" name="Picture 7" descr="打开书"/>
          <p:cNvPicPr>
            <a:picLocks noChangeAspect="1" noChangeArrowheads="1"/>
          </p:cNvPicPr>
          <p:nvPr/>
        </p:nvPicPr>
        <p:blipFill>
          <a:blip r:embed="rId2"/>
          <a:srcRect/>
          <a:stretch>
            <a:fillRect/>
          </a:stretch>
        </p:blipFill>
        <p:spPr bwMode="auto">
          <a:xfrm>
            <a:off x="2447161" y="779408"/>
            <a:ext cx="8128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checkerboard(across)">
                                      <p:cBhvr>
                                        <p:cTn id="7" dur="500"/>
                                        <p:tgtEl>
                                          <p:spTgt spid="106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checkerboard(across)">
                                      <p:cBhvr>
                                        <p:cTn id="12" dur="500"/>
                                        <p:tgtEl>
                                          <p:spTgt spid="106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251520" y="2276872"/>
            <a:ext cx="8675687" cy="3528541"/>
          </a:xfrm>
        </p:spPr>
        <p:txBody>
          <a:bodyPr/>
          <a:lstStyle/>
          <a:p>
            <a:r>
              <a:rPr lang="zh-CN" altLang="en-US" sz="4800" dirty="0"/>
              <a:t>必做题：课本</a:t>
            </a:r>
            <a:r>
              <a:rPr lang="en-US" altLang="zh-CN" sz="4800" dirty="0"/>
              <a:t>P60</a:t>
            </a:r>
            <a:r>
              <a:rPr lang="zh-CN" altLang="en-US" sz="4800" dirty="0"/>
              <a:t>，习题</a:t>
            </a:r>
            <a:r>
              <a:rPr lang="en-US" altLang="zh-CN" sz="4800" dirty="0"/>
              <a:t>7.4  </a:t>
            </a:r>
            <a:r>
              <a:rPr lang="zh-CN" altLang="en-US" sz="4800" dirty="0"/>
              <a:t>第</a:t>
            </a:r>
            <a:r>
              <a:rPr lang="en-US" altLang="zh-CN" sz="4800" dirty="0"/>
              <a:t>1</a:t>
            </a:r>
            <a:r>
              <a:rPr lang="zh-CN" altLang="en-US" sz="4800" dirty="0"/>
              <a:t>、</a:t>
            </a:r>
            <a:r>
              <a:rPr lang="en-US" altLang="zh-CN" sz="4800" dirty="0"/>
              <a:t>2</a:t>
            </a:r>
            <a:r>
              <a:rPr lang="zh-CN" altLang="en-US" sz="4800" dirty="0"/>
              <a:t>、</a:t>
            </a:r>
            <a:r>
              <a:rPr lang="en-US" altLang="zh-CN" sz="4800" dirty="0"/>
              <a:t>4</a:t>
            </a:r>
            <a:r>
              <a:rPr lang="zh-CN" altLang="en-US" sz="4800" dirty="0"/>
              <a:t>题</a:t>
            </a:r>
            <a:r>
              <a:rPr lang="zh-CN" altLang="en-US" sz="4800" dirty="0" smtClean="0"/>
              <a:t>。 </a:t>
            </a:r>
            <a:endParaRPr lang="zh-CN" altLang="en-US" sz="4800" dirty="0"/>
          </a:p>
          <a:p>
            <a:r>
              <a:rPr lang="zh-CN" altLang="en-US" sz="4800" dirty="0"/>
              <a:t>选做题：习题</a:t>
            </a:r>
            <a:r>
              <a:rPr lang="en-US" altLang="zh-CN" sz="4800" dirty="0"/>
              <a:t>7.4  </a:t>
            </a:r>
            <a:r>
              <a:rPr lang="zh-CN" altLang="en-US" sz="4800" dirty="0"/>
              <a:t>第</a:t>
            </a:r>
            <a:r>
              <a:rPr lang="en-US" altLang="zh-CN" sz="4800" dirty="0"/>
              <a:t>6</a:t>
            </a:r>
            <a:r>
              <a:rPr lang="zh-CN" altLang="en-US" sz="4800" dirty="0"/>
              <a:t>题。</a:t>
            </a:r>
          </a:p>
          <a:p>
            <a:r>
              <a:rPr lang="zh-CN" altLang="en-US" sz="4800" dirty="0"/>
              <a:t>思考题：习题</a:t>
            </a:r>
            <a:r>
              <a:rPr lang="en-US" altLang="zh-CN" sz="4800" dirty="0"/>
              <a:t>7.4  </a:t>
            </a:r>
            <a:r>
              <a:rPr lang="zh-CN" altLang="en-US" sz="4800" dirty="0"/>
              <a:t>第</a:t>
            </a:r>
            <a:r>
              <a:rPr lang="en-US" altLang="zh-CN" sz="4800" dirty="0"/>
              <a:t>8</a:t>
            </a:r>
            <a:r>
              <a:rPr lang="zh-CN" altLang="en-US" sz="4800" dirty="0"/>
              <a:t>题</a:t>
            </a:r>
          </a:p>
        </p:txBody>
      </p:sp>
      <p:sp>
        <p:nvSpPr>
          <p:cNvPr id="108548" name="WordArt 4"/>
          <p:cNvSpPr>
            <a:spLocks noChangeArrowheads="1" noChangeShapeType="1" noTextEdit="1"/>
          </p:cNvSpPr>
          <p:nvPr/>
        </p:nvSpPr>
        <p:spPr bwMode="auto">
          <a:xfrm>
            <a:off x="683568" y="548680"/>
            <a:ext cx="2376264" cy="1028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kern="10" dirty="0">
                <a:ln w="9525" cap="sq">
                  <a:solidFill>
                    <a:srgbClr val="660066"/>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rPr>
              <a:t>课堂作业</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WordArt 4"/>
          <p:cNvSpPr>
            <a:spLocks noChangeArrowheads="1" noChangeShapeType="1" noTextEdit="1"/>
          </p:cNvSpPr>
          <p:nvPr/>
        </p:nvSpPr>
        <p:spPr bwMode="auto">
          <a:xfrm>
            <a:off x="827584" y="2276872"/>
            <a:ext cx="7272808" cy="2290763"/>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Wave1">
              <a:avLst>
                <a:gd name="adj1" fmla="val 13005"/>
                <a:gd name="adj2" fmla="val 0"/>
              </a:avLst>
            </a:prstTxWarp>
          </a:bodyPr>
          <a:lstStyle/>
          <a:p>
            <a:pPr algn="ctr" fontAlgn="base">
              <a:spcBef>
                <a:spcPct val="0"/>
              </a:spcBef>
              <a:spcAft>
                <a:spcPct val="0"/>
              </a:spcAft>
            </a:pPr>
            <a:r>
              <a:rPr lang="zh-CN" altLang="en-US" sz="3600" kern="10" dirty="0">
                <a:solidFill>
                  <a:srgbClr val="FF0000"/>
                </a:solidFill>
                <a:effectLst>
                  <a:outerShdw dist="53882" dir="2700000" algn="ctr" rotWithShape="0">
                    <a:srgbClr val="C0C0C0">
                      <a:alpha val="80000"/>
                    </a:srgbClr>
                  </a:outerShdw>
                </a:effectLst>
                <a:latin typeface="宋体" panose="02010600030101010101" pitchFamily="2" charset="-122"/>
              </a:rPr>
              <a:t>谢谢各位评委老师的指导！</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lgn="l"/>
            <a:r>
              <a:rPr lang="zh-CN" altLang="en-US" b="1" dirty="0">
                <a:solidFill>
                  <a:srgbClr val="003399"/>
                </a:solidFill>
              </a:rPr>
              <a:t>温故知新</a:t>
            </a:r>
          </a:p>
        </p:txBody>
      </p:sp>
      <p:sp>
        <p:nvSpPr>
          <p:cNvPr id="117763" name="Rectangle 3"/>
          <p:cNvSpPr>
            <a:spLocks noGrp="1" noChangeArrowheads="1"/>
          </p:cNvSpPr>
          <p:nvPr>
            <p:ph type="body" idx="1"/>
          </p:nvPr>
        </p:nvSpPr>
        <p:spPr>
          <a:xfrm>
            <a:off x="395288" y="1412776"/>
            <a:ext cx="8207375" cy="719138"/>
          </a:xfrm>
        </p:spPr>
        <p:txBody>
          <a:bodyPr/>
          <a:lstStyle/>
          <a:p>
            <a:pPr marL="0" indent="0">
              <a:buNone/>
            </a:pPr>
            <a:r>
              <a:rPr lang="en-US" altLang="zh-CN" dirty="0"/>
              <a:t>1</a:t>
            </a:r>
            <a:r>
              <a:rPr lang="zh-CN" altLang="en-US" dirty="0"/>
              <a:t>、用文字语言说出勾股定理</a:t>
            </a:r>
            <a:r>
              <a:rPr lang="zh-CN" altLang="en-US" dirty="0" smtClean="0"/>
              <a:t>。</a:t>
            </a:r>
            <a:endParaRPr lang="zh-CN" altLang="en-US" dirty="0"/>
          </a:p>
        </p:txBody>
      </p:sp>
      <p:sp>
        <p:nvSpPr>
          <p:cNvPr id="117764" name="Text Box 4"/>
          <p:cNvSpPr txBox="1">
            <a:spLocks noChangeArrowheads="1"/>
          </p:cNvSpPr>
          <p:nvPr/>
        </p:nvSpPr>
        <p:spPr bwMode="auto">
          <a:xfrm>
            <a:off x="395288" y="3068960"/>
            <a:ext cx="8064500" cy="1075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20000"/>
              </a:lnSpc>
              <a:spcBef>
                <a:spcPct val="20000"/>
              </a:spcBef>
              <a:spcAft>
                <a:spcPct val="0"/>
              </a:spcAft>
              <a:buClr>
                <a:srgbClr val="BBE0E3"/>
              </a:buClr>
            </a:pPr>
            <a:r>
              <a:rPr lang="en-US" altLang="zh-CN" sz="2800" b="1" dirty="0">
                <a:solidFill>
                  <a:srgbClr val="000000"/>
                </a:solidFill>
              </a:rPr>
              <a:t>2</a:t>
            </a:r>
            <a:r>
              <a:rPr lang="zh-CN" altLang="en-US" sz="2800" b="1" dirty="0">
                <a:solidFill>
                  <a:srgbClr val="000000"/>
                </a:solidFill>
              </a:rPr>
              <a:t>、说出它的逆命题，并判断它的逆命题是真命题还是假命题？</a:t>
            </a:r>
          </a:p>
        </p:txBody>
      </p:sp>
      <p:sp>
        <p:nvSpPr>
          <p:cNvPr id="117765" name="Text Box 5"/>
          <p:cNvSpPr txBox="1">
            <a:spLocks noChangeArrowheads="1"/>
          </p:cNvSpPr>
          <p:nvPr/>
        </p:nvSpPr>
        <p:spPr bwMode="auto">
          <a:xfrm>
            <a:off x="395288" y="2276872"/>
            <a:ext cx="73437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dirty="0">
                <a:solidFill>
                  <a:srgbClr val="CC0000"/>
                </a:solidFill>
              </a:rPr>
              <a:t>直角三角形两直角边的平方和等于斜边的平方。</a:t>
            </a:r>
          </a:p>
        </p:txBody>
      </p:sp>
      <p:sp>
        <p:nvSpPr>
          <p:cNvPr id="117766" name="Text Box 6"/>
          <p:cNvSpPr txBox="1">
            <a:spLocks noChangeArrowheads="1"/>
          </p:cNvSpPr>
          <p:nvPr/>
        </p:nvSpPr>
        <p:spPr bwMode="auto">
          <a:xfrm>
            <a:off x="488901" y="4725144"/>
            <a:ext cx="77755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2800" b="1" dirty="0">
                <a:solidFill>
                  <a:srgbClr val="CC0000"/>
                </a:solidFill>
              </a:rPr>
              <a:t>如果三角形两边的平方和等于第三边的平</a:t>
            </a:r>
          </a:p>
          <a:p>
            <a:pPr fontAlgn="base">
              <a:spcBef>
                <a:spcPct val="0"/>
              </a:spcBef>
              <a:spcAft>
                <a:spcPct val="0"/>
              </a:spcAft>
            </a:pPr>
            <a:r>
              <a:rPr lang="zh-CN" altLang="en-US" sz="2800" b="1" dirty="0">
                <a:solidFill>
                  <a:srgbClr val="CC0000"/>
                </a:solidFill>
              </a:rPr>
              <a:t>方，那么这个三角形是直角三角形。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p:cTn id="7" dur="2000" fill="hold"/>
                                        <p:tgtEl>
                                          <p:spTgt spid="11776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1776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1177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17765"/>
                                        </p:tgtEl>
                                        <p:attrNameLst>
                                          <p:attrName>style.visibility</p:attrName>
                                        </p:attrNameLst>
                                      </p:cBhvr>
                                      <p:to>
                                        <p:strVal val="visible"/>
                                      </p:to>
                                    </p:set>
                                    <p:animEffect transition="in" filter="circle(in)">
                                      <p:cBhvr>
                                        <p:cTn id="14" dur="2000"/>
                                        <p:tgtEl>
                                          <p:spTgt spid="11776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7764"/>
                                        </p:tgtEl>
                                        <p:attrNameLst>
                                          <p:attrName>style.visibility</p:attrName>
                                        </p:attrNameLst>
                                      </p:cBhvr>
                                      <p:to>
                                        <p:strVal val="visible"/>
                                      </p:to>
                                    </p:set>
                                    <p:anim calcmode="lin" valueType="num">
                                      <p:cBhvr>
                                        <p:cTn id="19" dur="2000" fill="hold"/>
                                        <p:tgtEl>
                                          <p:spTgt spid="117764"/>
                                        </p:tgtEl>
                                        <p:attrNameLst>
                                          <p:attrName>ppt_w</p:attrName>
                                        </p:attrNameLst>
                                      </p:cBhvr>
                                      <p:tavLst>
                                        <p:tav tm="0">
                                          <p:val>
                                            <p:fltVal val="0"/>
                                          </p:val>
                                        </p:tav>
                                        <p:tav tm="100000">
                                          <p:val>
                                            <p:strVal val="#ppt_w"/>
                                          </p:val>
                                        </p:tav>
                                      </p:tavLst>
                                    </p:anim>
                                    <p:anim calcmode="lin" valueType="num">
                                      <p:cBhvr>
                                        <p:cTn id="20" dur="2000" fill="hold"/>
                                        <p:tgtEl>
                                          <p:spTgt spid="117764"/>
                                        </p:tgtEl>
                                        <p:attrNameLst>
                                          <p:attrName>ppt_h</p:attrName>
                                        </p:attrNameLst>
                                      </p:cBhvr>
                                      <p:tavLst>
                                        <p:tav tm="0">
                                          <p:val>
                                            <p:fltVal val="0"/>
                                          </p:val>
                                        </p:tav>
                                        <p:tav tm="100000">
                                          <p:val>
                                            <p:strVal val="#ppt_h"/>
                                          </p:val>
                                        </p:tav>
                                      </p:tavLst>
                                    </p:anim>
                                    <p:animEffect transition="in" filter="fade">
                                      <p:cBhvr>
                                        <p:cTn id="21" dur="2000"/>
                                        <p:tgtEl>
                                          <p:spTgt spid="117764"/>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17766"/>
                                        </p:tgtEl>
                                        <p:attrNameLst>
                                          <p:attrName>style.visibility</p:attrName>
                                        </p:attrNameLst>
                                      </p:cBhvr>
                                      <p:to>
                                        <p:strVal val="visible"/>
                                      </p:to>
                                    </p:set>
                                    <p:animEffect transition="in" filter="circle(in)">
                                      <p:cBhvr>
                                        <p:cTn id="26" dur="2000"/>
                                        <p:tgtEl>
                                          <p:spTgt spid="1177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P spid="117764" grpId="0"/>
      <p:bldP spid="117765" grpId="0"/>
      <p:bldP spid="1177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sz="half" idx="1"/>
          </p:nvPr>
        </p:nvSpPr>
        <p:spPr>
          <a:xfrm>
            <a:off x="323528" y="980728"/>
            <a:ext cx="8001000" cy="2590800"/>
          </a:xfrm>
        </p:spPr>
        <p:txBody>
          <a:bodyPr/>
          <a:lstStyle/>
          <a:p>
            <a:r>
              <a:rPr lang="zh-CN" altLang="en-US" sz="2800" b="1" dirty="0">
                <a:latin typeface="楷体_GB2312" pitchFamily="49" charset="-122"/>
                <a:ea typeface="楷体_GB2312" pitchFamily="49" charset="-122"/>
              </a:rPr>
              <a:t>据说古埃及人曾经用下图的方法画直角：把一根长绳打上</a:t>
            </a:r>
            <a:r>
              <a:rPr lang="zh-CN" altLang="en-US" sz="2800" b="1" dirty="0">
                <a:solidFill>
                  <a:srgbClr val="FF0000"/>
                </a:solidFill>
                <a:latin typeface="楷体_GB2312" pitchFamily="49" charset="-122"/>
                <a:ea typeface="楷体_GB2312" pitchFamily="49" charset="-122"/>
              </a:rPr>
              <a:t>等距离</a:t>
            </a:r>
            <a:r>
              <a:rPr lang="zh-CN" altLang="en-US" sz="2800" b="1" dirty="0">
                <a:latin typeface="楷体_GB2312" pitchFamily="49" charset="-122"/>
                <a:ea typeface="楷体_GB2312" pitchFamily="49" charset="-122"/>
              </a:rPr>
              <a:t>的</a:t>
            </a:r>
            <a:r>
              <a:rPr lang="en-US" altLang="zh-CN" sz="2800" b="1" dirty="0">
                <a:latin typeface="楷体_GB2312" pitchFamily="49" charset="-122"/>
                <a:ea typeface="楷体_GB2312" pitchFamily="49" charset="-122"/>
              </a:rPr>
              <a:t>13</a:t>
            </a:r>
            <a:r>
              <a:rPr lang="zh-CN" altLang="en-US" sz="2800" b="1" dirty="0">
                <a:latin typeface="楷体_GB2312" pitchFamily="49" charset="-122"/>
                <a:ea typeface="楷体_GB2312" pitchFamily="49" charset="-122"/>
              </a:rPr>
              <a:t>个结，然后以</a:t>
            </a:r>
            <a:r>
              <a:rPr lang="en-US" altLang="zh-CN" sz="2800" b="1" dirty="0">
                <a:latin typeface="楷体_GB2312" pitchFamily="49" charset="-122"/>
                <a:ea typeface="楷体_GB2312" pitchFamily="49" charset="-122"/>
              </a:rPr>
              <a:t>3</a:t>
            </a:r>
            <a:r>
              <a:rPr lang="zh-CN" altLang="en-US" sz="2800" b="1" dirty="0">
                <a:latin typeface="楷体_GB2312" pitchFamily="49" charset="-122"/>
                <a:ea typeface="楷体_GB2312" pitchFamily="49" charset="-122"/>
              </a:rPr>
              <a:t>个结、</a:t>
            </a:r>
            <a:r>
              <a:rPr lang="en-US" altLang="zh-CN" sz="2800" b="1" dirty="0">
                <a:latin typeface="楷体_GB2312" pitchFamily="49" charset="-122"/>
                <a:ea typeface="楷体_GB2312" pitchFamily="49" charset="-122"/>
              </a:rPr>
              <a:t>4</a:t>
            </a:r>
            <a:r>
              <a:rPr lang="zh-CN" altLang="en-US" sz="2800" b="1" dirty="0">
                <a:latin typeface="楷体_GB2312" pitchFamily="49" charset="-122"/>
                <a:ea typeface="楷体_GB2312" pitchFamily="49" charset="-122"/>
              </a:rPr>
              <a:t>个结、</a:t>
            </a:r>
            <a:r>
              <a:rPr lang="en-US" altLang="zh-CN" sz="2800" b="1" dirty="0">
                <a:latin typeface="楷体_GB2312" pitchFamily="49" charset="-122"/>
                <a:ea typeface="楷体_GB2312" pitchFamily="49" charset="-122"/>
              </a:rPr>
              <a:t>5</a:t>
            </a:r>
            <a:r>
              <a:rPr lang="zh-CN" altLang="en-US" sz="2800" b="1" dirty="0">
                <a:latin typeface="楷体_GB2312" pitchFamily="49" charset="-122"/>
                <a:ea typeface="楷体_GB2312" pitchFamily="49" charset="-122"/>
              </a:rPr>
              <a:t>个结的长度为边长，用木桩钉成一个三角形，他们认为其中一个角便是直角．你知道为什么吗？</a:t>
            </a:r>
          </a:p>
        </p:txBody>
      </p:sp>
      <p:pic>
        <p:nvPicPr>
          <p:cNvPr id="115715" name="Picture 3"/>
          <p:cNvPicPr>
            <a:picLocks noChangeAspect="1" noChangeArrowheads="1"/>
          </p:cNvPicPr>
          <p:nvPr/>
        </p:nvPicPr>
        <p:blipFill>
          <a:blip r:embed="rId3">
            <a:lum bright="-18000"/>
          </a:blip>
          <a:srcRect/>
          <a:stretch>
            <a:fillRect/>
          </a:stretch>
        </p:blipFill>
        <p:spPr bwMode="auto">
          <a:xfrm>
            <a:off x="4644008" y="3356992"/>
            <a:ext cx="4267200" cy="3028950"/>
          </a:xfrm>
          <a:prstGeom prst="rect">
            <a:avLst/>
          </a:prstGeom>
          <a:noFill/>
          <a:extLst>
            <a:ext uri="{909E8E84-426E-40DD-AFC4-6F175D3DCCD1}">
              <a14:hiddenFill xmlns:a14="http://schemas.microsoft.com/office/drawing/2010/main">
                <a:solidFill>
                  <a:srgbClr val="FFFFFF"/>
                </a:solidFill>
              </a14:hiddenFill>
            </a:ext>
          </a:extLst>
        </p:spPr>
      </p:pic>
      <p:sp>
        <p:nvSpPr>
          <p:cNvPr id="115716" name="Text Box 4"/>
          <p:cNvSpPr txBox="1">
            <a:spLocks noChangeArrowheads="1"/>
          </p:cNvSpPr>
          <p:nvPr/>
        </p:nvSpPr>
        <p:spPr bwMode="auto">
          <a:xfrm>
            <a:off x="251520" y="289719"/>
            <a:ext cx="57165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3200" b="1" dirty="0">
                <a:solidFill>
                  <a:srgbClr val="FF0000"/>
                </a:solidFill>
              </a:rPr>
              <a:t>探索勾股定理的逆定理</a:t>
            </a:r>
          </a:p>
        </p:txBody>
      </p:sp>
      <p:graphicFrame>
        <p:nvGraphicFramePr>
          <p:cNvPr id="115717" name="Object 5"/>
          <p:cNvGraphicFramePr>
            <a:graphicFrameLocks noGrp="1" noChangeAspect="1"/>
          </p:cNvGraphicFramePr>
          <p:nvPr>
            <p:ph sz="half" idx="2"/>
          </p:nvPr>
        </p:nvGraphicFramePr>
        <p:xfrm>
          <a:off x="467544" y="3861048"/>
          <a:ext cx="3048000" cy="2286000"/>
        </p:xfrm>
        <a:graphic>
          <a:graphicData uri="http://schemas.openxmlformats.org/presentationml/2006/ole">
            <mc:AlternateContent xmlns:mc="http://schemas.openxmlformats.org/markup-compatibility/2006">
              <mc:Choice xmlns:v="urn:schemas-microsoft-com:vml" Requires="v">
                <p:oleObj spid="_x0000_s1031" name="Photo Editor 照片" r:id="rId4" imgW="1905000" imgH="1428750" progId="MSPhotoEd.3">
                  <p:embed/>
                </p:oleObj>
              </mc:Choice>
              <mc:Fallback>
                <p:oleObj name="Photo Editor 照片" r:id="rId4" imgW="1905000" imgH="1428750" progId="MSPhotoEd.3">
                  <p:embed/>
                  <p:pic>
                    <p:nvPicPr>
                      <p:cNvPr id="0" name="图片 10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3861048"/>
                        <a:ext cx="3048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5714">
                                            <p:txEl>
                                              <p:pRg st="0" end="0"/>
                                            </p:txEl>
                                          </p:spTgt>
                                        </p:tgtEl>
                                        <p:attrNameLst>
                                          <p:attrName>style.visibility</p:attrName>
                                        </p:attrNameLst>
                                      </p:cBhvr>
                                      <p:to>
                                        <p:strVal val="visible"/>
                                      </p:to>
                                    </p:set>
                                    <p:animEffect transition="in" filter="box(in)">
                                      <p:cBhvr>
                                        <p:cTn id="7" dur="500"/>
                                        <p:tgtEl>
                                          <p:spTgt spid="1157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738" name="Group 2"/>
          <p:cNvGrpSpPr/>
          <p:nvPr/>
        </p:nvGrpSpPr>
        <p:grpSpPr bwMode="auto">
          <a:xfrm>
            <a:off x="900113" y="549275"/>
            <a:ext cx="2438400" cy="1828800"/>
            <a:chOff x="1872" y="1584"/>
            <a:chExt cx="1536" cy="1152"/>
          </a:xfrm>
        </p:grpSpPr>
        <p:sp>
          <p:nvSpPr>
            <p:cNvPr id="116739" name="Line 3"/>
            <p:cNvSpPr>
              <a:spLocks noChangeShapeType="1"/>
            </p:cNvSpPr>
            <p:nvPr/>
          </p:nvSpPr>
          <p:spPr bwMode="auto">
            <a:xfrm>
              <a:off x="1872" y="1584"/>
              <a:ext cx="1536" cy="1152"/>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16740" name="AutoShape 4"/>
            <p:cNvSpPr>
              <a:spLocks noChangeArrowheads="1"/>
            </p:cNvSpPr>
            <p:nvPr/>
          </p:nvSpPr>
          <p:spPr bwMode="auto">
            <a:xfrm>
              <a:off x="2400" y="1968"/>
              <a:ext cx="64" cy="89"/>
            </a:xfrm>
            <a:prstGeom prst="flowChartConnector">
              <a:avLst/>
            </a:prstGeom>
            <a:solidFill>
              <a:srgbClr val="FFFFFF"/>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6741" name="AutoShape 5"/>
            <p:cNvSpPr>
              <a:spLocks noChangeArrowheads="1"/>
            </p:cNvSpPr>
            <p:nvPr/>
          </p:nvSpPr>
          <p:spPr bwMode="auto">
            <a:xfrm>
              <a:off x="2160" y="1776"/>
              <a:ext cx="64" cy="89"/>
            </a:xfrm>
            <a:prstGeom prst="flowChartConnector">
              <a:avLst/>
            </a:prstGeom>
            <a:solidFill>
              <a:srgbClr val="FFFFFF"/>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6742" name="AutoShape 6"/>
            <p:cNvSpPr>
              <a:spLocks noChangeArrowheads="1"/>
            </p:cNvSpPr>
            <p:nvPr/>
          </p:nvSpPr>
          <p:spPr bwMode="auto">
            <a:xfrm>
              <a:off x="2688" y="2169"/>
              <a:ext cx="64" cy="89"/>
            </a:xfrm>
            <a:prstGeom prst="flowChartConnector">
              <a:avLst/>
            </a:prstGeom>
            <a:solidFill>
              <a:srgbClr val="FFFFFF"/>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6743" name="AutoShape 7"/>
            <p:cNvSpPr>
              <a:spLocks noChangeArrowheads="1"/>
            </p:cNvSpPr>
            <p:nvPr/>
          </p:nvSpPr>
          <p:spPr bwMode="auto">
            <a:xfrm>
              <a:off x="3024" y="2409"/>
              <a:ext cx="64" cy="89"/>
            </a:xfrm>
            <a:prstGeom prst="flowChartConnector">
              <a:avLst/>
            </a:prstGeom>
            <a:solidFill>
              <a:srgbClr val="FFFFFF"/>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grpSp>
        <p:nvGrpSpPr>
          <p:cNvPr id="116744" name="Group 8"/>
          <p:cNvGrpSpPr/>
          <p:nvPr/>
        </p:nvGrpSpPr>
        <p:grpSpPr bwMode="auto">
          <a:xfrm>
            <a:off x="838200" y="2312988"/>
            <a:ext cx="2500313" cy="141287"/>
            <a:chOff x="3754" y="2933"/>
            <a:chExt cx="1575" cy="89"/>
          </a:xfrm>
        </p:grpSpPr>
        <p:sp>
          <p:nvSpPr>
            <p:cNvPr id="116745" name="Line 9"/>
            <p:cNvSpPr>
              <a:spLocks noChangeShapeType="1"/>
            </p:cNvSpPr>
            <p:nvPr/>
          </p:nvSpPr>
          <p:spPr bwMode="auto">
            <a:xfrm>
              <a:off x="3754" y="2974"/>
              <a:ext cx="1536" cy="0"/>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16746" name="AutoShape 10"/>
            <p:cNvSpPr>
              <a:spLocks noChangeArrowheads="1"/>
            </p:cNvSpPr>
            <p:nvPr/>
          </p:nvSpPr>
          <p:spPr bwMode="auto">
            <a:xfrm>
              <a:off x="4872" y="2933"/>
              <a:ext cx="64" cy="89"/>
            </a:xfrm>
            <a:prstGeom prst="flowChartConnector">
              <a:avLst/>
            </a:prstGeom>
            <a:solidFill>
              <a:srgbClr val="FFFFFF"/>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6747" name="AutoShape 11"/>
            <p:cNvSpPr>
              <a:spLocks noChangeArrowheads="1"/>
            </p:cNvSpPr>
            <p:nvPr/>
          </p:nvSpPr>
          <p:spPr bwMode="auto">
            <a:xfrm>
              <a:off x="4497" y="2933"/>
              <a:ext cx="64" cy="89"/>
            </a:xfrm>
            <a:prstGeom prst="flowChartConnector">
              <a:avLst/>
            </a:prstGeom>
            <a:solidFill>
              <a:srgbClr val="FFFFFF"/>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6748" name="AutoShape 12"/>
            <p:cNvSpPr>
              <a:spLocks noChangeArrowheads="1"/>
            </p:cNvSpPr>
            <p:nvPr/>
          </p:nvSpPr>
          <p:spPr bwMode="auto">
            <a:xfrm>
              <a:off x="4099" y="2933"/>
              <a:ext cx="64" cy="89"/>
            </a:xfrm>
            <a:prstGeom prst="flowChartConnector">
              <a:avLst/>
            </a:prstGeom>
            <a:solidFill>
              <a:srgbClr val="FFFFFF"/>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6749" name="AutoShape 13"/>
            <p:cNvSpPr>
              <a:spLocks noChangeArrowheads="1"/>
            </p:cNvSpPr>
            <p:nvPr/>
          </p:nvSpPr>
          <p:spPr bwMode="auto">
            <a:xfrm>
              <a:off x="5265" y="2933"/>
              <a:ext cx="64" cy="89"/>
            </a:xfrm>
            <a:prstGeom prst="flowChartConnector">
              <a:avLst/>
            </a:prstGeom>
            <a:solidFill>
              <a:schemeClr val="tx1"/>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116750" name="AutoShape 14"/>
          <p:cNvSpPr>
            <a:spLocks noChangeArrowheads="1"/>
          </p:cNvSpPr>
          <p:nvPr/>
        </p:nvSpPr>
        <p:spPr bwMode="auto">
          <a:xfrm rot="5400000">
            <a:off x="823119" y="473869"/>
            <a:ext cx="101600" cy="141288"/>
          </a:xfrm>
          <a:prstGeom prst="flowChartConnector">
            <a:avLst/>
          </a:prstGeom>
          <a:solidFill>
            <a:srgbClr val="FF0000"/>
          </a:solidFill>
          <a:ln w="9525">
            <a:solidFill>
              <a:srgbClr val="FF00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116751" name="Group 15"/>
          <p:cNvGrpSpPr/>
          <p:nvPr/>
        </p:nvGrpSpPr>
        <p:grpSpPr bwMode="auto">
          <a:xfrm>
            <a:off x="787400" y="595313"/>
            <a:ext cx="152400" cy="1854200"/>
            <a:chOff x="1801" y="1613"/>
            <a:chExt cx="96" cy="1168"/>
          </a:xfrm>
        </p:grpSpPr>
        <p:sp>
          <p:nvSpPr>
            <p:cNvPr id="116752" name="Line 16"/>
            <p:cNvSpPr>
              <a:spLocks noChangeShapeType="1"/>
            </p:cNvSpPr>
            <p:nvPr/>
          </p:nvSpPr>
          <p:spPr bwMode="auto">
            <a:xfrm rot="5400000">
              <a:off x="1274" y="2189"/>
              <a:ext cx="1152" cy="0"/>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16753" name="AutoShape 17"/>
            <p:cNvSpPr>
              <a:spLocks noChangeArrowheads="1"/>
            </p:cNvSpPr>
            <p:nvPr/>
          </p:nvSpPr>
          <p:spPr bwMode="auto">
            <a:xfrm rot="5400000">
              <a:off x="1821" y="1941"/>
              <a:ext cx="64" cy="89"/>
            </a:xfrm>
            <a:prstGeom prst="flowChartConnector">
              <a:avLst/>
            </a:prstGeom>
            <a:solidFill>
              <a:srgbClr val="FFFFFF"/>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6754" name="AutoShape 18"/>
            <p:cNvSpPr>
              <a:spLocks noChangeArrowheads="1"/>
            </p:cNvSpPr>
            <p:nvPr/>
          </p:nvSpPr>
          <p:spPr bwMode="auto">
            <a:xfrm rot="5400000">
              <a:off x="1814" y="2334"/>
              <a:ext cx="64" cy="89"/>
            </a:xfrm>
            <a:prstGeom prst="flowChartConnector">
              <a:avLst/>
            </a:prstGeom>
            <a:solidFill>
              <a:srgbClr val="FFFFFF"/>
            </a:solidFill>
            <a:ln w="25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6755" name="AutoShape 19"/>
            <p:cNvSpPr>
              <a:spLocks noChangeArrowheads="1"/>
            </p:cNvSpPr>
            <p:nvPr/>
          </p:nvSpPr>
          <p:spPr bwMode="auto">
            <a:xfrm rot="5400000">
              <a:off x="1814" y="2704"/>
              <a:ext cx="64" cy="89"/>
            </a:xfrm>
            <a:prstGeom prst="flowChartConnector">
              <a:avLst/>
            </a:prstGeom>
            <a:solidFill>
              <a:srgbClr val="0000FF"/>
            </a:solidFill>
            <a:ln w="25400">
              <a:solidFill>
                <a:srgbClr val="0000FF"/>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cxnSp>
        <p:nvCxnSpPr>
          <p:cNvPr id="116756" name="AutoShape 20"/>
          <p:cNvCxnSpPr>
            <a:cxnSpLocks noChangeShapeType="1"/>
          </p:cNvCxnSpPr>
          <p:nvPr/>
        </p:nvCxnSpPr>
        <p:spPr bwMode="auto">
          <a:xfrm rot="16200000" flipH="1">
            <a:off x="752475" y="2111375"/>
            <a:ext cx="381000" cy="152400"/>
          </a:xfrm>
          <a:prstGeom prst="bentConnector3">
            <a:avLst>
              <a:gd name="adj1" fmla="val 50000"/>
            </a:avLst>
          </a:prstGeom>
          <a:noFill/>
          <a:ln w="25400">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7" name="Text Box 21"/>
          <p:cNvSpPr txBox="1">
            <a:spLocks noChangeArrowheads="1"/>
          </p:cNvSpPr>
          <p:nvPr/>
        </p:nvSpPr>
        <p:spPr bwMode="auto">
          <a:xfrm>
            <a:off x="158750" y="1236663"/>
            <a:ext cx="3825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ea typeface="楷体_GB2312" pitchFamily="49" charset="-122"/>
              </a:rPr>
              <a:t>3</a:t>
            </a:r>
          </a:p>
        </p:txBody>
      </p:sp>
      <p:sp>
        <p:nvSpPr>
          <p:cNvPr id="116758" name="Text Box 22"/>
          <p:cNvSpPr txBox="1">
            <a:spLocks noChangeArrowheads="1"/>
          </p:cNvSpPr>
          <p:nvPr/>
        </p:nvSpPr>
        <p:spPr bwMode="auto">
          <a:xfrm>
            <a:off x="1600200" y="2532063"/>
            <a:ext cx="3825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ea typeface="楷体_GB2312" pitchFamily="49" charset="-122"/>
              </a:rPr>
              <a:t>4</a:t>
            </a:r>
          </a:p>
        </p:txBody>
      </p:sp>
      <p:sp>
        <p:nvSpPr>
          <p:cNvPr id="116759" name="Text Box 23"/>
          <p:cNvSpPr txBox="1">
            <a:spLocks noChangeArrowheads="1"/>
          </p:cNvSpPr>
          <p:nvPr/>
        </p:nvSpPr>
        <p:spPr bwMode="auto">
          <a:xfrm>
            <a:off x="2319338" y="733425"/>
            <a:ext cx="3825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ea typeface="楷体_GB2312" pitchFamily="49" charset="-122"/>
              </a:rPr>
              <a:t>5</a:t>
            </a:r>
          </a:p>
        </p:txBody>
      </p:sp>
      <p:sp>
        <p:nvSpPr>
          <p:cNvPr id="116760" name="Text Box 24"/>
          <p:cNvSpPr txBox="1">
            <a:spLocks noChangeArrowheads="1"/>
          </p:cNvSpPr>
          <p:nvPr/>
        </p:nvSpPr>
        <p:spPr bwMode="auto">
          <a:xfrm>
            <a:off x="900113" y="3068638"/>
            <a:ext cx="79486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a:solidFill>
                  <a:srgbClr val="000000"/>
                </a:solidFill>
                <a:ea typeface="楷体_GB2312" pitchFamily="49" charset="-122"/>
              </a:rPr>
              <a:t>请同学们观察</a:t>
            </a:r>
            <a:r>
              <a:rPr lang="en-US" altLang="zh-CN" sz="2800">
                <a:solidFill>
                  <a:srgbClr val="000000"/>
                </a:solidFill>
                <a:ea typeface="楷体_GB2312" pitchFamily="49" charset="-122"/>
              </a:rPr>
              <a:t>,</a:t>
            </a:r>
            <a:r>
              <a:rPr lang="zh-CN" altLang="en-US" sz="2800">
                <a:solidFill>
                  <a:srgbClr val="000000"/>
                </a:solidFill>
                <a:ea typeface="楷体_GB2312" pitchFamily="49" charset="-122"/>
              </a:rPr>
              <a:t>这个三角形的三条边有什么关系吗</a:t>
            </a:r>
            <a:r>
              <a:rPr lang="en-US" altLang="zh-CN" sz="2800">
                <a:solidFill>
                  <a:srgbClr val="000000"/>
                </a:solidFill>
                <a:ea typeface="楷体_GB2312" pitchFamily="49" charset="-122"/>
              </a:rPr>
              <a:t>?</a:t>
            </a:r>
          </a:p>
        </p:txBody>
      </p:sp>
      <p:grpSp>
        <p:nvGrpSpPr>
          <p:cNvPr id="116761" name="Group 25"/>
          <p:cNvGrpSpPr/>
          <p:nvPr/>
        </p:nvGrpSpPr>
        <p:grpSpPr bwMode="auto">
          <a:xfrm>
            <a:off x="1384300" y="4365625"/>
            <a:ext cx="2198688" cy="661988"/>
            <a:chOff x="872" y="2750"/>
            <a:chExt cx="1385" cy="417"/>
          </a:xfrm>
        </p:grpSpPr>
        <p:sp>
          <p:nvSpPr>
            <p:cNvPr id="116762" name="Text Box 26"/>
            <p:cNvSpPr txBox="1">
              <a:spLocks noChangeArrowheads="1"/>
            </p:cNvSpPr>
            <p:nvPr/>
          </p:nvSpPr>
          <p:spPr bwMode="auto">
            <a:xfrm>
              <a:off x="872" y="2831"/>
              <a:ext cx="2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800000"/>
                  </a:solidFill>
                  <a:ea typeface="楷体_GB2312" pitchFamily="49" charset="-122"/>
                </a:rPr>
                <a:t>3</a:t>
              </a:r>
            </a:p>
          </p:txBody>
        </p:sp>
        <p:sp>
          <p:nvSpPr>
            <p:cNvPr id="116763" name="Text Box 27"/>
            <p:cNvSpPr txBox="1">
              <a:spLocks noChangeArrowheads="1"/>
            </p:cNvSpPr>
            <p:nvPr/>
          </p:nvSpPr>
          <p:spPr bwMode="auto">
            <a:xfrm>
              <a:off x="1006" y="2756"/>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a:solidFill>
                    <a:srgbClr val="800000"/>
                  </a:solidFill>
                  <a:ea typeface="楷体_GB2312" pitchFamily="49" charset="-122"/>
                </a:rPr>
                <a:t>2</a:t>
              </a:r>
            </a:p>
          </p:txBody>
        </p:sp>
        <p:sp>
          <p:nvSpPr>
            <p:cNvPr id="116764" name="Text Box 28"/>
            <p:cNvSpPr txBox="1">
              <a:spLocks noChangeArrowheads="1"/>
            </p:cNvSpPr>
            <p:nvPr/>
          </p:nvSpPr>
          <p:spPr bwMode="auto">
            <a:xfrm>
              <a:off x="1431" y="2825"/>
              <a:ext cx="2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800000"/>
                  </a:solidFill>
                  <a:ea typeface="楷体_GB2312" pitchFamily="49" charset="-122"/>
                </a:rPr>
                <a:t>4</a:t>
              </a:r>
            </a:p>
          </p:txBody>
        </p:sp>
        <p:sp>
          <p:nvSpPr>
            <p:cNvPr id="116765" name="Text Box 29"/>
            <p:cNvSpPr txBox="1">
              <a:spLocks noChangeArrowheads="1"/>
            </p:cNvSpPr>
            <p:nvPr/>
          </p:nvSpPr>
          <p:spPr bwMode="auto">
            <a:xfrm>
              <a:off x="1565" y="2750"/>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a:solidFill>
                    <a:srgbClr val="800000"/>
                  </a:solidFill>
                  <a:ea typeface="楷体_GB2312" pitchFamily="49" charset="-122"/>
                </a:rPr>
                <a:t>2</a:t>
              </a:r>
            </a:p>
          </p:txBody>
        </p:sp>
        <p:sp>
          <p:nvSpPr>
            <p:cNvPr id="116766" name="Text Box 30"/>
            <p:cNvSpPr txBox="1">
              <a:spLocks noChangeArrowheads="1"/>
            </p:cNvSpPr>
            <p:nvPr/>
          </p:nvSpPr>
          <p:spPr bwMode="auto">
            <a:xfrm>
              <a:off x="1927" y="2825"/>
              <a:ext cx="2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800000"/>
                  </a:solidFill>
                  <a:ea typeface="楷体_GB2312" pitchFamily="49" charset="-122"/>
                </a:rPr>
                <a:t>5</a:t>
              </a:r>
            </a:p>
          </p:txBody>
        </p:sp>
        <p:sp>
          <p:nvSpPr>
            <p:cNvPr id="116767" name="Text Box 31"/>
            <p:cNvSpPr txBox="1">
              <a:spLocks noChangeArrowheads="1"/>
            </p:cNvSpPr>
            <p:nvPr/>
          </p:nvSpPr>
          <p:spPr bwMode="auto">
            <a:xfrm>
              <a:off x="2061" y="2750"/>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a:solidFill>
                    <a:srgbClr val="800000"/>
                  </a:solidFill>
                  <a:ea typeface="楷体_GB2312" pitchFamily="49" charset="-122"/>
                </a:rPr>
                <a:t>2</a:t>
              </a:r>
            </a:p>
          </p:txBody>
        </p:sp>
        <p:sp>
          <p:nvSpPr>
            <p:cNvPr id="116768" name="Text Box 32"/>
            <p:cNvSpPr txBox="1">
              <a:spLocks noChangeArrowheads="1"/>
            </p:cNvSpPr>
            <p:nvPr/>
          </p:nvSpPr>
          <p:spPr bwMode="auto">
            <a:xfrm>
              <a:off x="1182" y="2820"/>
              <a:ext cx="24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ea typeface="楷体_GB2312" pitchFamily="49" charset="-122"/>
                </a:rPr>
                <a:t>+</a:t>
              </a:r>
            </a:p>
          </p:txBody>
        </p:sp>
        <p:sp>
          <p:nvSpPr>
            <p:cNvPr id="116769" name="Text Box 33"/>
            <p:cNvSpPr txBox="1">
              <a:spLocks noChangeArrowheads="1"/>
            </p:cNvSpPr>
            <p:nvPr/>
          </p:nvSpPr>
          <p:spPr bwMode="auto">
            <a:xfrm>
              <a:off x="1701" y="2840"/>
              <a:ext cx="24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ea typeface="楷体_GB2312" pitchFamily="49" charset="-122"/>
                </a:rPr>
                <a:t>=</a:t>
              </a:r>
            </a:p>
          </p:txBody>
        </p:sp>
      </p:grpSp>
      <p:sp>
        <p:nvSpPr>
          <p:cNvPr id="116770" name="Text Box 34"/>
          <p:cNvSpPr txBox="1">
            <a:spLocks noChangeArrowheads="1"/>
          </p:cNvSpPr>
          <p:nvPr/>
        </p:nvSpPr>
        <p:spPr bwMode="auto">
          <a:xfrm>
            <a:off x="3851275" y="4508500"/>
            <a:ext cx="3313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zh-CN" altLang="en-US">
              <a:solidFill>
                <a:srgbClr val="000000"/>
              </a:solidFill>
            </a:endParaRPr>
          </a:p>
        </p:txBody>
      </p:sp>
      <p:sp>
        <p:nvSpPr>
          <p:cNvPr id="116771" name="AutoShape 35"/>
          <p:cNvSpPr>
            <a:spLocks noChangeArrowheads="1"/>
          </p:cNvSpPr>
          <p:nvPr/>
        </p:nvSpPr>
        <p:spPr bwMode="auto">
          <a:xfrm>
            <a:off x="3995738" y="4652963"/>
            <a:ext cx="647700" cy="215900"/>
          </a:xfrm>
          <a:prstGeom prst="rightArrow">
            <a:avLst>
              <a:gd name="adj1" fmla="val 50000"/>
              <a:gd name="adj2" fmla="val 75000"/>
            </a:avLst>
          </a:prstGeom>
          <a:solidFill>
            <a:schemeClr val="accent1"/>
          </a:solidFill>
          <a:ln w="12700" cap="sq">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6772" name="Text Box 36"/>
          <p:cNvSpPr txBox="1">
            <a:spLocks noChangeArrowheads="1"/>
          </p:cNvSpPr>
          <p:nvPr/>
        </p:nvSpPr>
        <p:spPr bwMode="auto">
          <a:xfrm>
            <a:off x="4859338" y="4437063"/>
            <a:ext cx="21605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a:solidFill>
                  <a:srgbClr val="FF0000"/>
                </a:solidFill>
              </a:rPr>
              <a:t>直角三角形</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6757"/>
                                        </p:tgtEl>
                                        <p:attrNameLst>
                                          <p:attrName>style.visibility</p:attrName>
                                        </p:attrNameLst>
                                      </p:cBhvr>
                                      <p:to>
                                        <p:strVal val="visible"/>
                                      </p:to>
                                    </p:set>
                                    <p:animEffect transition="in" filter="blinds(horizontal)">
                                      <p:cBhvr>
                                        <p:cTn id="7" dur="500"/>
                                        <p:tgtEl>
                                          <p:spTgt spid="11675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6758"/>
                                        </p:tgtEl>
                                        <p:attrNameLst>
                                          <p:attrName>style.visibility</p:attrName>
                                        </p:attrNameLst>
                                      </p:cBhvr>
                                      <p:to>
                                        <p:strVal val="visible"/>
                                      </p:to>
                                    </p:set>
                                    <p:animEffect transition="in" filter="blinds(horizontal)">
                                      <p:cBhvr>
                                        <p:cTn id="12" dur="500"/>
                                        <p:tgtEl>
                                          <p:spTgt spid="11675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6759"/>
                                        </p:tgtEl>
                                        <p:attrNameLst>
                                          <p:attrName>style.visibility</p:attrName>
                                        </p:attrNameLst>
                                      </p:cBhvr>
                                      <p:to>
                                        <p:strVal val="visible"/>
                                      </p:to>
                                    </p:set>
                                    <p:animEffect transition="in" filter="blinds(horizontal)">
                                      <p:cBhvr>
                                        <p:cTn id="17" dur="500"/>
                                        <p:tgtEl>
                                          <p:spTgt spid="116759"/>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116761"/>
                                        </p:tgtEl>
                                        <p:attrNameLst>
                                          <p:attrName>style.visibility</p:attrName>
                                        </p:attrNameLst>
                                      </p:cBhvr>
                                      <p:to>
                                        <p:strVal val="visible"/>
                                      </p:to>
                                    </p:set>
                                    <p:animEffect transition="in" filter="fade">
                                      <p:cBhvr>
                                        <p:cTn id="22" dur="2000"/>
                                        <p:tgtEl>
                                          <p:spTgt spid="116761"/>
                                        </p:tgtEl>
                                      </p:cBhvr>
                                    </p:animEffect>
                                    <p:anim calcmode="lin" valueType="num">
                                      <p:cBhvr>
                                        <p:cTn id="23" dur="2000" fill="hold"/>
                                        <p:tgtEl>
                                          <p:spTgt spid="116761"/>
                                        </p:tgtEl>
                                        <p:attrNameLst>
                                          <p:attrName>style.rotation</p:attrName>
                                        </p:attrNameLst>
                                      </p:cBhvr>
                                      <p:tavLst>
                                        <p:tav tm="0">
                                          <p:val>
                                            <p:fltVal val="720"/>
                                          </p:val>
                                        </p:tav>
                                        <p:tav tm="100000">
                                          <p:val>
                                            <p:fltVal val="0"/>
                                          </p:val>
                                        </p:tav>
                                      </p:tavLst>
                                    </p:anim>
                                    <p:anim calcmode="lin" valueType="num">
                                      <p:cBhvr>
                                        <p:cTn id="24" dur="2000" fill="hold"/>
                                        <p:tgtEl>
                                          <p:spTgt spid="116761"/>
                                        </p:tgtEl>
                                        <p:attrNameLst>
                                          <p:attrName>ppt_h</p:attrName>
                                        </p:attrNameLst>
                                      </p:cBhvr>
                                      <p:tavLst>
                                        <p:tav tm="0">
                                          <p:val>
                                            <p:fltVal val="0"/>
                                          </p:val>
                                        </p:tav>
                                        <p:tav tm="100000">
                                          <p:val>
                                            <p:strVal val="#ppt_h"/>
                                          </p:val>
                                        </p:tav>
                                      </p:tavLst>
                                    </p:anim>
                                    <p:anim calcmode="lin" valueType="num">
                                      <p:cBhvr>
                                        <p:cTn id="25" dur="2000" fill="hold"/>
                                        <p:tgtEl>
                                          <p:spTgt spid="116761"/>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677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16772"/>
                                        </p:tgtEl>
                                        <p:attrNameLst>
                                          <p:attrName>style.visibility</p:attrName>
                                        </p:attrNameLst>
                                      </p:cBhvr>
                                      <p:to>
                                        <p:strVal val="visible"/>
                                      </p:to>
                                    </p:set>
                                    <p:anim calcmode="lin" valueType="num">
                                      <p:cBhvr additive="base">
                                        <p:cTn id="34" dur="2000" fill="hold"/>
                                        <p:tgtEl>
                                          <p:spTgt spid="116772"/>
                                        </p:tgtEl>
                                        <p:attrNameLst>
                                          <p:attrName>ppt_x</p:attrName>
                                        </p:attrNameLst>
                                      </p:cBhvr>
                                      <p:tavLst>
                                        <p:tav tm="0">
                                          <p:val>
                                            <p:strVal val="1+#ppt_w/2"/>
                                          </p:val>
                                        </p:tav>
                                        <p:tav tm="100000">
                                          <p:val>
                                            <p:strVal val="#ppt_x"/>
                                          </p:val>
                                        </p:tav>
                                      </p:tavLst>
                                    </p:anim>
                                    <p:anim calcmode="lin" valueType="num">
                                      <p:cBhvr additive="base">
                                        <p:cTn id="35" dur="2000" fill="hold"/>
                                        <p:tgtEl>
                                          <p:spTgt spid="1167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57" grpId="0"/>
      <p:bldP spid="116758" grpId="0"/>
      <p:bldP spid="116759" grpId="0"/>
      <p:bldP spid="116771" grpId="0" animBg="1"/>
      <p:bldP spid="1167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sz="half" idx="1"/>
          </p:nvPr>
        </p:nvSpPr>
        <p:spPr>
          <a:xfrm>
            <a:off x="0" y="1916832"/>
            <a:ext cx="9144000" cy="4175125"/>
          </a:xfrm>
        </p:spPr>
        <p:txBody>
          <a:bodyPr/>
          <a:lstStyle/>
          <a:p>
            <a:r>
              <a:rPr lang="zh-CN" altLang="en-US" dirty="0"/>
              <a:t>（</a:t>
            </a:r>
            <a:r>
              <a:rPr lang="en-US" altLang="zh-CN" dirty="0"/>
              <a:t>1</a:t>
            </a:r>
            <a:r>
              <a:rPr lang="zh-CN" altLang="en-US" dirty="0"/>
              <a:t>）探索并证明勾股定理的逆定理。</a:t>
            </a:r>
          </a:p>
          <a:p>
            <a:r>
              <a:rPr lang="zh-CN" altLang="en-US" dirty="0"/>
              <a:t>（</a:t>
            </a:r>
            <a:r>
              <a:rPr lang="en-US" altLang="zh-CN" dirty="0"/>
              <a:t>2</a:t>
            </a:r>
            <a:r>
              <a:rPr lang="zh-CN" altLang="en-US" dirty="0"/>
              <a:t>）能运用勾股定理的逆定理判断已知三边长度的三角形是不是直角三角形</a:t>
            </a:r>
            <a:r>
              <a:rPr lang="en-US" altLang="zh-CN" dirty="0"/>
              <a:t>.</a:t>
            </a:r>
          </a:p>
          <a:p>
            <a:r>
              <a:rPr lang="zh-CN" altLang="en-US" dirty="0"/>
              <a:t>（</a:t>
            </a:r>
            <a:r>
              <a:rPr lang="en-US" altLang="zh-CN" dirty="0"/>
              <a:t>3</a:t>
            </a:r>
            <a:r>
              <a:rPr lang="zh-CN" altLang="en-US" dirty="0"/>
              <a:t>）能灵活应用勾股定理及逆定理解综合题。</a:t>
            </a:r>
          </a:p>
          <a:p>
            <a:r>
              <a:rPr lang="zh-CN" altLang="en-US" dirty="0"/>
              <a:t>（</a:t>
            </a:r>
            <a:r>
              <a:rPr lang="en-US" altLang="zh-CN" dirty="0"/>
              <a:t>4</a:t>
            </a:r>
            <a:r>
              <a:rPr lang="zh-CN" altLang="en-US" dirty="0"/>
              <a:t>）了解勾股数组的概念，能举例说明怎样的三个数是勾股数组。</a:t>
            </a:r>
          </a:p>
          <a:p>
            <a:r>
              <a:rPr lang="zh-CN" altLang="en-US" dirty="0"/>
              <a:t>（</a:t>
            </a:r>
            <a:r>
              <a:rPr lang="en-US" altLang="zh-CN" dirty="0"/>
              <a:t>5</a:t>
            </a:r>
            <a:r>
              <a:rPr lang="zh-CN" altLang="en-US" dirty="0"/>
              <a:t>）体会数形结合的思想</a:t>
            </a:r>
            <a:r>
              <a:rPr lang="en-US" altLang="zh-CN" dirty="0"/>
              <a:t>. </a:t>
            </a:r>
            <a:endParaRPr lang="zh-CN" altLang="en-US" dirty="0"/>
          </a:p>
        </p:txBody>
      </p:sp>
      <p:sp>
        <p:nvSpPr>
          <p:cNvPr id="2" name="矩形 1"/>
          <p:cNvSpPr/>
          <p:nvPr/>
        </p:nvSpPr>
        <p:spPr>
          <a:xfrm>
            <a:off x="179512" y="989510"/>
            <a:ext cx="2749471" cy="707886"/>
          </a:xfrm>
          <a:prstGeom prst="rect">
            <a:avLst/>
          </a:prstGeom>
        </p:spPr>
        <p:txBody>
          <a:bodyPr wrap="none">
            <a:spAutoFit/>
          </a:bodyPr>
          <a:lstStyle/>
          <a:p>
            <a:pPr algn="ctr" fontAlgn="base">
              <a:spcBef>
                <a:spcPct val="0"/>
              </a:spcBef>
              <a:spcAft>
                <a:spcPct val="0"/>
              </a:spcAft>
            </a:pPr>
            <a:r>
              <a:rPr lang="zh-CN" altLang="en-US" sz="4000" kern="10" dirty="0">
                <a:ln w="9525" cap="sq">
                  <a:solidFill>
                    <a:srgbClr val="800080"/>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rPr>
              <a:t>学习目标：</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6" name="Text Box 6"/>
          <p:cNvSpPr txBox="1">
            <a:spLocks noChangeArrowheads="1"/>
          </p:cNvSpPr>
          <p:nvPr/>
        </p:nvSpPr>
        <p:spPr bwMode="auto">
          <a:xfrm>
            <a:off x="359470" y="2349500"/>
            <a:ext cx="8425060" cy="3133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fontAlgn="base">
              <a:lnSpc>
                <a:spcPct val="80000"/>
              </a:lnSpc>
              <a:spcBef>
                <a:spcPct val="20000"/>
              </a:spcBef>
              <a:spcAft>
                <a:spcPct val="0"/>
              </a:spcAft>
            </a:pPr>
            <a:r>
              <a:rPr lang="zh-CN" altLang="en-US" sz="3600" b="1" dirty="0">
                <a:solidFill>
                  <a:srgbClr val="FF3300"/>
                </a:solidFill>
                <a:latin typeface="楷体_GB2312" pitchFamily="49" charset="-122"/>
                <a:ea typeface="楷体_GB2312" pitchFamily="49" charset="-122"/>
              </a:rPr>
              <a:t>认真看课本</a:t>
            </a:r>
            <a:r>
              <a:rPr lang="en-US" altLang="zh-CN" sz="3600" b="1" dirty="0">
                <a:solidFill>
                  <a:srgbClr val="FF3300"/>
                </a:solidFill>
                <a:latin typeface="楷体_GB2312" pitchFamily="49" charset="-122"/>
                <a:ea typeface="楷体_GB2312" pitchFamily="49" charset="-122"/>
              </a:rPr>
              <a:t>P56</a:t>
            </a:r>
            <a:r>
              <a:rPr lang="en-US" altLang="zh-CN" sz="3600" b="1" dirty="0">
                <a:solidFill>
                  <a:srgbClr val="FF3300"/>
                </a:solidFill>
                <a:latin typeface="宋体" panose="02010600030101010101" pitchFamily="2" charset="-122"/>
                <a:ea typeface="楷体_GB2312" pitchFamily="49" charset="-122"/>
              </a:rPr>
              <a:t>—</a:t>
            </a:r>
            <a:r>
              <a:rPr lang="en-US" altLang="zh-CN" sz="3600" b="1" dirty="0">
                <a:solidFill>
                  <a:srgbClr val="FF3300"/>
                </a:solidFill>
                <a:latin typeface="楷体_GB2312" pitchFamily="49" charset="-122"/>
                <a:ea typeface="楷体_GB2312" pitchFamily="49" charset="-122"/>
              </a:rPr>
              <a:t>P58</a:t>
            </a:r>
            <a:r>
              <a:rPr lang="zh-CN" altLang="en-US" sz="3600" b="1" dirty="0">
                <a:solidFill>
                  <a:srgbClr val="FF3300"/>
                </a:solidFill>
                <a:latin typeface="楷体_GB2312" pitchFamily="49" charset="-122"/>
                <a:ea typeface="楷体_GB2312" pitchFamily="49" charset="-122"/>
              </a:rPr>
              <a:t>例</a:t>
            </a:r>
            <a:r>
              <a:rPr lang="en-US" altLang="zh-CN" sz="3600" b="1" dirty="0">
                <a:solidFill>
                  <a:srgbClr val="FF3300"/>
                </a:solidFill>
                <a:latin typeface="楷体_GB2312" pitchFamily="49" charset="-122"/>
                <a:ea typeface="楷体_GB2312" pitchFamily="49" charset="-122"/>
              </a:rPr>
              <a:t>2</a:t>
            </a:r>
            <a:r>
              <a:rPr lang="zh-CN" altLang="en-US" sz="3600" b="1" dirty="0">
                <a:solidFill>
                  <a:srgbClr val="FF3300"/>
                </a:solidFill>
                <a:latin typeface="楷体_GB2312" pitchFamily="49" charset="-122"/>
                <a:ea typeface="楷体_GB2312" pitchFamily="49" charset="-122"/>
              </a:rPr>
              <a:t>以上的内容：</a:t>
            </a:r>
          </a:p>
          <a:p>
            <a:pPr fontAlgn="base">
              <a:lnSpc>
                <a:spcPct val="80000"/>
              </a:lnSpc>
              <a:spcBef>
                <a:spcPct val="20000"/>
              </a:spcBef>
              <a:spcAft>
                <a:spcPct val="0"/>
              </a:spcAft>
            </a:pPr>
            <a:r>
              <a:rPr lang="en-US" altLang="zh-CN" sz="3600" b="1" dirty="0">
                <a:solidFill>
                  <a:srgbClr val="FF3300"/>
                </a:solidFill>
                <a:latin typeface="楷体_GB2312" pitchFamily="49" charset="-122"/>
                <a:ea typeface="楷体_GB2312" pitchFamily="49" charset="-122"/>
              </a:rPr>
              <a:t>1</a:t>
            </a:r>
            <a:r>
              <a:rPr lang="zh-CN" altLang="en-US" sz="3600" b="1" dirty="0">
                <a:solidFill>
                  <a:srgbClr val="FF3300"/>
                </a:solidFill>
                <a:latin typeface="楷体_GB2312" pitchFamily="49" charset="-122"/>
                <a:ea typeface="楷体_GB2312" pitchFamily="49" charset="-122"/>
              </a:rPr>
              <a:t>、了解勾股定理的逆定理的一般性的证明。</a:t>
            </a:r>
          </a:p>
          <a:p>
            <a:pPr fontAlgn="base">
              <a:lnSpc>
                <a:spcPct val="80000"/>
              </a:lnSpc>
              <a:spcBef>
                <a:spcPct val="20000"/>
              </a:spcBef>
              <a:spcAft>
                <a:spcPct val="0"/>
              </a:spcAft>
            </a:pPr>
            <a:r>
              <a:rPr lang="en-US" altLang="zh-CN" sz="3600" b="1" dirty="0">
                <a:solidFill>
                  <a:srgbClr val="FF3300"/>
                </a:solidFill>
                <a:latin typeface="楷体_GB2312" pitchFamily="49" charset="-122"/>
                <a:ea typeface="楷体_GB2312" pitchFamily="49" charset="-122"/>
              </a:rPr>
              <a:t>2</a:t>
            </a:r>
            <a:r>
              <a:rPr lang="zh-CN" altLang="en-US" sz="3600" b="1" dirty="0">
                <a:solidFill>
                  <a:srgbClr val="FF3300"/>
                </a:solidFill>
                <a:latin typeface="楷体_GB2312" pitchFamily="49" charset="-122"/>
                <a:ea typeface="楷体_GB2312" pitchFamily="49" charset="-122"/>
              </a:rPr>
              <a:t>、看例</a:t>
            </a:r>
            <a:r>
              <a:rPr lang="en-US" altLang="zh-CN" sz="3600" b="1" dirty="0">
                <a:solidFill>
                  <a:srgbClr val="FF3300"/>
                </a:solidFill>
                <a:latin typeface="楷体_GB2312" pitchFamily="49" charset="-122"/>
                <a:ea typeface="楷体_GB2312" pitchFamily="49" charset="-122"/>
              </a:rPr>
              <a:t>1</a:t>
            </a:r>
            <a:r>
              <a:rPr lang="zh-CN" altLang="en-US" sz="3600" b="1" dirty="0">
                <a:solidFill>
                  <a:srgbClr val="FF3300"/>
                </a:solidFill>
                <a:latin typeface="楷体_GB2312" pitchFamily="49" charset="-122"/>
                <a:ea typeface="楷体_GB2312" pitchFamily="49" charset="-122"/>
              </a:rPr>
              <a:t>时注意归纳例题的解题步骤。</a:t>
            </a:r>
            <a:endParaRPr lang="en-US" altLang="zh-CN" sz="3600" b="1" dirty="0">
              <a:solidFill>
                <a:srgbClr val="FF3300"/>
              </a:solidFill>
              <a:latin typeface="楷体_GB2312" pitchFamily="49" charset="-122"/>
              <a:ea typeface="楷体_GB2312" pitchFamily="49" charset="-122"/>
            </a:endParaRPr>
          </a:p>
          <a:p>
            <a:pPr fontAlgn="base">
              <a:lnSpc>
                <a:spcPct val="80000"/>
              </a:lnSpc>
              <a:spcBef>
                <a:spcPct val="20000"/>
              </a:spcBef>
              <a:spcAft>
                <a:spcPct val="0"/>
              </a:spcAft>
            </a:pPr>
            <a:endParaRPr lang="en-US" altLang="zh-CN" sz="3600" b="1" dirty="0">
              <a:solidFill>
                <a:srgbClr val="000000"/>
              </a:solidFill>
              <a:latin typeface="宋体" panose="02010600030101010101" pitchFamily="2" charset="-122"/>
            </a:endParaRPr>
          </a:p>
          <a:p>
            <a:pPr fontAlgn="base">
              <a:lnSpc>
                <a:spcPct val="80000"/>
              </a:lnSpc>
              <a:spcBef>
                <a:spcPct val="20000"/>
              </a:spcBef>
              <a:spcAft>
                <a:spcPct val="0"/>
              </a:spcAft>
            </a:pPr>
            <a:r>
              <a:rPr lang="en-US" altLang="zh-CN" sz="3200" b="1" dirty="0">
                <a:solidFill>
                  <a:srgbClr val="000000"/>
                </a:solidFill>
                <a:latin typeface="宋体" panose="02010600030101010101" pitchFamily="2" charset="-122"/>
              </a:rPr>
              <a:t>6</a:t>
            </a:r>
            <a:r>
              <a:rPr lang="zh-CN" altLang="en-US" sz="3200" b="1" dirty="0">
                <a:solidFill>
                  <a:srgbClr val="000000"/>
                </a:solidFill>
                <a:latin typeface="宋体" panose="02010600030101010101" pitchFamily="2" charset="-122"/>
              </a:rPr>
              <a:t>分钟后比谁能仿照例题做对习题。</a:t>
            </a:r>
          </a:p>
        </p:txBody>
      </p:sp>
      <p:sp>
        <p:nvSpPr>
          <p:cNvPr id="6144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61449"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6145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61452" name="Text Box 12"/>
          <p:cNvSpPr txBox="1">
            <a:spLocks noChangeArrowheads="1"/>
          </p:cNvSpPr>
          <p:nvPr/>
        </p:nvSpPr>
        <p:spPr bwMode="auto">
          <a:xfrm>
            <a:off x="2627313" y="4652963"/>
            <a:ext cx="54721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fontAlgn="base">
              <a:spcBef>
                <a:spcPct val="50000"/>
              </a:spcBef>
              <a:spcAft>
                <a:spcPct val="0"/>
              </a:spcAft>
            </a:pPr>
            <a:r>
              <a:rPr lang="zh-CN" altLang="en-US" sz="2400">
                <a:solidFill>
                  <a:srgbClr val="000000"/>
                </a:solidFill>
              </a:rPr>
              <a:t>　</a:t>
            </a:r>
            <a:endParaRPr lang="en-US" altLang="zh-CN" sz="2400">
              <a:solidFill>
                <a:srgbClr val="FF0000"/>
              </a:solidFill>
            </a:endParaRPr>
          </a:p>
        </p:txBody>
      </p:sp>
      <p:sp>
        <p:nvSpPr>
          <p:cNvPr id="61455" name="WordArt 15"/>
          <p:cNvSpPr>
            <a:spLocks noChangeArrowheads="1" noChangeShapeType="1" noTextEdit="1"/>
          </p:cNvSpPr>
          <p:nvPr/>
        </p:nvSpPr>
        <p:spPr bwMode="auto">
          <a:xfrm>
            <a:off x="431230" y="764704"/>
            <a:ext cx="4392166" cy="1028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cap="sq">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rPr>
              <a:t>自学指导一</a:t>
            </a:r>
          </a:p>
        </p:txBody>
      </p:sp>
      <p:pic>
        <p:nvPicPr>
          <p:cNvPr id="61457" name="Picture 17" descr="图片9"/>
          <p:cNvPicPr>
            <a:picLocks noChangeAspect="1" noChangeArrowheads="1" noCrop="1"/>
          </p:cNvPicPr>
          <p:nvPr/>
        </p:nvPicPr>
        <p:blipFill>
          <a:blip r:embed="rId2"/>
          <a:srcRect/>
          <a:stretch>
            <a:fillRect/>
          </a:stretch>
        </p:blipFill>
        <p:spPr bwMode="auto">
          <a:xfrm>
            <a:off x="7235825" y="4868863"/>
            <a:ext cx="1908175" cy="1989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4"/>
          <p:cNvSpPr>
            <a:spLocks noGrp="1" noChangeArrowheads="1"/>
          </p:cNvSpPr>
          <p:nvPr>
            <p:ph type="body" idx="4294967295"/>
          </p:nvPr>
        </p:nvSpPr>
        <p:spPr>
          <a:xfrm>
            <a:off x="306388" y="1728341"/>
            <a:ext cx="8604250" cy="1143000"/>
          </a:xfrm>
          <a:noFill/>
          <a:extLst>
            <a:ext uri="{909E8E84-426E-40DD-AFC4-6F175D3DCCD1}">
              <a14:hiddenFill xmlns:a14="http://schemas.microsoft.com/office/drawing/2010/main">
                <a:solidFill>
                  <a:schemeClr val="bg1"/>
                </a:solidFill>
              </a14:hiddenFill>
            </a:ext>
          </a:extLst>
        </p:spPr>
        <p:txBody>
          <a:bodyPr/>
          <a:lstStyle/>
          <a:p>
            <a:pPr>
              <a:buFontTx/>
              <a:buNone/>
            </a:pPr>
            <a:r>
              <a:rPr lang="zh-CN" altLang="en-US" sz="3600" b="1" dirty="0" smtClean="0">
                <a:solidFill>
                  <a:srgbClr val="0000FF"/>
                </a:solidFill>
                <a:latin typeface="宋体" panose="02010600030101010101" pitchFamily="2" charset="-122"/>
              </a:rPr>
              <a:t>下</a:t>
            </a:r>
            <a:r>
              <a:rPr lang="zh-CN" altLang="en-US" sz="3600" b="1" dirty="0">
                <a:solidFill>
                  <a:srgbClr val="0000FF"/>
                </a:solidFill>
                <a:latin typeface="宋体" panose="02010600030101010101" pitchFamily="2" charset="-122"/>
              </a:rPr>
              <a:t>面以</a:t>
            </a:r>
            <a:r>
              <a:rPr lang="en-US" altLang="zh-CN" sz="3600" b="1" dirty="0" err="1">
                <a:solidFill>
                  <a:srgbClr val="0000FF"/>
                </a:solidFill>
                <a:latin typeface="宋体" panose="02010600030101010101" pitchFamily="2" charset="-122"/>
              </a:rPr>
              <a:t>a,b,c</a:t>
            </a:r>
            <a:r>
              <a:rPr lang="zh-CN" altLang="en-US" sz="3600" b="1" dirty="0">
                <a:solidFill>
                  <a:srgbClr val="0000FF"/>
                </a:solidFill>
                <a:latin typeface="宋体" panose="02010600030101010101" pitchFamily="2" charset="-122"/>
              </a:rPr>
              <a:t>为边长的三角形是不是直角三角形</a:t>
            </a:r>
            <a:r>
              <a:rPr lang="en-US" altLang="zh-CN" sz="3600" b="1" dirty="0">
                <a:solidFill>
                  <a:srgbClr val="0000FF"/>
                </a:solidFill>
                <a:latin typeface="宋体" panose="02010600030101010101" pitchFamily="2" charset="-122"/>
              </a:rPr>
              <a:t>？</a:t>
            </a:r>
            <a:r>
              <a:rPr lang="zh-CN" altLang="en-US" sz="3600" b="1" dirty="0">
                <a:solidFill>
                  <a:srgbClr val="0000FF"/>
                </a:solidFill>
                <a:latin typeface="宋体" panose="02010600030101010101" pitchFamily="2" charset="-122"/>
              </a:rPr>
              <a:t>如果是那么哪一个角是直角？</a:t>
            </a:r>
          </a:p>
        </p:txBody>
      </p:sp>
      <p:sp>
        <p:nvSpPr>
          <p:cNvPr id="118788" name="Text Box 5"/>
          <p:cNvSpPr txBox="1">
            <a:spLocks noChangeArrowheads="1"/>
          </p:cNvSpPr>
          <p:nvPr/>
        </p:nvSpPr>
        <p:spPr bwMode="auto">
          <a:xfrm>
            <a:off x="468313" y="2942803"/>
            <a:ext cx="81359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altLang="zh-CN" sz="4000" b="1" dirty="0">
                <a:solidFill>
                  <a:srgbClr val="000000"/>
                </a:solidFill>
                <a:latin typeface="宋体" panose="02010600030101010101" pitchFamily="2" charset="-122"/>
              </a:rPr>
              <a:t>(1)a=25</a:t>
            </a:r>
            <a:r>
              <a:rPr lang="zh-CN" altLang="en-US" sz="4000" b="1" dirty="0">
                <a:solidFill>
                  <a:srgbClr val="000000"/>
                </a:solidFill>
                <a:latin typeface="宋体" panose="02010600030101010101" pitchFamily="2" charset="-122"/>
              </a:rPr>
              <a:t>，</a:t>
            </a:r>
            <a:r>
              <a:rPr lang="en-US" altLang="zh-CN" sz="4000" b="1" dirty="0">
                <a:solidFill>
                  <a:srgbClr val="000000"/>
                </a:solidFill>
                <a:latin typeface="宋体" panose="02010600030101010101" pitchFamily="2" charset="-122"/>
              </a:rPr>
              <a:t>b=20</a:t>
            </a:r>
            <a:r>
              <a:rPr lang="zh-CN" altLang="en-US" sz="4000" b="1" dirty="0">
                <a:solidFill>
                  <a:srgbClr val="000000"/>
                </a:solidFill>
                <a:latin typeface="宋体" panose="02010600030101010101" pitchFamily="2" charset="-122"/>
              </a:rPr>
              <a:t>，</a:t>
            </a:r>
            <a:r>
              <a:rPr lang="en-US" altLang="zh-CN" sz="4000" b="1" dirty="0">
                <a:solidFill>
                  <a:srgbClr val="000000"/>
                </a:solidFill>
                <a:latin typeface="宋体" panose="02010600030101010101" pitchFamily="2" charset="-122"/>
              </a:rPr>
              <a:t>c=15</a:t>
            </a:r>
            <a:r>
              <a:rPr lang="en-US" altLang="zh-CN" sz="3600" b="1" dirty="0">
                <a:solidFill>
                  <a:srgbClr val="000000"/>
                </a:solidFill>
                <a:latin typeface="Times New Roman" panose="02020603050405020304" pitchFamily="18" charset="0"/>
              </a:rPr>
              <a:t>____    _____ ;</a:t>
            </a:r>
            <a:endParaRPr lang="en-US" altLang="zh-CN" sz="3600" b="1" baseline="30000" dirty="0">
              <a:solidFill>
                <a:srgbClr val="000000"/>
              </a:solidFill>
              <a:latin typeface="Times New Roman" panose="02020603050405020304" pitchFamily="18" charset="0"/>
            </a:endParaRPr>
          </a:p>
        </p:txBody>
      </p:sp>
      <p:sp>
        <p:nvSpPr>
          <p:cNvPr id="118789" name="Text Box 6"/>
          <p:cNvSpPr txBox="1">
            <a:spLocks noChangeArrowheads="1"/>
          </p:cNvSpPr>
          <p:nvPr/>
        </p:nvSpPr>
        <p:spPr bwMode="auto">
          <a:xfrm>
            <a:off x="468313" y="3879428"/>
            <a:ext cx="82804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altLang="zh-CN" sz="4000" b="1" dirty="0">
                <a:solidFill>
                  <a:srgbClr val="000000"/>
                </a:solidFill>
                <a:latin typeface="宋体" panose="02010600030101010101" pitchFamily="2" charset="-122"/>
              </a:rPr>
              <a:t>(2)a=13</a:t>
            </a:r>
            <a:r>
              <a:rPr lang="zh-CN" altLang="en-US" sz="4000" b="1" dirty="0">
                <a:solidFill>
                  <a:srgbClr val="000000"/>
                </a:solidFill>
                <a:latin typeface="宋体" panose="02010600030101010101" pitchFamily="2" charset="-122"/>
              </a:rPr>
              <a:t>，</a:t>
            </a:r>
            <a:r>
              <a:rPr lang="en-US" altLang="zh-CN" sz="4000" b="1" dirty="0">
                <a:solidFill>
                  <a:srgbClr val="000000"/>
                </a:solidFill>
                <a:latin typeface="宋体" panose="02010600030101010101" pitchFamily="2" charset="-122"/>
              </a:rPr>
              <a:t>b=14</a:t>
            </a:r>
            <a:r>
              <a:rPr lang="zh-CN" altLang="en-US" sz="4000" b="1" dirty="0">
                <a:solidFill>
                  <a:srgbClr val="000000"/>
                </a:solidFill>
                <a:latin typeface="宋体" panose="02010600030101010101" pitchFamily="2" charset="-122"/>
              </a:rPr>
              <a:t>，</a:t>
            </a:r>
            <a:r>
              <a:rPr lang="en-US" altLang="zh-CN" sz="4000" b="1" dirty="0">
                <a:solidFill>
                  <a:srgbClr val="000000"/>
                </a:solidFill>
                <a:latin typeface="宋体" panose="02010600030101010101" pitchFamily="2" charset="-122"/>
              </a:rPr>
              <a:t>c=15</a:t>
            </a:r>
            <a:r>
              <a:rPr lang="en-US" altLang="zh-CN" sz="3600" b="1" dirty="0">
                <a:solidFill>
                  <a:srgbClr val="000000"/>
                </a:solidFill>
                <a:latin typeface="Times New Roman" panose="02020603050405020304" pitchFamily="18" charset="0"/>
              </a:rPr>
              <a:t>____       _____ ;</a:t>
            </a:r>
            <a:endParaRPr lang="en-US" altLang="zh-CN" sz="3600" b="1" baseline="30000" dirty="0">
              <a:solidFill>
                <a:srgbClr val="000000"/>
              </a:solidFill>
              <a:latin typeface="Times New Roman" panose="02020603050405020304" pitchFamily="18" charset="0"/>
            </a:endParaRPr>
          </a:p>
        </p:txBody>
      </p:sp>
      <p:sp>
        <p:nvSpPr>
          <p:cNvPr id="118790" name="Text Box 7"/>
          <p:cNvSpPr txBox="1">
            <a:spLocks noChangeArrowheads="1"/>
          </p:cNvSpPr>
          <p:nvPr/>
        </p:nvSpPr>
        <p:spPr bwMode="auto">
          <a:xfrm>
            <a:off x="468313" y="5679653"/>
            <a:ext cx="81359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altLang="zh-CN" sz="4000" b="1">
                <a:solidFill>
                  <a:srgbClr val="000000"/>
                </a:solidFill>
                <a:latin typeface="Times New Roman" panose="02020603050405020304" pitchFamily="18" charset="0"/>
              </a:rPr>
              <a:t>(4) a:b: c=3:4:5  </a:t>
            </a:r>
            <a:r>
              <a:rPr lang="en-US" altLang="zh-CN" sz="3600" b="1">
                <a:solidFill>
                  <a:srgbClr val="000000"/>
                </a:solidFill>
                <a:latin typeface="Times New Roman" panose="02020603050405020304" pitchFamily="18" charset="0"/>
              </a:rPr>
              <a:t>         _____     _____ ;</a:t>
            </a:r>
            <a:endParaRPr lang="en-US" altLang="zh-CN" sz="3600" b="1" baseline="30000">
              <a:solidFill>
                <a:srgbClr val="000000"/>
              </a:solidFill>
              <a:latin typeface="Times New Roman" panose="02020603050405020304" pitchFamily="18" charset="0"/>
            </a:endParaRPr>
          </a:p>
        </p:txBody>
      </p:sp>
      <p:sp>
        <p:nvSpPr>
          <p:cNvPr id="118791" name="Text Box 8"/>
          <p:cNvSpPr txBox="1">
            <a:spLocks noChangeArrowheads="1"/>
          </p:cNvSpPr>
          <p:nvPr/>
        </p:nvSpPr>
        <p:spPr bwMode="auto">
          <a:xfrm>
            <a:off x="5472113" y="2930103"/>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zh-CN" altLang="en-US" sz="4000" b="1" dirty="0">
                <a:solidFill>
                  <a:srgbClr val="FF3300"/>
                </a:solidFill>
                <a:latin typeface="Times New Roman" panose="02020603050405020304" pitchFamily="18" charset="0"/>
              </a:rPr>
              <a:t>是</a:t>
            </a:r>
          </a:p>
        </p:txBody>
      </p:sp>
      <p:sp>
        <p:nvSpPr>
          <p:cNvPr id="118792" name="Text Box 9"/>
          <p:cNvSpPr txBox="1">
            <a:spLocks noChangeArrowheads="1"/>
          </p:cNvSpPr>
          <p:nvPr/>
        </p:nvSpPr>
        <p:spPr bwMode="auto">
          <a:xfrm>
            <a:off x="5292725" y="5605040"/>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zh-CN" altLang="en-US" sz="4000" b="1">
                <a:solidFill>
                  <a:srgbClr val="FF3300"/>
                </a:solidFill>
                <a:latin typeface="Times New Roman" panose="02020603050405020304" pitchFamily="18" charset="0"/>
              </a:rPr>
              <a:t>是</a:t>
            </a:r>
          </a:p>
        </p:txBody>
      </p:sp>
      <p:sp>
        <p:nvSpPr>
          <p:cNvPr id="118793" name="Text Box 10"/>
          <p:cNvSpPr txBox="1">
            <a:spLocks noChangeArrowheads="1"/>
          </p:cNvSpPr>
          <p:nvPr/>
        </p:nvSpPr>
        <p:spPr bwMode="auto">
          <a:xfrm>
            <a:off x="5364163" y="3879428"/>
            <a:ext cx="17287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zh-CN" altLang="en-US" sz="3600" b="1" dirty="0">
                <a:solidFill>
                  <a:srgbClr val="FF3300"/>
                </a:solidFill>
                <a:latin typeface="Times New Roman" panose="02020603050405020304" pitchFamily="18" charset="0"/>
              </a:rPr>
              <a:t>不是 </a:t>
            </a:r>
          </a:p>
        </p:txBody>
      </p:sp>
      <p:sp>
        <p:nvSpPr>
          <p:cNvPr id="118794" name="Text Box 11"/>
          <p:cNvSpPr txBox="1">
            <a:spLocks noChangeArrowheads="1"/>
          </p:cNvSpPr>
          <p:nvPr/>
        </p:nvSpPr>
        <p:spPr bwMode="auto">
          <a:xfrm>
            <a:off x="5292725" y="4743028"/>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zh-CN" altLang="en-US" sz="4000" b="1">
                <a:solidFill>
                  <a:srgbClr val="FF3300"/>
                </a:solidFill>
                <a:latin typeface="Times New Roman" panose="02020603050405020304" pitchFamily="18" charset="0"/>
              </a:rPr>
              <a:t>是</a:t>
            </a:r>
          </a:p>
        </p:txBody>
      </p:sp>
      <p:sp>
        <p:nvSpPr>
          <p:cNvPr id="118795" name="Text Box 12"/>
          <p:cNvSpPr txBox="1">
            <a:spLocks noChangeArrowheads="1"/>
          </p:cNvSpPr>
          <p:nvPr/>
        </p:nvSpPr>
        <p:spPr bwMode="auto">
          <a:xfrm>
            <a:off x="6300788" y="2871341"/>
            <a:ext cx="2555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zh-CN" altLang="en-US" sz="4000" b="1" dirty="0">
                <a:solidFill>
                  <a:srgbClr val="FF3300"/>
                </a:solidFill>
                <a:latin typeface="Times New Roman" panose="02020603050405020304" pitchFamily="18" charset="0"/>
              </a:rPr>
              <a:t>∠ </a:t>
            </a:r>
            <a:r>
              <a:rPr lang="en-US" altLang="zh-CN" sz="4000" b="1" dirty="0">
                <a:solidFill>
                  <a:srgbClr val="FF3300"/>
                </a:solidFill>
                <a:latin typeface="Times New Roman" panose="02020603050405020304" pitchFamily="18" charset="0"/>
              </a:rPr>
              <a:t>A=90</a:t>
            </a:r>
            <a:r>
              <a:rPr lang="en-US" altLang="zh-CN" sz="4000" b="1" baseline="30000" dirty="0">
                <a:solidFill>
                  <a:srgbClr val="FF3300"/>
                </a:solidFill>
                <a:latin typeface="Times New Roman" panose="02020603050405020304" pitchFamily="18" charset="0"/>
              </a:rPr>
              <a:t>0</a:t>
            </a:r>
          </a:p>
        </p:txBody>
      </p:sp>
      <p:sp>
        <p:nvSpPr>
          <p:cNvPr id="118796" name="Text Box 13"/>
          <p:cNvSpPr txBox="1">
            <a:spLocks noChangeArrowheads="1"/>
          </p:cNvSpPr>
          <p:nvPr/>
        </p:nvSpPr>
        <p:spPr bwMode="auto">
          <a:xfrm>
            <a:off x="6372225" y="4743028"/>
            <a:ext cx="33829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zh-CN" altLang="en-US" sz="3600" b="1">
                <a:solidFill>
                  <a:srgbClr val="FF3300"/>
                </a:solidFill>
                <a:latin typeface="Times New Roman" panose="02020603050405020304" pitchFamily="18" charset="0"/>
              </a:rPr>
              <a:t>∠ </a:t>
            </a:r>
            <a:r>
              <a:rPr lang="en-US" altLang="zh-CN" sz="3600" b="1">
                <a:solidFill>
                  <a:srgbClr val="FF3300"/>
                </a:solidFill>
                <a:latin typeface="Times New Roman" panose="02020603050405020304" pitchFamily="18" charset="0"/>
              </a:rPr>
              <a:t>B=90</a:t>
            </a:r>
            <a:r>
              <a:rPr lang="en-US" altLang="zh-CN" sz="3600" b="1" baseline="30000">
                <a:solidFill>
                  <a:srgbClr val="FF3300"/>
                </a:solidFill>
                <a:latin typeface="Times New Roman" panose="02020603050405020304" pitchFamily="18" charset="0"/>
              </a:rPr>
              <a:t>0</a:t>
            </a:r>
          </a:p>
        </p:txBody>
      </p:sp>
      <p:sp>
        <p:nvSpPr>
          <p:cNvPr id="118797" name="Text Box 14"/>
          <p:cNvSpPr txBox="1">
            <a:spLocks noChangeArrowheads="1"/>
          </p:cNvSpPr>
          <p:nvPr/>
        </p:nvSpPr>
        <p:spPr bwMode="auto">
          <a:xfrm>
            <a:off x="6588125" y="5614565"/>
            <a:ext cx="21955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zh-CN" altLang="en-US" sz="3600" b="1">
                <a:solidFill>
                  <a:srgbClr val="FF3300"/>
                </a:solidFill>
                <a:latin typeface="Times New Roman" panose="02020603050405020304" pitchFamily="18" charset="0"/>
              </a:rPr>
              <a:t>∠ </a:t>
            </a:r>
            <a:r>
              <a:rPr lang="en-US" altLang="zh-CN" sz="3600" b="1">
                <a:solidFill>
                  <a:srgbClr val="FF3300"/>
                </a:solidFill>
                <a:latin typeface="Times New Roman" panose="02020603050405020304" pitchFamily="18" charset="0"/>
              </a:rPr>
              <a:t>C=90</a:t>
            </a:r>
            <a:r>
              <a:rPr lang="en-US" altLang="zh-CN" sz="3600" b="1" baseline="30000">
                <a:solidFill>
                  <a:srgbClr val="FF3300"/>
                </a:solidFill>
                <a:latin typeface="Times New Roman" panose="02020603050405020304" pitchFamily="18" charset="0"/>
              </a:rPr>
              <a:t>0</a:t>
            </a:r>
          </a:p>
        </p:txBody>
      </p:sp>
      <p:grpSp>
        <p:nvGrpSpPr>
          <p:cNvPr id="118798" name="Group 14"/>
          <p:cNvGrpSpPr/>
          <p:nvPr/>
        </p:nvGrpSpPr>
        <p:grpSpPr bwMode="auto">
          <a:xfrm>
            <a:off x="539750" y="4743028"/>
            <a:ext cx="8210550" cy="796925"/>
            <a:chOff x="0" y="0"/>
            <a:chExt cx="5080" cy="411"/>
          </a:xfrm>
        </p:grpSpPr>
        <p:sp>
          <p:nvSpPr>
            <p:cNvPr id="118799" name="Text Box 16"/>
            <p:cNvSpPr txBox="1">
              <a:spLocks noChangeArrowheads="1"/>
            </p:cNvSpPr>
            <p:nvPr/>
          </p:nvSpPr>
          <p:spPr bwMode="auto">
            <a:xfrm>
              <a:off x="0" y="0"/>
              <a:ext cx="5080" cy="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altLang="zh-CN" sz="4000" b="1" dirty="0">
                  <a:solidFill>
                    <a:srgbClr val="000000"/>
                  </a:solidFill>
                  <a:latin typeface="Times New Roman" panose="02020603050405020304" pitchFamily="18" charset="0"/>
                </a:rPr>
                <a:t>(3) a=1  b=2   c=</a:t>
              </a:r>
              <a:r>
                <a:rPr lang="en-US" altLang="zh-CN" sz="3600" b="1" dirty="0">
                  <a:solidFill>
                    <a:srgbClr val="000000"/>
                  </a:solidFill>
                  <a:latin typeface="Times New Roman" panose="02020603050405020304" pitchFamily="18" charset="0"/>
                </a:rPr>
                <a:t>         ____       _____ ;</a:t>
              </a:r>
              <a:endParaRPr lang="en-US" altLang="zh-CN" sz="3600" b="1" baseline="30000" dirty="0">
                <a:solidFill>
                  <a:srgbClr val="000000"/>
                </a:solidFill>
                <a:latin typeface="Times New Roman" panose="02020603050405020304" pitchFamily="18" charset="0"/>
              </a:endParaRPr>
            </a:p>
          </p:txBody>
        </p:sp>
        <p:graphicFrame>
          <p:nvGraphicFramePr>
            <p:cNvPr id="118800" name="Object 16"/>
            <p:cNvGraphicFramePr>
              <a:graphicFrameLocks noChangeAspect="1"/>
            </p:cNvGraphicFramePr>
            <p:nvPr/>
          </p:nvGraphicFramePr>
          <p:xfrm>
            <a:off x="2041" y="0"/>
            <a:ext cx="402" cy="411"/>
          </p:xfrm>
          <a:graphic>
            <a:graphicData uri="http://schemas.openxmlformats.org/presentationml/2006/ole">
              <mc:AlternateContent xmlns:mc="http://schemas.openxmlformats.org/markup-compatibility/2006">
                <mc:Choice xmlns:v="urn:schemas-microsoft-com:vml" Requires="v">
                  <p:oleObj spid="_x0000_s2055" name="Microsoft 公式 3.0" r:id="rId5" imgW="231775" imgH="231775" progId="Equation.3">
                    <p:embed/>
                  </p:oleObj>
                </mc:Choice>
                <mc:Fallback>
                  <p:oleObj name="Microsoft 公式 3.0" r:id="rId5" imgW="231775" imgH="231775" progId="Equation.3">
                    <p:embed/>
                    <p:pic>
                      <p:nvPicPr>
                        <p:cNvPr id="0" name="图片 20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1" y="0"/>
                          <a:ext cx="402" cy="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18801" name="WordArt 17"/>
          <p:cNvSpPr>
            <a:spLocks noChangeArrowheads="1" noChangeShapeType="1" noTextEdit="1"/>
          </p:cNvSpPr>
          <p:nvPr/>
        </p:nvSpPr>
        <p:spPr bwMode="auto">
          <a:xfrm>
            <a:off x="575610" y="549275"/>
            <a:ext cx="4356893" cy="1028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9525" cap="sq">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rPr>
              <a:t>自学检测一</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18791"/>
                                        </p:tgtEl>
                                        <p:attrNameLst>
                                          <p:attrName>style.visibility</p:attrName>
                                        </p:attrNameLst>
                                      </p:cBhvr>
                                      <p:to>
                                        <p:strVal val="visible"/>
                                      </p:to>
                                    </p:set>
                                    <p:animEffect transition="in" filter="slide(fromRight)">
                                      <p:cBhvr>
                                        <p:cTn id="7" dur="500"/>
                                        <p:tgtEl>
                                          <p:spTgt spid="118791"/>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18795"/>
                                        </p:tgtEl>
                                        <p:attrNameLst>
                                          <p:attrName>style.visibility</p:attrName>
                                        </p:attrNameLst>
                                      </p:cBhvr>
                                      <p:to>
                                        <p:strVal val="visible"/>
                                      </p:to>
                                    </p:set>
                                    <p:anim calcmode="lin" valueType="num">
                                      <p:cBhvr>
                                        <p:cTn id="12" dur="500" fill="hold"/>
                                        <p:tgtEl>
                                          <p:spTgt spid="118795"/>
                                        </p:tgtEl>
                                        <p:attrNameLst>
                                          <p:attrName>ppt_w</p:attrName>
                                        </p:attrNameLst>
                                      </p:cBhvr>
                                      <p:tavLst>
                                        <p:tav tm="0">
                                          <p:val>
                                            <p:fltVal val="0"/>
                                          </p:val>
                                        </p:tav>
                                        <p:tav tm="100000">
                                          <p:val>
                                            <p:strVal val="#ppt_w"/>
                                          </p:val>
                                        </p:tav>
                                      </p:tavLst>
                                    </p:anim>
                                    <p:anim calcmode="lin" valueType="num">
                                      <p:cBhvr>
                                        <p:cTn id="13" dur="500" fill="hold"/>
                                        <p:tgtEl>
                                          <p:spTgt spid="11879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4" name="applause.wav"/>
                                        </p:tgtEl>
                                      </p:cMediaNode>
                                    </p:audio>
                                  </p:subTnLst>
                                </p:cTn>
                              </p:par>
                            </p:childTnLst>
                          </p:cTn>
                        </p:par>
                      </p:childTnLst>
                    </p:cTn>
                  </p:par>
                  <p:par>
                    <p:cTn id="14" fill="hold">
                      <p:stCondLst>
                        <p:cond delay="indefinite"/>
                      </p:stCondLst>
                      <p:childTnLst>
                        <p:par>
                          <p:cTn id="15" fill="hold">
                            <p:stCondLst>
                              <p:cond delay="0"/>
                            </p:stCondLst>
                            <p:childTnLst>
                              <p:par>
                                <p:cTn id="16" presetID="12" presetClass="entr" presetSubtype="2" fill="hold" grpId="0" nodeType="clickEffect">
                                  <p:stCondLst>
                                    <p:cond delay="0"/>
                                  </p:stCondLst>
                                  <p:childTnLst>
                                    <p:set>
                                      <p:cBhvr>
                                        <p:cTn id="17" dur="1" fill="hold">
                                          <p:stCondLst>
                                            <p:cond delay="0"/>
                                          </p:stCondLst>
                                        </p:cTn>
                                        <p:tgtEl>
                                          <p:spTgt spid="118793"/>
                                        </p:tgtEl>
                                        <p:attrNameLst>
                                          <p:attrName>style.visibility</p:attrName>
                                        </p:attrNameLst>
                                      </p:cBhvr>
                                      <p:to>
                                        <p:strVal val="visible"/>
                                      </p:to>
                                    </p:set>
                                    <p:animEffect transition="in" filter="slide(fromRight)">
                                      <p:cBhvr>
                                        <p:cTn id="18" dur="500"/>
                                        <p:tgtEl>
                                          <p:spTgt spid="118793"/>
                                        </p:tgtEl>
                                      </p:cBhvr>
                                    </p:animEffect>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childTnLst>
                    </p:cTn>
                  </p:par>
                  <p:par>
                    <p:cTn id="19" fill="hold">
                      <p:stCondLst>
                        <p:cond delay="indefinite"/>
                      </p:stCondLst>
                      <p:childTnLst>
                        <p:par>
                          <p:cTn id="20" fill="hold">
                            <p:stCondLst>
                              <p:cond delay="0"/>
                            </p:stCondLst>
                            <p:childTnLst>
                              <p:par>
                                <p:cTn id="21" presetID="12" presetClass="entr" presetSubtype="2" fill="hold" grpId="0" nodeType="clickEffect">
                                  <p:stCondLst>
                                    <p:cond delay="0"/>
                                  </p:stCondLst>
                                  <p:childTnLst>
                                    <p:set>
                                      <p:cBhvr>
                                        <p:cTn id="22" dur="1" fill="hold">
                                          <p:stCondLst>
                                            <p:cond delay="0"/>
                                          </p:stCondLst>
                                        </p:cTn>
                                        <p:tgtEl>
                                          <p:spTgt spid="118794"/>
                                        </p:tgtEl>
                                        <p:attrNameLst>
                                          <p:attrName>style.visibility</p:attrName>
                                        </p:attrNameLst>
                                      </p:cBhvr>
                                      <p:to>
                                        <p:strVal val="visible"/>
                                      </p:to>
                                    </p:set>
                                    <p:animEffect transition="in" filter="slide(fromRight)">
                                      <p:cBhvr>
                                        <p:cTn id="23" dur="500"/>
                                        <p:tgtEl>
                                          <p:spTgt spid="118794"/>
                                        </p:tgtEl>
                                      </p:cBhvr>
                                    </p:animEffect>
                                  </p:childTnLst>
                                  <p:subTnLst>
                                    <p:audio>
                                      <p:cMediaNode>
                                        <p:cTn display="0" masterRel="sameClick">
                                          <p:stCondLst>
                                            <p:cond evt="begin" delay="0">
                                              <p:tn val="21"/>
                                            </p:cond>
                                          </p:stCondLst>
                                          <p:endCondLst>
                                            <p:cond evt="onStopAudio" delay="0">
                                              <p:tgtEl>
                                                <p:sldTgt/>
                                              </p:tgtEl>
                                            </p:cond>
                                          </p:endCondLst>
                                        </p:cTn>
                                        <p:tgtEl>
                                          <p:sndTgt r:embed="rId3" name="chimes.wav"/>
                                        </p:tgtEl>
                                      </p:cMediaNode>
                                    </p:audio>
                                  </p:sub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118796"/>
                                        </p:tgtEl>
                                        <p:attrNameLst>
                                          <p:attrName>style.visibility</p:attrName>
                                        </p:attrNameLst>
                                      </p:cBhvr>
                                      <p:to>
                                        <p:strVal val="visible"/>
                                      </p:to>
                                    </p:set>
                                    <p:anim calcmode="lin" valueType="num">
                                      <p:cBhvr>
                                        <p:cTn id="28" dur="500" fill="hold"/>
                                        <p:tgtEl>
                                          <p:spTgt spid="118796"/>
                                        </p:tgtEl>
                                        <p:attrNameLst>
                                          <p:attrName>ppt_w</p:attrName>
                                        </p:attrNameLst>
                                      </p:cBhvr>
                                      <p:tavLst>
                                        <p:tav tm="0">
                                          <p:val>
                                            <p:fltVal val="0"/>
                                          </p:val>
                                        </p:tav>
                                        <p:tav tm="100000">
                                          <p:val>
                                            <p:strVal val="#ppt_w"/>
                                          </p:val>
                                        </p:tav>
                                      </p:tavLst>
                                    </p:anim>
                                    <p:anim calcmode="lin" valueType="num">
                                      <p:cBhvr>
                                        <p:cTn id="29" dur="500" fill="hold"/>
                                        <p:tgtEl>
                                          <p:spTgt spid="11879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6"/>
                                            </p:cond>
                                          </p:stCondLst>
                                          <p:endCondLst>
                                            <p:cond evt="onStopAudio" delay="0">
                                              <p:tgtEl>
                                                <p:sldTgt/>
                                              </p:tgtEl>
                                            </p:cond>
                                          </p:endCondLst>
                                        </p:cTn>
                                        <p:tgtEl>
                                          <p:sndTgt r:embed="rId3" name="chimes.wav"/>
                                        </p:tgtEl>
                                      </p:cMediaNode>
                                    </p:audio>
                                  </p:subTnLst>
                                </p:cTn>
                              </p:par>
                            </p:childTnLst>
                          </p:cTn>
                        </p:par>
                      </p:childTnLst>
                    </p:cTn>
                  </p:par>
                  <p:par>
                    <p:cTn id="30" fill="hold">
                      <p:stCondLst>
                        <p:cond delay="indefinite"/>
                      </p:stCondLst>
                      <p:childTnLst>
                        <p:par>
                          <p:cTn id="31" fill="hold">
                            <p:stCondLst>
                              <p:cond delay="0"/>
                            </p:stCondLst>
                            <p:childTnLst>
                              <p:par>
                                <p:cTn id="32" presetID="12" presetClass="entr" presetSubtype="2" fill="hold" grpId="0" nodeType="clickEffect">
                                  <p:stCondLst>
                                    <p:cond delay="0"/>
                                  </p:stCondLst>
                                  <p:childTnLst>
                                    <p:set>
                                      <p:cBhvr>
                                        <p:cTn id="33" dur="1" fill="hold">
                                          <p:stCondLst>
                                            <p:cond delay="0"/>
                                          </p:stCondLst>
                                        </p:cTn>
                                        <p:tgtEl>
                                          <p:spTgt spid="118792"/>
                                        </p:tgtEl>
                                        <p:attrNameLst>
                                          <p:attrName>style.visibility</p:attrName>
                                        </p:attrNameLst>
                                      </p:cBhvr>
                                      <p:to>
                                        <p:strVal val="visible"/>
                                      </p:to>
                                    </p:set>
                                    <p:animEffect transition="in" filter="slide(fromRight)">
                                      <p:cBhvr>
                                        <p:cTn id="34" dur="500"/>
                                        <p:tgtEl>
                                          <p:spTgt spid="118792"/>
                                        </p:tgtEl>
                                      </p:cBhvr>
                                    </p:animEffect>
                                  </p:childTnLst>
                                  <p:subTnLst>
                                    <p:audio>
                                      <p:cMediaNode>
                                        <p:cTn display="0" masterRel="sameClick">
                                          <p:stCondLst>
                                            <p:cond evt="begin" delay="0">
                                              <p:tn val="32"/>
                                            </p:cond>
                                          </p:stCondLst>
                                          <p:endCondLst>
                                            <p:cond evt="onStopAudio" delay="0">
                                              <p:tgtEl>
                                                <p:sldTgt/>
                                              </p:tgtEl>
                                            </p:cond>
                                          </p:endCondLst>
                                        </p:cTn>
                                        <p:tgtEl>
                                          <p:sndTgt r:embed="rId3" name="chimes.wav"/>
                                        </p:tgtEl>
                                      </p:cMediaNode>
                                    </p:audio>
                                  </p:sub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18797"/>
                                        </p:tgtEl>
                                        <p:attrNameLst>
                                          <p:attrName>style.visibility</p:attrName>
                                        </p:attrNameLst>
                                      </p:cBhvr>
                                      <p:to>
                                        <p:strVal val="visible"/>
                                      </p:to>
                                    </p:set>
                                    <p:anim calcmode="lin" valueType="num">
                                      <p:cBhvr>
                                        <p:cTn id="39" dur="500" fill="hold"/>
                                        <p:tgtEl>
                                          <p:spTgt spid="118797"/>
                                        </p:tgtEl>
                                        <p:attrNameLst>
                                          <p:attrName>ppt_w</p:attrName>
                                        </p:attrNameLst>
                                      </p:cBhvr>
                                      <p:tavLst>
                                        <p:tav tm="0">
                                          <p:val>
                                            <p:fltVal val="0"/>
                                          </p:val>
                                        </p:tav>
                                        <p:tav tm="100000">
                                          <p:val>
                                            <p:strVal val="#ppt_w"/>
                                          </p:val>
                                        </p:tav>
                                      </p:tavLst>
                                    </p:anim>
                                    <p:anim calcmode="lin" valueType="num">
                                      <p:cBhvr>
                                        <p:cTn id="40" dur="500" fill="hold"/>
                                        <p:tgtEl>
                                          <p:spTgt spid="11879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1" grpId="0" autoUpdateAnimBg="0"/>
      <p:bldP spid="118792" grpId="0" autoUpdateAnimBg="0"/>
      <p:bldP spid="118793" grpId="0" autoUpdateAnimBg="0"/>
      <p:bldP spid="118794" grpId="0" autoUpdateAnimBg="0"/>
      <p:bldP spid="118795" grpId="0" autoUpdateAnimBg="0"/>
      <p:bldP spid="118796" grpId="0" autoUpdateAnimBg="0"/>
      <p:bldP spid="11879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bwMode="auto">
          <a:xfrm>
            <a:off x="6516688" y="3141663"/>
            <a:ext cx="2303462" cy="3121025"/>
            <a:chOff x="3742" y="1162"/>
            <a:chExt cx="1451" cy="1966"/>
          </a:xfrm>
        </p:grpSpPr>
        <p:sp>
          <p:nvSpPr>
            <p:cNvPr id="111621" name="AutoShape 6"/>
            <p:cNvSpPr>
              <a:spLocks noChangeArrowheads="1"/>
            </p:cNvSpPr>
            <p:nvPr/>
          </p:nvSpPr>
          <p:spPr bwMode="auto">
            <a:xfrm>
              <a:off x="3923" y="1162"/>
              <a:ext cx="1270" cy="1769"/>
            </a:xfrm>
            <a:prstGeom prst="rtTriangle">
              <a:avLst/>
            </a:prstGeom>
            <a:solidFill>
              <a:srgbClr val="008000"/>
            </a:solidFill>
            <a:ln w="9525">
              <a:solidFill>
                <a:schemeClr val="tx1"/>
              </a:solidFill>
              <a:miter lim="800000"/>
            </a:ln>
          </p:spPr>
          <p:txBody>
            <a:bodyPr wrap="none" anchor="ctr"/>
            <a:lstStyle/>
            <a:p>
              <a:pPr fontAlgn="base">
                <a:spcBef>
                  <a:spcPct val="0"/>
                </a:spcBef>
                <a:spcAft>
                  <a:spcPct val="0"/>
                </a:spcAft>
              </a:pPr>
              <a:endParaRPr lang="zh-CN" altLang="en-US">
                <a:solidFill>
                  <a:srgbClr val="000000"/>
                </a:solidFill>
              </a:endParaRPr>
            </a:p>
          </p:txBody>
        </p:sp>
        <p:sp>
          <p:nvSpPr>
            <p:cNvPr id="111622" name="Text Box 7"/>
            <p:cNvSpPr txBox="1">
              <a:spLocks noChangeArrowheads="1"/>
            </p:cNvSpPr>
            <p:nvPr/>
          </p:nvSpPr>
          <p:spPr bwMode="auto">
            <a:xfrm>
              <a:off x="4331" y="284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altLang="zh-CN" b="1">
                  <a:solidFill>
                    <a:srgbClr val="000000"/>
                  </a:solidFill>
                </a:rPr>
                <a:t>a</a:t>
              </a:r>
              <a:r>
                <a:rPr lang="en-US" altLang="zh-CN" b="1">
                  <a:solidFill>
                    <a:srgbClr val="FF0000"/>
                  </a:solidFill>
                </a:rPr>
                <a:t> </a:t>
              </a:r>
            </a:p>
          </p:txBody>
        </p:sp>
        <p:sp>
          <p:nvSpPr>
            <p:cNvPr id="111623" name="Text Box 8"/>
            <p:cNvSpPr txBox="1">
              <a:spLocks noChangeArrowheads="1"/>
            </p:cNvSpPr>
            <p:nvPr/>
          </p:nvSpPr>
          <p:spPr bwMode="auto">
            <a:xfrm>
              <a:off x="3742" y="1933"/>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altLang="zh-CN" b="1">
                  <a:solidFill>
                    <a:srgbClr val="000000"/>
                  </a:solidFill>
                </a:rPr>
                <a:t>b</a:t>
              </a:r>
              <a:r>
                <a:rPr lang="en-US" altLang="zh-CN" b="1">
                  <a:solidFill>
                    <a:srgbClr val="FF0000"/>
                  </a:solidFill>
                </a:rPr>
                <a:t> </a:t>
              </a:r>
            </a:p>
          </p:txBody>
        </p:sp>
        <p:sp>
          <p:nvSpPr>
            <p:cNvPr id="111624" name="Text Box 9"/>
            <p:cNvSpPr txBox="1">
              <a:spLocks noChangeArrowheads="1"/>
            </p:cNvSpPr>
            <p:nvPr/>
          </p:nvSpPr>
          <p:spPr bwMode="auto">
            <a:xfrm>
              <a:off x="4539" y="1905"/>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altLang="zh-CN" b="1">
                  <a:solidFill>
                    <a:srgbClr val="000000"/>
                  </a:solidFill>
                </a:rPr>
                <a:t>c</a:t>
              </a:r>
              <a:endParaRPr lang="en-US" altLang="zh-CN" b="1">
                <a:solidFill>
                  <a:srgbClr val="FF0000"/>
                </a:solidFill>
              </a:endParaRPr>
            </a:p>
          </p:txBody>
        </p:sp>
      </p:grpSp>
      <p:sp>
        <p:nvSpPr>
          <p:cNvPr id="111625" name="Text Box 11"/>
          <p:cNvSpPr txBox="1">
            <a:spLocks noChangeArrowheads="1"/>
          </p:cNvSpPr>
          <p:nvPr/>
        </p:nvSpPr>
        <p:spPr bwMode="auto">
          <a:xfrm>
            <a:off x="1835150" y="692150"/>
            <a:ext cx="487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zh-CN" altLang="en-US" sz="4000" b="1">
                <a:solidFill>
                  <a:srgbClr val="0000FF"/>
                </a:solidFill>
                <a:ea typeface="黑体" panose="02010609060101010101" pitchFamily="49" charset="-122"/>
              </a:rPr>
              <a:t>勾股定理的逆定理</a:t>
            </a:r>
          </a:p>
        </p:txBody>
      </p:sp>
      <p:sp>
        <p:nvSpPr>
          <p:cNvPr id="6156" name="Text Box 12"/>
          <p:cNvSpPr txBox="1">
            <a:spLocks noChangeArrowheads="1"/>
          </p:cNvSpPr>
          <p:nvPr/>
        </p:nvSpPr>
        <p:spPr bwMode="auto">
          <a:xfrm>
            <a:off x="611188" y="3068638"/>
            <a:ext cx="5257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3600" b="1" dirty="0">
                <a:solidFill>
                  <a:srgbClr val="003399"/>
                </a:solidFill>
              </a:rPr>
              <a:t>∵</a:t>
            </a:r>
            <a:r>
              <a:rPr lang="en-US" altLang="zh-CN" sz="3600" b="1" dirty="0">
                <a:solidFill>
                  <a:srgbClr val="003399"/>
                </a:solidFill>
              </a:rPr>
              <a:t>a</a:t>
            </a:r>
            <a:r>
              <a:rPr lang="en-US" altLang="zh-CN" sz="3600" b="1" baseline="30000" dirty="0">
                <a:solidFill>
                  <a:srgbClr val="003399"/>
                </a:solidFill>
              </a:rPr>
              <a:t>2</a:t>
            </a:r>
            <a:r>
              <a:rPr lang="en-US" altLang="zh-CN" sz="3600" b="1" dirty="0">
                <a:solidFill>
                  <a:srgbClr val="003399"/>
                </a:solidFill>
              </a:rPr>
              <a:t>+b</a:t>
            </a:r>
            <a:r>
              <a:rPr lang="en-US" altLang="zh-CN" sz="3600" b="1" baseline="30000" dirty="0">
                <a:solidFill>
                  <a:srgbClr val="003399"/>
                </a:solidFill>
              </a:rPr>
              <a:t>2</a:t>
            </a:r>
            <a:r>
              <a:rPr lang="en-US" altLang="zh-CN" sz="3600" b="1" dirty="0">
                <a:solidFill>
                  <a:srgbClr val="003399"/>
                </a:solidFill>
              </a:rPr>
              <a:t>=c</a:t>
            </a:r>
            <a:r>
              <a:rPr lang="en-US" altLang="zh-CN" sz="3600" b="1" baseline="30000" dirty="0">
                <a:solidFill>
                  <a:srgbClr val="003399"/>
                </a:solidFill>
              </a:rPr>
              <a:t>2</a:t>
            </a:r>
            <a:r>
              <a:rPr lang="en-US" altLang="zh-CN" sz="3600" b="1" dirty="0">
                <a:solidFill>
                  <a:srgbClr val="003399"/>
                </a:solidFill>
              </a:rPr>
              <a:t> </a:t>
            </a:r>
          </a:p>
          <a:p>
            <a:pPr fontAlgn="base">
              <a:spcBef>
                <a:spcPct val="0"/>
              </a:spcBef>
              <a:spcAft>
                <a:spcPct val="0"/>
              </a:spcAft>
            </a:pPr>
            <a:r>
              <a:rPr lang="en-US" altLang="zh-CN" sz="3600" b="1" dirty="0">
                <a:solidFill>
                  <a:srgbClr val="003399"/>
                </a:solidFill>
              </a:rPr>
              <a:t>∴ΔABC</a:t>
            </a:r>
            <a:r>
              <a:rPr lang="zh-CN" altLang="en-US" sz="3600" b="1" dirty="0">
                <a:solidFill>
                  <a:srgbClr val="003399"/>
                </a:solidFill>
              </a:rPr>
              <a:t>为直角三角</a:t>
            </a:r>
            <a:r>
              <a:rPr lang="zh-CN" altLang="en-US" sz="3600" b="1" dirty="0" smtClean="0">
                <a:solidFill>
                  <a:srgbClr val="003399"/>
                </a:solidFill>
              </a:rPr>
              <a:t>形</a:t>
            </a:r>
            <a:endParaRPr lang="zh-CN" altLang="en-US" sz="3600" b="1" dirty="0">
              <a:solidFill>
                <a:srgbClr val="003399"/>
              </a:solidFill>
            </a:endParaRPr>
          </a:p>
        </p:txBody>
      </p:sp>
      <p:sp>
        <p:nvSpPr>
          <p:cNvPr id="111627" name="Text Box 11"/>
          <p:cNvSpPr txBox="1">
            <a:spLocks noChangeArrowheads="1"/>
          </p:cNvSpPr>
          <p:nvPr/>
        </p:nvSpPr>
        <p:spPr bwMode="auto">
          <a:xfrm>
            <a:off x="395536" y="1649686"/>
            <a:ext cx="828092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zh-CN" altLang="en-US" sz="2800" b="1" dirty="0">
                <a:solidFill>
                  <a:srgbClr val="000000"/>
                </a:solidFill>
              </a:rPr>
              <a:t>如果三角形两边的平方和等于第三边的平方，那么这个三角形是直角三角形。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1627"/>
                                        </p:tgtEl>
                                        <p:attrNameLst>
                                          <p:attrName>style.visibility</p:attrName>
                                        </p:attrNameLst>
                                      </p:cBhvr>
                                      <p:to>
                                        <p:strVal val="visible"/>
                                      </p:to>
                                    </p:set>
                                    <p:animEffect transition="in" filter="blinds(horizontal)">
                                      <p:cBhvr>
                                        <p:cTn id="7" dur="2000"/>
                                        <p:tgtEl>
                                          <p:spTgt spid="11162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111625"/>
                                        </p:tgtEl>
                                        <p:attrNameLst>
                                          <p:attrName>style.visibility</p:attrName>
                                        </p:attrNameLst>
                                      </p:cBhvr>
                                      <p:to>
                                        <p:strVal val="visible"/>
                                      </p:to>
                                    </p:set>
                                    <p:anim calcmode="lin" valueType="num">
                                      <p:cBhvr additive="base">
                                        <p:cTn id="12" dur="1000" fill="hold"/>
                                        <p:tgtEl>
                                          <p:spTgt spid="111625"/>
                                        </p:tgtEl>
                                        <p:attrNameLst>
                                          <p:attrName>ppt_x</p:attrName>
                                        </p:attrNameLst>
                                      </p:cBhvr>
                                      <p:tavLst>
                                        <p:tav tm="0">
                                          <p:val>
                                            <p:strVal val="#ppt_x"/>
                                          </p:val>
                                        </p:tav>
                                        <p:tav tm="100000">
                                          <p:val>
                                            <p:strVal val="#ppt_x"/>
                                          </p:val>
                                        </p:tav>
                                      </p:tavLst>
                                    </p:anim>
                                    <p:anim calcmode="lin" valueType="num">
                                      <p:cBhvr additive="base">
                                        <p:cTn id="13" dur="1000" fill="hold"/>
                                        <p:tgtEl>
                                          <p:spTgt spid="111625"/>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ox(in)">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156"/>
                                        </p:tgtEl>
                                        <p:attrNameLst>
                                          <p:attrName>style.visibility</p:attrName>
                                        </p:attrNameLst>
                                      </p:cBhvr>
                                      <p:to>
                                        <p:strVal val="visible"/>
                                      </p:to>
                                    </p:set>
                                    <p:animEffect transition="in" filter="checkerboard(across)">
                                      <p:cBhvr>
                                        <p:cTn id="23" dur="500"/>
                                        <p:tgtEl>
                                          <p:spTgt spid="6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5" grpId="0"/>
      <p:bldP spid="6156" grpId="0"/>
      <p:bldP spid="1116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AutoShape 2"/>
          <p:cNvSpPr>
            <a:spLocks noChangeArrowheads="1"/>
          </p:cNvSpPr>
          <p:nvPr/>
        </p:nvSpPr>
        <p:spPr bwMode="auto">
          <a:xfrm>
            <a:off x="250825" y="404813"/>
            <a:ext cx="1371600" cy="762000"/>
          </a:xfrm>
          <a:prstGeom prst="flowChartPunchedTape">
            <a:avLst/>
          </a:prstGeom>
          <a:solidFill>
            <a:srgbClr val="FFFF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zh-CN" altLang="en-US" sz="2800" b="1">
                <a:solidFill>
                  <a:srgbClr val="FF0000"/>
                </a:solidFill>
              </a:rPr>
              <a:t> 归纳：</a:t>
            </a:r>
          </a:p>
        </p:txBody>
      </p:sp>
      <p:sp>
        <p:nvSpPr>
          <p:cNvPr id="120835" name="Rectangle 3"/>
          <p:cNvSpPr>
            <a:spLocks noChangeArrowheads="1"/>
          </p:cNvSpPr>
          <p:nvPr/>
        </p:nvSpPr>
        <p:spPr bwMode="auto">
          <a:xfrm>
            <a:off x="441161" y="1628800"/>
            <a:ext cx="46720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r>
              <a:rPr lang="zh-CN" altLang="en-US" sz="3200" b="1" dirty="0">
                <a:solidFill>
                  <a:srgbClr val="FF0000"/>
                </a:solidFill>
              </a:rPr>
              <a:t>直角三角形的判定方法：</a:t>
            </a:r>
          </a:p>
        </p:txBody>
      </p:sp>
      <p:sp>
        <p:nvSpPr>
          <p:cNvPr id="120836" name="Text Box 4"/>
          <p:cNvSpPr txBox="1">
            <a:spLocks noChangeArrowheads="1"/>
          </p:cNvSpPr>
          <p:nvPr/>
        </p:nvSpPr>
        <p:spPr bwMode="auto">
          <a:xfrm>
            <a:off x="250825" y="2564904"/>
            <a:ext cx="8763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a:solidFill>
                  <a:srgbClr val="0000CC"/>
                </a:solidFill>
              </a:rPr>
              <a:t>1</a:t>
            </a:r>
            <a:r>
              <a:rPr lang="zh-CN" altLang="en-US" sz="2800" b="1">
                <a:solidFill>
                  <a:srgbClr val="0000CC"/>
                </a:solidFill>
              </a:rPr>
              <a:t>、定义（角）：有一个角是直角的三角形是直角三                                          角形</a:t>
            </a:r>
            <a:r>
              <a:rPr lang="zh-CN" altLang="en-US" sz="2800" b="1">
                <a:solidFill>
                  <a:srgbClr val="000000"/>
                </a:solidFill>
              </a:rPr>
              <a:t>。</a:t>
            </a:r>
          </a:p>
        </p:txBody>
      </p:sp>
      <p:sp>
        <p:nvSpPr>
          <p:cNvPr id="120837" name="Text Box 5"/>
          <p:cNvSpPr txBox="1">
            <a:spLocks noChangeArrowheads="1"/>
          </p:cNvSpPr>
          <p:nvPr/>
        </p:nvSpPr>
        <p:spPr bwMode="auto">
          <a:xfrm>
            <a:off x="395288" y="3716338"/>
            <a:ext cx="8077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3200" b="1">
                <a:solidFill>
                  <a:srgbClr val="0000CC"/>
                </a:solidFill>
              </a:rPr>
              <a:t>2</a:t>
            </a:r>
            <a:r>
              <a:rPr lang="zh-CN" altLang="en-US" sz="3200" b="1">
                <a:solidFill>
                  <a:srgbClr val="0000CC"/>
                </a:solidFill>
              </a:rPr>
              <a:t>、勾股定理的逆定理（边）：如果三角形        的三边长</a:t>
            </a:r>
            <a:r>
              <a:rPr lang="en-US" altLang="zh-CN" sz="3200" b="1">
                <a:solidFill>
                  <a:srgbClr val="0000CC"/>
                </a:solidFill>
              </a:rPr>
              <a:t>a</a:t>
            </a:r>
            <a:r>
              <a:rPr lang="zh-CN" altLang="en-US" sz="3200" b="1">
                <a:solidFill>
                  <a:srgbClr val="0000CC"/>
                </a:solidFill>
              </a:rPr>
              <a:t>、</a:t>
            </a:r>
            <a:r>
              <a:rPr lang="en-US" altLang="zh-CN" sz="3200" b="1">
                <a:solidFill>
                  <a:srgbClr val="0000CC"/>
                </a:solidFill>
              </a:rPr>
              <a:t>b</a:t>
            </a:r>
            <a:r>
              <a:rPr lang="zh-CN" altLang="en-US" sz="3200" b="1">
                <a:solidFill>
                  <a:srgbClr val="0000CC"/>
                </a:solidFill>
              </a:rPr>
              <a:t>、</a:t>
            </a:r>
            <a:r>
              <a:rPr lang="en-US" altLang="zh-CN" sz="3200" b="1">
                <a:solidFill>
                  <a:srgbClr val="0000CC"/>
                </a:solidFill>
              </a:rPr>
              <a:t>c</a:t>
            </a:r>
            <a:r>
              <a:rPr lang="zh-CN" altLang="en-US" sz="3200" b="1">
                <a:solidFill>
                  <a:srgbClr val="0000CC"/>
                </a:solidFill>
              </a:rPr>
              <a:t>（</a:t>
            </a:r>
            <a:r>
              <a:rPr lang="en-US" altLang="zh-CN" sz="3200" b="1">
                <a:solidFill>
                  <a:srgbClr val="0000CC"/>
                </a:solidFill>
              </a:rPr>
              <a:t>c</a:t>
            </a:r>
            <a:r>
              <a:rPr lang="zh-CN" altLang="en-US" sz="3200" b="1">
                <a:solidFill>
                  <a:srgbClr val="0000CC"/>
                </a:solidFill>
              </a:rPr>
              <a:t>为最大边）满足</a:t>
            </a:r>
          </a:p>
        </p:txBody>
      </p:sp>
      <p:graphicFrame>
        <p:nvGraphicFramePr>
          <p:cNvPr id="120838" name="Object 6"/>
          <p:cNvGraphicFramePr>
            <a:graphicFrameLocks noChangeAspect="1"/>
          </p:cNvGraphicFramePr>
          <p:nvPr/>
        </p:nvGraphicFramePr>
        <p:xfrm>
          <a:off x="468313" y="4868863"/>
          <a:ext cx="2425700" cy="669925"/>
        </p:xfrm>
        <a:graphic>
          <a:graphicData uri="http://schemas.openxmlformats.org/presentationml/2006/ole">
            <mc:AlternateContent xmlns:mc="http://schemas.openxmlformats.org/markup-compatibility/2006">
              <mc:Choice xmlns:v="urn:schemas-microsoft-com:vml" Requires="v">
                <p:oleObj spid="_x0000_s3079" name="Equation" r:id="rId4" imgW="736600" imgH="203200" progId="Equation.DSMT4">
                  <p:embed/>
                </p:oleObj>
              </mc:Choice>
              <mc:Fallback>
                <p:oleObj name="Equation" r:id="rId4" imgW="736600" imgH="203200" progId="Equation.DSMT4">
                  <p:embed/>
                  <p:pic>
                    <p:nvPicPr>
                      <p:cNvPr id="0" name="图片 30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4868863"/>
                        <a:ext cx="24257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0839" name="Text Box 7"/>
          <p:cNvSpPr txBox="1">
            <a:spLocks noChangeArrowheads="1"/>
          </p:cNvSpPr>
          <p:nvPr/>
        </p:nvSpPr>
        <p:spPr bwMode="auto">
          <a:xfrm>
            <a:off x="2916238" y="4868863"/>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a:solidFill>
                  <a:srgbClr val="0000CC"/>
                </a:solidFill>
              </a:rPr>
              <a:t>，则这个三角形是</a:t>
            </a:r>
            <a:r>
              <a:rPr lang="zh-CN" altLang="en-US" sz="3200" b="1">
                <a:solidFill>
                  <a:srgbClr val="000000"/>
                </a:solidFill>
              </a:rPr>
              <a:t>直角三角形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36"/>
                                        </p:tgtEl>
                                        <p:attrNameLst>
                                          <p:attrName>style.visibility</p:attrName>
                                        </p:attrNameLst>
                                      </p:cBhvr>
                                      <p:to>
                                        <p:strVal val="visible"/>
                                      </p:to>
                                    </p:set>
                                    <p:anim calcmode="lin" valueType="num">
                                      <p:cBhvr additive="base">
                                        <p:cTn id="7" dur="500" fill="hold"/>
                                        <p:tgtEl>
                                          <p:spTgt spid="120836"/>
                                        </p:tgtEl>
                                        <p:attrNameLst>
                                          <p:attrName>ppt_x</p:attrName>
                                        </p:attrNameLst>
                                      </p:cBhvr>
                                      <p:tavLst>
                                        <p:tav tm="0">
                                          <p:val>
                                            <p:strVal val="#ppt_x"/>
                                          </p:val>
                                        </p:tav>
                                        <p:tav tm="100000">
                                          <p:val>
                                            <p:strVal val="#ppt_x"/>
                                          </p:val>
                                        </p:tav>
                                      </p:tavLst>
                                    </p:anim>
                                    <p:anim calcmode="lin" valueType="num">
                                      <p:cBhvr additive="base">
                                        <p:cTn id="8" dur="500" fill="hold"/>
                                        <p:tgtEl>
                                          <p:spTgt spid="12083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0837"/>
                                        </p:tgtEl>
                                        <p:attrNameLst>
                                          <p:attrName>style.visibility</p:attrName>
                                        </p:attrNameLst>
                                      </p:cBhvr>
                                      <p:to>
                                        <p:strVal val="visible"/>
                                      </p:to>
                                    </p:set>
                                    <p:anim calcmode="lin" valueType="num">
                                      <p:cBhvr additive="base">
                                        <p:cTn id="13" dur="500" fill="hold"/>
                                        <p:tgtEl>
                                          <p:spTgt spid="120837"/>
                                        </p:tgtEl>
                                        <p:attrNameLst>
                                          <p:attrName>ppt_x</p:attrName>
                                        </p:attrNameLst>
                                      </p:cBhvr>
                                      <p:tavLst>
                                        <p:tav tm="0">
                                          <p:val>
                                            <p:strVal val="#ppt_x"/>
                                          </p:val>
                                        </p:tav>
                                        <p:tav tm="100000">
                                          <p:val>
                                            <p:strVal val="#ppt_x"/>
                                          </p:val>
                                        </p:tav>
                                      </p:tavLst>
                                    </p:anim>
                                    <p:anim calcmode="lin" valueType="num">
                                      <p:cBhvr additive="base">
                                        <p:cTn id="14" dur="500" fill="hold"/>
                                        <p:tgtEl>
                                          <p:spTgt spid="12083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par>
                                <p:cTn id="15" presetID="2" presetClass="entr" presetSubtype="4" fill="hold" nodeType="withEffect">
                                  <p:stCondLst>
                                    <p:cond delay="0"/>
                                  </p:stCondLst>
                                  <p:childTnLst>
                                    <p:set>
                                      <p:cBhvr>
                                        <p:cTn id="16" dur="1" fill="hold">
                                          <p:stCondLst>
                                            <p:cond delay="0"/>
                                          </p:stCondLst>
                                        </p:cTn>
                                        <p:tgtEl>
                                          <p:spTgt spid="120838"/>
                                        </p:tgtEl>
                                        <p:attrNameLst>
                                          <p:attrName>style.visibility</p:attrName>
                                        </p:attrNameLst>
                                      </p:cBhvr>
                                      <p:to>
                                        <p:strVal val="visible"/>
                                      </p:to>
                                    </p:set>
                                    <p:anim calcmode="lin" valueType="num">
                                      <p:cBhvr additive="base">
                                        <p:cTn id="17" dur="500" fill="hold"/>
                                        <p:tgtEl>
                                          <p:spTgt spid="120838"/>
                                        </p:tgtEl>
                                        <p:attrNameLst>
                                          <p:attrName>ppt_x</p:attrName>
                                        </p:attrNameLst>
                                      </p:cBhvr>
                                      <p:tavLst>
                                        <p:tav tm="0">
                                          <p:val>
                                            <p:strVal val="#ppt_x"/>
                                          </p:val>
                                        </p:tav>
                                        <p:tav tm="100000">
                                          <p:val>
                                            <p:strVal val="#ppt_x"/>
                                          </p:val>
                                        </p:tav>
                                      </p:tavLst>
                                    </p:anim>
                                    <p:anim calcmode="lin" valueType="num">
                                      <p:cBhvr additive="base">
                                        <p:cTn id="18" dur="500" fill="hold"/>
                                        <p:tgtEl>
                                          <p:spTgt spid="12083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0839"/>
                                        </p:tgtEl>
                                        <p:attrNameLst>
                                          <p:attrName>style.visibility</p:attrName>
                                        </p:attrNameLst>
                                      </p:cBhvr>
                                      <p:to>
                                        <p:strVal val="visible"/>
                                      </p:to>
                                    </p:set>
                                    <p:anim calcmode="lin" valueType="num">
                                      <p:cBhvr additive="base">
                                        <p:cTn id="21" dur="500" fill="hold"/>
                                        <p:tgtEl>
                                          <p:spTgt spid="120839"/>
                                        </p:tgtEl>
                                        <p:attrNameLst>
                                          <p:attrName>ppt_x</p:attrName>
                                        </p:attrNameLst>
                                      </p:cBhvr>
                                      <p:tavLst>
                                        <p:tav tm="0">
                                          <p:val>
                                            <p:strVal val="#ppt_x"/>
                                          </p:val>
                                        </p:tav>
                                        <p:tav tm="100000">
                                          <p:val>
                                            <p:strVal val="#ppt_x"/>
                                          </p:val>
                                        </p:tav>
                                      </p:tavLst>
                                    </p:anim>
                                    <p:anim calcmode="lin" valueType="num">
                                      <p:cBhvr additive="base">
                                        <p:cTn id="22" dur="500" fill="hold"/>
                                        <p:tgtEl>
                                          <p:spTgt spid="1208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p:bldP spid="120837" grpId="0"/>
      <p:bldP spid="120839" grpId="0"/>
    </p:bld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778</Words>
  <Application>Microsoft Office PowerPoint</Application>
  <PresentationFormat>全屏显示(4:3)</PresentationFormat>
  <Paragraphs>102</Paragraphs>
  <Slides>18</Slides>
  <Notes>1</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4</vt:i4>
      </vt:variant>
      <vt:variant>
        <vt:lpstr>幻灯片标题</vt:lpstr>
      </vt:variant>
      <vt:variant>
        <vt:i4>18</vt:i4>
      </vt:variant>
    </vt:vector>
  </HeadingPairs>
  <TitlesOfParts>
    <vt:vector size="33" baseType="lpstr">
      <vt:lpstr>黑体</vt:lpstr>
      <vt:lpstr>华文行楷</vt:lpstr>
      <vt:lpstr>华文新魏</vt:lpstr>
      <vt:lpstr>楷体_GB2312</vt:lpstr>
      <vt:lpstr>隶书</vt:lpstr>
      <vt:lpstr>宋体</vt:lpstr>
      <vt:lpstr>微软雅黑</vt:lpstr>
      <vt:lpstr>Arial</vt:lpstr>
      <vt:lpstr>Calibri</vt:lpstr>
      <vt:lpstr>Times New Roman</vt:lpstr>
      <vt:lpstr>WWW.2PPT.COM
</vt:lpstr>
      <vt:lpstr>Photo Editor 照片</vt:lpstr>
      <vt:lpstr>Microsoft 公式 3.0</vt:lpstr>
      <vt:lpstr>Equation</vt:lpstr>
      <vt:lpstr>公式</vt:lpstr>
      <vt:lpstr>PowerPoint 演示文稿</vt:lpstr>
      <vt:lpstr>温故知新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2017-08-24T06:01:00Z</dcterms:created>
  <dcterms:modified xsi:type="dcterms:W3CDTF">2023-01-17T00:02:52Z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915A754FDF1A40C699C5496A64FAABF4</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