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515" r:id="rId3"/>
    <p:sldId id="498" r:id="rId4"/>
    <p:sldId id="517" r:id="rId5"/>
    <p:sldId id="518" r:id="rId6"/>
    <p:sldId id="520" r:id="rId7"/>
    <p:sldId id="519" r:id="rId8"/>
    <p:sldId id="522" r:id="rId9"/>
    <p:sldId id="526" r:id="rId10"/>
    <p:sldId id="525" r:id="rId11"/>
    <p:sldId id="528" r:id="rId12"/>
    <p:sldId id="523" r:id="rId13"/>
    <p:sldId id="524" r:id="rId14"/>
    <p:sldId id="521" r:id="rId15"/>
    <p:sldId id="527" r:id="rId16"/>
    <p:sldId id="326" r:id="rId17"/>
    <p:sldId id="345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D2FA"/>
    <a:srgbClr val="EFF5D7"/>
    <a:srgbClr val="D9DCF3"/>
    <a:srgbClr val="DDD7F5"/>
    <a:srgbClr val="F8ADC6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2" autoAdjust="0"/>
    <p:restoredTop sz="94314" autoAdjust="0"/>
  </p:normalViewPr>
  <p:slideViewPr>
    <p:cSldViewPr>
      <p:cViewPr>
        <p:scale>
          <a:sx n="100" d="100"/>
          <a:sy n="100" d="100"/>
        </p:scale>
        <p:origin x="-132" y="-26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120308C-1665-431B-B973-CBB20DE77D3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E168F2D-D145-478B-AE3B-BF0AE3D64726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CDBCAEE-97EB-498B-ABEA-54D3E825C86F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4FC6017-019C-469A-82F6-0CCE4EC6C2C0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561DFE3-C801-4218-B217-D4E242495E58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72C7CCD-F773-4094-A450-5A8BB15C22B0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7FD56EB-8BD3-4109-8BD7-696998A1C2A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0308C-1665-431B-B973-CBB20DE77D3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691FE5D-EDAC-402F-ABA4-E99F462389E2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FA86DC8-1429-42D1-9CB2-5F00391452F5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2A72A9C-612E-4C34-8892-78F0E79E7E71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2C4DF46-1D45-40DF-86D2-7B1E8D588AF8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8298052-7C25-4B96-B49F-BCBD59D16E06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-12700" y="2695575"/>
            <a:ext cx="9156700" cy="3660775"/>
          </a:xfrm>
          <a:custGeom>
            <a:avLst/>
            <a:gdLst>
              <a:gd name="T0" fmla="*/ 12 w 9991"/>
              <a:gd name="T1" fmla="*/ 470 h 9927"/>
              <a:gd name="T2" fmla="*/ 2383 w 9991"/>
              <a:gd name="T3" fmla="*/ 6 h 9927"/>
              <a:gd name="T4" fmla="*/ 7031 w 9991"/>
              <a:gd name="T5" fmla="*/ 2363 h 9927"/>
              <a:gd name="T6" fmla="*/ 9991 w 9991"/>
              <a:gd name="T7" fmla="*/ 445 h 9927"/>
              <a:gd name="T8" fmla="*/ 9989 w 9991"/>
              <a:gd name="T9" fmla="*/ 8892 h 9927"/>
              <a:gd name="T10" fmla="*/ 6861 w 9991"/>
              <a:gd name="T11" fmla="*/ 9330 h 9927"/>
              <a:gd name="T12" fmla="*/ 3391 w 9991"/>
              <a:gd name="T13" fmla="*/ 7814 h 9927"/>
              <a:gd name="T14" fmla="*/ 1 w 9991"/>
              <a:gd name="T15" fmla="*/ 9927 h 9927"/>
              <a:gd name="T16" fmla="*/ 12 w 9991"/>
              <a:gd name="T17" fmla="*/ 470 h 9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5">
              <a:lumMod val="75000"/>
              <a:alpha val="39999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4763" y="3013075"/>
            <a:ext cx="9153526" cy="3025775"/>
          </a:xfrm>
          <a:custGeom>
            <a:avLst/>
            <a:gdLst>
              <a:gd name="T0" fmla="*/ 1 w 10000"/>
              <a:gd name="T1" fmla="*/ 1304 h 9999"/>
              <a:gd name="T2" fmla="*/ 2512 w 10000"/>
              <a:gd name="T3" fmla="*/ 2 h 9999"/>
              <a:gd name="T4" fmla="*/ 7245 w 10000"/>
              <a:gd name="T5" fmla="*/ 2348 h 9999"/>
              <a:gd name="T6" fmla="*/ 10000 w 10000"/>
              <a:gd name="T7" fmla="*/ 718 h 9999"/>
              <a:gd name="T8" fmla="*/ 10000 w 10000"/>
              <a:gd name="T9" fmla="*/ 8931 h 9999"/>
              <a:gd name="T10" fmla="*/ 6938 w 10000"/>
              <a:gd name="T11" fmla="*/ 9866 h 9999"/>
              <a:gd name="T12" fmla="*/ 3272 w 10000"/>
              <a:gd name="T13" fmla="*/ 7519 h 9999"/>
              <a:gd name="T14" fmla="*/ 1 w 10000"/>
              <a:gd name="T15" fmla="*/ 9731 h 9999"/>
              <a:gd name="T16" fmla="*/ 1 w 10000"/>
              <a:gd name="T17" fmla="*/ 1304 h 9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B1784-5C90-43A2-A9F6-50407B950E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C207E-63D6-48B8-9D13-33693E850C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94A3E-C853-44BA-84CB-97710B04AD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E2D53-95A9-4898-BDEC-11DE048E3F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A7CEA-B26D-427C-8C08-452B44FB44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795C-7E14-4590-AEAA-BD2CA38812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FCF90-AECE-4A3B-A07F-C3948FE44C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6DD6-CB87-40E2-B073-815E2EFEE7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>
            <a:spLocks noChangeArrowheads="1"/>
          </p:cNvSpPr>
          <p:nvPr/>
        </p:nvSpPr>
        <p:spPr bwMode="auto">
          <a:xfrm>
            <a:off x="0" y="-100013"/>
            <a:ext cx="9164638" cy="1216026"/>
          </a:xfrm>
          <a:custGeom>
            <a:avLst/>
            <a:gdLst>
              <a:gd name="T0" fmla="*/ 9143999 w 9164371"/>
              <a:gd name="T1" fmla="*/ 7114 h 1402412"/>
              <a:gd name="T2" fmla="*/ 9153524 w 9164371"/>
              <a:gd name="T3" fmla="*/ 1327097 h 1402412"/>
              <a:gd name="T4" fmla="*/ 9138229 w 9164371"/>
              <a:gd name="T5" fmla="*/ 1266501 h 1402412"/>
              <a:gd name="T6" fmla="*/ 6496949 w 9164371"/>
              <a:gd name="T7" fmla="*/ 1258323 h 1402412"/>
              <a:gd name="T8" fmla="*/ 3112792 w 9164371"/>
              <a:gd name="T9" fmla="*/ 1009086 h 1402412"/>
              <a:gd name="T10" fmla="*/ 8750 w 9164371"/>
              <a:gd name="T11" fmla="*/ 1398665 h 1402412"/>
              <a:gd name="T12" fmla="*/ 0 w 9164371"/>
              <a:gd name="T13" fmla="*/ 1402412 h 1402412"/>
              <a:gd name="T14" fmla="*/ 0 w 9164371"/>
              <a:gd name="T15" fmla="*/ 100989 h 1402412"/>
              <a:gd name="T16" fmla="*/ 6435 w 9164371"/>
              <a:gd name="T17" fmla="*/ 188191 h 1402412"/>
              <a:gd name="T18" fmla="*/ 2206990 w 9164371"/>
              <a:gd name="T19" fmla="*/ 12136 h 1402412"/>
              <a:gd name="T20" fmla="*/ 6443284 w 9164371"/>
              <a:gd name="T21" fmla="*/ 343923 h 1402412"/>
              <a:gd name="T22" fmla="*/ 9164371 w 9164371"/>
              <a:gd name="T23" fmla="*/ 0 h 1402412"/>
              <a:gd name="T24" fmla="*/ 9143999 w 9164371"/>
              <a:gd name="T25" fmla="*/ 7114 h 140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5">
              <a:lumMod val="75000"/>
              <a:alpha val="40784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1028" name="任意多边形 13"/>
          <p:cNvSpPr>
            <a:spLocks noChangeArrowheads="1"/>
          </p:cNvSpPr>
          <p:nvPr/>
        </p:nvSpPr>
        <p:spPr bwMode="auto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97 h 965363"/>
              <a:gd name="T2" fmla="*/ 6686052 w 9144000"/>
              <a:gd name="T3" fmla="*/ 230284 h 965363"/>
              <a:gd name="T4" fmla="*/ 8995103 w 9144000"/>
              <a:gd name="T5" fmla="*/ 104599 h 965363"/>
              <a:gd name="T6" fmla="*/ 9144000 w 9144000"/>
              <a:gd name="T7" fmla="*/ 84263 h 965363"/>
              <a:gd name="T8" fmla="*/ 9144000 w 9144000"/>
              <a:gd name="T9" fmla="*/ 895147 h 965363"/>
              <a:gd name="T10" fmla="*/ 8848319 w 9144000"/>
              <a:gd name="T11" fmla="*/ 918357 h 965363"/>
              <a:gd name="T12" fmla="*/ 6345199 w 9144000"/>
              <a:gd name="T13" fmla="*/ 935134 h 965363"/>
              <a:gd name="T14" fmla="*/ 2898982 w 9144000"/>
              <a:gd name="T15" fmla="*/ 719234 h 965363"/>
              <a:gd name="T16" fmla="*/ 209006 w 9144000"/>
              <a:gd name="T17" fmla="*/ 937342 h 965363"/>
              <a:gd name="T18" fmla="*/ 0 w 9144000"/>
              <a:gd name="T19" fmla="*/ 964474 h 965363"/>
              <a:gd name="T20" fmla="*/ 0 w 9144000"/>
              <a:gd name="T21" fmla="*/ 156255 h 965363"/>
              <a:gd name="T22" fmla="*/ 102745 w 9144000"/>
              <a:gd name="T23" fmla="*/ 141409 h 965363"/>
              <a:gd name="T24" fmla="*/ 2248413 w 9144000"/>
              <a:gd name="T25" fmla="*/ 97 h 965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434E6DD6-CB87-40E2-B073-815E2EFEE7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5.mp3" TargetMode="External"/><Relationship Id="rId7" Type="http://schemas.openxmlformats.org/officeDocument/2006/relationships/image" Target="../media/image27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4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4.mp3" TargetMode="External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5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2&#35838;&#26102;&#25945;&#23398;&#35838;&#20214;\04.mp3" TargetMode="External"/><Relationship Id="rId3" Type="http://schemas.microsoft.com/office/2007/relationships/media" Target="file:///D:\&#29579;&#25991;&#21375;\2017&#19978;&#21322;&#24180;&#36164;&#28304;&#24314;&#35774;\&#35838;&#20214;\3&#19979;&#38485;&#26053;&#29256;\Unit3%20How%20Do%20You%20Come%20to%20School&#31532;2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3&#19979;&#38485;&#26053;&#29256;\Unit3%20How%20Do%20You%20Come%20to%20School&#31532;2&#35838;&#26102;&#25945;&#23398;&#35838;&#20214;\04.mp3" TargetMode="External"/><Relationship Id="rId12" Type="http://schemas.openxmlformats.org/officeDocument/2006/relationships/image" Target="../media/image27.png"/><Relationship Id="rId2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2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3&#19979;&#38485;&#26053;&#29256;\Unit3%20How%20Do%20You%20Come%20to%20School&#31532;2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2&#35838;&#26102;&#25945;&#23398;&#35838;&#20214;\03.mp3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D:\&#29579;&#25991;&#21375;\2017&#19978;&#21322;&#24180;&#36164;&#28304;&#24314;&#35774;\&#35838;&#20214;\3&#19979;&#38485;&#26053;&#29256;\Unit3%20How%20Do%20You%20Come%20to%20School&#31532;2&#35838;&#26102;&#25945;&#23398;&#35838;&#20214;\03.mp3" TargetMode="External"/><Relationship Id="rId10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2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3&#19979;&#38485;&#26053;&#29256;\Unit3%20How%20Do%20You%20Come%20to%20School&#31532;2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5838;&#20214;\3&#19979;&#38485;&#26053;&#29256;\Unit3%20How%20Do%20You%20Come%20to%20School&#31532;2&#35838;&#26102;&#25945;&#23398;&#35838;&#20214;\05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owdoyougotoschool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2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3.mp3" TargetMode="External"/><Relationship Id="rId5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3.mp3" TargetMode="External"/><Relationship Id="rId10" Type="http://schemas.openxmlformats.org/officeDocument/2006/relationships/image" Target="../media/image27.png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2&#35838;&#26102;&#25945;&#23398;&#35838;&#20214;\02.mp3" TargetMode="Externa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" y="3835127"/>
            <a:ext cx="9144000" cy="962025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 smtClean="0"/>
              <a:t>Unit3 How do you come to school?</a:t>
            </a:r>
            <a:endParaRPr lang="zh-CN" altLang="en-US" sz="4000" b="1" dirty="0"/>
          </a:p>
        </p:txBody>
      </p:sp>
      <p:sp>
        <p:nvSpPr>
          <p:cNvPr id="5124" name="TextBox 10"/>
          <p:cNvSpPr>
            <a:spLocks noChangeArrowheads="1"/>
          </p:cNvSpPr>
          <p:nvPr/>
        </p:nvSpPr>
        <p:spPr bwMode="auto">
          <a:xfrm>
            <a:off x="4775200" y="4726885"/>
            <a:ext cx="3776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第二课时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328613" y="419100"/>
            <a:ext cx="33115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三年级下册</a:t>
            </a:r>
          </a:p>
        </p:txBody>
      </p:sp>
      <p:pic>
        <p:nvPicPr>
          <p:cNvPr id="5126" name="Picture 4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892175"/>
            <a:ext cx="35290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5" y="1556791"/>
            <a:ext cx="710766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11188" y="808038"/>
            <a:ext cx="33893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>
            <a:endCxn id="4" idx="2"/>
          </p:cNvCxnSpPr>
          <p:nvPr/>
        </p:nvCxnSpPr>
        <p:spPr>
          <a:xfrm flipV="1">
            <a:off x="684213" y="1327150"/>
            <a:ext cx="1620837" cy="317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标注 5"/>
          <p:cNvSpPr/>
          <p:nvPr/>
        </p:nvSpPr>
        <p:spPr>
          <a:xfrm>
            <a:off x="596900" y="1589088"/>
            <a:ext cx="2900363" cy="792162"/>
          </a:xfrm>
          <a:prstGeom prst="wedgeRoundRectCallout">
            <a:avLst>
              <a:gd name="adj1" fmla="val 18023"/>
              <a:gd name="adj2" fmla="val 106181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home on foot, Kitty?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4665663" y="4652963"/>
            <a:ext cx="3881437" cy="576262"/>
          </a:xfrm>
          <a:prstGeom prst="wedgeRoundRectCallout">
            <a:avLst>
              <a:gd name="adj1" fmla="val -45563"/>
              <a:gd name="adj2" fmla="val -173453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go home by bike.</a:t>
            </a:r>
            <a:endParaRPr lang="zh-CN" altLang="en-US" dirty="0"/>
          </a:p>
        </p:txBody>
      </p:sp>
      <p:pic>
        <p:nvPicPr>
          <p:cNvPr id="8" name="04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681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5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37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808038"/>
            <a:ext cx="33893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5650" y="1333500"/>
            <a:ext cx="15509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4975" y="1409700"/>
            <a:ext cx="8996363" cy="4402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Colin: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Morning, Kevin. How do you come to school?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Kevin: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I come to school by bus. What about you?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Colin: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I come to school on foot.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Alice: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Do you go home on foot, Kitty?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Kitty: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No. I go home by bike.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825625"/>
            <a:ext cx="327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95575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546475"/>
            <a:ext cx="2841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405313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273675"/>
            <a:ext cx="2651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组合 12"/>
          <p:cNvGrpSpPr/>
          <p:nvPr/>
        </p:nvGrpSpPr>
        <p:grpSpPr bwMode="auto">
          <a:xfrm>
            <a:off x="6973888" y="1060450"/>
            <a:ext cx="1944687" cy="698500"/>
            <a:chOff x="7057512" y="745148"/>
            <a:chExt cx="2331992" cy="1377686"/>
          </a:xfrm>
        </p:grpSpPr>
        <p:sp>
          <p:nvSpPr>
            <p:cNvPr id="20" name="云形 19"/>
            <p:cNvSpPr/>
            <p:nvPr/>
          </p:nvSpPr>
          <p:spPr>
            <a:xfrm>
              <a:off x="7057512" y="745148"/>
              <a:ext cx="2331992" cy="1377686"/>
            </a:xfrm>
            <a:prstGeom prst="cloud">
              <a:avLst/>
            </a:pr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2541" name="文本框 19"/>
            <p:cNvSpPr txBox="1">
              <a:spLocks noChangeArrowheads="1"/>
            </p:cNvSpPr>
            <p:nvPr/>
          </p:nvSpPr>
          <p:spPr bwMode="auto">
            <a:xfrm>
              <a:off x="7503172" y="750059"/>
              <a:ext cx="1657278" cy="1041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B0F0"/>
                  </a:solidFill>
                  <a:latin typeface="Comic Sans MS" panose="030F0702030302020204" pitchFamily="66" charset="0"/>
                </a:rPr>
                <a:t>Read and imitate</a:t>
              </a:r>
              <a:endParaRPr lang="zh-CN" altLang="en-US" sz="2000" b="1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07950" y="1355725"/>
            <a:ext cx="5813425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自读课文一分钟。</a:t>
            </a:r>
          </a:p>
        </p:txBody>
      </p:sp>
      <p:grpSp>
        <p:nvGrpSpPr>
          <p:cNvPr id="23556" name="Group 3"/>
          <p:cNvGrpSpPr/>
          <p:nvPr/>
        </p:nvGrpSpPr>
        <p:grpSpPr bwMode="auto">
          <a:xfrm>
            <a:off x="503238" y="2479675"/>
            <a:ext cx="4379912" cy="3678238"/>
            <a:chOff x="-103" y="181"/>
            <a:chExt cx="3127" cy="1345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2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23573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916488" y="1774825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9" name="Group 10"/>
          <p:cNvGrpSpPr/>
          <p:nvPr/>
        </p:nvGrpSpPr>
        <p:grpSpPr bwMode="auto">
          <a:xfrm>
            <a:off x="6030467" y="595947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3559" name="WordArt 18"/>
          <p:cNvSpPr>
            <a:spLocks noChangeArrowheads="1" noChangeShapeType="1" noTextEdit="1"/>
          </p:cNvSpPr>
          <p:nvPr/>
        </p:nvSpPr>
        <p:spPr bwMode="auto">
          <a:xfrm>
            <a:off x="5842000" y="1579563"/>
            <a:ext cx="2357438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5211763" y="2065338"/>
            <a:ext cx="3373437" cy="34972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6" name="Group 21"/>
          <p:cNvGrpSpPr/>
          <p:nvPr/>
        </p:nvGrpSpPr>
        <p:grpSpPr bwMode="auto">
          <a:xfrm>
            <a:off x="6840538" y="2271713"/>
            <a:ext cx="150812" cy="3206750"/>
            <a:chOff x="0" y="0"/>
            <a:chExt cx="364" cy="1451"/>
          </a:xfrm>
        </p:grpSpPr>
        <p:sp>
          <p:nvSpPr>
            <p:cNvPr id="23569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22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3570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2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3562" name="Oval 24"/>
          <p:cNvSpPr>
            <a:spLocks noChangeArrowheads="1"/>
          </p:cNvSpPr>
          <p:nvPr/>
        </p:nvSpPr>
        <p:spPr bwMode="auto">
          <a:xfrm>
            <a:off x="6591300" y="3711575"/>
            <a:ext cx="681038" cy="7064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8064500" y="2511425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8353425" y="431165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3565" name="Text Box 27"/>
          <p:cNvSpPr txBox="1">
            <a:spLocks noChangeArrowheads="1"/>
          </p:cNvSpPr>
          <p:nvPr/>
        </p:nvSpPr>
        <p:spPr bwMode="auto">
          <a:xfrm>
            <a:off x="6696075" y="1719263"/>
            <a:ext cx="64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3566" name="Text Box 28"/>
          <p:cNvSpPr txBox="1">
            <a:spLocks noChangeArrowheads="1"/>
          </p:cNvSpPr>
          <p:nvPr/>
        </p:nvSpPr>
        <p:spPr bwMode="auto">
          <a:xfrm>
            <a:off x="6750050" y="557847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3567" name="Text Box 29"/>
          <p:cNvSpPr txBox="1">
            <a:spLocks noChangeArrowheads="1"/>
          </p:cNvSpPr>
          <p:nvPr/>
        </p:nvSpPr>
        <p:spPr bwMode="auto">
          <a:xfrm>
            <a:off x="4895850" y="4238625"/>
            <a:ext cx="55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3568" name="Text Box 30"/>
          <p:cNvSpPr txBox="1">
            <a:spLocks noChangeArrowheads="1"/>
          </p:cNvSpPr>
          <p:nvPr/>
        </p:nvSpPr>
        <p:spPr bwMode="auto">
          <a:xfrm>
            <a:off x="5040313" y="2655888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92138" y="2708275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596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97" name="WordArt 5"/>
          <p:cNvSpPr>
            <a:spLocks noChangeArrowheads="1" noChangeShapeType="1" noTextEdit="1"/>
          </p:cNvSpPr>
          <p:nvPr/>
        </p:nvSpPr>
        <p:spPr bwMode="auto">
          <a:xfrm>
            <a:off x="2771775" y="1387475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1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Show time</a:t>
            </a:r>
            <a:endParaRPr lang="zh-CN" altLang="en-US" sz="12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4598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3338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图片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273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3307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55148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5356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52608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7"/>
          <p:cNvSpPr>
            <a:spLocks noChangeArrowheads="1"/>
          </p:cNvSpPr>
          <p:nvPr/>
        </p:nvSpPr>
        <p:spPr bwMode="auto">
          <a:xfrm>
            <a:off x="577850" y="1760538"/>
            <a:ext cx="798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，练习对话并表演，其他同学评价。</a:t>
            </a:r>
          </a:p>
        </p:txBody>
      </p:sp>
      <p:sp>
        <p:nvSpPr>
          <p:cNvPr id="24605" name="Text Box 8"/>
          <p:cNvSpPr txBox="1">
            <a:spLocks noChangeArrowheads="1"/>
          </p:cNvSpPr>
          <p:nvPr/>
        </p:nvSpPr>
        <p:spPr bwMode="auto">
          <a:xfrm>
            <a:off x="827088" y="3013075"/>
            <a:ext cx="12588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Good</a:t>
            </a:r>
          </a:p>
        </p:txBody>
      </p:sp>
      <p:sp>
        <p:nvSpPr>
          <p:cNvPr id="24606" name="Text Box 8"/>
          <p:cNvSpPr txBox="1">
            <a:spLocks noChangeArrowheads="1"/>
          </p:cNvSpPr>
          <p:nvPr/>
        </p:nvSpPr>
        <p:spPr bwMode="auto">
          <a:xfrm>
            <a:off x="812800" y="4044950"/>
            <a:ext cx="1455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Great</a:t>
            </a:r>
          </a:p>
        </p:txBody>
      </p:sp>
      <p:sp>
        <p:nvSpPr>
          <p:cNvPr id="24607" name="Text Box 8"/>
          <p:cNvSpPr txBox="1">
            <a:spLocks noChangeArrowheads="1"/>
          </p:cNvSpPr>
          <p:nvPr/>
        </p:nvSpPr>
        <p:spPr bwMode="auto">
          <a:xfrm>
            <a:off x="468313" y="5346700"/>
            <a:ext cx="26908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Wonderful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AFDF6"/>
            </a:gs>
            <a:gs pos="74001">
              <a:srgbClr val="CEEAB0"/>
            </a:gs>
            <a:gs pos="83000">
              <a:srgbClr val="CEEAB0"/>
            </a:gs>
            <a:gs pos="100000">
              <a:srgbClr val="DEF1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36638"/>
            <a:ext cx="2225675" cy="8651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8ADC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3452813" y="1036638"/>
            <a:ext cx="2236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设计调查表</a:t>
            </a:r>
          </a:p>
        </p:txBody>
      </p:sp>
      <p:pic>
        <p:nvPicPr>
          <p:cNvPr id="26628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21605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00113" y="1882775"/>
            <a:ext cx="6196012" cy="3565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40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请设计一个调查表，</a:t>
            </a:r>
            <a:r>
              <a:rPr lang="zh-CN" altLang="zh-CN" sz="40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调查五名学生</a:t>
            </a:r>
            <a:r>
              <a:rPr lang="zh-CN" altLang="en-US" sz="40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日常出行所乘坐的交通工具。</a:t>
            </a:r>
            <a:endParaRPr lang="zh-CN" altLang="en-US" sz="40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0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370013" y="1092200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endParaRPr lang="zh-CN" altLang="zh-CN" sz="32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890588"/>
            <a:ext cx="33893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Do a survey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73200"/>
            <a:ext cx="2087562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4213" y="1558925"/>
            <a:ext cx="6135687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How do you go to school?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4213" y="2244725"/>
            <a:ext cx="48609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I go to school …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227013" y="2878138"/>
            <a:ext cx="8783637" cy="5334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流程图: 可选过程 11"/>
          <p:cNvSpPr/>
          <p:nvPr/>
        </p:nvSpPr>
        <p:spPr>
          <a:xfrm>
            <a:off x="242888" y="3422650"/>
            <a:ext cx="8783637" cy="5334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    By bus    By bike    By car   By taxi   On foot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261938" y="4494213"/>
            <a:ext cx="8785225" cy="531812"/>
          </a:xfrm>
          <a:prstGeom prst="flowChartAlternateProcess">
            <a:avLst/>
          </a:prstGeom>
          <a:solidFill>
            <a:srgbClr val="D9DCF3"/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流程图: 可选过程 13"/>
          <p:cNvSpPr/>
          <p:nvPr/>
        </p:nvSpPr>
        <p:spPr>
          <a:xfrm>
            <a:off x="242888" y="3940175"/>
            <a:ext cx="8783637" cy="531813"/>
          </a:xfrm>
          <a:prstGeom prst="flowChartAlternateProcess">
            <a:avLst/>
          </a:prstGeom>
          <a:solidFill>
            <a:srgbClr val="DDD7F5"/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</a:rPr>
              <a:t> Alice        </a:t>
            </a:r>
            <a:r>
              <a:rPr lang="zh-CN" altLang="en-US" sz="3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5" name="流程图: 可选过程 14"/>
          <p:cNvSpPr/>
          <p:nvPr/>
        </p:nvSpPr>
        <p:spPr>
          <a:xfrm>
            <a:off x="242888" y="5065713"/>
            <a:ext cx="8783637" cy="533400"/>
          </a:xfrm>
          <a:prstGeom prst="flowChartAlternateProcess">
            <a:avLst/>
          </a:prstGeom>
          <a:solidFill>
            <a:srgbClr val="EFF5D7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流程图: 可选过程 15"/>
          <p:cNvSpPr/>
          <p:nvPr/>
        </p:nvSpPr>
        <p:spPr>
          <a:xfrm>
            <a:off x="261938" y="5619750"/>
            <a:ext cx="8785225" cy="533400"/>
          </a:xfrm>
          <a:prstGeom prst="flowChartAlternateProcess">
            <a:avLst/>
          </a:prstGeom>
          <a:solidFill>
            <a:srgbClr val="EED2FA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流程图: 可选过程 16"/>
          <p:cNvSpPr/>
          <p:nvPr/>
        </p:nvSpPr>
        <p:spPr>
          <a:xfrm>
            <a:off x="261938" y="6091238"/>
            <a:ext cx="8785225" cy="5334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547813" y="3411538"/>
            <a:ext cx="0" cy="3200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05150" y="3411538"/>
            <a:ext cx="0" cy="3200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572000" y="3422650"/>
            <a:ext cx="0" cy="32019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11863" y="3411538"/>
            <a:ext cx="0" cy="3200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380288" y="3465513"/>
            <a:ext cx="0" cy="32019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3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322263" y="1916113"/>
            <a:ext cx="8499475" cy="44815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3" y="668338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9250" y="2582863"/>
            <a:ext cx="875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How do you come to school/go home?</a:t>
            </a:r>
          </a:p>
        </p:txBody>
      </p:sp>
      <p:sp>
        <p:nvSpPr>
          <p:cNvPr id="18" name="矩形 17"/>
          <p:cNvSpPr/>
          <p:nvPr/>
        </p:nvSpPr>
        <p:spPr>
          <a:xfrm>
            <a:off x="944563" y="2066925"/>
            <a:ext cx="7724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如何用特殊疑问句询问交通工具到某个地方去？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530225" y="2132013"/>
            <a:ext cx="469900" cy="381000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33438" y="4019550"/>
            <a:ext cx="80835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如何用一般疑问句询问乘坐哪种交通工具去某地？</a:t>
            </a:r>
          </a:p>
        </p:txBody>
      </p:sp>
      <p:sp>
        <p:nvSpPr>
          <p:cNvPr id="13" name="五角星 12"/>
          <p:cNvSpPr/>
          <p:nvPr/>
        </p:nvSpPr>
        <p:spPr>
          <a:xfrm>
            <a:off x="433388" y="4086225"/>
            <a:ext cx="469900" cy="381000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7663" y="3248025"/>
            <a:ext cx="665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I come to school/go home …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17500" y="4579938"/>
            <a:ext cx="8185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—Do you come to school/go home …</a:t>
            </a:r>
            <a:r>
              <a:rPr lang="en-US" altLang="zh-CN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17500" y="5365750"/>
            <a:ext cx="559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—Yes, I do./No, I don’t.</a:t>
            </a:r>
            <a:endParaRPr lang="en-US" altLang="zh-CN" sz="4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2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65275" y="1874838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用本节课所学的疑问句型向自己的父母提问。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Let’s learn 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" name="五角星 10"/>
          <p:cNvSpPr/>
          <p:nvPr/>
        </p:nvSpPr>
        <p:spPr>
          <a:xfrm>
            <a:off x="1200150" y="22002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009650" y="36258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63663" y="36258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020763" y="43148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336675" y="43084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92213" y="46259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60350"/>
            <a:ext cx="22082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pic>
        <p:nvPicPr>
          <p:cNvPr id="7171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935038"/>
            <a:ext cx="11414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2325688" y="1138238"/>
            <a:ext cx="5478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Which is missing?</a:t>
            </a:r>
            <a:endParaRPr lang="zh-CN" altLang="zh-CN" sz="4400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3" y="2427600"/>
            <a:ext cx="223141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475" y="4894242"/>
            <a:ext cx="2376264" cy="134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719" y="2282920"/>
            <a:ext cx="2984753" cy="167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3573" y="4941168"/>
            <a:ext cx="2576854" cy="141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672" y="4750996"/>
            <a:ext cx="2768098" cy="163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305050"/>
            <a:ext cx="28003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883" r="2351" b="21362"/>
          <a:stretch>
            <a:fillRect/>
          </a:stretch>
        </p:blipFill>
        <p:spPr bwMode="auto">
          <a:xfrm>
            <a:off x="20638" y="2852738"/>
            <a:ext cx="88503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标题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438525" y="971550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句子接龙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4763" y="3059113"/>
            <a:ext cx="2363787" cy="554037"/>
          </a:xfrm>
          <a:prstGeom prst="wedgeRoundRectCallout">
            <a:avLst>
              <a:gd name="adj1" fmla="val 2951"/>
              <a:gd name="adj2" fmla="val 184427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88" y="3059113"/>
            <a:ext cx="2216150" cy="528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 come to …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2479675" y="3190875"/>
            <a:ext cx="1873250" cy="679450"/>
          </a:xfrm>
          <a:prstGeom prst="wedgeRoundRectCallout">
            <a:avLst>
              <a:gd name="adj1" fmla="val -36935"/>
              <a:gd name="adj2" fmla="val 114586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79675" y="3287713"/>
            <a:ext cx="17145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 come …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677988" y="1714500"/>
            <a:ext cx="6318250" cy="646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do you come to …?</a:t>
            </a:r>
            <a:endParaRPr lang="zh-CN" altLang="en-US" sz="3600" dirty="0" smtClean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226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3357563"/>
            <a:ext cx="7350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图片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279775"/>
            <a:ext cx="911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图片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322513"/>
            <a:ext cx="993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图片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2347913"/>
            <a:ext cx="5064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图片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847725"/>
            <a:ext cx="10302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图片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2271713"/>
            <a:ext cx="833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图片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179763"/>
            <a:ext cx="8509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28800"/>
            <a:ext cx="6140351" cy="4508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图片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314950"/>
            <a:ext cx="95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159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585788" y="889000"/>
            <a:ext cx="2114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sing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8975" y="1516063"/>
            <a:ext cx="16224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159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85788" y="889000"/>
            <a:ext cx="30495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do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5650" y="1484313"/>
            <a:ext cx="23034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654175"/>
            <a:ext cx="1792288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3476625"/>
            <a:ext cx="2065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654175"/>
            <a:ext cx="20193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476625"/>
            <a:ext cx="18780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12738" y="4984750"/>
            <a:ext cx="230505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on foot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395538" y="2627313"/>
            <a:ext cx="2303462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 a bike.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699000" y="5400675"/>
            <a:ext cx="230505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a car.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788150" y="2627313"/>
            <a:ext cx="230505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bus.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339" name="Picture 4" descr="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60525"/>
            <a:ext cx="58689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01763" y="5172075"/>
            <a:ext cx="712946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to school. Come to school.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to school on foot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本占位符 2"/>
          <p:cNvSpPr txBox="1"/>
          <p:nvPr/>
        </p:nvSpPr>
        <p:spPr bwMode="auto">
          <a:xfrm>
            <a:off x="611188" y="935038"/>
            <a:ext cx="33877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Make a survey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5650" y="1557338"/>
            <a:ext cx="25955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52638"/>
            <a:ext cx="24463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9775" y="1460500"/>
            <a:ext cx="65881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to school on foot?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752475" y="2103438"/>
            <a:ext cx="44497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Yes, I do.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No, I don’t.</a:t>
            </a:r>
            <a:endParaRPr lang="en-US" altLang="zh-C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本占位符 2"/>
          <p:cNvSpPr txBox="1"/>
          <p:nvPr/>
        </p:nvSpPr>
        <p:spPr bwMode="auto">
          <a:xfrm>
            <a:off x="679450" y="865188"/>
            <a:ext cx="33877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9775" y="1384300"/>
            <a:ext cx="28956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095500"/>
            <a:ext cx="7159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2913063"/>
            <a:ext cx="676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39775" y="3641725"/>
            <a:ext cx="65897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to …?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太阳形 12"/>
          <p:cNvSpPr/>
          <p:nvPr/>
        </p:nvSpPr>
        <p:spPr>
          <a:xfrm>
            <a:off x="274638" y="1547813"/>
            <a:ext cx="503237" cy="430212"/>
          </a:xfrm>
          <a:prstGeom prst="su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太阳形 13"/>
          <p:cNvSpPr/>
          <p:nvPr/>
        </p:nvSpPr>
        <p:spPr>
          <a:xfrm>
            <a:off x="274638" y="3706813"/>
            <a:ext cx="503237" cy="428625"/>
          </a:xfrm>
          <a:prstGeom prst="su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73" name="Text Box 8"/>
          <p:cNvSpPr txBox="1">
            <a:spLocks noChangeArrowheads="1"/>
          </p:cNvSpPr>
          <p:nvPr/>
        </p:nvSpPr>
        <p:spPr bwMode="auto">
          <a:xfrm>
            <a:off x="739775" y="4413250"/>
            <a:ext cx="44497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Yes, I do.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No, I don’t.</a:t>
            </a:r>
            <a:endParaRPr lang="en-US" altLang="zh-C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5165725" y="3686175"/>
            <a:ext cx="2935288" cy="947738"/>
          </a:xfrm>
          <a:prstGeom prst="cloud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work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79450" y="865188"/>
            <a:ext cx="33877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17638"/>
            <a:ext cx="2376487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" y="1925613"/>
            <a:ext cx="4574917" cy="327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419394" cy="313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>
            <a:spLocks noChangeArrowheads="1"/>
          </p:cNvSpPr>
          <p:nvPr/>
        </p:nvSpPr>
        <p:spPr bwMode="auto">
          <a:xfrm>
            <a:off x="468313" y="26035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08038"/>
            <a:ext cx="33893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>
            <a:endCxn id="3" idx="2"/>
          </p:cNvCxnSpPr>
          <p:nvPr/>
        </p:nvCxnSpPr>
        <p:spPr>
          <a:xfrm flipV="1">
            <a:off x="684213" y="1327150"/>
            <a:ext cx="1620837" cy="317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8" y="1489044"/>
            <a:ext cx="7508082" cy="536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圆角矩形标注 9"/>
          <p:cNvSpPr/>
          <p:nvPr/>
        </p:nvSpPr>
        <p:spPr>
          <a:xfrm>
            <a:off x="323850" y="1700213"/>
            <a:ext cx="4103688" cy="792162"/>
          </a:xfrm>
          <a:prstGeom prst="wedgeRoundRectCallout">
            <a:avLst>
              <a:gd name="adj1" fmla="val -2429"/>
              <a:gd name="adj2" fmla="val 182622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Morning, Kevin. How do you come to school?</a:t>
            </a:r>
            <a:endParaRPr lang="zh-CN" altLang="en-US" dirty="0"/>
          </a:p>
        </p:txBody>
      </p:sp>
      <p:sp>
        <p:nvSpPr>
          <p:cNvPr id="11" name="圆角矩形标注 10"/>
          <p:cNvSpPr/>
          <p:nvPr/>
        </p:nvSpPr>
        <p:spPr>
          <a:xfrm>
            <a:off x="4572000" y="3644900"/>
            <a:ext cx="4103688" cy="792163"/>
          </a:xfrm>
          <a:prstGeom prst="wedgeRoundRectCallout">
            <a:avLst>
              <a:gd name="adj1" fmla="val -57221"/>
              <a:gd name="adj2" fmla="val -104422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to school by bus.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you?</a:t>
            </a:r>
            <a:endParaRPr lang="zh-CN" altLang="en-US" dirty="0"/>
          </a:p>
        </p:txBody>
      </p:sp>
      <p:sp>
        <p:nvSpPr>
          <p:cNvPr id="12" name="圆角矩形标注 11"/>
          <p:cNvSpPr/>
          <p:nvPr/>
        </p:nvSpPr>
        <p:spPr>
          <a:xfrm>
            <a:off x="684213" y="5732463"/>
            <a:ext cx="4392612" cy="504825"/>
          </a:xfrm>
          <a:prstGeom prst="wedgeRoundRectCallout">
            <a:avLst>
              <a:gd name="adj1" fmla="val -11831"/>
              <a:gd name="adj2" fmla="val -172840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to school on foot.</a:t>
            </a:r>
            <a:endParaRPr lang="zh-CN" altLang="en-US" dirty="0"/>
          </a:p>
        </p:txBody>
      </p:sp>
      <p:pic>
        <p:nvPicPr>
          <p:cNvPr id="13" name="0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2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835400"/>
            <a:ext cx="428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3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824538"/>
            <a:ext cx="3222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全屏显示(4:3)</PresentationFormat>
  <Paragraphs>108</Paragraphs>
  <Slides>17</Slides>
  <Notes>12</Notes>
  <HiddenSlides>0</HiddenSlides>
  <MMClips>10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Unit3 How do you come to school?</vt:lpstr>
      <vt:lpstr>&gt;&gt;Review</vt:lpstr>
      <vt:lpstr>&gt;&gt;Review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2022-01-21T03:17:06Z</dcterms:created>
  <dcterms:modified xsi:type="dcterms:W3CDTF">2023-01-17T00:03:19Z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D8E373972CBD4221BF7DFC9692F9EBD2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