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629" r:id="rId2"/>
    <p:sldId id="559" r:id="rId3"/>
    <p:sldId id="525" r:id="rId4"/>
    <p:sldId id="626" r:id="rId5"/>
    <p:sldId id="594" r:id="rId6"/>
    <p:sldId id="531" r:id="rId7"/>
    <p:sldId id="528" r:id="rId8"/>
    <p:sldId id="527" r:id="rId9"/>
    <p:sldId id="627" r:id="rId10"/>
    <p:sldId id="604" r:id="rId11"/>
    <p:sldId id="530" r:id="rId12"/>
    <p:sldId id="625" r:id="rId13"/>
    <p:sldId id="539" r:id="rId14"/>
    <p:sldId id="592" r:id="rId15"/>
    <p:sldId id="628" r:id="rId16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824"/>
        <p:guide pos="2807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0516" y="2452383"/>
            <a:ext cx="124296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时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0" y="1293220"/>
            <a:ext cx="914400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b="1" dirty="0"/>
              <a:t>平行线的性质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71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703445" y="2409579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1845" y="2064060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769" y="52864"/>
            <a:ext cx="4973955" cy="802958"/>
          </a:xfrm>
          <a:prstGeom prst="rect">
            <a:avLst/>
          </a:prstGeom>
        </p:spPr>
      </p:pic>
      <p:sp>
        <p:nvSpPr>
          <p:cNvPr id="39947" name="内容占位符 7"/>
          <p:cNvSpPr txBox="1"/>
          <p:nvPr/>
        </p:nvSpPr>
        <p:spPr>
          <a:xfrm>
            <a:off x="344329" y="763906"/>
            <a:ext cx="7657624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37°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54°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BAE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950" name="组合 4"/>
          <p:cNvGrpSpPr/>
          <p:nvPr/>
        </p:nvGrpSpPr>
        <p:grpSpPr>
          <a:xfrm>
            <a:off x="6431280" y="1678783"/>
            <a:ext cx="1812222" cy="1406427"/>
            <a:chOff x="9677307" y="3112638"/>
            <a:chExt cx="2417070" cy="1875235"/>
          </a:xfrm>
        </p:grpSpPr>
        <p:pic>
          <p:nvPicPr>
            <p:cNvPr id="39953" name="Picture 15" descr="image193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9677307" y="3112638"/>
              <a:ext cx="2095224" cy="185261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9954" name="矩形 3"/>
            <p:cNvSpPr/>
            <p:nvPr/>
          </p:nvSpPr>
          <p:spPr>
            <a:xfrm>
              <a:off x="11687724" y="4577504"/>
              <a:ext cx="406653" cy="410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5" name="内容占位符 7"/>
          <p:cNvSpPr txBox="1"/>
          <p:nvPr/>
        </p:nvSpPr>
        <p:spPr>
          <a:xfrm>
            <a:off x="421005" y="1501617"/>
            <a:ext cx="6010275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（已知），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37°(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两直线平行，内错角相等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54°(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两直线平行，同位角相等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云形标注 10"/>
          <p:cNvSpPr/>
          <p:nvPr/>
        </p:nvSpPr>
        <p:spPr>
          <a:xfrm>
            <a:off x="6332220" y="3107532"/>
            <a:ext cx="2371249" cy="1464469"/>
          </a:xfrm>
          <a:prstGeom prst="cloudCallout">
            <a:avLst>
              <a:gd name="adj1" fmla="val -101455"/>
              <a:gd name="adj2" fmla="val -8577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能区分平行线的判定和性质</a:t>
            </a:r>
          </a:p>
        </p:txBody>
      </p:sp>
      <p:sp>
        <p:nvSpPr>
          <p:cNvPr id="14357" name="Text Box 5"/>
          <p:cNvSpPr txBox="1"/>
          <p:nvPr/>
        </p:nvSpPr>
        <p:spPr>
          <a:xfrm>
            <a:off x="322897" y="1001554"/>
            <a:ext cx="201263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∵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EF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</a:t>
            </a:r>
          </a:p>
        </p:txBody>
      </p:sp>
      <p:sp>
        <p:nvSpPr>
          <p:cNvPr id="14359" name="Text Box 7"/>
          <p:cNvSpPr txBox="1"/>
          <p:nvPr/>
        </p:nvSpPr>
        <p:spPr>
          <a:xfrm>
            <a:off x="336709" y="1433512"/>
            <a:ext cx="149971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4360" name="Text Box 8"/>
          <p:cNvSpPr txBox="1"/>
          <p:nvPr/>
        </p:nvSpPr>
        <p:spPr>
          <a:xfrm>
            <a:off x="444818" y="1865710"/>
            <a:ext cx="178236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又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∵∠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361" name="Text Box 9"/>
          <p:cNvSpPr txBox="1"/>
          <p:nvPr/>
        </p:nvSpPr>
        <p:spPr>
          <a:xfrm>
            <a:off x="446247" y="2297906"/>
            <a:ext cx="14501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4362" name="Text Box 10"/>
          <p:cNvSpPr txBox="1"/>
          <p:nvPr/>
        </p:nvSpPr>
        <p:spPr>
          <a:xfrm>
            <a:off x="444818" y="2675572"/>
            <a:ext cx="15525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DG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</a:p>
        </p:txBody>
      </p:sp>
      <p:sp>
        <p:nvSpPr>
          <p:cNvPr id="14363" name="Text Box 11"/>
          <p:cNvSpPr txBox="1"/>
          <p:nvPr/>
        </p:nvSpPr>
        <p:spPr>
          <a:xfrm>
            <a:off x="444818" y="3107531"/>
            <a:ext cx="298561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AGD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180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4364" name="Text Box 12"/>
          <p:cNvSpPr txBox="1"/>
          <p:nvPr/>
        </p:nvSpPr>
        <p:spPr>
          <a:xfrm>
            <a:off x="444818" y="3619500"/>
            <a:ext cx="402193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AGD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180°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110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2546" name="组合 23"/>
          <p:cNvGrpSpPr/>
          <p:nvPr/>
        </p:nvGrpSpPr>
        <p:grpSpPr>
          <a:xfrm>
            <a:off x="5774055" y="749618"/>
            <a:ext cx="2255048" cy="1874506"/>
            <a:chOff x="9387" y="2650"/>
            <a:chExt cx="4734" cy="393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11657" y="4166"/>
              <a:ext cx="1780" cy="18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10905" y="4945"/>
              <a:ext cx="944" cy="102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931" y="5918"/>
              <a:ext cx="3506" cy="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11657" y="4152"/>
              <a:ext cx="1326" cy="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>
              <a:endCxn id="22557" idx="3"/>
            </p:cNvCxnSpPr>
            <p:nvPr/>
          </p:nvCxnSpPr>
          <p:spPr>
            <a:xfrm flipH="1">
              <a:off x="10071" y="3192"/>
              <a:ext cx="2599" cy="277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endCxn id="22557" idx="3"/>
            </p:cNvCxnSpPr>
            <p:nvPr/>
          </p:nvCxnSpPr>
          <p:spPr>
            <a:xfrm flipH="1">
              <a:off x="10071" y="3192"/>
              <a:ext cx="2586" cy="277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553" name="文本框 10"/>
            <p:cNvSpPr txBox="1"/>
            <p:nvPr/>
          </p:nvSpPr>
          <p:spPr>
            <a:xfrm>
              <a:off x="11074" y="3724"/>
              <a:ext cx="606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2554" name="文本框 11"/>
            <p:cNvSpPr txBox="1"/>
            <p:nvPr/>
          </p:nvSpPr>
          <p:spPr>
            <a:xfrm>
              <a:off x="13437" y="5703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2555" name="文本框 12"/>
            <p:cNvSpPr txBox="1"/>
            <p:nvPr/>
          </p:nvSpPr>
          <p:spPr>
            <a:xfrm>
              <a:off x="12983" y="3815"/>
              <a:ext cx="738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G</a:t>
              </a:r>
            </a:p>
          </p:txBody>
        </p:sp>
        <p:sp>
          <p:nvSpPr>
            <p:cNvPr id="22556" name="文本框 13"/>
            <p:cNvSpPr txBox="1"/>
            <p:nvPr/>
          </p:nvSpPr>
          <p:spPr>
            <a:xfrm>
              <a:off x="12488" y="2650"/>
              <a:ext cx="711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2557" name="文本框 14"/>
            <p:cNvSpPr txBox="1"/>
            <p:nvPr/>
          </p:nvSpPr>
          <p:spPr>
            <a:xfrm>
              <a:off x="9387" y="5582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2558" name="文本框 15"/>
            <p:cNvSpPr txBox="1"/>
            <p:nvPr/>
          </p:nvSpPr>
          <p:spPr>
            <a:xfrm>
              <a:off x="11396" y="5812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22559" name="文本框 16"/>
            <p:cNvSpPr txBox="1"/>
            <p:nvPr/>
          </p:nvSpPr>
          <p:spPr>
            <a:xfrm>
              <a:off x="10422" y="4432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11977" y="4205"/>
              <a:ext cx="86" cy="312"/>
            </a:xfrm>
            <a:custGeom>
              <a:avLst/>
              <a:gdLst>
                <a:gd name="connisteX0" fmla="*/ 33020 w 54837"/>
                <a:gd name="connsiteY0" fmla="*/ 0 h 198120"/>
                <a:gd name="connisteX1" fmla="*/ 49530 w 54837"/>
                <a:gd name="connsiteY1" fmla="*/ 66040 h 198120"/>
                <a:gd name="connisteX2" fmla="*/ 49530 w 54837"/>
                <a:gd name="connsiteY2" fmla="*/ 132080 h 198120"/>
                <a:gd name="connisteX3" fmla="*/ 0 w 54837"/>
                <a:gd name="connsiteY3" fmla="*/ 198120 h 19812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</a:cxnLst>
              <a:rect l="l" t="t" r="r" b="b"/>
              <a:pathLst>
                <a:path w="54837" h="198120">
                  <a:moveTo>
                    <a:pt x="33020" y="0"/>
                  </a:moveTo>
                  <a:cubicBezTo>
                    <a:pt x="36195" y="12065"/>
                    <a:pt x="46355" y="39370"/>
                    <a:pt x="49530" y="66040"/>
                  </a:cubicBezTo>
                  <a:cubicBezTo>
                    <a:pt x="52705" y="92710"/>
                    <a:pt x="59690" y="105410"/>
                    <a:pt x="49530" y="132080"/>
                  </a:cubicBezTo>
                  <a:cubicBezTo>
                    <a:pt x="39370" y="158750"/>
                    <a:pt x="10160" y="186055"/>
                    <a:pt x="0" y="19812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9" name="弧形 18"/>
            <p:cNvSpPr/>
            <p:nvPr/>
          </p:nvSpPr>
          <p:spPr>
            <a:xfrm rot="14520000">
              <a:off x="11385" y="5485"/>
              <a:ext cx="465" cy="554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20" name="弧形 19"/>
            <p:cNvSpPr/>
            <p:nvPr/>
          </p:nvSpPr>
          <p:spPr>
            <a:xfrm rot="14520000">
              <a:off x="12987" y="5605"/>
              <a:ext cx="442" cy="488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22563" name="文本框 20"/>
            <p:cNvSpPr txBox="1"/>
            <p:nvPr/>
          </p:nvSpPr>
          <p:spPr>
            <a:xfrm>
              <a:off x="12063" y="4152"/>
              <a:ext cx="590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5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2564" name="文本框 21"/>
            <p:cNvSpPr txBox="1"/>
            <p:nvPr/>
          </p:nvSpPr>
          <p:spPr>
            <a:xfrm>
              <a:off x="12548" y="5432"/>
              <a:ext cx="590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5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22565" name="文本框 22"/>
            <p:cNvSpPr txBox="1"/>
            <p:nvPr/>
          </p:nvSpPr>
          <p:spPr>
            <a:xfrm>
              <a:off x="10905" y="5356"/>
              <a:ext cx="590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5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22529" name="Text Box 2"/>
          <p:cNvSpPr txBox="1"/>
          <p:nvPr/>
        </p:nvSpPr>
        <p:spPr>
          <a:xfrm>
            <a:off x="186214" y="280511"/>
            <a:ext cx="757904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en-US" altLang="zh-CN" sz="210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BAC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ea typeface="宋体" panose="02010600030101010101" pitchFamily="2" charset="-122"/>
                <a:cs typeface="+mn-lt"/>
              </a:rPr>
              <a:t>70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，求∠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AGD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的度数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4358" name="Text Box 6"/>
          <p:cNvSpPr txBox="1"/>
          <p:nvPr/>
        </p:nvSpPr>
        <p:spPr>
          <a:xfrm>
            <a:off x="2218372" y="1046797"/>
            <a:ext cx="116490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已知），</a:t>
            </a:r>
          </a:p>
        </p:txBody>
      </p:sp>
      <p:sp>
        <p:nvSpPr>
          <p:cNvPr id="14366" name="Text Box 14"/>
          <p:cNvSpPr txBox="1"/>
          <p:nvPr/>
        </p:nvSpPr>
        <p:spPr>
          <a:xfrm>
            <a:off x="1611630" y="1464469"/>
            <a:ext cx="362807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（两直线平行，同位角相等），</a:t>
            </a:r>
          </a:p>
        </p:txBody>
      </p:sp>
      <p:sp>
        <p:nvSpPr>
          <p:cNvPr id="14367" name="Text Box 15"/>
          <p:cNvSpPr txBox="1"/>
          <p:nvPr/>
        </p:nvSpPr>
        <p:spPr>
          <a:xfrm>
            <a:off x="2045970" y="1873567"/>
            <a:ext cx="113109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已知），</a:t>
            </a:r>
          </a:p>
        </p:txBody>
      </p:sp>
      <p:sp>
        <p:nvSpPr>
          <p:cNvPr id="14368" name="Text Box 16"/>
          <p:cNvSpPr txBox="1"/>
          <p:nvPr/>
        </p:nvSpPr>
        <p:spPr>
          <a:xfrm>
            <a:off x="1631156" y="2328386"/>
            <a:ext cx="177165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（等量代换），</a:t>
            </a:r>
          </a:p>
        </p:txBody>
      </p:sp>
      <p:sp>
        <p:nvSpPr>
          <p:cNvPr id="14369" name="Text Box 17"/>
          <p:cNvSpPr txBox="1"/>
          <p:nvPr/>
        </p:nvSpPr>
        <p:spPr>
          <a:xfrm>
            <a:off x="1631156" y="2728912"/>
            <a:ext cx="360807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（内错角相等，两直线平行），</a:t>
            </a:r>
          </a:p>
        </p:txBody>
      </p:sp>
      <p:sp>
        <p:nvSpPr>
          <p:cNvPr id="14370" name="Text Box 18"/>
          <p:cNvSpPr txBox="1"/>
          <p:nvPr/>
        </p:nvSpPr>
        <p:spPr>
          <a:xfrm>
            <a:off x="3050858" y="3160871"/>
            <a:ext cx="389572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（两直线平行，同旁内角互补）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357" grpId="0"/>
      <p:bldP spid="14359" grpId="0"/>
      <p:bldP spid="14360" grpId="0"/>
      <p:bldP spid="14361" grpId="0"/>
      <p:bldP spid="14362" grpId="0"/>
      <p:bldP spid="14363" grpId="0"/>
      <p:bldP spid="14364" grpId="0"/>
      <p:bldP spid="22529" grpId="0"/>
      <p:bldP spid="14358" grpId="0"/>
      <p:bldP spid="14366" grpId="0"/>
      <p:bldP spid="14367" grpId="0"/>
      <p:bldP spid="14368" grpId="0"/>
      <p:bldP spid="14369" grpId="0"/>
      <p:bldP spid="14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349" y="37623"/>
            <a:ext cx="4416266" cy="713423"/>
          </a:xfrm>
          <a:prstGeom prst="rect">
            <a:avLst/>
          </a:prstGeom>
        </p:spPr>
      </p:pic>
      <p:sp>
        <p:nvSpPr>
          <p:cNvPr id="5" name="内容占位符 7"/>
          <p:cNvSpPr txBox="1">
            <a:spLocks noChangeArrowheads="1"/>
          </p:cNvSpPr>
          <p:nvPr/>
        </p:nvSpPr>
        <p:spPr bwMode="auto">
          <a:xfrm>
            <a:off x="484822" y="684372"/>
            <a:ext cx="5569268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如图，已知∠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ECB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互补，∠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，则∠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一定相等吗？说说你的理由．</a:t>
            </a:r>
          </a:p>
        </p:txBody>
      </p:sp>
      <p:pic>
        <p:nvPicPr>
          <p:cNvPr id="55312" name="Picture 17" descr="G22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28236" y="2125028"/>
            <a:ext cx="1863329" cy="1684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7"/>
          <p:cNvSpPr txBox="1"/>
          <p:nvPr/>
        </p:nvSpPr>
        <p:spPr>
          <a:xfrm>
            <a:off x="279559" y="152876"/>
            <a:ext cx="5782151" cy="443103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解：一定．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理由如下：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同旁内角互补，两直线平行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两直线平行，内错角相等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等式的性质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BCQ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CQ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内错角相等，两直线平行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两直线平行，内错角相等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312" name="Picture 17" descr="G22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13646" y="1340644"/>
            <a:ext cx="1863329" cy="1684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4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8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charRg st="28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77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charRg st="90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6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charRg st="116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8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charRg st="128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0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charRg st="150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403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62474" name="Text Box 2"/>
          <p:cNvSpPr txBox="1"/>
          <p:nvPr/>
        </p:nvSpPr>
        <p:spPr>
          <a:xfrm>
            <a:off x="951072" y="2179796"/>
            <a:ext cx="157019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两直线平行</a:t>
            </a:r>
            <a:endParaRPr lang="zh-CN" altLang="en-US" sz="2100" b="1" dirty="0">
              <a:solidFill>
                <a:srgbClr val="FF0000"/>
              </a:solidFill>
              <a:latin typeface="宋体" panose="02010600030101010101" pitchFamily="2" charset="-12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5" name="Text Box 3"/>
          <p:cNvSpPr txBox="1"/>
          <p:nvPr/>
        </p:nvSpPr>
        <p:spPr>
          <a:xfrm>
            <a:off x="4178618" y="1817847"/>
            <a:ext cx="1426369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C0504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同位角相等</a:t>
            </a:r>
            <a:endParaRPr lang="zh-CN" altLang="en-US" sz="1800" b="1" dirty="0">
              <a:solidFill>
                <a:srgbClr val="C0504D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62476" name="Text Box 4"/>
          <p:cNvSpPr txBox="1"/>
          <p:nvPr/>
        </p:nvSpPr>
        <p:spPr>
          <a:xfrm>
            <a:off x="4187428" y="2202418"/>
            <a:ext cx="1462088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C0504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内错角相等</a:t>
            </a:r>
            <a:endParaRPr lang="zh-CN" altLang="en-US" sz="1800" b="1" dirty="0">
              <a:solidFill>
                <a:srgbClr val="C0504D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62477" name="Text Box 5"/>
          <p:cNvSpPr txBox="1"/>
          <p:nvPr/>
        </p:nvSpPr>
        <p:spPr>
          <a:xfrm>
            <a:off x="4169331" y="2597706"/>
            <a:ext cx="17716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C0504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同旁内角互补</a:t>
            </a:r>
            <a:endParaRPr lang="zh-CN" altLang="en-US" sz="1800" b="1" dirty="0">
              <a:solidFill>
                <a:srgbClr val="C0504D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50" name="Text Box 9"/>
          <p:cNvSpPr txBox="1"/>
          <p:nvPr/>
        </p:nvSpPr>
        <p:spPr>
          <a:xfrm>
            <a:off x="2520792" y="1972628"/>
            <a:ext cx="1627346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平行线的判定</a:t>
            </a:r>
          </a:p>
        </p:txBody>
      </p:sp>
      <p:grpSp>
        <p:nvGrpSpPr>
          <p:cNvPr id="51" name="Group 10"/>
          <p:cNvGrpSpPr/>
          <p:nvPr/>
        </p:nvGrpSpPr>
        <p:grpSpPr>
          <a:xfrm>
            <a:off x="2596277" y="2496503"/>
            <a:ext cx="1314450" cy="171450"/>
            <a:chOff x="1824" y="2496"/>
            <a:chExt cx="1104" cy="144"/>
          </a:xfrm>
        </p:grpSpPr>
        <p:sp>
          <p:nvSpPr>
            <p:cNvPr id="62494" name="Line 11"/>
            <p:cNvSpPr/>
            <p:nvPr/>
          </p:nvSpPr>
          <p:spPr>
            <a:xfrm>
              <a:off x="1824" y="2496"/>
              <a:ext cx="1104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5" name="Line 12"/>
            <p:cNvSpPr/>
            <p:nvPr/>
          </p:nvSpPr>
          <p:spPr>
            <a:xfrm flipH="1">
              <a:off x="2688" y="2496"/>
              <a:ext cx="240" cy="14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4" name="Text Box 13"/>
          <p:cNvSpPr txBox="1"/>
          <p:nvPr/>
        </p:nvSpPr>
        <p:spPr>
          <a:xfrm>
            <a:off x="2474595" y="2536984"/>
            <a:ext cx="1543050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平行线的性质</a:t>
            </a:r>
          </a:p>
        </p:txBody>
      </p:sp>
      <p:sp>
        <p:nvSpPr>
          <p:cNvPr id="55" name="Text Box 14"/>
          <p:cNvSpPr txBox="1"/>
          <p:nvPr/>
        </p:nvSpPr>
        <p:spPr>
          <a:xfrm>
            <a:off x="1068705" y="3119200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线的关系</a:t>
            </a:r>
          </a:p>
        </p:txBody>
      </p:sp>
      <p:sp>
        <p:nvSpPr>
          <p:cNvPr id="56" name="Text Box 15"/>
          <p:cNvSpPr txBox="1"/>
          <p:nvPr/>
        </p:nvSpPr>
        <p:spPr>
          <a:xfrm>
            <a:off x="4327684" y="3119200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角的关系</a:t>
            </a:r>
          </a:p>
        </p:txBody>
      </p:sp>
      <p:sp>
        <p:nvSpPr>
          <p:cNvPr id="57" name="Text Box 16"/>
          <p:cNvSpPr txBox="1"/>
          <p:nvPr/>
        </p:nvSpPr>
        <p:spPr>
          <a:xfrm>
            <a:off x="2824877" y="2971563"/>
            <a:ext cx="603370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</a:t>
            </a:r>
          </a:p>
        </p:txBody>
      </p:sp>
      <p:sp>
        <p:nvSpPr>
          <p:cNvPr id="58" name="Line 17"/>
          <p:cNvSpPr/>
          <p:nvPr/>
        </p:nvSpPr>
        <p:spPr>
          <a:xfrm>
            <a:off x="2253377" y="3312081"/>
            <a:ext cx="198715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Text Box 18"/>
          <p:cNvSpPr txBox="1"/>
          <p:nvPr/>
        </p:nvSpPr>
        <p:spPr>
          <a:xfrm>
            <a:off x="4326255" y="1311831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角的关系</a:t>
            </a:r>
          </a:p>
        </p:txBody>
      </p:sp>
      <p:sp>
        <p:nvSpPr>
          <p:cNvPr id="60" name="Text Box 19"/>
          <p:cNvSpPr txBox="1"/>
          <p:nvPr/>
        </p:nvSpPr>
        <p:spPr>
          <a:xfrm>
            <a:off x="1111568" y="1314212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线的关系</a:t>
            </a:r>
          </a:p>
        </p:txBody>
      </p:sp>
      <p:sp>
        <p:nvSpPr>
          <p:cNvPr id="61" name="Line 20"/>
          <p:cNvSpPr/>
          <p:nvPr/>
        </p:nvSpPr>
        <p:spPr>
          <a:xfrm flipH="1" flipV="1">
            <a:off x="2521268" y="1504712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Rectangle 21"/>
          <p:cNvSpPr/>
          <p:nvPr/>
        </p:nvSpPr>
        <p:spPr>
          <a:xfrm>
            <a:off x="3043952" y="1160622"/>
            <a:ext cx="603370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判定</a:t>
            </a:r>
          </a:p>
        </p:txBody>
      </p:sp>
      <p:sp>
        <p:nvSpPr>
          <p:cNvPr id="62490" name="Text Box 22"/>
          <p:cNvSpPr txBox="1"/>
          <p:nvPr/>
        </p:nvSpPr>
        <p:spPr>
          <a:xfrm>
            <a:off x="1057990" y="771287"/>
            <a:ext cx="4695349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平行线的判定与平行线的性质的关系：</a:t>
            </a:r>
            <a:endParaRPr lang="zh-CN" altLang="en-US" sz="2100" b="1" dirty="0">
              <a:solidFill>
                <a:srgbClr val="0000CC"/>
              </a:solidFill>
              <a:latin typeface="宋体" panose="02010600030101010101" pitchFamily="2" charset="-12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6"/>
          <p:cNvGrpSpPr/>
          <p:nvPr/>
        </p:nvGrpSpPr>
        <p:grpSpPr>
          <a:xfrm>
            <a:off x="2589610" y="2204561"/>
            <a:ext cx="1314450" cy="171450"/>
            <a:chOff x="1824" y="2208"/>
            <a:chExt cx="1104" cy="144"/>
          </a:xfrm>
        </p:grpSpPr>
        <p:sp>
          <p:nvSpPr>
            <p:cNvPr id="62496" name="Line 7"/>
            <p:cNvSpPr/>
            <p:nvPr/>
          </p:nvSpPr>
          <p:spPr>
            <a:xfrm>
              <a:off x="1824" y="2352"/>
              <a:ext cx="1104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7" name="Line 8"/>
            <p:cNvSpPr/>
            <p:nvPr/>
          </p:nvSpPr>
          <p:spPr>
            <a:xfrm flipV="1">
              <a:off x="1824" y="2208"/>
              <a:ext cx="240" cy="14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2474" grpId="0"/>
      <p:bldP spid="62475" grpId="0"/>
      <p:bldP spid="62476" grpId="0"/>
      <p:bldP spid="62477" grpId="0"/>
      <p:bldP spid="50" grpId="0"/>
      <p:bldP spid="54" grpId="0"/>
      <p:bldP spid="55" grpId="0" bldLvl="0" animBg="1"/>
      <p:bldP spid="56" grpId="0" bldLvl="0" animBg="1"/>
      <p:bldP spid="57" grpId="0"/>
      <p:bldP spid="59" grpId="0" bldLvl="0" animBg="1"/>
      <p:bldP spid="60" grpId="0" bldLvl="0" animBg="1"/>
      <p:bldP spid="62" grpId="0"/>
      <p:bldP spid="624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graphicFrame>
        <p:nvGraphicFramePr>
          <p:cNvPr id="3083" name="表格 3082"/>
          <p:cNvGraphicFramePr/>
          <p:nvPr/>
        </p:nvGraphicFramePr>
        <p:xfrm>
          <a:off x="296466" y="1017509"/>
          <a:ext cx="6343650" cy="341390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文字叙述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符号语言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573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u="sng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相等</a:t>
                      </a: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18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18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x-none" sz="21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∴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US" altLang="x-none" sz="2100" b="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700" b="1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733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000" u="sng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相等</a:t>
                      </a: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∵</a:t>
                      </a:r>
                      <a:endParaRPr lang="en-US" altLang="x-none" sz="1800" b="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18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∴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US" altLang="x-none" sz="2100" b="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1822"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lang="zh-CN" altLang="en-US" sz="2100" u="sng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互补</a:t>
                      </a:r>
                    </a:p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u="sng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en-US" altLang="x-none" sz="18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21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∴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US" altLang="x-none" sz="2100" b="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3" name="Rectangle 23"/>
          <p:cNvSpPr/>
          <p:nvPr/>
        </p:nvSpPr>
        <p:spPr>
          <a:xfrm>
            <a:off x="784503" y="1484233"/>
            <a:ext cx="9372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</a:t>
            </a:r>
          </a:p>
        </p:txBody>
      </p:sp>
      <p:sp>
        <p:nvSpPr>
          <p:cNvPr id="4134" name="Rectangle 24"/>
          <p:cNvSpPr/>
          <p:nvPr/>
        </p:nvSpPr>
        <p:spPr>
          <a:xfrm>
            <a:off x="718185" y="2366486"/>
            <a:ext cx="9372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</a:p>
        </p:txBody>
      </p:sp>
      <p:sp>
        <p:nvSpPr>
          <p:cNvPr id="4135" name="Rectangle 25"/>
          <p:cNvSpPr/>
          <p:nvPr/>
        </p:nvSpPr>
        <p:spPr>
          <a:xfrm>
            <a:off x="697587" y="3271361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</a:t>
            </a:r>
          </a:p>
        </p:txBody>
      </p:sp>
      <p:sp>
        <p:nvSpPr>
          <p:cNvPr id="4136" name="Rectangle 26"/>
          <p:cNvSpPr/>
          <p:nvPr/>
        </p:nvSpPr>
        <p:spPr>
          <a:xfrm>
            <a:off x="2613434" y="1556861"/>
            <a:ext cx="136800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4137" name="Rectangle 27"/>
          <p:cNvSpPr/>
          <p:nvPr/>
        </p:nvSpPr>
        <p:spPr>
          <a:xfrm>
            <a:off x="2815358" y="2259330"/>
            <a:ext cx="1098699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4138" name="Rectangle 28"/>
          <p:cNvSpPr/>
          <p:nvPr/>
        </p:nvSpPr>
        <p:spPr>
          <a:xfrm>
            <a:off x="2563834" y="3224927"/>
            <a:ext cx="21951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</a:p>
        </p:txBody>
      </p:sp>
      <p:sp>
        <p:nvSpPr>
          <p:cNvPr id="5162" name="Text Box 70"/>
          <p:cNvSpPr txBox="1"/>
          <p:nvPr/>
        </p:nvSpPr>
        <p:spPr>
          <a:xfrm>
            <a:off x="351473" y="671036"/>
            <a:ext cx="216455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平行线的判定</a:t>
            </a:r>
          </a:p>
        </p:txBody>
      </p:sp>
      <p:sp>
        <p:nvSpPr>
          <p:cNvPr id="5147" name="Text Box 32"/>
          <p:cNvSpPr txBox="1"/>
          <p:nvPr/>
        </p:nvSpPr>
        <p:spPr>
          <a:xfrm>
            <a:off x="6254830" y="2121217"/>
            <a:ext cx="2705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148" name="Text Box 33"/>
          <p:cNvSpPr txBox="1"/>
          <p:nvPr/>
        </p:nvSpPr>
        <p:spPr>
          <a:xfrm>
            <a:off x="6284595" y="3173730"/>
            <a:ext cx="2705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149" name="Text Box 34"/>
          <p:cNvSpPr txBox="1"/>
          <p:nvPr/>
        </p:nvSpPr>
        <p:spPr>
          <a:xfrm>
            <a:off x="5420142" y="1516380"/>
            <a:ext cx="25872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150" name="Text Box 39"/>
          <p:cNvSpPr txBox="1"/>
          <p:nvPr/>
        </p:nvSpPr>
        <p:spPr>
          <a:xfrm>
            <a:off x="5604748" y="2110502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pSp>
        <p:nvGrpSpPr>
          <p:cNvPr id="5151" name="组合 37"/>
          <p:cNvGrpSpPr/>
          <p:nvPr/>
        </p:nvGrpSpPr>
        <p:grpSpPr>
          <a:xfrm>
            <a:off x="5314950" y="1687830"/>
            <a:ext cx="1091565" cy="2453640"/>
            <a:chOff x="0" y="0"/>
            <a:chExt cx="1600200" cy="3505200"/>
          </a:xfrm>
        </p:grpSpPr>
        <p:sp>
          <p:nvSpPr>
            <p:cNvPr id="5152" name="Line 29"/>
            <p:cNvSpPr/>
            <p:nvPr/>
          </p:nvSpPr>
          <p:spPr>
            <a:xfrm>
              <a:off x="76200" y="1219200"/>
              <a:ext cx="1524000" cy="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Line 30"/>
            <p:cNvSpPr/>
            <p:nvPr/>
          </p:nvSpPr>
          <p:spPr>
            <a:xfrm>
              <a:off x="76200" y="1981200"/>
              <a:ext cx="1524000" cy="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Line 31"/>
            <p:cNvSpPr/>
            <p:nvPr/>
          </p:nvSpPr>
          <p:spPr>
            <a:xfrm>
              <a:off x="0" y="0"/>
              <a:ext cx="1600200" cy="350520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Arc 35"/>
            <p:cNvSpPr/>
            <p:nvPr/>
          </p:nvSpPr>
          <p:spPr>
            <a:xfrm rot="4582656">
              <a:off x="496094" y="1029494"/>
              <a:ext cx="209550" cy="169862"/>
            </a:xfrm>
            <a:custGeom>
              <a:avLst/>
              <a:gdLst/>
              <a:ahLst/>
              <a:cxnLst>
                <a:cxn ang="0">
                  <a:pos x="2846" y="32316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42634" y="16688"/>
                </a:cxn>
                <a:cxn ang="0">
                  <a:pos x="2846" y="32316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42634" y="16688"/>
                </a:cxn>
                <a:cxn ang="0">
                  <a:pos x="21600" y="21600"/>
                </a:cxn>
              </a:cxnLst>
              <a:rect l="0" t="0" r="0" b="0"/>
              <a:pathLst>
                <a:path w="42634" h="32317" fill="none">
                  <a:moveTo>
                    <a:pt x="2846" y="32316"/>
                  </a:moveTo>
                  <a:cubicBezTo>
                    <a:pt x="981" y="29053"/>
                    <a:pt x="0" y="253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637" y="-1"/>
                    <a:pt x="40352" y="6914"/>
                    <a:pt x="42634" y="16688"/>
                  </a:cubicBezTo>
                </a:path>
                <a:path w="42634" h="32317" stroke="0">
                  <a:moveTo>
                    <a:pt x="2846" y="32316"/>
                  </a:moveTo>
                  <a:cubicBezTo>
                    <a:pt x="981" y="29053"/>
                    <a:pt x="0" y="253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637" y="-1"/>
                    <a:pt x="40352" y="6914"/>
                    <a:pt x="42634" y="1668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Arc 36"/>
            <p:cNvSpPr/>
            <p:nvPr/>
          </p:nvSpPr>
          <p:spPr>
            <a:xfrm>
              <a:off x="381000" y="1216025"/>
              <a:ext cx="263525" cy="231775"/>
            </a:xfrm>
            <a:custGeom>
              <a:avLst/>
              <a:gdLst/>
              <a:ahLst/>
              <a:cxnLst>
                <a:cxn ang="0">
                  <a:pos x="22067" y="21593"/>
                </a:cxn>
                <a:cxn ang="0">
                  <a:pos x="21554" y="21600"/>
                </a:cxn>
                <a:cxn ang="0">
                  <a:pos x="0" y="1411"/>
                </a:cxn>
                <a:cxn ang="0">
                  <a:pos x="22067" y="21593"/>
                </a:cxn>
                <a:cxn ang="0">
                  <a:pos x="21554" y="21600"/>
                </a:cxn>
                <a:cxn ang="0">
                  <a:pos x="0" y="1411"/>
                </a:cxn>
                <a:cxn ang="0">
                  <a:pos x="21554" y="0"/>
                </a:cxn>
              </a:cxnLst>
              <a:rect l="0" t="0" r="0" b="0"/>
              <a:pathLst>
                <a:path w="22068" h="21600" fill="none">
                  <a:moveTo>
                    <a:pt x="22067" y="21593"/>
                  </a:moveTo>
                  <a:cubicBezTo>
                    <a:pt x="21896" y="21597"/>
                    <a:pt x="21725" y="21599"/>
                    <a:pt x="21554" y="21600"/>
                  </a:cubicBezTo>
                  <a:cubicBezTo>
                    <a:pt x="10172" y="21600"/>
                    <a:pt x="744" y="12768"/>
                    <a:pt x="0" y="1411"/>
                  </a:cubicBezTo>
                </a:path>
                <a:path w="22068" h="21600" stroke="0">
                  <a:moveTo>
                    <a:pt x="22067" y="21593"/>
                  </a:moveTo>
                  <a:cubicBezTo>
                    <a:pt x="21896" y="21597"/>
                    <a:pt x="21725" y="21599"/>
                    <a:pt x="21554" y="21600"/>
                  </a:cubicBezTo>
                  <a:cubicBezTo>
                    <a:pt x="10172" y="21600"/>
                    <a:pt x="744" y="12768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Arc 37"/>
            <p:cNvSpPr/>
            <p:nvPr/>
          </p:nvSpPr>
          <p:spPr>
            <a:xfrm rot="4582656">
              <a:off x="842163" y="1764500"/>
              <a:ext cx="212725" cy="220663"/>
            </a:xfrm>
            <a:custGeom>
              <a:avLst/>
              <a:gdLst/>
              <a:ahLst/>
              <a:cxnLst>
                <a:cxn ang="0">
                  <a:pos x="7489" y="37953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36699" y="6153"/>
                </a:cxn>
                <a:cxn ang="0">
                  <a:pos x="7489" y="37953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36699" y="6153"/>
                </a:cxn>
                <a:cxn ang="0">
                  <a:pos x="21600" y="21600"/>
                </a:cxn>
              </a:cxnLst>
              <a:rect l="0" t="0" r="0" b="0"/>
              <a:pathLst>
                <a:path w="36699" h="37954" fill="none">
                  <a:moveTo>
                    <a:pt x="7489" y="37953"/>
                  </a:moveTo>
                  <a:cubicBezTo>
                    <a:pt x="2733" y="33850"/>
                    <a:pt x="0" y="278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7243" y="-1"/>
                    <a:pt x="32663" y="2208"/>
                    <a:pt x="36699" y="6153"/>
                  </a:cubicBezTo>
                </a:path>
                <a:path w="36699" h="37954" stroke="0">
                  <a:moveTo>
                    <a:pt x="7489" y="37953"/>
                  </a:moveTo>
                  <a:cubicBezTo>
                    <a:pt x="2733" y="33850"/>
                    <a:pt x="0" y="278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7243" y="-1"/>
                    <a:pt x="32663" y="2208"/>
                    <a:pt x="36699" y="615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" name="Arc 38"/>
            <p:cNvSpPr/>
            <p:nvPr/>
          </p:nvSpPr>
          <p:spPr>
            <a:xfrm rot="4582656">
              <a:off x="631020" y="1207282"/>
              <a:ext cx="209550" cy="252413"/>
            </a:xfrm>
            <a:custGeom>
              <a:avLst/>
              <a:gdLst/>
              <a:ahLst/>
              <a:cxnLst>
                <a:cxn ang="0">
                  <a:pos x="2348" y="0"/>
                </a:cxn>
                <a:cxn ang="0">
                  <a:pos x="21045" y="16608"/>
                </a:cxn>
                <a:cxn ang="0">
                  <a:pos x="2348" y="0"/>
                </a:cxn>
                <a:cxn ang="0">
                  <a:pos x="21045" y="16608"/>
                </a:cxn>
                <a:cxn ang="0">
                  <a:pos x="0" y="21472"/>
                </a:cxn>
              </a:cxnLst>
              <a:rect l="0" t="0" r="0" b="0"/>
              <a:pathLst>
                <a:path w="21045" h="21472" fill="none">
                  <a:moveTo>
                    <a:pt x="2348" y="0"/>
                  </a:moveTo>
                  <a:cubicBezTo>
                    <a:pt x="11478" y="998"/>
                    <a:pt x="18977" y="7660"/>
                    <a:pt x="21045" y="16608"/>
                  </a:cubicBezTo>
                </a:path>
                <a:path w="21045" h="21472" stroke="0">
                  <a:moveTo>
                    <a:pt x="2348" y="0"/>
                  </a:moveTo>
                  <a:cubicBezTo>
                    <a:pt x="11478" y="998"/>
                    <a:pt x="18977" y="7660"/>
                    <a:pt x="21045" y="16608"/>
                  </a:cubicBezTo>
                  <a:lnTo>
                    <a:pt x="0" y="21472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" name="Text Box 40"/>
            <p:cNvSpPr txBox="1"/>
            <p:nvPr/>
          </p:nvSpPr>
          <p:spPr>
            <a:xfrm>
              <a:off x="993038" y="1477963"/>
              <a:ext cx="335280" cy="5276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5160" name="Text Box 41"/>
            <p:cNvSpPr txBox="1"/>
            <p:nvPr/>
          </p:nvSpPr>
          <p:spPr>
            <a:xfrm>
              <a:off x="78639" y="1096963"/>
              <a:ext cx="335280" cy="5276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sp>
        <p:nvSpPr>
          <p:cNvPr id="5161" name="Text Box 42"/>
          <p:cNvSpPr txBox="1"/>
          <p:nvPr/>
        </p:nvSpPr>
        <p:spPr>
          <a:xfrm>
            <a:off x="5831049" y="2461022"/>
            <a:ext cx="253916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/>
      <p:bldP spid="4135" grpId="0"/>
      <p:bldP spid="4136" grpId="0"/>
      <p:bldP spid="4137" grpId="0"/>
      <p:bldP spid="4138" grpId="0"/>
      <p:bldP spid="51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 txBox="1"/>
          <p:nvPr/>
        </p:nvSpPr>
        <p:spPr>
          <a:xfrm>
            <a:off x="196215" y="133827"/>
            <a:ext cx="6172200" cy="9577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方法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：若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i="1" dirty="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则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marL="257175" indent="-257175"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                              ）</a:t>
            </a:r>
          </a:p>
        </p:txBody>
      </p:sp>
      <p:grpSp>
        <p:nvGrpSpPr>
          <p:cNvPr id="6149" name="组合 30"/>
          <p:cNvGrpSpPr/>
          <p:nvPr/>
        </p:nvGrpSpPr>
        <p:grpSpPr>
          <a:xfrm>
            <a:off x="5448300" y="194549"/>
            <a:ext cx="2056686" cy="1150166"/>
            <a:chOff x="0" y="-29232"/>
            <a:chExt cx="2742018" cy="1533907"/>
          </a:xfrm>
        </p:grpSpPr>
        <p:cxnSp>
          <p:nvCxnSpPr>
            <p:cNvPr id="6150" name="直接连接符 22"/>
            <p:cNvCxnSpPr/>
            <p:nvPr/>
          </p:nvCxnSpPr>
          <p:spPr>
            <a:xfrm>
              <a:off x="0" y="216024"/>
              <a:ext cx="2088232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1" name="直接连接符 23"/>
            <p:cNvCxnSpPr/>
            <p:nvPr/>
          </p:nvCxnSpPr>
          <p:spPr>
            <a:xfrm>
              <a:off x="0" y="720080"/>
              <a:ext cx="2088232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2" name="直接连接符 24"/>
            <p:cNvCxnSpPr/>
            <p:nvPr/>
          </p:nvCxnSpPr>
          <p:spPr>
            <a:xfrm>
              <a:off x="0" y="1224136"/>
              <a:ext cx="2088232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53" name="TextBox 25"/>
            <p:cNvSpPr txBox="1"/>
            <p:nvPr/>
          </p:nvSpPr>
          <p:spPr>
            <a:xfrm>
              <a:off x="2165318" y="-29232"/>
              <a:ext cx="425722" cy="554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54" name="TextBox 26"/>
            <p:cNvSpPr txBox="1"/>
            <p:nvPr/>
          </p:nvSpPr>
          <p:spPr>
            <a:xfrm>
              <a:off x="2165678" y="428397"/>
              <a:ext cx="425722" cy="554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5" name="TextBox 27"/>
            <p:cNvSpPr txBox="1"/>
            <p:nvPr/>
          </p:nvSpPr>
          <p:spPr>
            <a:xfrm>
              <a:off x="2165954" y="950550"/>
              <a:ext cx="576064" cy="5541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100" b="1" i="1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131" name="Text Box 4"/>
          <p:cNvSpPr txBox="1"/>
          <p:nvPr/>
        </p:nvSpPr>
        <p:spPr>
          <a:xfrm>
            <a:off x="463868" y="648176"/>
            <a:ext cx="41967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平行于同一条直线的两条直线平行 </a:t>
            </a:r>
          </a:p>
        </p:txBody>
      </p:sp>
      <p:graphicFrame>
        <p:nvGraphicFramePr>
          <p:cNvPr id="3083" name="表格 3082"/>
          <p:cNvGraphicFramePr/>
          <p:nvPr/>
        </p:nvGraphicFramePr>
        <p:xfrm>
          <a:off x="304086" y="1451849"/>
          <a:ext cx="6343650" cy="34413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文字叙述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符号语言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573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两直线平行</a:t>
                      </a:r>
                      <a:endParaRPr lang="zh-CN" altLang="en-US" sz="2100" u="sng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u="sng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相等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∵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a</a:t>
                      </a:r>
                      <a:r>
                        <a:rPr lang="en-US" altLang="x-none" sz="210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b</a:t>
                      </a:r>
                      <a:endParaRPr lang="en-US" altLang="x-none" sz="1800" b="0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  <a:sym typeface="+mn-ea"/>
                      </a:endParaRPr>
                    </a:p>
                    <a:p>
                      <a:pPr lvl="0" algn="l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2100" b="0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700" b="1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165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两直线平行</a:t>
                      </a:r>
                      <a:endParaRPr lang="zh-CN" altLang="en-US" sz="3000" u="sng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000" u="sng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相等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∵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a</a:t>
                      </a:r>
                      <a:r>
                        <a:rPr lang="en-US" altLang="x-none" sz="210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+mn-ea"/>
                        </a:rPr>
                        <a:t>b</a:t>
                      </a:r>
                      <a:endParaRPr lang="en-US" altLang="x-none" sz="1800" b="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2100" b="0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1822"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两直线平行</a:t>
                      </a:r>
                      <a:r>
                        <a:rPr lang="zh-CN" altLang="en-US" sz="18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</a:p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u="sng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</a:t>
                      </a:r>
                      <a:r>
                        <a:rPr lang="zh-CN" altLang="en-US" sz="2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互补</a:t>
                      </a:r>
                    </a:p>
                  </a:txBody>
                  <a:tcPr marL="67628" marR="67628" marT="35243" marB="3524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∵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US" altLang="x-none" sz="2100" b="0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∥</a:t>
                      </a:r>
                      <a:r>
                        <a:rPr lang="en-US" altLang="x-none" sz="2100" b="1" i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altLang="x-none" sz="2100" b="0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28" marR="67628" marT="35243" marB="3524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3" name="Rectangle 23"/>
          <p:cNvSpPr/>
          <p:nvPr/>
        </p:nvSpPr>
        <p:spPr>
          <a:xfrm>
            <a:off x="791171" y="2293382"/>
            <a:ext cx="9372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</a:t>
            </a:r>
          </a:p>
        </p:txBody>
      </p:sp>
      <p:sp>
        <p:nvSpPr>
          <p:cNvPr id="4134" name="Rectangle 24"/>
          <p:cNvSpPr/>
          <p:nvPr/>
        </p:nvSpPr>
        <p:spPr>
          <a:xfrm>
            <a:off x="706755" y="3217069"/>
            <a:ext cx="9372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</a:p>
        </p:txBody>
      </p:sp>
      <p:sp>
        <p:nvSpPr>
          <p:cNvPr id="4135" name="Rectangle 25"/>
          <p:cNvSpPr/>
          <p:nvPr/>
        </p:nvSpPr>
        <p:spPr>
          <a:xfrm>
            <a:off x="606147" y="4185761"/>
            <a:ext cx="12039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</a:t>
            </a:r>
          </a:p>
        </p:txBody>
      </p:sp>
      <p:sp>
        <p:nvSpPr>
          <p:cNvPr id="4136" name="Rectangle 26"/>
          <p:cNvSpPr/>
          <p:nvPr/>
        </p:nvSpPr>
        <p:spPr>
          <a:xfrm>
            <a:off x="2615566" y="2293620"/>
            <a:ext cx="138541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 eaLnBrk="0" hangingPunct="0"/>
            <a:r>
              <a:rPr lang="en-US" altLang="x-none" sz="21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4137" name="Rectangle 27"/>
          <p:cNvSpPr/>
          <p:nvPr/>
        </p:nvSpPr>
        <p:spPr>
          <a:xfrm>
            <a:off x="2536878" y="3219926"/>
            <a:ext cx="136800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x-none" sz="21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4138" name="Rectangle 28"/>
          <p:cNvSpPr/>
          <p:nvPr/>
        </p:nvSpPr>
        <p:spPr>
          <a:xfrm>
            <a:off x="2520019" y="4126945"/>
            <a:ext cx="21951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x-none" sz="210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+∠4=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</a:p>
        </p:txBody>
      </p:sp>
      <p:sp>
        <p:nvSpPr>
          <p:cNvPr id="5162" name="Text Box 70"/>
          <p:cNvSpPr txBox="1"/>
          <p:nvPr/>
        </p:nvSpPr>
        <p:spPr>
          <a:xfrm>
            <a:off x="359093" y="1105376"/>
            <a:ext cx="216455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平行线的性质</a:t>
            </a:r>
          </a:p>
        </p:txBody>
      </p:sp>
      <p:sp>
        <p:nvSpPr>
          <p:cNvPr id="5147" name="Text Box 32"/>
          <p:cNvSpPr txBox="1"/>
          <p:nvPr/>
        </p:nvSpPr>
        <p:spPr>
          <a:xfrm>
            <a:off x="6254830" y="2555557"/>
            <a:ext cx="2705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148" name="Text Box 33"/>
          <p:cNvSpPr txBox="1"/>
          <p:nvPr/>
        </p:nvSpPr>
        <p:spPr>
          <a:xfrm>
            <a:off x="6284595" y="3608070"/>
            <a:ext cx="2705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149" name="Text Box 34"/>
          <p:cNvSpPr txBox="1"/>
          <p:nvPr/>
        </p:nvSpPr>
        <p:spPr>
          <a:xfrm>
            <a:off x="5420142" y="1950720"/>
            <a:ext cx="25872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150" name="Text Box 39"/>
          <p:cNvSpPr txBox="1"/>
          <p:nvPr/>
        </p:nvSpPr>
        <p:spPr>
          <a:xfrm>
            <a:off x="5604748" y="2544842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pSp>
        <p:nvGrpSpPr>
          <p:cNvPr id="5151" name="组合 37"/>
          <p:cNvGrpSpPr/>
          <p:nvPr/>
        </p:nvGrpSpPr>
        <p:grpSpPr>
          <a:xfrm>
            <a:off x="5314950" y="2122170"/>
            <a:ext cx="1091565" cy="2453640"/>
            <a:chOff x="0" y="0"/>
            <a:chExt cx="1600200" cy="3505200"/>
          </a:xfrm>
        </p:grpSpPr>
        <p:sp>
          <p:nvSpPr>
            <p:cNvPr id="5152" name="Line 29"/>
            <p:cNvSpPr/>
            <p:nvPr/>
          </p:nvSpPr>
          <p:spPr>
            <a:xfrm>
              <a:off x="76200" y="1219200"/>
              <a:ext cx="1524000" cy="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Line 30"/>
            <p:cNvSpPr/>
            <p:nvPr/>
          </p:nvSpPr>
          <p:spPr>
            <a:xfrm>
              <a:off x="76200" y="1981200"/>
              <a:ext cx="1524000" cy="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Line 31"/>
            <p:cNvSpPr/>
            <p:nvPr/>
          </p:nvSpPr>
          <p:spPr>
            <a:xfrm>
              <a:off x="0" y="0"/>
              <a:ext cx="1600200" cy="3505200"/>
            </a:xfrm>
            <a:prstGeom prst="line">
              <a:avLst/>
            </a:prstGeom>
            <a:ln w="38100" cap="flat" cmpd="sng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Arc 35"/>
            <p:cNvSpPr/>
            <p:nvPr/>
          </p:nvSpPr>
          <p:spPr>
            <a:xfrm rot="4582656">
              <a:off x="496094" y="1029494"/>
              <a:ext cx="209550" cy="169862"/>
            </a:xfrm>
            <a:custGeom>
              <a:avLst/>
              <a:gdLst/>
              <a:ahLst/>
              <a:cxnLst>
                <a:cxn ang="0">
                  <a:pos x="2846" y="32316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42634" y="16688"/>
                </a:cxn>
                <a:cxn ang="0">
                  <a:pos x="2846" y="32316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42634" y="16688"/>
                </a:cxn>
                <a:cxn ang="0">
                  <a:pos x="21600" y="21600"/>
                </a:cxn>
              </a:cxnLst>
              <a:rect l="0" t="0" r="0" b="0"/>
              <a:pathLst>
                <a:path w="42634" h="32317" fill="none">
                  <a:moveTo>
                    <a:pt x="2846" y="32316"/>
                  </a:moveTo>
                  <a:cubicBezTo>
                    <a:pt x="981" y="29053"/>
                    <a:pt x="0" y="253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637" y="-1"/>
                    <a:pt x="40352" y="6914"/>
                    <a:pt x="42634" y="16688"/>
                  </a:cubicBezTo>
                </a:path>
                <a:path w="42634" h="32317" stroke="0">
                  <a:moveTo>
                    <a:pt x="2846" y="32316"/>
                  </a:moveTo>
                  <a:cubicBezTo>
                    <a:pt x="981" y="29053"/>
                    <a:pt x="0" y="253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637" y="-1"/>
                    <a:pt x="40352" y="6914"/>
                    <a:pt x="42634" y="1668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Arc 36"/>
            <p:cNvSpPr/>
            <p:nvPr/>
          </p:nvSpPr>
          <p:spPr>
            <a:xfrm>
              <a:off x="381000" y="1216025"/>
              <a:ext cx="263525" cy="231775"/>
            </a:xfrm>
            <a:custGeom>
              <a:avLst/>
              <a:gdLst/>
              <a:ahLst/>
              <a:cxnLst>
                <a:cxn ang="0">
                  <a:pos x="22067" y="21593"/>
                </a:cxn>
                <a:cxn ang="0">
                  <a:pos x="21554" y="21600"/>
                </a:cxn>
                <a:cxn ang="0">
                  <a:pos x="0" y="1411"/>
                </a:cxn>
                <a:cxn ang="0">
                  <a:pos x="22067" y="21593"/>
                </a:cxn>
                <a:cxn ang="0">
                  <a:pos x="21554" y="21600"/>
                </a:cxn>
                <a:cxn ang="0">
                  <a:pos x="0" y="1411"/>
                </a:cxn>
                <a:cxn ang="0">
                  <a:pos x="21554" y="0"/>
                </a:cxn>
              </a:cxnLst>
              <a:rect l="0" t="0" r="0" b="0"/>
              <a:pathLst>
                <a:path w="22068" h="21600" fill="none">
                  <a:moveTo>
                    <a:pt x="22067" y="21593"/>
                  </a:moveTo>
                  <a:cubicBezTo>
                    <a:pt x="21896" y="21597"/>
                    <a:pt x="21725" y="21599"/>
                    <a:pt x="21554" y="21600"/>
                  </a:cubicBezTo>
                  <a:cubicBezTo>
                    <a:pt x="10172" y="21600"/>
                    <a:pt x="744" y="12768"/>
                    <a:pt x="0" y="1411"/>
                  </a:cubicBezTo>
                </a:path>
                <a:path w="22068" h="21600" stroke="0">
                  <a:moveTo>
                    <a:pt x="22067" y="21593"/>
                  </a:moveTo>
                  <a:cubicBezTo>
                    <a:pt x="21896" y="21597"/>
                    <a:pt x="21725" y="21599"/>
                    <a:pt x="21554" y="21600"/>
                  </a:cubicBezTo>
                  <a:cubicBezTo>
                    <a:pt x="10172" y="21600"/>
                    <a:pt x="744" y="12768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Arc 37"/>
            <p:cNvSpPr/>
            <p:nvPr/>
          </p:nvSpPr>
          <p:spPr>
            <a:xfrm rot="4582656">
              <a:off x="842163" y="1764500"/>
              <a:ext cx="212725" cy="220663"/>
            </a:xfrm>
            <a:custGeom>
              <a:avLst/>
              <a:gdLst/>
              <a:ahLst/>
              <a:cxnLst>
                <a:cxn ang="0">
                  <a:pos x="7489" y="37953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36699" y="6153"/>
                </a:cxn>
                <a:cxn ang="0">
                  <a:pos x="7489" y="37953"/>
                </a:cxn>
                <a:cxn ang="0">
                  <a:pos x="0" y="21600"/>
                </a:cxn>
                <a:cxn ang="0">
                  <a:pos x="21600" y="0"/>
                </a:cxn>
                <a:cxn ang="0">
                  <a:pos x="36699" y="6153"/>
                </a:cxn>
                <a:cxn ang="0">
                  <a:pos x="21600" y="21600"/>
                </a:cxn>
              </a:cxnLst>
              <a:rect l="0" t="0" r="0" b="0"/>
              <a:pathLst>
                <a:path w="36699" h="37954" fill="none">
                  <a:moveTo>
                    <a:pt x="7489" y="37953"/>
                  </a:moveTo>
                  <a:cubicBezTo>
                    <a:pt x="2733" y="33850"/>
                    <a:pt x="0" y="278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7243" y="-1"/>
                    <a:pt x="32663" y="2208"/>
                    <a:pt x="36699" y="6153"/>
                  </a:cubicBezTo>
                </a:path>
                <a:path w="36699" h="37954" stroke="0">
                  <a:moveTo>
                    <a:pt x="7489" y="37953"/>
                  </a:moveTo>
                  <a:cubicBezTo>
                    <a:pt x="2733" y="33850"/>
                    <a:pt x="0" y="2788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7243" y="-1"/>
                    <a:pt x="32663" y="2208"/>
                    <a:pt x="36699" y="615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" name="Arc 38"/>
            <p:cNvSpPr/>
            <p:nvPr/>
          </p:nvSpPr>
          <p:spPr>
            <a:xfrm rot="4582656">
              <a:off x="631020" y="1207282"/>
              <a:ext cx="209550" cy="252413"/>
            </a:xfrm>
            <a:custGeom>
              <a:avLst/>
              <a:gdLst/>
              <a:ahLst/>
              <a:cxnLst>
                <a:cxn ang="0">
                  <a:pos x="2348" y="0"/>
                </a:cxn>
                <a:cxn ang="0">
                  <a:pos x="21045" y="16608"/>
                </a:cxn>
                <a:cxn ang="0">
                  <a:pos x="2348" y="0"/>
                </a:cxn>
                <a:cxn ang="0">
                  <a:pos x="21045" y="16608"/>
                </a:cxn>
                <a:cxn ang="0">
                  <a:pos x="0" y="21472"/>
                </a:cxn>
              </a:cxnLst>
              <a:rect l="0" t="0" r="0" b="0"/>
              <a:pathLst>
                <a:path w="21045" h="21472" fill="none">
                  <a:moveTo>
                    <a:pt x="2348" y="0"/>
                  </a:moveTo>
                  <a:cubicBezTo>
                    <a:pt x="11478" y="998"/>
                    <a:pt x="18977" y="7660"/>
                    <a:pt x="21045" y="16608"/>
                  </a:cubicBezTo>
                </a:path>
                <a:path w="21045" h="21472" stroke="0">
                  <a:moveTo>
                    <a:pt x="2348" y="0"/>
                  </a:moveTo>
                  <a:cubicBezTo>
                    <a:pt x="11478" y="998"/>
                    <a:pt x="18977" y="7660"/>
                    <a:pt x="21045" y="16608"/>
                  </a:cubicBezTo>
                  <a:lnTo>
                    <a:pt x="0" y="21472"/>
                  </a:lnTo>
                  <a:close/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" name="Text Box 40"/>
            <p:cNvSpPr txBox="1"/>
            <p:nvPr/>
          </p:nvSpPr>
          <p:spPr>
            <a:xfrm>
              <a:off x="993038" y="1477963"/>
              <a:ext cx="335280" cy="5276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5160" name="Text Box 41"/>
            <p:cNvSpPr txBox="1"/>
            <p:nvPr/>
          </p:nvSpPr>
          <p:spPr>
            <a:xfrm>
              <a:off x="78639" y="1096963"/>
              <a:ext cx="335280" cy="5276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sp>
        <p:nvSpPr>
          <p:cNvPr id="5161" name="Text Box 42"/>
          <p:cNvSpPr txBox="1"/>
          <p:nvPr/>
        </p:nvSpPr>
        <p:spPr>
          <a:xfrm>
            <a:off x="5831049" y="2895362"/>
            <a:ext cx="253916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131" grpId="0"/>
      <p:bldP spid="4133" grpId="0"/>
      <p:bldP spid="4134" grpId="0"/>
      <p:bldP spid="4135" grpId="0"/>
      <p:bldP spid="4136" grpId="0"/>
      <p:bldP spid="4137" grpId="0"/>
      <p:bldP spid="4138" grpId="0"/>
      <p:bldP spid="5162" grpId="0"/>
      <p:bldP spid="5147" grpId="0"/>
      <p:bldP spid="5148" grpId="0"/>
      <p:bldP spid="5149" grpId="0"/>
      <p:bldP spid="5150" grpId="0"/>
      <p:bldP spid="5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3362" y="99060"/>
            <a:ext cx="2187893" cy="700088"/>
          </a:xfrm>
          <a:prstGeom prst="rect">
            <a:avLst/>
          </a:prstGeom>
        </p:spPr>
      </p:pic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343853" y="799148"/>
            <a:ext cx="5726430" cy="346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据图回答下列问题：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若∠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，则可以判定哪两条直线平行？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273685"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根据是什么？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若∠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，则可以判定哪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273685"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两条直线平行？根据是什么？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若∠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＋∠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，则可以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273685"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判定哪两条直线平行？根据是什么？</a:t>
            </a:r>
          </a:p>
        </p:txBody>
      </p:sp>
      <p:pic>
        <p:nvPicPr>
          <p:cNvPr id="6147" name="Picture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70283" y="1663065"/>
            <a:ext cx="2562225" cy="1338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229701" y="2266474"/>
            <a:ext cx="3092768" cy="1271111"/>
          </a:xfrm>
          <a:prstGeom prst="cloudCallout">
            <a:avLst>
              <a:gd name="adj1" fmla="val -31044"/>
              <a:gd name="adj2" fmla="val -106275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确定已知中角的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位置类型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是确定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两直线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的关键</a:t>
            </a:r>
          </a:p>
        </p:txBody>
      </p:sp>
      <p:sp>
        <p:nvSpPr>
          <p:cNvPr id="23" name="内容占位符 7"/>
          <p:cNvSpPr txBox="1">
            <a:spLocks noChangeArrowheads="1"/>
          </p:cNvSpPr>
          <p:nvPr/>
        </p:nvSpPr>
        <p:spPr bwMode="auto">
          <a:xfrm>
            <a:off x="287655" y="369570"/>
            <a:ext cx="5531168" cy="413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是内错角，若∠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则根据“内错角相等，两直线平行”，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 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是同位角，若∠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则根据“同位角相等，两直线平行”，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是同旁内角，若∠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则根据“同旁内角互补，两直线平行”，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685" defTabSz="342900" eaLnBrk="1" fontAlgn="base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7" name="Picture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71122" y="477679"/>
            <a:ext cx="2562225" cy="1338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330994" y="270987"/>
            <a:ext cx="6414135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，如果∠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，那么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平行吗？说说你的理由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内容占位符 7"/>
          <p:cNvSpPr txBox="1"/>
          <p:nvPr/>
        </p:nvSpPr>
        <p:spPr>
          <a:xfrm>
            <a:off x="330757" y="1308735"/>
            <a:ext cx="5517356" cy="29770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解：因为∠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根据“内错角相等，两直线平行”，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 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又因为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根据“平行于同一条直线的两条直线平行”，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06867" y="1232059"/>
            <a:ext cx="2917031" cy="16144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4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charRg st="46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68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charRg st="68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345" y="-47625"/>
            <a:ext cx="4850130" cy="783431"/>
          </a:xfrm>
          <a:prstGeom prst="rect">
            <a:avLst/>
          </a:prstGeom>
        </p:spPr>
      </p:pic>
      <p:grpSp>
        <p:nvGrpSpPr>
          <p:cNvPr id="4" name="Group 15"/>
          <p:cNvGrpSpPr/>
          <p:nvPr/>
        </p:nvGrpSpPr>
        <p:grpSpPr>
          <a:xfrm>
            <a:off x="6785577" y="940117"/>
            <a:ext cx="2317228" cy="2194323"/>
            <a:chOff x="3227" y="219"/>
            <a:chExt cx="2353" cy="1843"/>
          </a:xfrm>
        </p:grpSpPr>
        <p:grpSp>
          <p:nvGrpSpPr>
            <p:cNvPr id="12299" name="Group 16"/>
            <p:cNvGrpSpPr/>
            <p:nvPr/>
          </p:nvGrpSpPr>
          <p:grpSpPr>
            <a:xfrm>
              <a:off x="3227" y="219"/>
              <a:ext cx="2156" cy="1804"/>
              <a:chOff x="3227" y="219"/>
              <a:chExt cx="2156" cy="1804"/>
            </a:xfrm>
          </p:grpSpPr>
          <p:sp>
            <p:nvSpPr>
              <p:cNvPr id="12301" name="Line 18"/>
              <p:cNvSpPr/>
              <p:nvPr/>
            </p:nvSpPr>
            <p:spPr>
              <a:xfrm>
                <a:off x="3760" y="470"/>
                <a:ext cx="115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2" name="Line 19"/>
              <p:cNvSpPr/>
              <p:nvPr/>
            </p:nvSpPr>
            <p:spPr>
              <a:xfrm flipH="1">
                <a:off x="3510" y="470"/>
                <a:ext cx="1402" cy="131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3" name="Line 20"/>
              <p:cNvSpPr/>
              <p:nvPr/>
            </p:nvSpPr>
            <p:spPr>
              <a:xfrm>
                <a:off x="3510" y="1782"/>
                <a:ext cx="1873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4" name="Line 21"/>
              <p:cNvSpPr/>
              <p:nvPr/>
            </p:nvSpPr>
            <p:spPr>
              <a:xfrm flipH="1" flipV="1">
                <a:off x="4222" y="467"/>
                <a:ext cx="1161" cy="131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5" name="Arc 22"/>
              <p:cNvSpPr/>
              <p:nvPr/>
            </p:nvSpPr>
            <p:spPr>
              <a:xfrm rot="5400000">
                <a:off x="3822" y="476"/>
                <a:ext cx="93" cy="72"/>
              </a:xfrm>
              <a:custGeom>
                <a:avLst/>
                <a:gdLst/>
                <a:ahLst/>
                <a:cxnLst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5685" y="21600"/>
                  </a:cxn>
                </a:cxnLst>
                <a:rect l="0" t="0" r="0" b="0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Arc 23"/>
              <p:cNvSpPr/>
              <p:nvPr/>
            </p:nvSpPr>
            <p:spPr>
              <a:xfrm rot="-10499503">
                <a:off x="4138" y="465"/>
                <a:ext cx="166" cy="93"/>
              </a:xfrm>
              <a:custGeom>
                <a:avLst/>
                <a:gdLst/>
                <a:ahLst/>
                <a:cxnLst>
                  <a:cxn ang="0">
                    <a:pos x="0" y="2843"/>
                  </a:cxn>
                  <a:cxn ang="0">
                    <a:pos x="10712" y="0"/>
                  </a:cxn>
                  <a:cxn ang="0">
                    <a:pos x="32083" y="18469"/>
                  </a:cxn>
                  <a:cxn ang="0">
                    <a:pos x="0" y="2843"/>
                  </a:cxn>
                  <a:cxn ang="0">
                    <a:pos x="10712" y="0"/>
                  </a:cxn>
                  <a:cxn ang="0">
                    <a:pos x="32083" y="18469"/>
                  </a:cxn>
                  <a:cxn ang="0">
                    <a:pos x="10712" y="21600"/>
                  </a:cxn>
                </a:cxnLst>
                <a:rect l="0" t="0" r="0" b="0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Text Box 24"/>
              <p:cNvSpPr txBox="1"/>
              <p:nvPr/>
            </p:nvSpPr>
            <p:spPr>
              <a:xfrm>
                <a:off x="3873" y="467"/>
                <a:ext cx="159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2308" name="Text Box 25"/>
              <p:cNvSpPr txBox="1"/>
              <p:nvPr/>
            </p:nvSpPr>
            <p:spPr>
              <a:xfrm>
                <a:off x="4131" y="507"/>
                <a:ext cx="159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2309" name="Arc 26"/>
              <p:cNvSpPr/>
              <p:nvPr/>
            </p:nvSpPr>
            <p:spPr>
              <a:xfrm rot="334484">
                <a:off x="4838" y="1694"/>
                <a:ext cx="166" cy="93"/>
              </a:xfrm>
              <a:custGeom>
                <a:avLst/>
                <a:gdLst/>
                <a:ahLst/>
                <a:cxnLst>
                  <a:cxn ang="0">
                    <a:pos x="0" y="2843"/>
                  </a:cxn>
                  <a:cxn ang="0">
                    <a:pos x="10712" y="0"/>
                  </a:cxn>
                  <a:cxn ang="0">
                    <a:pos x="32083" y="18469"/>
                  </a:cxn>
                  <a:cxn ang="0">
                    <a:pos x="0" y="2843"/>
                  </a:cxn>
                  <a:cxn ang="0">
                    <a:pos x="10712" y="0"/>
                  </a:cxn>
                  <a:cxn ang="0">
                    <a:pos x="32083" y="18469"/>
                  </a:cxn>
                  <a:cxn ang="0">
                    <a:pos x="10712" y="21600"/>
                  </a:cxn>
                </a:cxnLst>
                <a:rect l="0" t="0" r="0" b="0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Text Box 27"/>
              <p:cNvSpPr txBox="1"/>
              <p:nvPr/>
            </p:nvSpPr>
            <p:spPr>
              <a:xfrm>
                <a:off x="4850" y="1464"/>
                <a:ext cx="159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12311" name="Arc 28"/>
              <p:cNvSpPr/>
              <p:nvPr/>
            </p:nvSpPr>
            <p:spPr>
              <a:xfrm rot="-5884834">
                <a:off x="4732" y="1688"/>
                <a:ext cx="93" cy="72"/>
              </a:xfrm>
              <a:custGeom>
                <a:avLst/>
                <a:gdLst/>
                <a:ahLst/>
                <a:cxnLst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5685" y="21600"/>
                  </a:cxn>
                </a:cxnLst>
                <a:rect l="0" t="0" r="0" b="0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Arc 29"/>
              <p:cNvSpPr/>
              <p:nvPr/>
            </p:nvSpPr>
            <p:spPr>
              <a:xfrm rot="-5599893">
                <a:off x="5196" y="1674"/>
                <a:ext cx="93" cy="72"/>
              </a:xfrm>
              <a:custGeom>
                <a:avLst/>
                <a:gdLst/>
                <a:ahLst/>
                <a:cxnLst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0" y="761"/>
                  </a:cxn>
                  <a:cxn ang="0">
                    <a:pos x="5685" y="0"/>
                  </a:cxn>
                  <a:cxn ang="0">
                    <a:pos x="27257" y="20517"/>
                  </a:cxn>
                  <a:cxn ang="0">
                    <a:pos x="5685" y="21600"/>
                  </a:cxn>
                </a:cxnLst>
                <a:rect l="0" t="0" r="0" b="0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3" name="Line 30"/>
              <p:cNvSpPr/>
              <p:nvPr/>
            </p:nvSpPr>
            <p:spPr>
              <a:xfrm flipH="1" flipV="1">
                <a:off x="3748" y="465"/>
                <a:ext cx="1161" cy="131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4" name="Text Box 31"/>
              <p:cNvSpPr txBox="1"/>
              <p:nvPr/>
            </p:nvSpPr>
            <p:spPr>
              <a:xfrm>
                <a:off x="5009" y="1538"/>
                <a:ext cx="15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2315" name="Text Box 32"/>
              <p:cNvSpPr txBox="1"/>
              <p:nvPr/>
            </p:nvSpPr>
            <p:spPr>
              <a:xfrm>
                <a:off x="4522" y="1538"/>
                <a:ext cx="159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2316" name="Text Box 33"/>
              <p:cNvSpPr txBox="1"/>
              <p:nvPr/>
            </p:nvSpPr>
            <p:spPr>
              <a:xfrm>
                <a:off x="3516" y="301"/>
                <a:ext cx="244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2317" name="Text Box 34"/>
              <p:cNvSpPr txBox="1"/>
              <p:nvPr/>
            </p:nvSpPr>
            <p:spPr>
              <a:xfrm>
                <a:off x="4134" y="219"/>
                <a:ext cx="244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12318" name="Text Box 35"/>
              <p:cNvSpPr txBox="1"/>
              <p:nvPr/>
            </p:nvSpPr>
            <p:spPr>
              <a:xfrm>
                <a:off x="4899" y="331"/>
                <a:ext cx="244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2319" name="Text Box 36"/>
              <p:cNvSpPr txBox="1"/>
              <p:nvPr/>
            </p:nvSpPr>
            <p:spPr>
              <a:xfrm>
                <a:off x="3227" y="1713"/>
                <a:ext cx="244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</p:grpSp>
        <p:sp>
          <p:nvSpPr>
            <p:cNvPr id="12320" name="Text Box 37"/>
            <p:cNvSpPr txBox="1"/>
            <p:nvPr/>
          </p:nvSpPr>
          <p:spPr>
            <a:xfrm>
              <a:off x="4837" y="1752"/>
              <a:ext cx="16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2321" name="Text Box 38"/>
            <p:cNvSpPr txBox="1"/>
            <p:nvPr/>
          </p:nvSpPr>
          <p:spPr>
            <a:xfrm>
              <a:off x="5336" y="1737"/>
              <a:ext cx="24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8210" name="Text Box 4"/>
          <p:cNvSpPr txBox="1"/>
          <p:nvPr/>
        </p:nvSpPr>
        <p:spPr>
          <a:xfrm>
            <a:off x="230744" y="1142763"/>
            <a:ext cx="4427934" cy="8434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∵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1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1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endParaRPr lang="en-US" altLang="zh-CN" sz="2100" i="1" dirty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11" name="Text Box 5"/>
          <p:cNvSpPr txBox="1"/>
          <p:nvPr/>
        </p:nvSpPr>
        <p:spPr>
          <a:xfrm>
            <a:off x="230744" y="1947625"/>
            <a:ext cx="4427934" cy="8434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∵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=180</a:t>
            </a:r>
            <a:r>
              <a:rPr lang="en-US" altLang="zh-CN" sz="2100" baseline="50000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1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∴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CD</a:t>
            </a:r>
            <a:r>
              <a:rPr lang="en-US" altLang="zh-CN" sz="2100" i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endParaRPr lang="en-US" altLang="zh-CN" sz="2100" i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12" name="Text Box 6"/>
          <p:cNvSpPr txBox="1"/>
          <p:nvPr/>
        </p:nvSpPr>
        <p:spPr>
          <a:xfrm>
            <a:off x="230743" y="2763203"/>
            <a:ext cx="4986338" cy="8434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③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∵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+∠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=180</a:t>
            </a:r>
            <a:r>
              <a:rPr lang="en-US" altLang="zh-CN" sz="2100" baseline="50000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en-US" sz="21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zh-CN" altLang="en-US" sz="21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∴ 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_____.</a:t>
            </a:r>
            <a:endParaRPr lang="en-US" altLang="zh-CN" sz="21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16" name="Text Box 10"/>
          <p:cNvSpPr txBox="1"/>
          <p:nvPr/>
        </p:nvSpPr>
        <p:spPr>
          <a:xfrm>
            <a:off x="246460" y="3560445"/>
            <a:ext cx="4618434" cy="10377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∵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=180</a:t>
            </a:r>
            <a:r>
              <a:rPr lang="en-US" altLang="zh-CN" sz="2100" baseline="500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1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∴ 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100" i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endParaRPr lang="en-US" altLang="zh-CN" sz="2100" i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1654255" y="1167051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∠2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39"/>
          <p:cNvSpPr/>
          <p:nvPr/>
        </p:nvSpPr>
        <p:spPr>
          <a:xfrm>
            <a:off x="1823324" y="1606630"/>
            <a:ext cx="29946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（内错角相等</a:t>
            </a:r>
            <a:r>
              <a:rPr lang="en-US" altLang="zh-CN" sz="1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两直线平行）</a:t>
            </a:r>
          </a:p>
        </p:txBody>
      </p:sp>
      <p:sp>
        <p:nvSpPr>
          <p:cNvPr id="9" name="Rectangle 13"/>
          <p:cNvSpPr/>
          <p:nvPr/>
        </p:nvSpPr>
        <p:spPr>
          <a:xfrm>
            <a:off x="1582103" y="2002393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∠3</a:t>
            </a:r>
          </a:p>
        </p:txBody>
      </p:sp>
      <p:sp>
        <p:nvSpPr>
          <p:cNvPr id="10" name="Rectangle 40"/>
          <p:cNvSpPr/>
          <p:nvPr/>
        </p:nvSpPr>
        <p:spPr>
          <a:xfrm>
            <a:off x="1837373" y="2409587"/>
            <a:ext cx="37376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（同旁内角互补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两直线平行）</a:t>
            </a:r>
          </a:p>
        </p:txBody>
      </p:sp>
      <p:sp>
        <p:nvSpPr>
          <p:cNvPr id="11" name="Rectangle 7"/>
          <p:cNvSpPr/>
          <p:nvPr/>
        </p:nvSpPr>
        <p:spPr>
          <a:xfrm>
            <a:off x="983219" y="3183255"/>
            <a:ext cx="49339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12" name="Rectangle 8"/>
          <p:cNvSpPr/>
          <p:nvPr/>
        </p:nvSpPr>
        <p:spPr>
          <a:xfrm>
            <a:off x="1910477" y="3206115"/>
            <a:ext cx="49339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</a:p>
        </p:txBody>
      </p:sp>
      <p:sp>
        <p:nvSpPr>
          <p:cNvPr id="13" name="Rectangle 14"/>
          <p:cNvSpPr/>
          <p:nvPr/>
        </p:nvSpPr>
        <p:spPr>
          <a:xfrm>
            <a:off x="1680686" y="3711416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∠3</a:t>
            </a:r>
          </a:p>
        </p:txBody>
      </p:sp>
      <p:sp>
        <p:nvSpPr>
          <p:cNvPr id="14" name="Rectangle 42"/>
          <p:cNvSpPr/>
          <p:nvPr/>
        </p:nvSpPr>
        <p:spPr>
          <a:xfrm>
            <a:off x="1769745" y="4217194"/>
            <a:ext cx="37376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（同旁内角互补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两直线平行）</a:t>
            </a:r>
          </a:p>
        </p:txBody>
      </p:sp>
      <p:sp>
        <p:nvSpPr>
          <p:cNvPr id="3" name="Rectangle 17"/>
          <p:cNvSpPr/>
          <p:nvPr/>
        </p:nvSpPr>
        <p:spPr>
          <a:xfrm>
            <a:off x="359569" y="750809"/>
            <a:ext cx="1551056" cy="3917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</p:txBody>
      </p:sp>
      <p:sp>
        <p:nvSpPr>
          <p:cNvPr id="5" name="Rectangle 40"/>
          <p:cNvSpPr/>
          <p:nvPr/>
        </p:nvSpPr>
        <p:spPr>
          <a:xfrm>
            <a:off x="2556510" y="3223022"/>
            <a:ext cx="37376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（同旁内角互补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6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内容占位符 7"/>
          <p:cNvSpPr txBox="1"/>
          <p:nvPr/>
        </p:nvSpPr>
        <p:spPr>
          <a:xfrm>
            <a:off x="266701" y="194310"/>
            <a:ext cx="663559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75°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你能判断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吗？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内容占位符 7"/>
          <p:cNvSpPr txBox="1"/>
          <p:nvPr/>
        </p:nvSpPr>
        <p:spPr>
          <a:xfrm>
            <a:off x="403384" y="1005364"/>
            <a:ext cx="4635818" cy="29770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解：能．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同位角相等，两直线平行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193" name="Picture 3" descr="y18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7585" y="1286113"/>
            <a:ext cx="1928813" cy="158472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303521" y="1213009"/>
            <a:ext cx="3086576" cy="1441609"/>
          </a:xfrm>
          <a:prstGeom prst="cloudCallout">
            <a:avLst>
              <a:gd name="adj1" fmla="val -114419"/>
              <a:gd name="adj2" fmla="val -60439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由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两直线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</a:p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确定两角的</a:t>
            </a:r>
          </a:p>
          <a:p>
            <a:pPr algn="ctr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位置类型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</a:p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是关键</a:t>
            </a:r>
          </a:p>
        </p:txBody>
      </p:sp>
      <p:pic>
        <p:nvPicPr>
          <p:cNvPr id="921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78806" y="2832259"/>
            <a:ext cx="2336006" cy="1607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7" name="文本框 1"/>
          <p:cNvSpPr txBox="1"/>
          <p:nvPr/>
        </p:nvSpPr>
        <p:spPr>
          <a:xfrm>
            <a:off x="438150" y="551260"/>
            <a:ext cx="6186630" cy="715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107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的度数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9219" name="Rectangle 3"/>
          <p:cNvSpPr>
            <a:spLocks noGrp="1"/>
          </p:cNvSpPr>
          <p:nvPr/>
        </p:nvSpPr>
        <p:spPr>
          <a:xfrm>
            <a:off x="438151" y="1259682"/>
            <a:ext cx="5326856" cy="303252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根据“两直线平行，内错角相等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107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根据“两直线平行，同旁内角互补”，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=180°-∠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2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全屏显示(16:9)</PresentationFormat>
  <Paragraphs>192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A90A404A8B4B46FA89E408207810E9CC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