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0" r:id="rId4"/>
    <p:sldId id="272" r:id="rId5"/>
    <p:sldId id="273" r:id="rId6"/>
    <p:sldId id="275" r:id="rId7"/>
    <p:sldId id="274" r:id="rId8"/>
    <p:sldId id="263" r:id="rId9"/>
    <p:sldId id="264" r:id="rId10"/>
    <p:sldId id="265" r:id="rId11"/>
    <p:sldId id="262" r:id="rId12"/>
    <p:sldId id="261" r:id="rId13"/>
    <p:sldId id="267" r:id="rId14"/>
    <p:sldId id="266" r:id="rId15"/>
    <p:sldId id="268" r:id="rId16"/>
    <p:sldId id="269" r:id="rId17"/>
    <p:sldId id="270" r:id="rId18"/>
    <p:sldId id="271" r:id="rId19"/>
    <p:sldId id="25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6600"/>
    <a:srgbClr val="CC3300"/>
    <a:srgbClr val="336600"/>
    <a:srgbClr val="6600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FC993-A3A6-450F-B077-6FAE7FA5C4B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06077-A599-49E9-8399-E7D1EA4BB9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6077-A599-49E9-8399-E7D1EA4BB9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4DF31-A742-4E8A-87C1-F98B925E49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FD9D-A3FB-42B8-9404-777F7E8AD5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68291-FAEC-4026-A7C4-0F4144BF26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9991A-FAD5-47CD-972D-0C30E88347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515D-81A1-496B-9CA7-CE4757E8EA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854AE-693C-43EA-BA48-19E1BA4C31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E09F3-7DCE-482E-95DF-1F6D9FB86A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CB5EB-F99F-4B81-8CA8-F43989E828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7FEB-C49C-47BA-AD21-8FFA30EB8B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B13F1-4863-4852-9E9A-D98E17628D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00B7-726E-4C1F-9472-707D9A3FC0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B7E9571-69D5-4650-88D6-3C3C24CA28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Unit12</a:t>
            </a:r>
            <a:endParaRPr lang="zh-CN" altLang="en-US" sz="54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525" y="19812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b="1" i="1" kern="10" dirty="0" smtClean="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Adobe Garamond Pro Bold" pitchFamily="18" charset="0"/>
                <a:ea typeface="汉仪中圆简" pitchFamily="49" charset="-122"/>
              </a:rPr>
              <a:t>Fire</a:t>
            </a:r>
            <a:endParaRPr lang="zh-CN" altLang="en-US" sz="13800" b="1" i="1" kern="10" dirty="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Adobe Garamond Pro Bold" pitchFamily="18" charset="0"/>
              <a:ea typeface="汉仪中圆简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6179" y="56358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5105400"/>
            <a:ext cx="7697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/>
              <a:t>Now the meat </a:t>
            </a:r>
            <a:r>
              <a:rPr lang="en-US" altLang="zh-CN" sz="4000" b="1">
                <a:solidFill>
                  <a:srgbClr val="660066"/>
                </a:solidFill>
              </a:rPr>
              <a:t>smells </a:t>
            </a:r>
            <a:r>
              <a:rPr lang="en-US" altLang="zh-CN" sz="4000" b="1"/>
              <a:t>very nice.</a:t>
            </a:r>
          </a:p>
        </p:txBody>
      </p:sp>
      <p:pic>
        <p:nvPicPr>
          <p:cNvPr id="10244" name="Picture 4" descr="82796888F3D8B0978C39A55F28EBBB83"/>
          <p:cNvPicPr>
            <a:picLocks noChangeAspect="1" noChangeArrowheads="1"/>
          </p:cNvPicPr>
          <p:nvPr/>
        </p:nvPicPr>
        <p:blipFill>
          <a:blip r:embed="rId3" cstate="email">
            <a:lum bright="12000" contrast="42000"/>
          </a:blip>
          <a:srcRect/>
          <a:stretch>
            <a:fillRect/>
          </a:stretch>
        </p:blipFill>
        <p:spPr bwMode="auto">
          <a:xfrm>
            <a:off x="0" y="12700"/>
            <a:ext cx="91440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33800" y="5638800"/>
            <a:ext cx="366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0000FF"/>
                </a:solidFill>
              </a:rPr>
              <a:t>[smel] .</a:t>
            </a:r>
            <a:r>
              <a:rPr lang="zh-CN" altLang="en-US" sz="4000" b="1" i="1">
                <a:solidFill>
                  <a:srgbClr val="0000FF"/>
                </a:solidFill>
              </a:rPr>
              <a:t>嗅，闻</a:t>
            </a:r>
            <a:r>
              <a:rPr lang="en-US" altLang="zh-CN" sz="4000" b="1" i="1">
                <a:solidFill>
                  <a:srgbClr val="0000FF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751263"/>
            <a:ext cx="9144000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/>
              <a:t>We eat the meat. It tastes great! After that, we cook all our meat on the fire.</a:t>
            </a:r>
          </a:p>
        </p:txBody>
      </p:sp>
      <p:pic>
        <p:nvPicPr>
          <p:cNvPr id="9220" name="Picture 4" descr="C6DD6EC265ABEE017A6737508F7487AE"/>
          <p:cNvPicPr>
            <a:picLocks noChangeAspect="1" noChangeArrowheads="1"/>
          </p:cNvPicPr>
          <p:nvPr/>
        </p:nvPicPr>
        <p:blipFill>
          <a:blip r:embed="rId3" cstate="email">
            <a:lum bright="18000" contrast="24000"/>
          </a:blip>
          <a:srcRect/>
          <a:stretch>
            <a:fillRect/>
          </a:stretch>
        </p:blipFill>
        <p:spPr bwMode="auto">
          <a:xfrm>
            <a:off x="838200" y="0"/>
            <a:ext cx="7467600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9C6483D7FB72317BFE856379C8E80C0"/>
          <p:cNvPicPr>
            <a:picLocks noChangeAspect="1" noChangeArrowheads="1"/>
          </p:cNvPicPr>
          <p:nvPr/>
        </p:nvPicPr>
        <p:blipFill>
          <a:blip r:embed="rId3" cstate="email">
            <a:lum bright="18000" contrast="54000"/>
          </a:blip>
          <a:srcRect/>
          <a:stretch>
            <a:fillRect/>
          </a:stretch>
        </p:blipFill>
        <p:spPr bwMode="auto">
          <a:xfrm>
            <a:off x="0" y="0"/>
            <a:ext cx="91440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3573" y="3048000"/>
            <a:ext cx="8558753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/>
              <a:t>1</a:t>
            </a:r>
            <a:r>
              <a:rPr lang="zh-CN" altLang="en-US" sz="4400" b="1" dirty="0"/>
              <a:t>、</a:t>
            </a:r>
            <a:r>
              <a:rPr lang="en-US" altLang="zh-CN" sz="4400" b="1" dirty="0"/>
              <a:t>Fire</a:t>
            </a:r>
          </a:p>
          <a:p>
            <a:pPr>
              <a:lnSpc>
                <a:spcPct val="120000"/>
              </a:lnSpc>
            </a:pPr>
            <a:r>
              <a:rPr lang="en-US" altLang="zh-CN" sz="4400" b="1" dirty="0"/>
              <a:t>2</a:t>
            </a:r>
            <a:r>
              <a:rPr lang="zh-CN" altLang="en-US" sz="4400" b="1" dirty="0"/>
              <a:t>、</a:t>
            </a:r>
            <a:r>
              <a:rPr lang="en-US" altLang="zh-CN" sz="4400" b="1" dirty="0"/>
              <a:t>No, he doesn’t.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</a:t>
            </a:r>
            <a:r>
              <a:rPr lang="en-US" altLang="zh-CN" sz="4000" b="1" dirty="0"/>
              <a:t>He throws the meat into the fire.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/>
              <a:t>4</a:t>
            </a:r>
            <a:r>
              <a:rPr lang="zh-CN" altLang="en-US" sz="4000" b="1" dirty="0"/>
              <a:t>、</a:t>
            </a:r>
            <a:r>
              <a:rPr lang="en-US" altLang="zh-CN" sz="4000" b="1" dirty="0"/>
              <a:t>It smells nice and tastes great.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/>
              <a:t>When you see a fire, quickly go outside. But never use the </a:t>
            </a:r>
            <a:r>
              <a:rPr lang="en-US" altLang="zh-CN" sz="4800" b="1">
                <a:solidFill>
                  <a:srgbClr val="336600"/>
                </a:solidFill>
              </a:rPr>
              <a:t>lift</a:t>
            </a:r>
            <a:r>
              <a:rPr lang="en-US" altLang="zh-CN" sz="4800" b="1"/>
              <a:t>. It is </a:t>
            </a:r>
            <a:r>
              <a:rPr lang="en-US" altLang="zh-CN" sz="4800" b="1">
                <a:solidFill>
                  <a:srgbClr val="336600"/>
                </a:solidFill>
              </a:rPr>
              <a:t>dangerous </a:t>
            </a:r>
            <a:r>
              <a:rPr lang="en-US" altLang="zh-CN" sz="4800" b="1"/>
              <a:t>inside.</a:t>
            </a:r>
          </a:p>
        </p:txBody>
      </p:sp>
      <p:pic>
        <p:nvPicPr>
          <p:cNvPr id="14340" name="Picture 4" descr="C8AAF32C9381AD4689B38C1BC0E357E1"/>
          <p:cNvPicPr>
            <a:picLocks noChangeAspect="1" noChangeArrowheads="1"/>
          </p:cNvPicPr>
          <p:nvPr/>
        </p:nvPicPr>
        <p:blipFill>
          <a:blip r:embed="rId3" cstate="email">
            <a:lum bright="24000" contrast="60000"/>
          </a:blip>
          <a:srcRect/>
          <a:stretch>
            <a:fillRect/>
          </a:stretch>
        </p:blipFill>
        <p:spPr bwMode="auto">
          <a:xfrm>
            <a:off x="1143000" y="0"/>
            <a:ext cx="57912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14400" y="4267200"/>
            <a:ext cx="2286000" cy="685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638800" y="5410200"/>
            <a:ext cx="1828800" cy="685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477000" y="2209800"/>
            <a:ext cx="221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[kwɪklɪ] </a:t>
            </a:r>
          </a:p>
          <a:p>
            <a:r>
              <a:rPr lang="en-US" altLang="zh-CN" sz="3200" b="1" i="1">
                <a:solidFill>
                  <a:srgbClr val="0000FF"/>
                </a:solidFill>
              </a:rPr>
              <a:t>adv.</a:t>
            </a:r>
            <a:r>
              <a:rPr lang="zh-CN" altLang="en-US" sz="3200" b="1" i="1">
                <a:solidFill>
                  <a:srgbClr val="0000FF"/>
                </a:solidFill>
              </a:rPr>
              <a:t>迅速地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6216650"/>
            <a:ext cx="2322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0000FF"/>
                </a:solidFill>
              </a:rPr>
              <a:t> [lɪft] </a:t>
            </a:r>
            <a:r>
              <a:rPr lang="zh-CN" altLang="en-US" sz="3600" b="1" i="1">
                <a:solidFill>
                  <a:srgbClr val="0000FF"/>
                </a:solidFill>
              </a:rPr>
              <a:t>电梯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743200" y="6167438"/>
            <a:ext cx="4992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660066"/>
                </a:solidFill>
              </a:rPr>
              <a:t> [deɪndʒərəs] </a:t>
            </a:r>
            <a:r>
              <a:rPr lang="zh-CN" altLang="en-US" sz="4000" b="1" i="1">
                <a:solidFill>
                  <a:srgbClr val="660066"/>
                </a:solidFill>
              </a:rPr>
              <a:t>危险的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/>
      <p:bldP spid="143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/>
              <a:t>If it is all </a:t>
            </a:r>
            <a:r>
              <a:rPr lang="en-US" altLang="zh-CN" sz="4400" b="1">
                <a:solidFill>
                  <a:srgbClr val="CC3300"/>
                </a:solidFill>
              </a:rPr>
              <a:t>smoky</a:t>
            </a:r>
            <a:r>
              <a:rPr lang="en-US" altLang="zh-CN" sz="4400" b="1"/>
              <a:t>, </a:t>
            </a:r>
            <a:r>
              <a:rPr lang="en-US" altLang="zh-CN" sz="4400" b="1">
                <a:solidFill>
                  <a:srgbClr val="006600"/>
                </a:solidFill>
              </a:rPr>
              <a:t>cover</a:t>
            </a:r>
            <a:r>
              <a:rPr lang="en-US" altLang="zh-CN" sz="4400" b="1"/>
              <a:t> your </a:t>
            </a:r>
            <a:r>
              <a:rPr lang="en-US" altLang="zh-CN" sz="4000"/>
              <a:t>mouth</a:t>
            </a:r>
            <a:r>
              <a:rPr lang="en-US" altLang="zh-CN" sz="4400" b="1"/>
              <a:t> and nose and </a:t>
            </a:r>
            <a:r>
              <a:rPr lang="en-US" altLang="zh-CN" sz="4400" b="1">
                <a:solidFill>
                  <a:srgbClr val="006666"/>
                </a:solidFill>
              </a:rPr>
              <a:t>crawl</a:t>
            </a:r>
            <a:r>
              <a:rPr lang="en-US" altLang="zh-CN" sz="4400" b="1"/>
              <a:t> out very fast. Never stop for toys or clothes.</a:t>
            </a:r>
          </a:p>
        </p:txBody>
      </p:sp>
      <p:pic>
        <p:nvPicPr>
          <p:cNvPr id="16388" name="Picture 4" descr="F7714134913A5A454326774222AEF933"/>
          <p:cNvPicPr>
            <a:picLocks noChangeAspect="1" noChangeArrowheads="1"/>
          </p:cNvPicPr>
          <p:nvPr/>
        </p:nvPicPr>
        <p:blipFill>
          <a:blip r:embed="rId3" cstate="email">
            <a:lum bright="24000" contrast="36000"/>
          </a:blip>
          <a:srcRect/>
          <a:stretch>
            <a:fillRect/>
          </a:stretch>
        </p:blipFill>
        <p:spPr bwMode="auto">
          <a:xfrm>
            <a:off x="1447800" y="0"/>
            <a:ext cx="6019800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09800" y="3962400"/>
            <a:ext cx="2306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0000FF"/>
                </a:solidFill>
              </a:rPr>
              <a:t>[sməʊki]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95800" y="4038600"/>
            <a:ext cx="295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660066"/>
                </a:solidFill>
              </a:rPr>
              <a:t>[kʌvə(r)] </a:t>
            </a:r>
            <a:r>
              <a:rPr lang="zh-CN" altLang="en-US" sz="3600" b="1" i="1">
                <a:solidFill>
                  <a:srgbClr val="660066"/>
                </a:solidFill>
              </a:rPr>
              <a:t>遮盖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29000" y="5105400"/>
            <a:ext cx="247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0000FF"/>
                </a:solidFill>
              </a:rPr>
              <a:t>[krɔ:l] </a:t>
            </a:r>
            <a:r>
              <a:rPr lang="zh-CN" altLang="en-US" sz="3600" b="1" i="1">
                <a:solidFill>
                  <a:srgbClr val="0000FF"/>
                </a:solidFill>
              </a:rPr>
              <a:t>爬行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257800" y="5638800"/>
            <a:ext cx="685800" cy="533400"/>
          </a:xfrm>
          <a:prstGeom prst="ellipse">
            <a:avLst/>
          </a:prstGeom>
          <a:noFill/>
          <a:ln w="57150" cmpd="thickThin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751263"/>
            <a:ext cx="9144000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/>
              <a:t>   Now you are outside. You know what to do. Listen to the fireman. Here they are to help you!</a:t>
            </a:r>
          </a:p>
        </p:txBody>
      </p:sp>
      <p:pic>
        <p:nvPicPr>
          <p:cNvPr id="17412" name="Picture 4" descr="2A49D92E3FBCDCC4F4A753123663A559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533400" y="0"/>
            <a:ext cx="7848600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B581EA264E6922DF848BB9CEF0601727"/>
          <p:cNvPicPr>
            <a:picLocks noChangeAspect="1" noChangeArrowheads="1"/>
          </p:cNvPicPr>
          <p:nvPr/>
        </p:nvPicPr>
        <p:blipFill>
          <a:blip r:embed="rId3" cstate="email">
            <a:lum bright="12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889125"/>
            <a:ext cx="86471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/>
              <a:t>A </a:t>
            </a:r>
            <a:r>
              <a:rPr lang="en-US" altLang="zh-CN" sz="4000" b="1" dirty="0">
                <a:solidFill>
                  <a:srgbClr val="FF0000"/>
                </a:solidFill>
              </a:rPr>
              <a:t>th</a:t>
            </a:r>
            <a:r>
              <a:rPr lang="en-US" altLang="zh-CN" sz="4000" b="1" dirty="0"/>
              <a:t>in tiger goes nor</a:t>
            </a:r>
            <a:r>
              <a:rPr lang="en-US" altLang="zh-CN" sz="4000" b="1" dirty="0">
                <a:solidFill>
                  <a:srgbClr val="FF0000"/>
                </a:solidFill>
              </a:rPr>
              <a:t>th</a:t>
            </a:r>
            <a:r>
              <a:rPr lang="en-US" altLang="zh-CN" sz="4000" b="1" dirty="0"/>
              <a:t> on the pa</a:t>
            </a:r>
            <a:r>
              <a:rPr lang="en-US" altLang="zh-CN" sz="4000" b="1" dirty="0">
                <a:solidFill>
                  <a:srgbClr val="FF0000"/>
                </a:solidFill>
              </a:rPr>
              <a:t>th</a:t>
            </a:r>
            <a:r>
              <a:rPr lang="en-US" altLang="zh-CN" sz="4000" b="1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He sees a fat rat.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He opens his mou</a:t>
            </a:r>
            <a:r>
              <a:rPr lang="en-US" altLang="zh-CN" sz="4000" b="1" dirty="0">
                <a:solidFill>
                  <a:srgbClr val="FF0000"/>
                </a:solidFill>
              </a:rPr>
              <a:t>th</a:t>
            </a:r>
            <a:r>
              <a:rPr lang="en-US" altLang="zh-CN" sz="4000" b="1" dirty="0"/>
              <a:t> and </a:t>
            </a:r>
            <a:r>
              <a:rPr lang="en-US" altLang="zh-CN" sz="4000" b="1" dirty="0">
                <a:solidFill>
                  <a:srgbClr val="FF0000"/>
                </a:solidFill>
              </a:rPr>
              <a:t>th</a:t>
            </a:r>
            <a:r>
              <a:rPr lang="en-US" altLang="zh-CN" sz="4000" b="1" dirty="0"/>
              <a:t>inks,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“I want to eat the rat!” 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19050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Sounds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1325" y="3140075"/>
            <a:ext cx="224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0000FF"/>
                </a:solidFill>
              </a:rPr>
              <a:t>[</a:t>
            </a:r>
            <a:r>
              <a:rPr lang="en-US" altLang="zh-CN" sz="3200" b="1" i="1" dirty="0" err="1">
                <a:solidFill>
                  <a:srgbClr val="0000FF"/>
                </a:solidFill>
              </a:rPr>
              <a:t>θɪn</a:t>
            </a:r>
            <a:r>
              <a:rPr lang="en-US" altLang="zh-CN" sz="3200" b="1" i="1" dirty="0">
                <a:solidFill>
                  <a:srgbClr val="0000FF"/>
                </a:solidFill>
              </a:rPr>
              <a:t>] </a:t>
            </a:r>
            <a:r>
              <a:rPr lang="zh-CN" altLang="en-US" sz="3200" b="1" i="1" dirty="0">
                <a:solidFill>
                  <a:srgbClr val="0000FF"/>
                </a:solidFill>
              </a:rPr>
              <a:t>瘦的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262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 [nɔ:θ] </a:t>
            </a:r>
            <a:r>
              <a:rPr lang="zh-CN" altLang="en-US" sz="3200" b="1" i="1">
                <a:solidFill>
                  <a:srgbClr val="0000FF"/>
                </a:solidFill>
              </a:rPr>
              <a:t>北方</a:t>
            </a:r>
            <a:r>
              <a:rPr lang="en-US" altLang="zh-CN" sz="3200" b="1" i="1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299325" y="2911475"/>
            <a:ext cx="1449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[pɑ:θ]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小路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200400" y="4191000"/>
            <a:ext cx="2693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660066"/>
                </a:solidFill>
              </a:rPr>
              <a:t> [ræt] </a:t>
            </a:r>
            <a:r>
              <a:rPr lang="zh-CN" altLang="en-US" sz="3200" b="1" i="1">
                <a:solidFill>
                  <a:srgbClr val="660066"/>
                </a:solidFill>
              </a:rPr>
              <a:t>大老鼠</a:t>
            </a:r>
            <a:r>
              <a:rPr lang="en-US" altLang="zh-CN" sz="3200" b="1" i="1">
                <a:solidFill>
                  <a:srgbClr val="660066"/>
                </a:solidFill>
              </a:rPr>
              <a:t>;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00400" y="5410200"/>
            <a:ext cx="1965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0000FF"/>
                </a:solidFill>
              </a:rPr>
              <a:t> [maʊθ]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943600" y="5562600"/>
            <a:ext cx="198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0000FF"/>
                </a:solidFill>
              </a:rPr>
              <a:t>[θɪŋk] 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362200" y="457200"/>
            <a:ext cx="518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400"/>
              <a:t>th----- [θ]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6" grpId="0"/>
      <p:bldP spid="19467" grpId="0"/>
      <p:bldP spid="19469" grpId="0"/>
      <p:bldP spid="194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1972" y="533400"/>
            <a:ext cx="840005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/>
              <a:t>Don’t smoke.</a:t>
            </a:r>
            <a:r>
              <a:rPr lang="zh-CN" altLang="en-US" sz="4000" b="1" dirty="0"/>
              <a:t>别吸烟。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Don’t play with matches. </a:t>
            </a:r>
            <a:r>
              <a:rPr lang="zh-CN" altLang="en-US" sz="4000" b="1" dirty="0"/>
              <a:t>玩火柴。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must </a:t>
            </a:r>
            <a:r>
              <a:rPr lang="zh-CN" altLang="en-US" sz="4000" b="1" dirty="0"/>
              <a:t>必须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path </a:t>
            </a:r>
            <a:r>
              <a:rPr lang="zh-CN" altLang="en-US" sz="4000" b="1" dirty="0"/>
              <a:t>小路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/>
              <a:t>north </a:t>
            </a:r>
            <a:r>
              <a:rPr lang="zh-CN" altLang="en-US" sz="4000" b="1" dirty="0"/>
              <a:t>北</a:t>
            </a:r>
            <a:r>
              <a:rPr lang="zh-CN" altLang="en-US" sz="4000" b="1" dirty="0" smtClean="0"/>
              <a:t>部 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872A7FED5956397E887A20E7DC9698AF"/>
          <p:cNvPicPr>
            <a:picLocks noChangeAspect="1" noChangeArrowheads="1"/>
          </p:cNvPicPr>
          <p:nvPr/>
        </p:nvPicPr>
        <p:blipFill>
          <a:blip r:embed="rId3" cstate="email">
            <a:lum bright="18000" contrast="36000"/>
          </a:blip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80225" y="5105400"/>
            <a:ext cx="226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 [‘mætʃɪz] 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 n.</a:t>
            </a:r>
            <a:r>
              <a:rPr lang="zh-CN" altLang="en-US" sz="3200" b="1">
                <a:solidFill>
                  <a:srgbClr val="0000FF"/>
                </a:solidFill>
              </a:rPr>
              <a:t>火柴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833065EE613E5E7542FCD5BC96467FE"/>
          <p:cNvPicPr>
            <a:picLocks noChangeAspect="1" noChangeArrowheads="1"/>
          </p:cNvPicPr>
          <p:nvPr/>
        </p:nvPicPr>
        <p:blipFill>
          <a:blip r:embed="rId3" cstate="email">
            <a:lum bright="36000" contrast="24000"/>
          </a:blip>
          <a:srcRect r="-149"/>
          <a:stretch>
            <a:fillRect/>
          </a:stretch>
        </p:blipFill>
        <p:spPr bwMode="auto">
          <a:xfrm>
            <a:off x="0" y="13716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1908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</a:rPr>
              <a:t>燃烧</a:t>
            </a:r>
          </a:p>
          <a:p>
            <a:r>
              <a:rPr lang="en-US" altLang="zh-CN" sz="4000" b="1">
                <a:solidFill>
                  <a:srgbClr val="0000FF"/>
                </a:solidFill>
              </a:rPr>
              <a:t>[bɜ:rn] 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066800" y="28194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733800" y="2286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718D3DE7A84A29B3E76DF540443FB4EA"/>
          <p:cNvPicPr>
            <a:picLocks noChangeAspect="1" noChangeArrowheads="1"/>
          </p:cNvPicPr>
          <p:nvPr/>
        </p:nvPicPr>
        <p:blipFill>
          <a:blip r:embed="rId3" cstate="email">
            <a:lum bright="42000" contrast="78000"/>
          </a:blip>
          <a:srcRect/>
          <a:stretch>
            <a:fillRect/>
          </a:stretch>
        </p:blipFill>
        <p:spPr bwMode="auto">
          <a:xfrm>
            <a:off x="685800" y="-7938"/>
            <a:ext cx="76962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324600" y="381000"/>
            <a:ext cx="838200" cy="4572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451725" y="446088"/>
            <a:ext cx="1412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</a:rPr>
              <a:t>[seɪfli] </a:t>
            </a:r>
          </a:p>
          <a:p>
            <a:r>
              <a:rPr lang="zh-CN" altLang="en-US" sz="2800" b="1">
                <a:solidFill>
                  <a:srgbClr val="0000FF"/>
                </a:solidFill>
              </a:rPr>
              <a:t>安全地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514600" y="838200"/>
            <a:ext cx="990600" cy="381000"/>
          </a:xfrm>
          <a:prstGeom prst="ellipse">
            <a:avLst/>
          </a:prstGeom>
          <a:noFill/>
          <a:ln w="57150" cmpd="thinThick">
            <a:solidFill>
              <a:srgbClr val="CC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6565FC2C8A5372EFC474D363C2BBC963"/>
          <p:cNvPicPr>
            <a:picLocks noChangeAspect="1" noChangeArrowheads="1"/>
          </p:cNvPicPr>
          <p:nvPr/>
        </p:nvPicPr>
        <p:blipFill>
          <a:blip r:embed="rId3" cstate="email">
            <a:lum bright="24000" contrast="36000"/>
          </a:blip>
          <a:srcRect/>
          <a:stretch>
            <a:fillRect/>
          </a:stretch>
        </p:blipFill>
        <p:spPr bwMode="auto">
          <a:xfrm>
            <a:off x="0" y="365125"/>
            <a:ext cx="91440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2AAB82902652992F6F9076A88806BB57"/>
          <p:cNvPicPr>
            <a:picLocks noChangeAspect="1" noChangeArrowheads="1"/>
          </p:cNvPicPr>
          <p:nvPr/>
        </p:nvPicPr>
        <p:blipFill>
          <a:blip r:embed="rId3" cstate="email">
            <a:lum bright="24000" contrast="18000"/>
          </a:blip>
          <a:srcRect/>
          <a:stretch>
            <a:fillRect/>
          </a:stretch>
        </p:blipFill>
        <p:spPr bwMode="auto">
          <a:xfrm>
            <a:off x="0" y="609600"/>
            <a:ext cx="9144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0"/>
            <a:ext cx="8451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 err="1"/>
              <a:t>Yaz</a:t>
            </a:r>
            <a:r>
              <a:rPr lang="en-US" altLang="zh-CN" sz="5400" b="1" dirty="0"/>
              <a:t>, the meat and the fire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657600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/>
              <a:t>Hi, I am </a:t>
            </a:r>
            <a:r>
              <a:rPr lang="en-US" altLang="zh-CN" sz="4000" b="1" dirty="0" err="1"/>
              <a:t>Yaz</a:t>
            </a:r>
            <a:r>
              <a:rPr lang="en-US" altLang="zh-CN" sz="4000" b="1" dirty="0"/>
              <a:t>. I live in the Stone Age. This is my family. We have a fire. Fire gives us heat and light.</a:t>
            </a:r>
          </a:p>
        </p:txBody>
      </p:sp>
      <p:pic>
        <p:nvPicPr>
          <p:cNvPr id="11269" name="Picture 5" descr="328A1274E024C1B0346EE93F13B020BB"/>
          <p:cNvPicPr>
            <a:picLocks noChangeAspect="1" noChangeArrowheads="1"/>
          </p:cNvPicPr>
          <p:nvPr/>
        </p:nvPicPr>
        <p:blipFill>
          <a:blip r:embed="rId3" cstate="email">
            <a:lum bright="6000" contrast="42000"/>
          </a:blip>
          <a:srcRect/>
          <a:stretch>
            <a:fillRect/>
          </a:stretch>
        </p:blipFill>
        <p:spPr bwMode="auto">
          <a:xfrm>
            <a:off x="1600200" y="762000"/>
            <a:ext cx="5105400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943600" y="3962400"/>
            <a:ext cx="2590800" cy="685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43200" y="6096000"/>
            <a:ext cx="2295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i="1">
                <a:solidFill>
                  <a:srgbClr val="0000FF"/>
                </a:solidFill>
              </a:rPr>
              <a:t> [hi:t] </a:t>
            </a:r>
            <a:r>
              <a:rPr lang="zh-CN" altLang="en-US" sz="4400" b="1" i="1">
                <a:solidFill>
                  <a:srgbClr val="0000FF"/>
                </a:solidFill>
              </a:rPr>
              <a:t>热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86400" y="6156325"/>
            <a:ext cx="2024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660066"/>
                </a:solidFill>
              </a:rPr>
              <a:t>[laɪt] </a:t>
            </a:r>
            <a:r>
              <a:rPr lang="zh-CN" altLang="en-US" sz="4000" b="1" i="1">
                <a:solidFill>
                  <a:srgbClr val="660066"/>
                </a:solidFill>
              </a:rPr>
              <a:t>光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352800" y="685800"/>
            <a:ext cx="287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0000FF"/>
                </a:solidFill>
              </a:rPr>
              <a:t> [mi:t] n.</a:t>
            </a:r>
            <a:r>
              <a:rPr lang="zh-CN" altLang="en-US" sz="4000" b="1" i="1">
                <a:solidFill>
                  <a:srgbClr val="0000FF"/>
                </a:solidFill>
              </a:rPr>
              <a:t>肉</a:t>
            </a:r>
            <a:r>
              <a:rPr lang="en-US" altLang="zh-CN" sz="4000" b="1" i="1">
                <a:solidFill>
                  <a:srgbClr val="0000FF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animBg="1"/>
      <p:bldP spid="11271" grpId="0"/>
      <p:bldP spid="11272" grpId="0"/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3657600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/>
              <a:t>We always eat meat. My parents and my sister like meat, but I hate it. It does</a:t>
            </a:r>
            <a:r>
              <a:rPr lang="en-US" altLang="zh-CN" sz="4000" b="1" dirty="0">
                <a:solidFill>
                  <a:srgbClr val="FF0000"/>
                </a:solidFill>
              </a:rPr>
              <a:t> not</a:t>
            </a:r>
            <a:r>
              <a:rPr lang="en-US" altLang="zh-CN" sz="4000" b="1" dirty="0"/>
              <a:t> taste good </a:t>
            </a:r>
            <a:r>
              <a:rPr lang="en-US" altLang="zh-CN" sz="4000" b="1" dirty="0">
                <a:solidFill>
                  <a:srgbClr val="FF0000"/>
                </a:solidFill>
              </a:rPr>
              <a:t>at all</a:t>
            </a:r>
            <a:r>
              <a:rPr lang="en-US" altLang="zh-CN" sz="4000" b="1" dirty="0"/>
              <a:t>.</a:t>
            </a:r>
          </a:p>
        </p:txBody>
      </p:sp>
      <p:pic>
        <p:nvPicPr>
          <p:cNvPr id="12292" name="Picture 4" descr="5B31E3963EF828B8070996E7961BC873"/>
          <p:cNvPicPr>
            <a:picLocks noChangeAspect="1" noChangeArrowheads="1"/>
          </p:cNvPicPr>
          <p:nvPr/>
        </p:nvPicPr>
        <p:blipFill>
          <a:blip r:embed="rId3" cstate="email">
            <a:lum bright="18000" contrast="30000"/>
          </a:blip>
          <a:srcRect/>
          <a:stretch>
            <a:fillRect/>
          </a:stretch>
        </p:blipFill>
        <p:spPr bwMode="auto">
          <a:xfrm>
            <a:off x="838200" y="0"/>
            <a:ext cx="6477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0" y="4800600"/>
            <a:ext cx="1143000" cy="6858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324600" y="5486400"/>
            <a:ext cx="219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[heɪt] </a:t>
            </a:r>
            <a:r>
              <a:rPr lang="zh-CN" altLang="en-US" sz="3200" b="1" i="1">
                <a:solidFill>
                  <a:srgbClr val="0000FF"/>
                </a:solidFill>
              </a:rPr>
              <a:t>厌恶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5000" y="6156325"/>
            <a:ext cx="182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0000FF"/>
                </a:solidFill>
              </a:rPr>
              <a:t>[teɪst]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e388d75461c8604e28848a47a11d59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038600"/>
            <a:ext cx="914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/>
              <a:t>I do not want to eat any meat, so I throw it into the fire.</a:t>
            </a:r>
          </a:p>
        </p:txBody>
      </p:sp>
      <p:pic>
        <p:nvPicPr>
          <p:cNvPr id="13316" name="Picture 4" descr="D6D0350CE54E4A9DAF8166EE7FFF11C1"/>
          <p:cNvPicPr>
            <a:picLocks noChangeAspect="1" noChangeArrowheads="1"/>
          </p:cNvPicPr>
          <p:nvPr/>
        </p:nvPicPr>
        <p:blipFill>
          <a:blip r:embed="rId3" cstate="email">
            <a:lum bright="12000" contrast="30000"/>
          </a:blip>
          <a:srcRect/>
          <a:stretch>
            <a:fillRect/>
          </a:stretch>
        </p:blipFill>
        <p:spPr bwMode="auto">
          <a:xfrm>
            <a:off x="1143000" y="15875"/>
            <a:ext cx="68580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257800" y="4419600"/>
            <a:ext cx="1143000" cy="762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486400"/>
            <a:ext cx="1600200" cy="533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4800" y="6216650"/>
            <a:ext cx="407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0000FF"/>
                </a:solidFill>
              </a:rPr>
              <a:t>[θrəʊ].</a:t>
            </a:r>
            <a:r>
              <a:rPr lang="zh-CN" altLang="en-US" sz="3600" b="1" i="1">
                <a:solidFill>
                  <a:srgbClr val="0000FF"/>
                </a:solidFill>
              </a:rPr>
              <a:t>丢</a:t>
            </a:r>
            <a:r>
              <a:rPr lang="en-US" altLang="zh-CN" sz="3600" b="1" i="1">
                <a:solidFill>
                  <a:srgbClr val="0000FF"/>
                </a:solidFill>
              </a:rPr>
              <a:t>; </a:t>
            </a:r>
            <a:r>
              <a:rPr lang="zh-CN" altLang="en-US" sz="3600" b="1" i="1">
                <a:solidFill>
                  <a:srgbClr val="0000FF"/>
                </a:solidFill>
              </a:rPr>
              <a:t>抛</a:t>
            </a:r>
            <a:r>
              <a:rPr lang="en-US" altLang="zh-CN" sz="3600" b="1" i="1">
                <a:solidFill>
                  <a:srgbClr val="0000FF"/>
                </a:solidFill>
              </a:rPr>
              <a:t>; </a:t>
            </a:r>
            <a:r>
              <a:rPr lang="zh-CN" altLang="en-US" sz="3600" b="1" i="1">
                <a:solidFill>
                  <a:srgbClr val="0000FF"/>
                </a:solidFill>
              </a:rPr>
              <a:t>投掷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全屏显示(4:3)</PresentationFormat>
  <Paragraphs>55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Adobe Garamond Pro Bold</vt:lpstr>
      <vt:lpstr>汉仪中圆简</vt:lpstr>
      <vt:lpstr>宋体</vt:lpstr>
      <vt:lpstr>微软雅黑</vt:lpstr>
      <vt:lpstr>Arial</vt:lpstr>
      <vt:lpstr>Calibri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6F639DDD2D454E02B559048A8CFB3FE7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