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41" r:id="rId2"/>
    <p:sldId id="942" r:id="rId3"/>
    <p:sldId id="943" r:id="rId4"/>
    <p:sldId id="944" r:id="rId5"/>
    <p:sldId id="945" r:id="rId6"/>
    <p:sldId id="946" r:id="rId7"/>
    <p:sldId id="947" r:id="rId8"/>
    <p:sldId id="948" r:id="rId9"/>
    <p:sldId id="949" r:id="rId10"/>
    <p:sldId id="950" r:id="rId11"/>
    <p:sldId id="951" r:id="rId12"/>
    <p:sldId id="952" r:id="rId13"/>
    <p:sldId id="953" r:id="rId14"/>
    <p:sldId id="954" r:id="rId15"/>
    <p:sldId id="955" r:id="rId16"/>
    <p:sldId id="956" r:id="rId17"/>
    <p:sldId id="957" r:id="rId18"/>
    <p:sldId id="958" r:id="rId19"/>
    <p:sldId id="959" r:id="rId20"/>
    <p:sldId id="96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7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303"/>
    <a:srgbClr val="C00000"/>
    <a:srgbClr val="FFFFFF"/>
    <a:srgbClr val="AD0101"/>
    <a:srgbClr val="005CC3"/>
    <a:srgbClr val="5BACB6"/>
    <a:srgbClr val="66CCCC"/>
    <a:srgbClr val="0071ED"/>
    <a:srgbClr val="BF1C20"/>
    <a:srgbClr val="291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677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2023-01-10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‹#›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 userDrawn="1"/>
        </p:nvSpPr>
        <p:spPr>
          <a:xfrm>
            <a:off x="146342" y="231648"/>
            <a:ext cx="731711" cy="694944"/>
          </a:xfrm>
          <a:prstGeom prst="parallelogram">
            <a:avLst/>
          </a:prstGeom>
          <a:noFill/>
          <a:ln w="3175">
            <a:gradFill>
              <a:gsLst>
                <a:gs pos="0">
                  <a:srgbClr val="93C3C2"/>
                </a:gs>
                <a:gs pos="99000">
                  <a:srgbClr val="BAD7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4" name="平行四边形 3"/>
          <p:cNvSpPr/>
          <p:nvPr userDrawn="1"/>
        </p:nvSpPr>
        <p:spPr>
          <a:xfrm>
            <a:off x="298782" y="353568"/>
            <a:ext cx="731711" cy="694944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2" name="平行四边形 1"/>
          <p:cNvSpPr/>
          <p:nvPr userDrawn="1"/>
        </p:nvSpPr>
        <p:spPr>
          <a:xfrm>
            <a:off x="219513" y="292608"/>
            <a:ext cx="731711" cy="694944"/>
          </a:xfrm>
          <a:prstGeom prst="parallelogram">
            <a:avLst/>
          </a:prstGeom>
          <a:gradFill>
            <a:gsLst>
              <a:gs pos="0">
                <a:srgbClr val="93C3C2"/>
              </a:gs>
              <a:gs pos="99000">
                <a:srgbClr val="B7D5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228386" y="312102"/>
            <a:ext cx="70231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5F8123CF-E7D1-454A-B20C-763221F63EFA}" type="slidenum">
              <a:rPr kumimoji="1" lang="zh-CN" altLang="en-US" sz="2400" dirty="0" smtClean="0">
                <a:solidFill>
                  <a:schemeClr val="bg1"/>
                </a:solidFill>
                <a:latin typeface="阿里巴巴普惠体 R" panose="00020600040101010101" charset="-122"/>
                <a:cs typeface="Arial" panose="020B0604020202020204" pitchFamily="34" charset="0"/>
              </a:rPr>
              <a:t>‹#›</a:t>
            </a:fld>
            <a:endParaRPr kumimoji="1" lang="zh-CN" altLang="en-US" sz="2400" dirty="0">
              <a:solidFill>
                <a:schemeClr val="bg1"/>
              </a:solidFill>
              <a:latin typeface="阿里巴巴普惠体 R" panose="0002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58750" y="149225"/>
            <a:ext cx="118745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82550" y="47625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9283" y="5700352"/>
            <a:ext cx="581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>
                <a:solidFill>
                  <a:srgbClr val="F86689"/>
                </a:solidFill>
                <a:cs typeface="阿里巴巴普惠体 R" panose="00020600040101010101" charset="-122"/>
              </a:rPr>
              <a:t>西方传统节日介绍</a:t>
            </a:r>
            <a:r>
              <a:rPr kumimoji="1" lang="en-US" altLang="zh-CN">
                <a:solidFill>
                  <a:srgbClr val="F86689"/>
                </a:solidFill>
                <a:cs typeface="阿里巴巴普惠体 R" panose="00020600040101010101" charset="-122"/>
              </a:rPr>
              <a:t>PPT</a:t>
            </a:r>
            <a:r>
              <a:rPr kumimoji="1" lang="zh-CN" altLang="en-US">
                <a:solidFill>
                  <a:srgbClr val="F86689"/>
                </a:solidFill>
                <a:cs typeface="阿里巴巴普惠体 R" panose="00020600040101010101" charset="-122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68040" y="2945765"/>
            <a:ext cx="5953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000">
                <a:solidFill>
                  <a:srgbClr val="F86689"/>
                </a:solidFill>
                <a:cs typeface="阿里巴巴普惠体 R" panose="00020600040101010101" charset="-122"/>
              </a:rPr>
              <a:t>情人节</a:t>
            </a:r>
            <a:r>
              <a:rPr kumimoji="1" lang="en-US" altLang="zh-CN" sz="8000">
                <a:solidFill>
                  <a:srgbClr val="F86689"/>
                </a:solidFill>
                <a:cs typeface="阿里巴巴普惠体 R" panose="00020600040101010101" charset="-122"/>
              </a:rPr>
              <a:t>2.14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地区差异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9773" y="1943099"/>
            <a:ext cx="5943600" cy="335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据说瓦伦丁是最早的基督徒之一，那个时代做一名基督徒意味着危险和死亡。为掩护其他殉教者，瓦伦丁被抓住，投入了监牢。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在那里他治愈了典狱长女儿失明的双眼。当暴君听到这一奇迹时，他感到非常害怕，于是将瓦伦丁斩首示众。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据传说，在行刑的那一天早晨，瓦伦丁给典狱长的女儿写了一封情意绵绵的告别信，落款是：</a:t>
            </a:r>
            <a:r>
              <a:rPr kumimoji="1" lang="en-GB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From your Valentine</a:t>
            </a:r>
            <a:r>
              <a:rPr kumimoji="1" lang="zh-CN" alt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（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寄自你的瓦伦丁）。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1358900"/>
            <a:ext cx="5270500" cy="527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地区差异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5304" y="4901743"/>
            <a:ext cx="5120664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当天，盲女在他墓前种了一棵开红花的杏树，以寄托自己的情思，这一天就是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日。自此以后，基督教便把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日定为情人节。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35968" y="1478486"/>
            <a:ext cx="5415268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在古罗马时期，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日是为表示对约娜的尊敬而设的节日。约娜是罗马众神的皇后，罗马人同时将她尊奉为情人节礼物情人节礼物妇女和婚姻之神。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373537"/>
            <a:ext cx="3822700" cy="3822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08165" y="2659380"/>
            <a:ext cx="4609465" cy="351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232749"/>
            <a:ext cx="4646341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06555" y="2779951"/>
            <a:ext cx="506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0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节日礼物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02695" y="3040818"/>
            <a:ext cx="2225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Part</a:t>
            </a:r>
            <a:r>
              <a:rPr kumimoji="1" lang="zh-CN" altLang="en-US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 </a:t>
            </a:r>
            <a:r>
              <a:rPr kumimoji="1" lang="en-US" altLang="zh-CN" sz="48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节日礼物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1600" y="1820243"/>
            <a:ext cx="9601200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情人节是个需要谨慎小心的日子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——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对于单身的人和浪漫的人来说更是如此。“情人节”清早一起床你就该从钥情人节情人节匙孔向外窥探。据传说记载，如果你所看到的第一个人是在独行，那么你当年就会独身；如果你看到两个或更多的人同行，那么你当年肯定会觅得情人；如果你看到一只公鸡和一只母鸡的话，那你就会在“圣诞节”以前结婚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4405" y="3615055"/>
            <a:ext cx="5515610" cy="308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节日礼物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400" y="1762417"/>
            <a:ext cx="5715000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在古罗马，年轻人和少女的生活是被严格分开的。然而，在卢帕撒拉节，小伙子们可以选择一个自己心爱的姑娘的名字刻在花瓶上。这样，过节的时候，小伙子就可以与自己选择的姑娘一起跳舞，庆祝节日。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41900" y="4356100"/>
            <a:ext cx="6121400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随着罗马势力在欧洲的扩张，牧神节的习俗被带到了法国和英国等地。人们最乐此不疲的一项节日活动类似于摸彩。年轻女子们的名字被放置于盒子内，然后年轻男子上前抽取。抽中的一对男女成为情人，时间是一年或更长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3269304"/>
            <a:ext cx="3302000" cy="330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19290" y="1253490"/>
            <a:ext cx="4255770" cy="273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节日礼物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3900" y="2451100"/>
            <a:ext cx="3505200" cy="298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基督教的兴起使人们纪念众神的习俗逐渐淡漠。教士们不希望人们放弃节日的欢乐。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于是将牧神节（</a:t>
            </a:r>
            <a:r>
              <a:rPr kumimoji="1" lang="en-GB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Lupercalia</a:t>
            </a:r>
            <a:r>
              <a:rPr kumimoji="1" lang="zh-CN" alt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）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改成“瓦沦丁节”（</a:t>
            </a:r>
            <a:r>
              <a:rPr kumimoji="1" lang="en-GB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Valentine's Day</a:t>
            </a:r>
            <a:r>
              <a:rPr kumimoji="1" lang="zh-CN" alt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），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并移至二月十四日。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43220" y="2451099"/>
            <a:ext cx="3505200" cy="298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未婚男女的名字被抽出后，他们会互相交换礼物，女子在这一年内成为男子的</a:t>
            </a:r>
            <a:r>
              <a:rPr kumimoji="1" lang="en-GB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Valentine</a:t>
            </a:r>
            <a:r>
              <a:rPr kumimoji="1" lang="zh-CN" alt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在男子的衣袖上会绣上女子的名字，照顾和保护该女子于是成为该男子的神圣职责。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20160" y="2267585"/>
            <a:ext cx="4164965" cy="338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232749"/>
            <a:ext cx="4646341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06555" y="2779951"/>
            <a:ext cx="506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0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庆祝活动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02695" y="3040818"/>
            <a:ext cx="2225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Part</a:t>
            </a:r>
            <a:r>
              <a:rPr kumimoji="1" lang="zh-CN" altLang="en-US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 </a:t>
            </a:r>
            <a:r>
              <a:rPr kumimoji="1" lang="en-US" altLang="zh-CN" sz="48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庆祝活动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29074" y="2778188"/>
            <a:ext cx="4051300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从古罗马至维多利亚时代，人们用两株半开的花来预测婚后状况。未婚男女栽种两株半开的花，花名的第一个字母要与各自名字的第一个字母相同。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0873" y="5064188"/>
            <a:ext cx="10304827" cy="7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如果两花交相开放，则预示着夫妻终身美满；如果两花相背而开，则预示着夫妻将会分道扬镳；如果鲜花怒放，则表示未来的家庭人丁兴旺；若出现一朵花凋谢或死亡的情况，则意味着夫妻中有一方会先于另一方而早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863600"/>
            <a:ext cx="4584700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庆祝活动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9773" y="2578100"/>
            <a:ext cx="5174027" cy="187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不同时代，过情人节的习俗有所不同。其中从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1837-1901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年英国维多利亚女王时期的情人节习俗最为独特：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日这一天，一对对情人，将一株生有两朵含苞待放花蕾的春枝移植在特制的盆内。花名的第一个字母必须与这对情人一姓名的第一个字母吻合。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68770" y="211455"/>
            <a:ext cx="4531360" cy="604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庆祝活动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9500" y="1714500"/>
            <a:ext cx="6413500" cy="298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几天后，如果这春枝上的双蕾怒放，交相辉映，便预示这对情人白首偕老。如果双蕾各分西东，相北吐蕊，这对情、人终将劳燕分飞；如果花开得硕大、灿烂，表示以后子孙满堂，合家欢乐；倘若一花枯萎凋谢，情人中的一人有早夭之险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在白金汉郡还曾盛行在情人节之夜祈祷的风习：点燃一支蜡烛，插入两枚细针，从烛底插到烛心，默念自己的爱人的名字，祈祷相爱始终，待蜡烛燃至针尖，据说所爱之人便会及时叩扉而至。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267023"/>
            <a:ext cx="5003800" cy="5003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45195" y="4504690"/>
            <a:ext cx="3457575" cy="2211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24130" y="1365250"/>
            <a:ext cx="12209145" cy="4318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2342" y="2647581"/>
            <a:ext cx="23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0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89400" y="1735905"/>
            <a:ext cx="2813591" cy="2859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4000">
                <a:solidFill>
                  <a:srgbClr val="F86689"/>
                </a:solidFill>
                <a:latin typeface="+mn-ea"/>
                <a:cs typeface="阿里巴巴普惠体 R" panose="00020600040101010101" charset="-122"/>
              </a:rPr>
              <a:t>节日起源</a:t>
            </a:r>
            <a:endParaRPr kumimoji="1" lang="en-US" altLang="zh-CN" sz="4000">
              <a:solidFill>
                <a:srgbClr val="F86689"/>
              </a:solidFill>
              <a:latin typeface="+mn-ea"/>
              <a:cs typeface="阿里巴巴普惠体 R" panose="00020600040101010101" charset="-122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4000">
                <a:solidFill>
                  <a:srgbClr val="F86689"/>
                </a:solidFill>
                <a:latin typeface="+mn-ea"/>
                <a:cs typeface="阿里巴巴普惠体 R" panose="00020600040101010101" charset="-122"/>
              </a:rPr>
              <a:t>地区差异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14891" y="1735905"/>
            <a:ext cx="2813591" cy="2859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4000">
                <a:solidFill>
                  <a:srgbClr val="F86689"/>
                </a:solidFill>
                <a:latin typeface="+mn-ea"/>
                <a:cs typeface="阿里巴巴普惠体 R" panose="00020600040101010101" charset="-122"/>
              </a:rPr>
              <a:t>节日礼物</a:t>
            </a:r>
            <a:endParaRPr kumimoji="1" lang="en-US" altLang="zh-CN" sz="4000">
              <a:solidFill>
                <a:srgbClr val="F86689"/>
              </a:solidFill>
              <a:latin typeface="+mn-ea"/>
              <a:cs typeface="阿里巴巴普惠体 R" panose="00020600040101010101" charset="-122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4000">
                <a:solidFill>
                  <a:srgbClr val="F86689"/>
                </a:solidFill>
                <a:latin typeface="+mn-ea"/>
                <a:cs typeface="阿里巴巴普惠体 R" panose="00020600040101010101" charset="-122"/>
              </a:rPr>
              <a:t>庆祝活动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26580" y="3609011"/>
            <a:ext cx="241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8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694956" y="2591104"/>
            <a:ext cx="69557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THANKS</a:t>
            </a:r>
          </a:p>
          <a:p>
            <a:pPr algn="ctr"/>
            <a:r>
              <a:rPr kumimoji="1" lang="zh-CN" altLang="en-US" sz="66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感谢您的耐心聆听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232749"/>
            <a:ext cx="4646341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44605" y="2779951"/>
            <a:ext cx="506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0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节日起源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02695" y="3040818"/>
            <a:ext cx="2225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Part</a:t>
            </a:r>
            <a:r>
              <a:rPr kumimoji="1" lang="zh-CN" altLang="en-US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 </a:t>
            </a:r>
            <a:r>
              <a:rPr kumimoji="1" lang="en-US" altLang="zh-CN" sz="48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节日起源</a:t>
            </a:r>
            <a:endParaRPr kumimoji="1" lang="en-US" altLang="zh-CN" sz="2800">
              <a:solidFill>
                <a:srgbClr val="C00000"/>
              </a:solidFill>
              <a:latin typeface="+mn-ea"/>
              <a:cs typeface="阿里巴巴普惠体 R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67300" y="1955800"/>
            <a:ext cx="6413500" cy="261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情人节，又称圣瓦伦丁节或圣华伦泰节，日期在每年公历的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日，是西方国家的传统节日之一，起源于基督教。如今已经成为全世界著名的浪漫节日，但是不同国家的人们表达爱意的方式却各不相同。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情人节是一个关于爱、浪漫以及花、巧克力、贺卡的节日，男女在这一天互送礼物用以表达爱意或友好。情人节的晚餐约会通常代表了情侣关系的发展关键。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" y="1267023"/>
            <a:ext cx="5308600" cy="5308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100" y="3606800"/>
            <a:ext cx="3594100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节日起源</a:t>
            </a:r>
            <a:endParaRPr kumimoji="1" lang="en-US" altLang="zh-CN" sz="2800">
              <a:solidFill>
                <a:srgbClr val="C00000"/>
              </a:solidFill>
              <a:latin typeface="+mn-ea"/>
              <a:cs typeface="阿里巴巴普惠体 R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300" y="1651000"/>
            <a:ext cx="5397500" cy="2245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情人节现已成为欧美各国青年人喜爱的节日，其他国家也已开始流行。而在中国，传统节日之一的七夕节也是靓女们重视的日子，因此而被称为中国的情人节。由于能表达共同的人类情怀，各国各地纷纷发掘了自身的“情人节”。据海外网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2019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年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日电，有美媒曝出，日本女性正在抵制本国情人节的一项独特传统。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0" y="4408590"/>
            <a:ext cx="5270500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公元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270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年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——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罗马圣教徒瓦伦丁被处死，此日被后人定为“情人节”。瓦伦丁节，又称情人节，是欧美和大洋洲的一些国家的民族节日。此节日的来源甚多，但一般是以罗马圣教徒瓦伦丁被处死，后被定为“情人节”较为普通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152400"/>
            <a:ext cx="4114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节日起源</a:t>
            </a:r>
            <a:endParaRPr kumimoji="1" lang="en-US" altLang="zh-CN" sz="2800">
              <a:solidFill>
                <a:srgbClr val="C00000"/>
              </a:solidFill>
              <a:latin typeface="+mn-ea"/>
              <a:cs typeface="阿里巴巴普惠体 R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800" y="1778000"/>
            <a:ext cx="10477500" cy="7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公元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3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世纪，罗马帝国出现全面危机，经济凋敝，统治阶级腐败，社会动荡不安，人民纷纷反抗。贵族阶级为维护其统治，残暴镇压民众和基督教徒。是时有一位教徒瓦伦丁，被捕入狱。在狱中，他以坦诚之心打动了典狱长的女儿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8600" y="3263900"/>
            <a:ext cx="4711700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他们相互爱慕，并得到典狱长女儿的照顾。统治阶级下令将他执行死刑。在临刑前，他给典狱长女儿写了一封长长的遗书，表明自己是无罪的。表明他光明磊落的心迹和对典狱长女儿深深眷恋。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940580"/>
            <a:ext cx="5505450" cy="550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节日起源</a:t>
            </a:r>
            <a:endParaRPr kumimoji="1" lang="en-US" altLang="zh-CN" sz="2800">
              <a:solidFill>
                <a:srgbClr val="C00000"/>
              </a:solidFill>
              <a:latin typeface="+mn-ea"/>
              <a:cs typeface="阿里巴巴普惠体 R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32400" y="2400300"/>
            <a:ext cx="5727700" cy="2245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公元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3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世纪，罗马帝国皇帝克劳迪乌斯二世在首都罗马宣布废弃所有的婚姻承诺， 情人节礼物 情人节礼物 当时是出于战争的考虑，使更多无所牵挂的男人可以走上争战的疆场。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一名叫瓦仑廷（</a:t>
            </a:r>
            <a:r>
              <a:rPr kumimoji="1" lang="en-GB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Sanctus Valentinus</a:t>
            </a:r>
            <a:r>
              <a:rPr kumimoji="1" lang="zh-CN" alt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）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的神父没有遵照这个旨意而继续为相爱的年轻人举行教堂婚礼。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05" y="1689099"/>
            <a:ext cx="4513675" cy="451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232749"/>
            <a:ext cx="4646341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06555" y="2779951"/>
            <a:ext cx="506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000">
                <a:solidFill>
                  <a:srgbClr val="F86689"/>
                </a:solidFill>
                <a:latin typeface="+mj-ea"/>
                <a:ea typeface="+mj-ea"/>
                <a:cs typeface="阿里巴巴普惠体 R" panose="00020600040101010101" charset="-122"/>
              </a:rPr>
              <a:t>地区差异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02695" y="3040818"/>
            <a:ext cx="2225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Part</a:t>
            </a:r>
            <a:r>
              <a:rPr kumimoji="1" lang="zh-CN" altLang="en-US" sz="36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 </a:t>
            </a:r>
            <a:r>
              <a:rPr kumimoji="1" lang="en-US" altLang="zh-CN" sz="4800">
                <a:solidFill>
                  <a:srgbClr val="F86689"/>
                </a:solidFill>
                <a:latin typeface="+mj-lt"/>
                <a:cs typeface="阿里巴巴普惠体 R" panose="00020600040101010101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773" y="152400"/>
            <a:ext cx="2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>
                <a:solidFill>
                  <a:srgbClr val="C00000"/>
                </a:solidFill>
                <a:latin typeface="+mn-ea"/>
                <a:cs typeface="阿里巴巴普惠体 R" panose="00020600040101010101" charset="-122"/>
              </a:rPr>
              <a:t>地区差异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6204" y="2133600"/>
            <a:ext cx="4856527" cy="261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事情被告发后，瓦仑廷神父先是被鞭打，然后被石头掷打，最后在公元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270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年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日这天被送上了绞架被绞死。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14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世纪以后，人们就开始纪念这个日子。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中文译为“情人节”的这个日子，在西方国家里就被称为</a:t>
            </a:r>
            <a:r>
              <a:rPr kumimoji="1" lang="en-GB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Valentine's Day</a:t>
            </a:r>
            <a:r>
              <a:rPr kumimoji="1" lang="zh-CN" alt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，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阿里巴巴普惠体 R" panose="00020600040101010101" charset="-122"/>
              </a:rPr>
              <a:t>用以纪念那位为情人做主而牺牲的神父。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9773" y="555823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400">
                <a:solidFill>
                  <a:srgbClr val="C00000"/>
                </a:solidFill>
                <a:cs typeface="阿里巴巴普惠体 R" panose="00020600040101010101" charset="-122"/>
              </a:rPr>
              <a:t>Valentine's Day Introduction</a:t>
            </a:r>
            <a:endParaRPr kumimoji="1" lang="zh-CN" altLang="en-US" sz="1400">
              <a:solidFill>
                <a:srgbClr val="C00000"/>
              </a:solidFill>
              <a:cs typeface="阿里巴巴普惠体 R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64680" y="1483360"/>
            <a:ext cx="3379470" cy="522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9">
      <a:majorFont>
        <a:latin typeface="阿里巴巴普惠体 R"/>
        <a:ea typeface="阿里巴巴普惠体 R"/>
        <a:cs typeface=""/>
      </a:majorFont>
      <a:minorFont>
        <a:latin typeface="阿里巴巴普惠体 R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宽屏</PresentationFormat>
  <Paragraphs>101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阿里巴巴普惠体 R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2019-06-19T02:08:00Z</dcterms:created>
  <dcterms:modified xsi:type="dcterms:W3CDTF">2023-01-10T06:50:01Z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56228F303B044A0E85E3278A7C3C79CF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