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ags/tag1.xml" ContentType="application/vnd.openxmlformats-officedocument.presentationml.tag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63" r:id="rId5"/>
    <p:sldId id="268" r:id="rId6"/>
    <p:sldId id="264" r:id="rId7"/>
    <p:sldId id="259" r:id="rId8"/>
    <p:sldId id="267" r:id="rId9"/>
    <p:sldId id="269" r:id="rId10"/>
    <p:sldId id="275" r:id="rId11"/>
    <p:sldId id="260" r:id="rId12"/>
    <p:sldId id="271" r:id="rId13"/>
    <p:sldId id="265" r:id="rId14"/>
    <p:sldId id="261" r:id="rId15"/>
    <p:sldId id="273" r:id="rId16"/>
    <p:sldId id="266" r:id="rId17"/>
    <p:sldId id="262" r:id="rId18"/>
    <p:sldId id="270" r:id="rId19"/>
    <p:sldId id="274" r:id="rId20"/>
    <p:sldId id="272" r:id="rId2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F92B2"/>
    <a:srgbClr val="92CDBB"/>
    <a:srgbClr val="96A7C1"/>
    <a:srgbClr val="F5F5F5"/>
    <a:srgbClr val="E7F1EA"/>
    <a:srgbClr val="74737B"/>
    <a:srgbClr val="F1D1C9"/>
    <a:srgbClr val="F0F6F2"/>
    <a:srgbClr val="F9EAE7"/>
    <a:srgbClr val="D2E5D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autoAdjust="0"/>
  </p:normalViewPr>
  <p:slideViewPr>
    <p:cSldViewPr snapToGrid="0">
      <p:cViewPr varScale="1">
        <p:scale>
          <a:sx n="75" d="100"/>
          <a:sy n="75" d="100"/>
        </p:scale>
        <p:origin x="72" y="34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___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zh-CN" sz="1860" b="1" i="0" u="none" strike="noStrike" kern="1200" spc="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r>
              <a:rPr lang="en-US" altLang="zh-CN" b="1" smtClean="0">
                <a:solidFill>
                  <a:schemeClr val="tx1">
                    <a:lumMod val="75000"/>
                    <a:lumOff val="25000"/>
                  </a:schemeClr>
                </a:solidFill>
                <a:latin typeface="微软雅黑" panose="020B0503020204020204" pitchFamily="34" charset="-122"/>
                <a:ea typeface="微软雅黑" panose="020B0503020204020204" pitchFamily="34" charset="-122"/>
              </a:rPr>
              <a:t>5</a:t>
            </a:r>
            <a:r>
              <a:rPr lang="zh-CN" altLang="en-US" b="1" baseline="0" smtClean="0">
                <a:solidFill>
                  <a:schemeClr val="tx1">
                    <a:lumMod val="75000"/>
                    <a:lumOff val="25000"/>
                  </a:schemeClr>
                </a:solidFill>
                <a:latin typeface="微软雅黑" panose="020B0503020204020204" pitchFamily="34" charset="-122"/>
                <a:ea typeface="微软雅黑" panose="020B0503020204020204" pitchFamily="34" charset="-122"/>
              </a:rPr>
              <a:t>大零售业务形态收入情况</a:t>
            </a:r>
            <a:endParaRPr lang="zh-CN" altLang="en-US" b="1">
              <a:solidFill>
                <a:schemeClr val="tx1">
                  <a:lumMod val="75000"/>
                  <a:lumOff val="25000"/>
                </a:schemeClr>
              </a:solidFill>
              <a:latin typeface="微软雅黑" panose="020B0503020204020204" pitchFamily="34" charset="-122"/>
              <a:ea typeface="微软雅黑" panose="020B0503020204020204" pitchFamily="34" charset="-122"/>
            </a:endParaRPr>
          </a:p>
        </c:rich>
      </c:tx>
      <c:overlay val="0"/>
      <c:spPr>
        <a:noFill/>
        <a:ln>
          <a:noFill/>
        </a:ln>
        <a:effectLst/>
      </c:spPr>
      <c:txPr>
        <a:bodyPr rot="0" spcFirstLastPara="1" vertOverflow="ellipsis" vert="horz" wrap="square" anchor="ctr" anchorCtr="1"/>
        <a:lstStyle/>
        <a:p>
          <a:pPr>
            <a:defRPr lang="zh-CN" sz="1860" b="1" i="0" u="none" strike="noStrike" kern="1200" spc="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lang="zh-CN"/>
        </a:p>
      </c:txPr>
    </c:title>
    <c:autoTitleDeleted val="0"/>
    <c:plotArea>
      <c:layout/>
      <c:areaChart>
        <c:grouping val="standard"/>
        <c:varyColors val="0"/>
        <c:ser>
          <c:idx val="0"/>
          <c:order val="0"/>
          <c:tx>
            <c:strRef>
              <c:f>Sheet1!$B$1</c:f>
              <c:strCache>
                <c:ptCount val="1"/>
                <c:pt idx="0">
                  <c:v>2017年</c:v>
                </c:pt>
              </c:strCache>
            </c:strRef>
          </c:tx>
          <c:spPr>
            <a:solidFill>
              <a:srgbClr val="7F92B2"/>
            </a:solidFill>
            <a:ln>
              <a:solidFill>
                <a:srgbClr val="7F92B2"/>
              </a:solidFill>
            </a:ln>
            <a:effectLst/>
          </c:spPr>
          <c:cat>
            <c:strRef>
              <c:f>Sheet1!$A$2:$A$6</c:f>
              <c:strCache>
                <c:ptCount val="5"/>
                <c:pt idx="0">
                  <c:v>文字模板</c:v>
                </c:pt>
                <c:pt idx="1">
                  <c:v>演示模板</c:v>
                </c:pt>
                <c:pt idx="2">
                  <c:v>表格模板</c:v>
                </c:pt>
                <c:pt idx="3">
                  <c:v>H5模板</c:v>
                </c:pt>
                <c:pt idx="4">
                  <c:v>图片</c:v>
                </c:pt>
              </c:strCache>
            </c:strRef>
          </c:cat>
          <c:val>
            <c:numRef>
              <c:f>Sheet1!$B$2:$B$6</c:f>
              <c:numCache>
                <c:formatCode>General</c:formatCode>
                <c:ptCount val="5"/>
                <c:pt idx="0">
                  <c:v>58</c:v>
                </c:pt>
                <c:pt idx="1">
                  <c:v>103</c:v>
                </c:pt>
                <c:pt idx="2">
                  <c:v>76</c:v>
                </c:pt>
                <c:pt idx="3">
                  <c:v>25</c:v>
                </c:pt>
                <c:pt idx="4">
                  <c:v>28</c:v>
                </c:pt>
              </c:numCache>
            </c:numRef>
          </c:val>
          <c:extLst>
            <c:ext xmlns:c16="http://schemas.microsoft.com/office/drawing/2014/chart" uri="{C3380CC4-5D6E-409C-BE32-E72D297353CC}">
              <c16:uniqueId val="{00000000-6926-42E7-AC48-FC4DF9347DAC}"/>
            </c:ext>
          </c:extLst>
        </c:ser>
        <c:ser>
          <c:idx val="1"/>
          <c:order val="1"/>
          <c:tx>
            <c:strRef>
              <c:f>Sheet1!$C$1</c:f>
              <c:strCache>
                <c:ptCount val="1"/>
                <c:pt idx="0">
                  <c:v>2016年</c:v>
                </c:pt>
              </c:strCache>
            </c:strRef>
          </c:tx>
          <c:spPr>
            <a:solidFill>
              <a:srgbClr val="92CDBB"/>
            </a:solidFill>
            <a:ln w="25400">
              <a:solidFill>
                <a:srgbClr val="92CDBB"/>
              </a:solidFill>
            </a:ln>
            <a:effectLst/>
          </c:spPr>
          <c:cat>
            <c:strRef>
              <c:f>Sheet1!$A$2:$A$6</c:f>
              <c:strCache>
                <c:ptCount val="5"/>
                <c:pt idx="0">
                  <c:v>文字模板</c:v>
                </c:pt>
                <c:pt idx="1">
                  <c:v>演示模板</c:v>
                </c:pt>
                <c:pt idx="2">
                  <c:v>表格模板</c:v>
                </c:pt>
                <c:pt idx="3">
                  <c:v>H5模板</c:v>
                </c:pt>
                <c:pt idx="4">
                  <c:v>图片</c:v>
                </c:pt>
              </c:strCache>
            </c:strRef>
          </c:cat>
          <c:val>
            <c:numRef>
              <c:f>Sheet1!$C$2:$C$6</c:f>
              <c:numCache>
                <c:formatCode>General</c:formatCode>
                <c:ptCount val="5"/>
                <c:pt idx="0">
                  <c:v>32</c:v>
                </c:pt>
                <c:pt idx="1">
                  <c:v>48</c:v>
                </c:pt>
                <c:pt idx="2">
                  <c:v>35</c:v>
                </c:pt>
                <c:pt idx="3">
                  <c:v>0</c:v>
                </c:pt>
                <c:pt idx="4">
                  <c:v>15</c:v>
                </c:pt>
              </c:numCache>
            </c:numRef>
          </c:val>
          <c:extLst>
            <c:ext xmlns:c16="http://schemas.microsoft.com/office/drawing/2014/chart" uri="{C3380CC4-5D6E-409C-BE32-E72D297353CC}">
              <c16:uniqueId val="{00000001-6926-42E7-AC48-FC4DF9347DAC}"/>
            </c:ext>
          </c:extLst>
        </c:ser>
        <c:dLbls>
          <c:showLegendKey val="0"/>
          <c:showVal val="0"/>
          <c:showCatName val="0"/>
          <c:showSerName val="0"/>
          <c:showPercent val="0"/>
          <c:showBubbleSize val="0"/>
        </c:dLbls>
        <c:axId val="1234273376"/>
        <c:axId val="1234277296"/>
      </c:areaChart>
      <c:catAx>
        <c:axId val="1234273376"/>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微软雅黑 Light" panose="020B0502040204020203" pitchFamily="34" charset="-122"/>
                <a:ea typeface="微软雅黑 Light" panose="020B0502040204020203" pitchFamily="34" charset="-122"/>
                <a:cs typeface="+mn-cs"/>
              </a:defRPr>
            </a:pPr>
            <a:endParaRPr lang="zh-CN"/>
          </a:p>
        </c:txPr>
        <c:crossAx val="1234277296"/>
        <c:crosses val="autoZero"/>
        <c:auto val="1"/>
        <c:lblAlgn val="ctr"/>
        <c:lblOffset val="100"/>
        <c:noMultiLvlLbl val="0"/>
      </c:catAx>
      <c:valAx>
        <c:axId val="123427729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endParaRPr lang="zh-CN"/>
          </a:p>
        </c:txPr>
        <c:crossAx val="1234273376"/>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lang="zh-CN" sz="1195" b="0" i="0" u="none" strike="noStrike" kern="1200" baseline="0">
              <a:solidFill>
                <a:schemeClr val="tx1">
                  <a:lumMod val="65000"/>
                  <a:lumOff val="35000"/>
                </a:schemeClr>
              </a:solidFill>
              <a:latin typeface="微软雅黑 Light" panose="020B0502040204020203" pitchFamily="34" charset="-122"/>
              <a:ea typeface="微软雅黑 Light" panose="020B0502040204020203" pitchFamily="34" charset="-122"/>
              <a:cs typeface="+mn-cs"/>
            </a:defRPr>
          </a:pPr>
          <a:endParaRPr lang="zh-CN"/>
        </a:p>
      </c:txPr>
    </c:legend>
    <c:plotVisOnly val="1"/>
    <c:dispBlanksAs val="zero"/>
    <c:showDLblsOverMax val="0"/>
  </c:chart>
  <c:spPr>
    <a:noFill/>
    <a:ln>
      <a:noFill/>
    </a:ln>
    <a:effectLst/>
  </c:spPr>
  <c:txPr>
    <a:bodyPr/>
    <a:lstStyle/>
    <a:p>
      <a:pPr>
        <a:defRPr lang="zh-CN"/>
      </a:pPr>
      <a:endParaRPr lang="zh-CN"/>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zh-CN" sz="1860" b="0" i="0" u="none" strike="noStrike" kern="1200" spc="0" baseline="0">
                <a:solidFill>
                  <a:schemeClr val="tx1">
                    <a:lumMod val="65000"/>
                    <a:lumOff val="35000"/>
                  </a:schemeClr>
                </a:solidFill>
                <a:latin typeface="微软雅黑 Light" panose="020B0502040204020203" pitchFamily="34" charset="-122"/>
                <a:ea typeface="微软雅黑 Light" panose="020B0502040204020203" pitchFamily="34" charset="-122"/>
                <a:cs typeface="+mn-cs"/>
              </a:defRPr>
            </a:pPr>
            <a:r>
              <a:rPr lang="zh-CN" altLang="en-US" dirty="0" smtClean="0">
                <a:latin typeface="微软雅黑 Light" panose="020B0502040204020203" pitchFamily="34" charset="-122"/>
                <a:ea typeface="微软雅黑 Light" panose="020B0502040204020203" pitchFamily="34" charset="-122"/>
              </a:rPr>
              <a:t>设计师分布</a:t>
            </a:r>
            <a:endParaRPr lang="zh-CN" altLang="en-US" dirty="0">
              <a:latin typeface="微软雅黑 Light" panose="020B0502040204020203" pitchFamily="34" charset="-122"/>
              <a:ea typeface="微软雅黑 Light" panose="020B0502040204020203" pitchFamily="34" charset="-122"/>
            </a:endParaRPr>
          </a:p>
        </c:rich>
      </c:tx>
      <c:overlay val="0"/>
      <c:spPr>
        <a:noFill/>
        <a:ln>
          <a:noFill/>
        </a:ln>
        <a:effectLst/>
      </c:spPr>
      <c:txPr>
        <a:bodyPr rot="0" spcFirstLastPara="1" vertOverflow="ellipsis" vert="horz" wrap="square" anchor="ctr" anchorCtr="1"/>
        <a:lstStyle/>
        <a:p>
          <a:pPr>
            <a:defRPr lang="zh-CN" sz="1860" b="0" i="0" u="none" strike="noStrike" kern="1200" spc="0" baseline="0">
              <a:solidFill>
                <a:schemeClr val="tx1">
                  <a:lumMod val="65000"/>
                  <a:lumOff val="35000"/>
                </a:schemeClr>
              </a:solidFill>
              <a:latin typeface="微软雅黑 Light" panose="020B0502040204020203" pitchFamily="34" charset="-122"/>
              <a:ea typeface="微软雅黑 Light" panose="020B0502040204020203" pitchFamily="34" charset="-122"/>
              <a:cs typeface="+mn-cs"/>
            </a:defRPr>
          </a:pPr>
          <a:endParaRPr lang="zh-CN"/>
        </a:p>
      </c:txPr>
    </c:title>
    <c:autoTitleDeleted val="0"/>
    <c:plotArea>
      <c:layout/>
      <c:barChart>
        <c:barDir val="col"/>
        <c:grouping val="clustered"/>
        <c:varyColors val="0"/>
        <c:ser>
          <c:idx val="0"/>
          <c:order val="0"/>
          <c:tx>
            <c:strRef>
              <c:f>Sheet1!$B$1</c:f>
              <c:strCache>
                <c:ptCount val="1"/>
                <c:pt idx="0">
                  <c:v>动漫设计师</c:v>
                </c:pt>
              </c:strCache>
            </c:strRef>
          </c:tx>
          <c:spPr>
            <a:solidFill>
              <a:srgbClr val="92CDBB"/>
            </a:solidFill>
            <a:ln>
              <a:solidFill>
                <a:srgbClr val="92CDBB"/>
              </a:solidFill>
            </a:ln>
            <a:effectLst/>
          </c:spPr>
          <c:invertIfNegative val="0"/>
          <c:cat>
            <c:strRef>
              <c:f>Sheet1!$A$2:$A$5</c:f>
              <c:strCache>
                <c:ptCount val="4"/>
                <c:pt idx="0">
                  <c:v>2014年</c:v>
                </c:pt>
                <c:pt idx="1">
                  <c:v>2015年</c:v>
                </c:pt>
                <c:pt idx="2">
                  <c:v>2016年</c:v>
                </c:pt>
                <c:pt idx="3">
                  <c:v>2017年</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A640-4168-93DB-FF01DC6A9D4B}"/>
            </c:ext>
          </c:extLst>
        </c:ser>
        <c:ser>
          <c:idx val="1"/>
          <c:order val="1"/>
          <c:tx>
            <c:strRef>
              <c:f>Sheet1!$C$1</c:f>
              <c:strCache>
                <c:ptCount val="1"/>
                <c:pt idx="0">
                  <c:v>室内设计师</c:v>
                </c:pt>
              </c:strCache>
            </c:strRef>
          </c:tx>
          <c:spPr>
            <a:solidFill>
              <a:srgbClr val="7F92B2"/>
            </a:solidFill>
            <a:ln>
              <a:solidFill>
                <a:srgbClr val="7F92B2"/>
              </a:solidFill>
            </a:ln>
            <a:effectLst/>
          </c:spPr>
          <c:invertIfNegative val="0"/>
          <c:cat>
            <c:strRef>
              <c:f>Sheet1!$A$2:$A$5</c:f>
              <c:strCache>
                <c:ptCount val="4"/>
                <c:pt idx="0">
                  <c:v>2014年</c:v>
                </c:pt>
                <c:pt idx="1">
                  <c:v>2015年</c:v>
                </c:pt>
                <c:pt idx="2">
                  <c:v>2016年</c:v>
                </c:pt>
                <c:pt idx="3">
                  <c:v>2017年</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A640-4168-93DB-FF01DC6A9D4B}"/>
            </c:ext>
          </c:extLst>
        </c:ser>
        <c:dLbls>
          <c:showLegendKey val="0"/>
          <c:showVal val="0"/>
          <c:showCatName val="0"/>
          <c:showSerName val="0"/>
          <c:showPercent val="0"/>
          <c:showBubbleSize val="0"/>
        </c:dLbls>
        <c:gapWidth val="219"/>
        <c:axId val="809658736"/>
        <c:axId val="809655936"/>
      </c:barChart>
      <c:lineChart>
        <c:grouping val="standard"/>
        <c:varyColors val="0"/>
        <c:ser>
          <c:idx val="2"/>
          <c:order val="2"/>
          <c:tx>
            <c:strRef>
              <c:f>Sheet1!$D$1</c:f>
              <c:strCache>
                <c:ptCount val="1"/>
                <c:pt idx="0">
                  <c:v>动画设计师</c:v>
                </c:pt>
              </c:strCache>
            </c:strRef>
          </c:tx>
          <c:spPr>
            <a:ln w="28575" cap="rnd">
              <a:solidFill>
                <a:schemeClr val="accent3"/>
              </a:solidFill>
              <a:round/>
            </a:ln>
            <a:effectLst/>
          </c:spPr>
          <c:marker>
            <c:symbol val="none"/>
          </c:marker>
          <c:cat>
            <c:strRef>
              <c:f>Sheet1!$A$2:$A$5</c:f>
              <c:strCache>
                <c:ptCount val="4"/>
                <c:pt idx="0">
                  <c:v>2014年</c:v>
                </c:pt>
                <c:pt idx="1">
                  <c:v>2015年</c:v>
                </c:pt>
                <c:pt idx="2">
                  <c:v>2016年</c:v>
                </c:pt>
                <c:pt idx="3">
                  <c:v>2017年</c:v>
                </c:pt>
              </c:strCache>
            </c:strRef>
          </c:cat>
          <c:val>
            <c:numRef>
              <c:f>Sheet1!$D$2:$D$5</c:f>
              <c:numCache>
                <c:formatCode>General</c:formatCode>
                <c:ptCount val="4"/>
                <c:pt idx="0">
                  <c:v>2</c:v>
                </c:pt>
                <c:pt idx="1">
                  <c:v>2</c:v>
                </c:pt>
                <c:pt idx="2">
                  <c:v>3</c:v>
                </c:pt>
                <c:pt idx="3">
                  <c:v>5</c:v>
                </c:pt>
              </c:numCache>
            </c:numRef>
          </c:val>
          <c:smooth val="0"/>
          <c:extLst>
            <c:ext xmlns:c16="http://schemas.microsoft.com/office/drawing/2014/chart" uri="{C3380CC4-5D6E-409C-BE32-E72D297353CC}">
              <c16:uniqueId val="{00000002-A640-4168-93DB-FF01DC6A9D4B}"/>
            </c:ext>
          </c:extLst>
        </c:ser>
        <c:dLbls>
          <c:showLegendKey val="0"/>
          <c:showVal val="0"/>
          <c:showCatName val="0"/>
          <c:showSerName val="0"/>
          <c:showPercent val="0"/>
          <c:showBubbleSize val="0"/>
        </c:dLbls>
        <c:marker val="1"/>
        <c:smooth val="0"/>
        <c:axId val="809658736"/>
        <c:axId val="809655936"/>
      </c:lineChart>
      <c:catAx>
        <c:axId val="8096587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endParaRPr lang="zh-CN"/>
          </a:p>
        </c:txPr>
        <c:crossAx val="809655936"/>
        <c:crosses val="autoZero"/>
        <c:auto val="1"/>
        <c:lblAlgn val="ctr"/>
        <c:lblOffset val="100"/>
        <c:noMultiLvlLbl val="0"/>
      </c:catAx>
      <c:valAx>
        <c:axId val="8096559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endParaRPr lang="zh-CN"/>
          </a:p>
        </c:txPr>
        <c:crossAx val="8096587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lang="zh-CN" sz="1195" b="0" i="0" u="none" strike="noStrike" kern="1200" baseline="0">
              <a:solidFill>
                <a:schemeClr val="tx1">
                  <a:lumMod val="65000"/>
                  <a:lumOff val="35000"/>
                </a:schemeClr>
              </a:solidFill>
              <a:latin typeface="微软雅黑 Light" panose="020B0502040204020203" pitchFamily="34" charset="-122"/>
              <a:ea typeface="微软雅黑 Light" panose="020B0502040204020203" pitchFamily="34" charset="-122"/>
              <a:cs typeface="+mn-cs"/>
            </a:defRPr>
          </a:pPr>
          <a:endParaRPr lang="zh-CN"/>
        </a:p>
      </c:txPr>
    </c:legend>
    <c:plotVisOnly val="1"/>
    <c:dispBlanksAs val="gap"/>
    <c:showDLblsOverMax val="0"/>
  </c:chart>
  <c:spPr>
    <a:noFill/>
    <a:ln>
      <a:noFill/>
    </a:ln>
    <a:effectLst/>
  </c:spPr>
  <c:txPr>
    <a:bodyPr/>
    <a:lstStyle/>
    <a:p>
      <a:pPr>
        <a:defRPr lang="zh-CN"/>
      </a:pPr>
      <a:endParaRPr lang="zh-CN"/>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0" vertOverflow="ellipsis" vert="horz" wrap="square" anchor="ctr" anchorCtr="1"/>
          <a:lstStyle/>
          <a:p>
            <a:pPr>
              <a:defRPr lang="zh-CN" sz="1800" b="0" i="0" u="none" strike="noStrike" kern="1200" cap="all" spc="150" baseline="0">
                <a:solidFill>
                  <a:schemeClr val="tx1">
                    <a:lumMod val="50000"/>
                    <a:lumOff val="50000"/>
                  </a:schemeClr>
                </a:solidFill>
                <a:latin typeface="微软雅黑 Light" panose="020B0502040204020203" pitchFamily="34" charset="-122"/>
                <a:ea typeface="微软雅黑 Light" panose="020B0502040204020203" pitchFamily="34" charset="-122"/>
                <a:cs typeface="+mn-cs"/>
              </a:defRPr>
            </a:pPr>
            <a:r>
              <a:rPr lang="zh-CN" altLang="en-US" b="0" smtClean="0">
                <a:latin typeface="微软雅黑 Light" panose="020B0502040204020203" pitchFamily="34" charset="-122"/>
                <a:ea typeface="微软雅黑 Light" panose="020B0502040204020203" pitchFamily="34" charset="-122"/>
              </a:rPr>
              <a:t>优质资源数目标</a:t>
            </a:r>
            <a:endParaRPr lang="zh-CN" altLang="en-US" b="0">
              <a:latin typeface="微软雅黑 Light" panose="020B0502040204020203" pitchFamily="34" charset="-122"/>
              <a:ea typeface="微软雅黑 Light" panose="020B0502040204020203" pitchFamily="34" charset="-122"/>
            </a:endParaRPr>
          </a:p>
        </c:rich>
      </c:tx>
      <c:overlay val="0"/>
      <c:spPr>
        <a:noFill/>
        <a:ln>
          <a:noFill/>
        </a:ln>
        <a:effectLst/>
      </c:spPr>
      <c:txPr>
        <a:bodyPr rot="0" spcFirstLastPara="0" vertOverflow="ellipsis" vert="horz" wrap="square" anchor="ctr" anchorCtr="1"/>
        <a:lstStyle/>
        <a:p>
          <a:pPr>
            <a:defRPr lang="zh-CN" sz="1800" b="0" i="0" u="none" strike="noStrike" kern="1200" cap="all" spc="150" baseline="0">
              <a:solidFill>
                <a:schemeClr val="tx1">
                  <a:lumMod val="50000"/>
                  <a:lumOff val="50000"/>
                </a:schemeClr>
              </a:solidFill>
              <a:latin typeface="微软雅黑 Light" panose="020B0502040204020203" pitchFamily="34" charset="-122"/>
              <a:ea typeface="微软雅黑 Light" panose="020B0502040204020203" pitchFamily="34" charset="-122"/>
              <a:cs typeface="+mn-cs"/>
            </a:defRPr>
          </a:pPr>
          <a:endParaRPr lang="zh-CN"/>
        </a:p>
      </c:txPr>
    </c:title>
    <c:autoTitleDeleted val="0"/>
    <c:plotArea>
      <c:layout/>
      <c:areaChart>
        <c:grouping val="standard"/>
        <c:varyColors val="0"/>
        <c:ser>
          <c:idx val="2"/>
          <c:order val="2"/>
          <c:tx>
            <c:strRef>
              <c:f>Sheet1!$D$1</c:f>
              <c:strCache>
                <c:ptCount val="1"/>
                <c:pt idx="0">
                  <c:v>表格模板</c:v>
                </c:pt>
              </c:strCache>
            </c:strRef>
          </c:tx>
          <c:spPr>
            <a:pattFill prst="narHorz">
              <a:fgClr>
                <a:schemeClr val="bg2">
                  <a:lumMod val="75000"/>
                </a:schemeClr>
              </a:fgClr>
              <a:bgClr>
                <a:schemeClr val="accent3">
                  <a:lumMod val="40000"/>
                  <a:lumOff val="60000"/>
                </a:schemeClr>
              </a:bgClr>
            </a:pattFill>
            <a:ln>
              <a:noFill/>
            </a:ln>
            <a:effectLst>
              <a:innerShdw blurRad="114300">
                <a:schemeClr val="accent1">
                  <a:tint val="65000"/>
                </a:schemeClr>
              </a:innerShdw>
            </a:effectLst>
          </c:spPr>
          <c:cat>
            <c:strRef>
              <c:f>Sheet1!$A$2:$A$5</c:f>
              <c:strCache>
                <c:ptCount val="4"/>
                <c:pt idx="0">
                  <c:v>Q1季度</c:v>
                </c:pt>
                <c:pt idx="1">
                  <c:v>Q2季度</c:v>
                </c:pt>
                <c:pt idx="2">
                  <c:v>Q3季度</c:v>
                </c:pt>
                <c:pt idx="3">
                  <c:v>Q4季度</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0-09B3-4F5C-9313-D36C7E84441A}"/>
            </c:ext>
          </c:extLst>
        </c:ser>
        <c:dLbls>
          <c:showLegendKey val="0"/>
          <c:showVal val="0"/>
          <c:showCatName val="0"/>
          <c:showSerName val="0"/>
          <c:showPercent val="0"/>
          <c:showBubbleSize val="0"/>
        </c:dLbls>
        <c:axId val="902765296"/>
        <c:axId val="902772016"/>
      </c:areaChart>
      <c:lineChart>
        <c:grouping val="stacked"/>
        <c:varyColors val="0"/>
        <c:ser>
          <c:idx val="0"/>
          <c:order val="0"/>
          <c:tx>
            <c:strRef>
              <c:f>Sheet1!$B$1</c:f>
              <c:strCache>
                <c:ptCount val="1"/>
                <c:pt idx="0">
                  <c:v>文字模板</c:v>
                </c:pt>
              </c:strCache>
            </c:strRef>
          </c:tx>
          <c:spPr>
            <a:ln w="28575" cap="rnd">
              <a:solidFill>
                <a:schemeClr val="tx2">
                  <a:lumMod val="60000"/>
                  <a:lumOff val="40000"/>
                </a:schemeClr>
              </a:solidFill>
              <a:round/>
            </a:ln>
            <a:effectLst/>
          </c:spPr>
          <c:marker>
            <c:symbol val="circle"/>
            <c:size val="6"/>
            <c:spPr>
              <a:solidFill>
                <a:schemeClr val="accent1">
                  <a:shade val="65000"/>
                </a:schemeClr>
              </a:solidFill>
              <a:ln>
                <a:noFill/>
              </a:ln>
              <a:effectLst/>
            </c:spPr>
          </c:marker>
          <c:cat>
            <c:strRef>
              <c:f>Sheet1!$A$2:$A$5</c:f>
              <c:strCache>
                <c:ptCount val="4"/>
                <c:pt idx="0">
                  <c:v>Q1季度</c:v>
                </c:pt>
                <c:pt idx="1">
                  <c:v>Q2季度</c:v>
                </c:pt>
                <c:pt idx="2">
                  <c:v>Q3季度</c:v>
                </c:pt>
                <c:pt idx="3">
                  <c:v>Q4季度</c:v>
                </c:pt>
              </c:strCache>
            </c:strRef>
          </c:cat>
          <c:val>
            <c:numRef>
              <c:f>Sheet1!$B$2:$B$5</c:f>
              <c:numCache>
                <c:formatCode>General</c:formatCode>
                <c:ptCount val="4"/>
                <c:pt idx="0">
                  <c:v>4.3</c:v>
                </c:pt>
                <c:pt idx="1">
                  <c:v>2.5</c:v>
                </c:pt>
                <c:pt idx="2">
                  <c:v>3.5</c:v>
                </c:pt>
                <c:pt idx="3">
                  <c:v>4.5</c:v>
                </c:pt>
              </c:numCache>
            </c:numRef>
          </c:val>
          <c:smooth val="0"/>
          <c:extLst>
            <c:ext xmlns:c16="http://schemas.microsoft.com/office/drawing/2014/chart" uri="{C3380CC4-5D6E-409C-BE32-E72D297353CC}">
              <c16:uniqueId val="{00000001-09B3-4F5C-9313-D36C7E84441A}"/>
            </c:ext>
          </c:extLst>
        </c:ser>
        <c:dLbls>
          <c:showLegendKey val="0"/>
          <c:showVal val="0"/>
          <c:showCatName val="0"/>
          <c:showSerName val="0"/>
          <c:showPercent val="0"/>
          <c:showBubbleSize val="0"/>
        </c:dLbls>
        <c:marker val="1"/>
        <c:smooth val="0"/>
        <c:axId val="902760816"/>
        <c:axId val="902766976"/>
      </c:lineChart>
      <c:scatterChart>
        <c:scatterStyle val="smoothMarker"/>
        <c:varyColors val="0"/>
        <c:ser>
          <c:idx val="1"/>
          <c:order val="1"/>
          <c:tx>
            <c:strRef>
              <c:f>Sheet1!$C$1</c:f>
              <c:strCache>
                <c:ptCount val="1"/>
                <c:pt idx="0">
                  <c:v>演示模板</c:v>
                </c:pt>
              </c:strCache>
            </c:strRef>
          </c:tx>
          <c:spPr>
            <a:ln w="28575" cap="rnd">
              <a:solidFill>
                <a:schemeClr val="tx2">
                  <a:lumMod val="60000"/>
                  <a:lumOff val="40000"/>
                </a:schemeClr>
              </a:solidFill>
              <a:round/>
            </a:ln>
            <a:effectLst/>
          </c:spPr>
          <c:marker>
            <c:symbol val="circle"/>
            <c:size val="6"/>
            <c:spPr>
              <a:solidFill>
                <a:schemeClr val="accent1"/>
              </a:solidFill>
              <a:ln>
                <a:noFill/>
              </a:ln>
              <a:effectLst/>
            </c:spPr>
          </c:marker>
          <c:xVal>
            <c:strRef>
              <c:f>Sheet1!$A$2:$A$5</c:f>
              <c:strCache>
                <c:ptCount val="4"/>
                <c:pt idx="0">
                  <c:v>Q1季度</c:v>
                </c:pt>
                <c:pt idx="1">
                  <c:v>Q2季度</c:v>
                </c:pt>
                <c:pt idx="2">
                  <c:v>Q3季度</c:v>
                </c:pt>
                <c:pt idx="3">
                  <c:v>Q4季度</c:v>
                </c:pt>
              </c:strCache>
            </c:strRef>
          </c:xVal>
          <c:yVal>
            <c:numRef>
              <c:f>Sheet1!$C$2:$C$5</c:f>
              <c:numCache>
                <c:formatCode>General</c:formatCode>
                <c:ptCount val="4"/>
                <c:pt idx="0">
                  <c:v>2.4</c:v>
                </c:pt>
                <c:pt idx="1">
                  <c:v>4.4000000000000004</c:v>
                </c:pt>
                <c:pt idx="2">
                  <c:v>1.8</c:v>
                </c:pt>
                <c:pt idx="3">
                  <c:v>2.8</c:v>
                </c:pt>
              </c:numCache>
            </c:numRef>
          </c:yVal>
          <c:smooth val="1"/>
          <c:extLst>
            <c:ext xmlns:c16="http://schemas.microsoft.com/office/drawing/2014/chart" uri="{C3380CC4-5D6E-409C-BE32-E72D297353CC}">
              <c16:uniqueId val="{00000002-09B3-4F5C-9313-D36C7E84441A}"/>
            </c:ext>
          </c:extLst>
        </c:ser>
        <c:dLbls>
          <c:showLegendKey val="0"/>
          <c:showVal val="0"/>
          <c:showCatName val="0"/>
          <c:showSerName val="0"/>
          <c:showPercent val="0"/>
          <c:showBubbleSize val="0"/>
        </c:dLbls>
        <c:axId val="902760816"/>
        <c:axId val="902766976"/>
      </c:scatterChart>
      <c:catAx>
        <c:axId val="902765296"/>
        <c:scaling>
          <c:orientation val="minMax"/>
        </c:scaling>
        <c:delete val="0"/>
        <c:axPos val="b"/>
        <c:numFmt formatCode="General" sourceLinked="0"/>
        <c:majorTickMark val="none"/>
        <c:minorTickMark val="none"/>
        <c:tickLblPos val="nextTo"/>
        <c:spPr>
          <a:noFill/>
          <a:ln w="19050" cap="flat" cmpd="sng" algn="ctr">
            <a:solidFill>
              <a:schemeClr val="tx1">
                <a:lumMod val="25000"/>
                <a:lumOff val="75000"/>
              </a:schemeClr>
            </a:solidFill>
            <a:round/>
          </a:ln>
          <a:effectLst/>
        </c:spPr>
        <c:txPr>
          <a:bodyPr rot="-60000000" spcFirstLastPara="0" vertOverflow="ellipsis" vert="horz" wrap="square" anchor="ctr" anchorCtr="1"/>
          <a:lstStyle/>
          <a:p>
            <a:pPr>
              <a:defRPr lang="zh-CN" sz="900" b="0" i="0" u="none" strike="noStrike" kern="1200" baseline="0">
                <a:solidFill>
                  <a:schemeClr val="tx1">
                    <a:lumMod val="65000"/>
                    <a:lumOff val="35000"/>
                  </a:schemeClr>
                </a:solidFill>
                <a:latin typeface="+mn-lt"/>
                <a:ea typeface="+mn-ea"/>
                <a:cs typeface="+mn-cs"/>
              </a:defRPr>
            </a:pPr>
            <a:endParaRPr lang="zh-CN"/>
          </a:p>
        </c:txPr>
        <c:crossAx val="902772016"/>
        <c:crosses val="autoZero"/>
        <c:auto val="1"/>
        <c:lblAlgn val="ctr"/>
        <c:lblOffset val="100"/>
        <c:noMultiLvlLbl val="0"/>
      </c:catAx>
      <c:valAx>
        <c:axId val="902772016"/>
        <c:scaling>
          <c:orientation val="minMax"/>
        </c:scaling>
        <c:delete val="0"/>
        <c:axPos val="l"/>
        <c:majorGridlines>
          <c:spPr>
            <a:ln>
              <a:solidFill>
                <a:schemeClr val="tx1">
                  <a:lumMod val="15000"/>
                  <a:lumOff val="85000"/>
                </a:schemeClr>
              </a:solidFill>
            </a:ln>
            <a:effectLst/>
          </c:spPr>
        </c:majorGridlines>
        <c:numFmt formatCode="General" sourceLinked="1"/>
        <c:majorTickMark val="none"/>
        <c:minorTickMark val="none"/>
        <c:tickLblPos val="nextTo"/>
        <c:spPr>
          <a:noFill/>
          <a:ln>
            <a:noFill/>
          </a:ln>
          <a:effectLst/>
        </c:spPr>
        <c:txPr>
          <a:bodyPr rot="-60000000" spcFirstLastPara="0" vertOverflow="ellipsis" vert="horz" wrap="square" anchor="ctr" anchorCtr="1"/>
          <a:lstStyle/>
          <a:p>
            <a:pPr>
              <a:defRPr lang="zh-CN" sz="900" b="0" i="0" u="none" strike="noStrike" kern="1200" baseline="0">
                <a:solidFill>
                  <a:schemeClr val="tx1">
                    <a:lumMod val="65000"/>
                    <a:lumOff val="35000"/>
                  </a:schemeClr>
                </a:solidFill>
                <a:latin typeface="+mn-lt"/>
                <a:ea typeface="+mn-ea"/>
                <a:cs typeface="+mn-cs"/>
              </a:defRPr>
            </a:pPr>
            <a:endParaRPr lang="zh-CN"/>
          </a:p>
        </c:txPr>
        <c:crossAx val="902765296"/>
        <c:crosses val="autoZero"/>
        <c:crossBetween val="between"/>
      </c:valAx>
      <c:catAx>
        <c:axId val="902760816"/>
        <c:scaling>
          <c:orientation val="minMax"/>
        </c:scaling>
        <c:delete val="1"/>
        <c:axPos val="b"/>
        <c:numFmt formatCode="General" sourceLinked="1"/>
        <c:majorTickMark val="none"/>
        <c:minorTickMark val="none"/>
        <c:tickLblPos val="nextTo"/>
        <c:crossAx val="902766976"/>
        <c:crosses val="autoZero"/>
        <c:auto val="1"/>
        <c:lblAlgn val="ctr"/>
        <c:lblOffset val="100"/>
        <c:noMultiLvlLbl val="0"/>
      </c:catAx>
      <c:valAx>
        <c:axId val="902766976"/>
        <c:scaling>
          <c:orientation val="minMax"/>
        </c:scaling>
        <c:delete val="0"/>
        <c:axPos val="r"/>
        <c:numFmt formatCode="General" sourceLinked="1"/>
        <c:majorTickMark val="none"/>
        <c:minorTickMark val="none"/>
        <c:tickLblPos val="nextTo"/>
        <c:spPr>
          <a:noFill/>
          <a:ln>
            <a:noFill/>
          </a:ln>
          <a:effectLst/>
        </c:spPr>
        <c:txPr>
          <a:bodyPr rot="-60000000" spcFirstLastPara="0" vertOverflow="ellipsis" vert="horz" wrap="square" anchor="ctr" anchorCtr="1"/>
          <a:lstStyle/>
          <a:p>
            <a:pPr>
              <a:defRPr lang="zh-CN" sz="900" b="0" i="0" u="none" strike="noStrike" kern="1200" baseline="0">
                <a:solidFill>
                  <a:schemeClr val="tx1">
                    <a:lumMod val="65000"/>
                    <a:lumOff val="35000"/>
                  </a:schemeClr>
                </a:solidFill>
                <a:latin typeface="+mn-lt"/>
                <a:ea typeface="+mn-ea"/>
                <a:cs typeface="+mn-cs"/>
              </a:defRPr>
            </a:pPr>
            <a:endParaRPr lang="zh-CN"/>
          </a:p>
        </c:txPr>
        <c:crossAx val="902760816"/>
        <c:crosses val="max"/>
        <c:crossBetween val="between"/>
      </c:valAx>
      <c:spPr>
        <a:noFill/>
        <a:ln>
          <a:noFill/>
        </a:ln>
        <a:effectLst/>
      </c:spPr>
    </c:plotArea>
    <c:legend>
      <c:legendPos val="b"/>
      <c:overlay val="0"/>
      <c:spPr>
        <a:noFill/>
        <a:ln>
          <a:noFill/>
        </a:ln>
        <a:effectLst/>
      </c:spPr>
      <c:txPr>
        <a:bodyPr rot="0" spcFirstLastPara="0" vertOverflow="ellipsis" vert="horz" wrap="square" anchor="ctr" anchorCtr="1"/>
        <a:lstStyle/>
        <a:p>
          <a:pPr>
            <a:defRPr lang="zh-CN" sz="900" b="0" i="0" u="none" strike="noStrike" kern="1200" baseline="0">
              <a:solidFill>
                <a:schemeClr val="tx1">
                  <a:lumMod val="65000"/>
                  <a:lumOff val="35000"/>
                </a:schemeClr>
              </a:solidFill>
              <a:latin typeface="+mn-lt"/>
              <a:ea typeface="+mn-ea"/>
              <a:cs typeface="+mn-cs"/>
            </a:defRPr>
          </a:pPr>
          <a:endParaRPr lang="zh-CN"/>
        </a:p>
      </c:txPr>
    </c:legend>
    <c:plotVisOnly val="1"/>
    <c:dispBlanksAs val="gap"/>
    <c:showDLblsOverMax val="0"/>
  </c:chart>
  <c:spPr>
    <a:noFill/>
    <a:ln>
      <a:noFill/>
    </a:ln>
    <a:effectLst/>
  </c:spPr>
  <c:txPr>
    <a:bodyPr/>
    <a:lstStyle/>
    <a:p>
      <a:pPr>
        <a:defRPr lang="zh-CN"/>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withinLinear" id="14">
  <a:schemeClr val="accent1"/>
</cs:colorStyle>
</file>

<file path=ppt/charts/style1.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23">
  <cs:axisTitle>
    <cs:lnRef idx="0"/>
    <cs:fillRef idx="0"/>
    <cs:effectRef idx="0"/>
    <cs:fontRef idx="minor">
      <a:schemeClr val="tx1">
        <a:lumMod val="65000"/>
        <a:lumOff val="35000"/>
      </a:schemeClr>
    </cs:fontRef>
    <cs:defRPr sz="900"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cap="flat" cmpd="sng" algn="ctr">
        <a:solidFill>
          <a:schemeClr val="tx1">
            <a:lumMod val="65000"/>
            <a:lumOff val="35000"/>
          </a:schemeClr>
        </a:solidFill>
        <a:round/>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15875" cap="flat" cmpd="sng" algn="ctr">
        <a:solidFill>
          <a:schemeClr val="tx1">
            <a:lumMod val="65000"/>
            <a:lumOff val="3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18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节标题">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D1E3DB9-E1A2-4FE6-9157-ED482B3B6413}"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38DF804-6D49-48C6-B47A-204E0B920E47}"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D1E3DB9-E1A2-4FE6-9157-ED482B3B6413}"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38DF804-6D49-48C6-B47A-204E0B920E47}"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D1E3DB9-E1A2-4FE6-9157-ED482B3B6413}"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38DF804-6D49-48C6-B47A-204E0B920E47}"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D1E3DB9-E1A2-4FE6-9157-ED482B3B6413}"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38DF804-6D49-48C6-B47A-204E0B920E47}"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D1E3DB9-E1A2-4FE6-9157-ED482B3B6413}"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38DF804-6D49-48C6-B47A-204E0B920E47}"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D1E3DB9-E1A2-4FE6-9157-ED482B3B6413}" type="datetimeFigureOut">
              <a:rPr lang="zh-CN" altLang="en-US" smtClean="0"/>
              <a:t>2023-01-10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338DF804-6D49-48C6-B47A-204E0B920E47}"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D1E3DB9-E1A2-4FE6-9157-ED482B3B6413}"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338DF804-6D49-48C6-B47A-204E0B920E47}"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D1E3DB9-E1A2-4FE6-9157-ED482B3B6413}" type="datetimeFigureOut">
              <a:rPr lang="zh-CN" altLang="en-US" smtClean="0"/>
              <a:t>2023-01-10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338DF804-6D49-48C6-B47A-204E0B920E47}"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D1E3DB9-E1A2-4FE6-9157-ED482B3B6413}"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38DF804-6D49-48C6-B47A-204E0B920E47}"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D1E3DB9-E1A2-4FE6-9157-ED482B3B6413}"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38DF804-6D49-48C6-B47A-204E0B920E47}"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1E3DB9-E1A2-4FE6-9157-ED482B3B6413}" type="datetimeFigureOut">
              <a:rPr lang="zh-CN" altLang="en-US" smtClean="0"/>
              <a:t>2023-01-10</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8DF804-6D49-48C6-B47A-204E0B920E47}"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slideLayout" Target="../slideLayouts/slideLayout7.xml"/><Relationship Id="rId1" Type="http://schemas.openxmlformats.org/officeDocument/2006/relationships/tags" Target="../tags/tag1.xml"/><Relationship Id="rId4" Type="http://schemas.openxmlformats.org/officeDocument/2006/relationships/image" Target="../media/image9.jpeg"/></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rotWithShape="1">
          <a:blip r:embed="rId2" cstate="email"/>
          <a:srcRect/>
          <a:stretch>
            <a:fillRect/>
          </a:stretch>
        </p:blipFill>
        <p:spPr>
          <a:xfrm>
            <a:off x="-35168" y="-57472"/>
            <a:ext cx="12233912" cy="6915472"/>
          </a:xfrm>
          <a:prstGeom prst="rect">
            <a:avLst/>
          </a:prstGeom>
        </p:spPr>
      </p:pic>
      <p:grpSp>
        <p:nvGrpSpPr>
          <p:cNvPr id="8" name="组合 7"/>
          <p:cNvGrpSpPr/>
          <p:nvPr/>
        </p:nvGrpSpPr>
        <p:grpSpPr>
          <a:xfrm>
            <a:off x="2529016" y="1138338"/>
            <a:ext cx="6969211" cy="1968927"/>
            <a:chOff x="2529016" y="1054359"/>
            <a:chExt cx="6969211" cy="1968927"/>
          </a:xfrm>
        </p:grpSpPr>
        <p:sp>
          <p:nvSpPr>
            <p:cNvPr id="6" name="矩形 5"/>
            <p:cNvSpPr/>
            <p:nvPr/>
          </p:nvSpPr>
          <p:spPr>
            <a:xfrm>
              <a:off x="2529016" y="1054359"/>
              <a:ext cx="6969211" cy="1968927"/>
            </a:xfrm>
            <a:prstGeom prst="rect">
              <a:avLst/>
            </a:prstGeom>
            <a:solidFill>
              <a:srgbClr val="F1D1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2690536" y="1200075"/>
              <a:ext cx="6664831" cy="1677493"/>
            </a:xfrm>
            <a:prstGeom prst="rect">
              <a:avLst/>
            </a:prstGeom>
            <a:solidFill>
              <a:srgbClr val="F1D1C9"/>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9" name="文本框 8"/>
          <p:cNvSpPr txBox="1"/>
          <p:nvPr/>
        </p:nvSpPr>
        <p:spPr>
          <a:xfrm>
            <a:off x="3653881" y="1474239"/>
            <a:ext cx="4676280" cy="830997"/>
          </a:xfrm>
          <a:prstGeom prst="rect">
            <a:avLst/>
          </a:prstGeom>
          <a:noFill/>
        </p:spPr>
        <p:txBody>
          <a:bodyPr wrap="none" rtlCol="0">
            <a:spAutoFit/>
          </a:bodyPr>
          <a:lstStyle/>
          <a:p>
            <a:r>
              <a:rPr lang="en-US" altLang="zh-CN" sz="4800">
                <a:solidFill>
                  <a:schemeClr val="bg1"/>
                </a:solidFill>
                <a:latin typeface="微软雅黑 Light" panose="020B0502040204020203" pitchFamily="34" charset="-122"/>
                <a:ea typeface="微软雅黑 Light" panose="020B0502040204020203" pitchFamily="34" charset="-122"/>
              </a:rPr>
              <a:t> </a:t>
            </a:r>
            <a:r>
              <a:rPr lang="zh-CN" altLang="en-US" sz="4800">
                <a:solidFill>
                  <a:schemeClr val="bg1"/>
                </a:solidFill>
                <a:latin typeface="微软雅黑 Light" panose="020B0502040204020203" pitchFamily="34" charset="-122"/>
                <a:ea typeface="微软雅黑 Light" panose="020B0502040204020203" pitchFamily="34" charset="-122"/>
              </a:rPr>
              <a:t>日</a:t>
            </a:r>
            <a:r>
              <a:rPr lang="zh-CN" altLang="en-US" sz="4800" smtClean="0">
                <a:solidFill>
                  <a:schemeClr val="bg1"/>
                </a:solidFill>
                <a:latin typeface="微软雅黑 Light" panose="020B0502040204020203" pitchFamily="34" charset="-122"/>
                <a:ea typeface="微软雅黑 Light" panose="020B0502040204020203" pitchFamily="34" charset="-122"/>
              </a:rPr>
              <a:t>式小清新插画</a:t>
            </a:r>
            <a:endParaRPr lang="zh-CN" altLang="en-US" sz="4800">
              <a:solidFill>
                <a:schemeClr val="bg1"/>
              </a:solidFill>
              <a:latin typeface="微软雅黑 Light" panose="020B0502040204020203" pitchFamily="34" charset="-122"/>
              <a:ea typeface="微软雅黑 Light" panose="020B0502040204020203" pitchFamily="34" charset="-122"/>
            </a:endParaRPr>
          </a:p>
        </p:txBody>
      </p:sp>
      <p:sp>
        <p:nvSpPr>
          <p:cNvPr id="11" name="文本框 10"/>
          <p:cNvSpPr txBox="1"/>
          <p:nvPr/>
        </p:nvSpPr>
        <p:spPr>
          <a:xfrm>
            <a:off x="4084358" y="2292093"/>
            <a:ext cx="4028347" cy="369332"/>
          </a:xfrm>
          <a:prstGeom prst="rect">
            <a:avLst/>
          </a:prstGeom>
          <a:noFill/>
        </p:spPr>
        <p:txBody>
          <a:bodyPr wrap="none" rtlCol="0">
            <a:spAutoFit/>
          </a:bodyPr>
          <a:lstStyle/>
          <a:p>
            <a:r>
              <a:rPr lang="en-US" altLang="zh-CN" smtClean="0">
                <a:solidFill>
                  <a:schemeClr val="bg1"/>
                </a:solidFill>
              </a:rPr>
              <a:t>GENERAL  FRESH POWERPOINT TEMPLAT</a:t>
            </a:r>
            <a:endParaRPr lang="zh-CN" altLang="en-US">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流程图: 摘录 3"/>
          <p:cNvSpPr/>
          <p:nvPr/>
        </p:nvSpPr>
        <p:spPr>
          <a:xfrm>
            <a:off x="2277491" y="4990882"/>
            <a:ext cx="1695991" cy="1695991"/>
          </a:xfrm>
          <a:prstGeom prst="flowChartExtra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aphicFrame>
        <p:nvGraphicFramePr>
          <p:cNvPr id="5" name="图表 4"/>
          <p:cNvGraphicFramePr/>
          <p:nvPr/>
        </p:nvGraphicFramePr>
        <p:xfrm>
          <a:off x="2002978" y="121150"/>
          <a:ext cx="8222442" cy="4849861"/>
        </p:xfrm>
        <a:graphic>
          <a:graphicData uri="http://schemas.openxmlformats.org/drawingml/2006/chart">
            <c:chart xmlns:c="http://schemas.openxmlformats.org/drawingml/2006/chart" xmlns:r="http://schemas.openxmlformats.org/officeDocument/2006/relationships" r:id="rId2"/>
          </a:graphicData>
        </a:graphic>
      </p:graphicFrame>
      <p:sp>
        <p:nvSpPr>
          <p:cNvPr id="6" name="文本框 5"/>
          <p:cNvSpPr txBox="1"/>
          <p:nvPr/>
        </p:nvSpPr>
        <p:spPr>
          <a:xfrm>
            <a:off x="2036228" y="5270275"/>
            <a:ext cx="2236510" cy="1323439"/>
          </a:xfrm>
          <a:prstGeom prst="rect">
            <a:avLst/>
          </a:prstGeom>
          <a:noFill/>
        </p:spPr>
        <p:txBody>
          <a:bodyPr wrap="none" rtlCol="0">
            <a:spAutoFit/>
          </a:bodyPr>
          <a:lstStyle/>
          <a:p>
            <a:r>
              <a:rPr lang="zh-CN" altLang="en-US" sz="4000" b="1" dirty="0" smtClean="0">
                <a:solidFill>
                  <a:schemeClr val="bg2">
                    <a:lumMod val="25000"/>
                  </a:schemeClr>
                </a:solidFill>
                <a:latin typeface="微软雅黑" panose="020B0503020204020204" pitchFamily="34" charset="-122"/>
                <a:ea typeface="微软雅黑" panose="020B0503020204020204" pitchFamily="34" charset="-122"/>
              </a:rPr>
              <a:t>备受关注</a:t>
            </a:r>
            <a:endParaRPr lang="en-US" altLang="zh-CN" sz="4000" b="1" dirty="0" smtClean="0">
              <a:solidFill>
                <a:schemeClr val="bg2">
                  <a:lumMod val="25000"/>
                </a:schemeClr>
              </a:solidFill>
              <a:latin typeface="微软雅黑" panose="020B0503020204020204" pitchFamily="34" charset="-122"/>
              <a:ea typeface="微软雅黑" panose="020B0503020204020204" pitchFamily="34" charset="-122"/>
            </a:endParaRPr>
          </a:p>
          <a:p>
            <a:r>
              <a:rPr lang="zh-CN" altLang="en-US" sz="4000" b="1" dirty="0" smtClean="0">
                <a:solidFill>
                  <a:schemeClr val="bg2">
                    <a:lumMod val="25000"/>
                  </a:schemeClr>
                </a:solidFill>
                <a:latin typeface="微软雅黑" panose="020B0503020204020204" pitchFamily="34" charset="-122"/>
                <a:ea typeface="微软雅黑" panose="020B0503020204020204" pitchFamily="34" charset="-122"/>
              </a:rPr>
              <a:t>严峻考验</a:t>
            </a:r>
            <a:endParaRPr lang="zh-CN" altLang="en-US" sz="4000" b="1" dirty="0">
              <a:solidFill>
                <a:schemeClr val="bg2">
                  <a:lumMod val="25000"/>
                </a:schemeClr>
              </a:solidFill>
              <a:latin typeface="微软雅黑" panose="020B0503020204020204" pitchFamily="34" charset="-122"/>
              <a:ea typeface="微软雅黑" panose="020B0503020204020204" pitchFamily="34" charset="-122"/>
            </a:endParaRPr>
          </a:p>
        </p:txBody>
      </p:sp>
      <p:sp>
        <p:nvSpPr>
          <p:cNvPr id="7" name="文本框 6"/>
          <p:cNvSpPr txBox="1"/>
          <p:nvPr/>
        </p:nvSpPr>
        <p:spPr>
          <a:xfrm>
            <a:off x="4514001" y="5470329"/>
            <a:ext cx="5955476" cy="923330"/>
          </a:xfrm>
          <a:prstGeom prst="rect">
            <a:avLst/>
          </a:prstGeom>
          <a:noFill/>
        </p:spPr>
        <p:txBody>
          <a:bodyPr wrap="none" rtlCol="0">
            <a:spAutoFit/>
          </a:bodyPr>
          <a:lstStyle/>
          <a:p>
            <a:pPr>
              <a:lnSpc>
                <a:spcPct val="150000"/>
              </a:lnSpc>
            </a:pPr>
            <a:r>
              <a:rPr lang="zh-CN" altLang="en-US" dirty="0" smtClean="0">
                <a:latin typeface="微软雅黑 Light" panose="020B0502040204020203" pitchFamily="34" charset="-122"/>
                <a:ea typeface="微软雅黑 Light" panose="020B0502040204020203" pitchFamily="34" charset="-122"/>
              </a:rPr>
              <a:t>请根据图表中的数据结果，进一步的阐述你的论文观点</a:t>
            </a:r>
            <a:endParaRPr lang="en-US" altLang="zh-CN" dirty="0" smtClean="0">
              <a:latin typeface="微软雅黑 Light" panose="020B0502040204020203" pitchFamily="34" charset="-122"/>
              <a:ea typeface="微软雅黑 Light" panose="020B0502040204020203" pitchFamily="34" charset="-122"/>
            </a:endParaRPr>
          </a:p>
          <a:p>
            <a:pPr>
              <a:lnSpc>
                <a:spcPct val="150000"/>
              </a:lnSpc>
            </a:pPr>
            <a:r>
              <a:rPr lang="zh-CN" altLang="en-US" dirty="0" smtClean="0">
                <a:latin typeface="微软雅黑 Light" panose="020B0502040204020203" pitchFamily="34" charset="-122"/>
                <a:ea typeface="微软雅黑 Light" panose="020B0502040204020203" pitchFamily="34" charset="-122"/>
              </a:rPr>
              <a:t>以及论文结论。让导师们能更简单清晰的知道你的想法。</a:t>
            </a:r>
            <a:endParaRPr lang="zh-CN" altLang="en-US" dirty="0">
              <a:latin typeface="微软雅黑 Light" panose="020B0502040204020203" pitchFamily="34" charset="-122"/>
              <a:ea typeface="微软雅黑 Light" panose="020B0502040204020203" pitchFamily="34"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2" cstate="email"/>
          <a:srcRect b="-803"/>
          <a:stretch>
            <a:fillRect/>
          </a:stretch>
        </p:blipFill>
        <p:spPr>
          <a:xfrm>
            <a:off x="2295525" y="1445471"/>
            <a:ext cx="2838450" cy="2964604"/>
          </a:xfrm>
          <a:prstGeom prst="flowChartConnector">
            <a:avLst/>
          </a:prstGeom>
        </p:spPr>
      </p:pic>
      <p:sp>
        <p:nvSpPr>
          <p:cNvPr id="4" name="文本框 3"/>
          <p:cNvSpPr txBox="1"/>
          <p:nvPr/>
        </p:nvSpPr>
        <p:spPr>
          <a:xfrm>
            <a:off x="4076700" y="1712171"/>
            <a:ext cx="2710870" cy="1015663"/>
          </a:xfrm>
          <a:prstGeom prst="rect">
            <a:avLst/>
          </a:prstGeom>
          <a:noFill/>
        </p:spPr>
        <p:txBody>
          <a:bodyPr wrap="none" rtlCol="0">
            <a:spAutoFit/>
          </a:bodyPr>
          <a:lstStyle/>
          <a:p>
            <a:r>
              <a:rPr lang="en-US" altLang="zh-CN" sz="6000" smtClean="0">
                <a:solidFill>
                  <a:srgbClr val="92CDBB"/>
                </a:solidFill>
              </a:rPr>
              <a:t>PART 03</a:t>
            </a:r>
            <a:endParaRPr lang="zh-CN" altLang="en-US" sz="6000">
              <a:solidFill>
                <a:srgbClr val="92CDBB"/>
              </a:solidFill>
            </a:endParaRPr>
          </a:p>
        </p:txBody>
      </p:sp>
      <p:sp>
        <p:nvSpPr>
          <p:cNvPr id="5" name="文本框 4"/>
          <p:cNvSpPr txBox="1"/>
          <p:nvPr/>
        </p:nvSpPr>
        <p:spPr>
          <a:xfrm>
            <a:off x="5432135" y="2994534"/>
            <a:ext cx="4801314" cy="1200329"/>
          </a:xfrm>
          <a:prstGeom prst="rect">
            <a:avLst/>
          </a:prstGeom>
          <a:noFill/>
        </p:spPr>
        <p:txBody>
          <a:bodyPr wrap="none" rtlCol="0">
            <a:spAutoFit/>
          </a:bodyPr>
          <a:lstStyle/>
          <a:p>
            <a:r>
              <a:rPr lang="zh-CN" altLang="en-US" sz="7200" b="1" smtClean="0">
                <a:solidFill>
                  <a:schemeClr val="tx1">
                    <a:lumMod val="75000"/>
                    <a:lumOff val="25000"/>
                  </a:schemeClr>
                </a:solidFill>
                <a:latin typeface="微软雅黑" panose="020B0503020204020204" pitchFamily="34" charset="-122"/>
                <a:ea typeface="微软雅黑" panose="020B0503020204020204" pitchFamily="34" charset="-122"/>
              </a:rPr>
              <a:t>制定新目标</a:t>
            </a:r>
            <a:endParaRPr lang="zh-CN" altLang="en-US" sz="7200" b="1">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13"/>
          <p:cNvSpPr/>
          <p:nvPr/>
        </p:nvSpPr>
        <p:spPr>
          <a:xfrm>
            <a:off x="1301262" y="946150"/>
            <a:ext cx="9495692" cy="4891942"/>
          </a:xfrm>
          <a:prstGeom prst="rect">
            <a:avLst/>
          </a:prstGeom>
          <a:solidFill>
            <a:srgbClr val="F0F6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1815613" y="1904693"/>
            <a:ext cx="2404696" cy="3340567"/>
          </a:xfrm>
          <a:prstGeom prst="rect">
            <a:avLst/>
          </a:prstGeom>
          <a:noFill/>
          <a:ln w="22225" cmpd="sng">
            <a:solidFill>
              <a:schemeClr val="accent3">
                <a:lumMod val="75000"/>
              </a:schemeClr>
            </a:solidFill>
            <a:prstDash val="sysDot"/>
          </a:ln>
          <a:extLst>
            <a:ext uri="{909E8E84-426E-40DD-AFC4-6F175D3DCCD1}">
              <a14:hiddenFill xmlns:a14="http://schemas.microsoft.com/office/drawing/2010/main">
                <a:solidFill>
                  <a:srgbClr val="DBE9EB">
                    <a:alpha val="20000"/>
                  </a:srgbClr>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noProof="1"/>
          </a:p>
        </p:txBody>
      </p:sp>
      <p:pic>
        <p:nvPicPr>
          <p:cNvPr id="4" name="图片 8" descr="4"/>
          <p:cNvPicPr>
            <a:picLocks noChangeAspect="1" noChangeArrowheads="1"/>
          </p:cNvPicPr>
          <p:nvPr/>
        </p:nvPicPr>
        <p:blipFill>
          <a:blip r:embed="rId2" cstate="email"/>
          <a:srcRect/>
          <a:stretch>
            <a:fillRect/>
          </a:stretch>
        </p:blipFill>
        <p:spPr bwMode="auto">
          <a:xfrm>
            <a:off x="-230188" y="3175"/>
            <a:ext cx="2219326"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图片 4"/>
          <p:cNvPicPr>
            <a:picLocks noChangeAspect="1"/>
          </p:cNvPicPr>
          <p:nvPr/>
        </p:nvPicPr>
        <p:blipFill rotWithShape="1">
          <a:blip r:embed="rId3" cstate="email"/>
          <a:srcRect/>
          <a:stretch>
            <a:fillRect/>
          </a:stretch>
        </p:blipFill>
        <p:spPr>
          <a:xfrm>
            <a:off x="11687175" y="5245260"/>
            <a:ext cx="571500" cy="1612740"/>
          </a:xfrm>
          <a:prstGeom prst="rect">
            <a:avLst/>
          </a:prstGeom>
        </p:spPr>
      </p:pic>
      <p:sp>
        <p:nvSpPr>
          <p:cNvPr id="6" name="矩形 5"/>
          <p:cNvSpPr/>
          <p:nvPr/>
        </p:nvSpPr>
        <p:spPr>
          <a:xfrm>
            <a:off x="4711213" y="1904693"/>
            <a:ext cx="2404696" cy="3340567"/>
          </a:xfrm>
          <a:prstGeom prst="rect">
            <a:avLst/>
          </a:prstGeom>
          <a:noFill/>
          <a:ln w="22225" cmpd="sng">
            <a:solidFill>
              <a:srgbClr val="92CDBB"/>
            </a:solidFill>
            <a:prstDash val="sysDot"/>
          </a:ln>
          <a:extLst>
            <a:ext uri="{909E8E84-426E-40DD-AFC4-6F175D3DCCD1}">
              <a14:hiddenFill xmlns:a14="http://schemas.microsoft.com/office/drawing/2010/main">
                <a:solidFill>
                  <a:srgbClr val="DBE9EB">
                    <a:alpha val="20000"/>
                  </a:srgbClr>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noProof="1"/>
          </a:p>
        </p:txBody>
      </p:sp>
      <p:sp>
        <p:nvSpPr>
          <p:cNvPr id="7" name="矩形 6"/>
          <p:cNvSpPr/>
          <p:nvPr/>
        </p:nvSpPr>
        <p:spPr>
          <a:xfrm>
            <a:off x="7606813" y="1904693"/>
            <a:ext cx="2404696" cy="3340567"/>
          </a:xfrm>
          <a:prstGeom prst="rect">
            <a:avLst/>
          </a:prstGeom>
          <a:noFill/>
          <a:ln w="22225" cmpd="sng">
            <a:solidFill>
              <a:srgbClr val="7F92B2"/>
            </a:solidFill>
            <a:prstDash val="sysDot"/>
          </a:ln>
          <a:extLst>
            <a:ext uri="{909E8E84-426E-40DD-AFC4-6F175D3DCCD1}">
              <a14:hiddenFill xmlns:a14="http://schemas.microsoft.com/office/drawing/2010/main">
                <a:solidFill>
                  <a:srgbClr val="DBE9EB">
                    <a:alpha val="20000"/>
                  </a:srgbClr>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noProof="1"/>
          </a:p>
        </p:txBody>
      </p:sp>
      <p:sp>
        <p:nvSpPr>
          <p:cNvPr id="8" name="矩形 7"/>
          <p:cNvSpPr/>
          <p:nvPr/>
        </p:nvSpPr>
        <p:spPr>
          <a:xfrm>
            <a:off x="1815612" y="1371600"/>
            <a:ext cx="2416419" cy="533093"/>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4722937" y="1371600"/>
            <a:ext cx="2416419" cy="533093"/>
          </a:xfrm>
          <a:prstGeom prst="rect">
            <a:avLst/>
          </a:prstGeom>
          <a:solidFill>
            <a:srgbClr val="92CD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7595090" y="1371600"/>
            <a:ext cx="2416419" cy="533093"/>
          </a:xfrm>
          <a:prstGeom prst="rect">
            <a:avLst/>
          </a:prstGeom>
          <a:solidFill>
            <a:srgbClr val="7F92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2493272" y="1441757"/>
            <a:ext cx="1210588" cy="400110"/>
          </a:xfrm>
          <a:prstGeom prst="rect">
            <a:avLst/>
          </a:prstGeom>
          <a:noFill/>
        </p:spPr>
        <p:txBody>
          <a:bodyPr wrap="none" rtlCol="0">
            <a:spAutoFit/>
          </a:bodyPr>
          <a:lstStyle/>
          <a:p>
            <a:r>
              <a:rPr lang="zh-CN" altLang="en-US" sz="2000" smtClean="0">
                <a:solidFill>
                  <a:schemeClr val="bg2">
                    <a:lumMod val="25000"/>
                  </a:schemeClr>
                </a:solidFill>
                <a:latin typeface="微软雅黑" panose="020B0503020204020204" pitchFamily="34" charset="-122"/>
                <a:ea typeface="微软雅黑" panose="020B0503020204020204" pitchFamily="34" charset="-122"/>
              </a:rPr>
              <a:t>日活指标</a:t>
            </a:r>
            <a:endParaRPr lang="zh-CN" altLang="en-US" sz="2000">
              <a:solidFill>
                <a:schemeClr val="bg2">
                  <a:lumMod val="25000"/>
                </a:schemeClr>
              </a:solidFill>
              <a:latin typeface="微软雅黑" panose="020B0503020204020204" pitchFamily="34" charset="-122"/>
              <a:ea typeface="微软雅黑" panose="020B0503020204020204" pitchFamily="34" charset="-122"/>
            </a:endParaRPr>
          </a:p>
        </p:txBody>
      </p:sp>
      <p:sp>
        <p:nvSpPr>
          <p:cNvPr id="12" name="文本框 11"/>
          <p:cNvSpPr txBox="1"/>
          <p:nvPr/>
        </p:nvSpPr>
        <p:spPr>
          <a:xfrm>
            <a:off x="5359563" y="1462119"/>
            <a:ext cx="1210588" cy="400110"/>
          </a:xfrm>
          <a:prstGeom prst="rect">
            <a:avLst/>
          </a:prstGeom>
          <a:noFill/>
        </p:spPr>
        <p:txBody>
          <a:bodyPr wrap="none" rtlCol="0">
            <a:spAutoFit/>
          </a:bodyPr>
          <a:lstStyle/>
          <a:p>
            <a:r>
              <a:rPr lang="zh-CN" altLang="en-US" sz="2000" smtClean="0">
                <a:solidFill>
                  <a:schemeClr val="bg2">
                    <a:lumMod val="25000"/>
                  </a:schemeClr>
                </a:solidFill>
                <a:latin typeface="微软雅黑" panose="020B0503020204020204" pitchFamily="34" charset="-122"/>
                <a:ea typeface="微软雅黑" panose="020B0503020204020204" pitchFamily="34" charset="-122"/>
              </a:rPr>
              <a:t>商业指标</a:t>
            </a:r>
            <a:endParaRPr lang="zh-CN" altLang="en-US" sz="2000">
              <a:solidFill>
                <a:schemeClr val="bg2">
                  <a:lumMod val="25000"/>
                </a:schemeClr>
              </a:solidFill>
              <a:latin typeface="微软雅黑" panose="020B0503020204020204" pitchFamily="34" charset="-122"/>
              <a:ea typeface="微软雅黑" panose="020B0503020204020204" pitchFamily="34" charset="-122"/>
            </a:endParaRPr>
          </a:p>
        </p:txBody>
      </p:sp>
      <p:sp>
        <p:nvSpPr>
          <p:cNvPr id="13" name="文本框 12"/>
          <p:cNvSpPr txBox="1"/>
          <p:nvPr/>
        </p:nvSpPr>
        <p:spPr>
          <a:xfrm>
            <a:off x="8249301" y="1462119"/>
            <a:ext cx="1210588" cy="400110"/>
          </a:xfrm>
          <a:prstGeom prst="rect">
            <a:avLst/>
          </a:prstGeom>
          <a:noFill/>
        </p:spPr>
        <p:txBody>
          <a:bodyPr wrap="none" rtlCol="0">
            <a:spAutoFit/>
          </a:bodyPr>
          <a:lstStyle/>
          <a:p>
            <a:r>
              <a:rPr lang="zh-CN" altLang="en-US" sz="2000" smtClean="0">
                <a:solidFill>
                  <a:schemeClr val="bg2">
                    <a:lumMod val="25000"/>
                  </a:schemeClr>
                </a:solidFill>
                <a:latin typeface="微软雅黑" panose="020B0503020204020204" pitchFamily="34" charset="-122"/>
                <a:ea typeface="微软雅黑" panose="020B0503020204020204" pitchFamily="34" charset="-122"/>
              </a:rPr>
              <a:t>内容指标</a:t>
            </a:r>
            <a:endParaRPr lang="zh-CN" altLang="en-US" sz="2000">
              <a:solidFill>
                <a:schemeClr val="bg2">
                  <a:lumMod val="25000"/>
                </a:schemeClr>
              </a:solidFill>
              <a:latin typeface="微软雅黑" panose="020B0503020204020204" pitchFamily="34" charset="-122"/>
              <a:ea typeface="微软雅黑" panose="020B0503020204020204" pitchFamily="34" charset="-122"/>
            </a:endParaRPr>
          </a:p>
        </p:txBody>
      </p:sp>
      <p:sp>
        <p:nvSpPr>
          <p:cNvPr id="15" name="文本框 14"/>
          <p:cNvSpPr txBox="1"/>
          <p:nvPr/>
        </p:nvSpPr>
        <p:spPr>
          <a:xfrm>
            <a:off x="1909193" y="2107733"/>
            <a:ext cx="2311116" cy="2677656"/>
          </a:xfrm>
          <a:prstGeom prst="rect">
            <a:avLst/>
          </a:prstGeom>
          <a:noFill/>
        </p:spPr>
        <p:txBody>
          <a:bodyPr wrap="square" rtlCol="0">
            <a:spAutoFit/>
          </a:bodyPr>
          <a:lstStyle/>
          <a:p>
            <a:pPr>
              <a:lnSpc>
                <a:spcPct val="150000"/>
              </a:lnSpc>
            </a:pPr>
            <a:r>
              <a:rPr lang="zh-CN" altLang="en-US" sz="1600" smtClean="0">
                <a:latin typeface="微软雅黑 Light" panose="020B0502040204020203" pitchFamily="34" charset="-122"/>
                <a:ea typeface="微软雅黑 Light" panose="020B0502040204020203" pitchFamily="34" charset="-122"/>
              </a:rPr>
              <a:t>基于</a:t>
            </a:r>
            <a:r>
              <a:rPr lang="en-US" altLang="zh-CN" sz="1600" smtClean="0">
                <a:latin typeface="微软雅黑 Light" panose="020B0502040204020203" pitchFamily="34" charset="-122"/>
                <a:ea typeface="微软雅黑 Light" panose="020B0502040204020203" pitchFamily="34" charset="-122"/>
              </a:rPr>
              <a:t>2017</a:t>
            </a:r>
            <a:r>
              <a:rPr lang="zh-CN" altLang="en-US" sz="1600" smtClean="0">
                <a:latin typeface="微软雅黑 Light" panose="020B0502040204020203" pitchFamily="34" charset="-122"/>
                <a:ea typeface="微软雅黑 Light" panose="020B0502040204020203" pitchFamily="34" charset="-122"/>
              </a:rPr>
              <a:t>年本产品日活的基本情况，除了每年的</a:t>
            </a:r>
            <a:r>
              <a:rPr lang="en-US" altLang="zh-CN" sz="1600" smtClean="0">
                <a:latin typeface="微软雅黑 Light" panose="020B0502040204020203" pitchFamily="34" charset="-122"/>
                <a:ea typeface="微软雅黑 Light" panose="020B0502040204020203" pitchFamily="34" charset="-122"/>
              </a:rPr>
              <a:t>3</a:t>
            </a:r>
            <a:r>
              <a:rPr lang="zh-CN" altLang="en-US" sz="1600" smtClean="0">
                <a:latin typeface="微软雅黑 Light" panose="020B0502040204020203" pitchFamily="34" charset="-122"/>
                <a:ea typeface="微软雅黑 Light" panose="020B0502040204020203" pitchFamily="34" charset="-122"/>
              </a:rPr>
              <a:t>月和</a:t>
            </a:r>
            <a:r>
              <a:rPr lang="en-US" altLang="zh-CN" sz="1600" smtClean="0">
                <a:latin typeface="微软雅黑 Light" panose="020B0502040204020203" pitchFamily="34" charset="-122"/>
                <a:ea typeface="微软雅黑 Light" panose="020B0502040204020203" pitchFamily="34" charset="-122"/>
              </a:rPr>
              <a:t>9</a:t>
            </a:r>
            <a:r>
              <a:rPr lang="zh-CN" altLang="en-US" sz="1600" smtClean="0">
                <a:latin typeface="微软雅黑 Light" panose="020B0502040204020203" pitchFamily="34" charset="-122"/>
                <a:ea typeface="微软雅黑 Light" panose="020B0502040204020203" pitchFamily="34" charset="-122"/>
              </a:rPr>
              <a:t>月，受学生开学影响日活稍有下降以外，每月日活增长比例平均为</a:t>
            </a:r>
            <a:r>
              <a:rPr lang="en-US" altLang="zh-CN" sz="1600" smtClean="0">
                <a:latin typeface="微软雅黑 Light" panose="020B0502040204020203" pitchFamily="34" charset="-122"/>
                <a:ea typeface="微软雅黑 Light" panose="020B0502040204020203" pitchFamily="34" charset="-122"/>
              </a:rPr>
              <a:t>1.3%</a:t>
            </a:r>
            <a:r>
              <a:rPr lang="zh-CN" altLang="en-US" sz="1600" smtClean="0">
                <a:latin typeface="微软雅黑 Light" panose="020B0502040204020203" pitchFamily="34" charset="-122"/>
                <a:ea typeface="微软雅黑 Light" panose="020B0502040204020203" pitchFamily="34" charset="-122"/>
              </a:rPr>
              <a:t>，相对而言较稳定。</a:t>
            </a:r>
            <a:endParaRPr lang="zh-CN" altLang="en-US" sz="1600">
              <a:latin typeface="微软雅黑 Light" panose="020B0502040204020203" pitchFamily="34" charset="-122"/>
              <a:ea typeface="微软雅黑 Light" panose="020B0502040204020203" pitchFamily="34" charset="-122"/>
            </a:endParaRPr>
          </a:p>
        </p:txBody>
      </p:sp>
      <p:sp>
        <p:nvSpPr>
          <p:cNvPr id="16" name="文本框 15"/>
          <p:cNvSpPr txBox="1"/>
          <p:nvPr/>
        </p:nvSpPr>
        <p:spPr>
          <a:xfrm>
            <a:off x="4804793" y="2118024"/>
            <a:ext cx="2311116" cy="2308324"/>
          </a:xfrm>
          <a:prstGeom prst="rect">
            <a:avLst/>
          </a:prstGeom>
          <a:noFill/>
        </p:spPr>
        <p:txBody>
          <a:bodyPr wrap="square" rtlCol="0">
            <a:spAutoFit/>
          </a:bodyPr>
          <a:lstStyle/>
          <a:p>
            <a:pPr>
              <a:lnSpc>
                <a:spcPct val="150000"/>
              </a:lnSpc>
            </a:pPr>
            <a:r>
              <a:rPr lang="zh-CN" altLang="en-US" sz="1600" smtClean="0">
                <a:latin typeface="微软雅黑 Light" panose="020B0502040204020203" pitchFamily="34" charset="-122"/>
                <a:ea typeface="微软雅黑 Light" panose="020B0502040204020203" pitchFamily="34" charset="-122"/>
              </a:rPr>
              <a:t>基于</a:t>
            </a:r>
            <a:r>
              <a:rPr lang="en-US" altLang="zh-CN" sz="1600" smtClean="0">
                <a:latin typeface="微软雅黑 Light" panose="020B0502040204020203" pitchFamily="34" charset="-122"/>
                <a:ea typeface="微软雅黑 Light" panose="020B0502040204020203" pitchFamily="34" charset="-122"/>
              </a:rPr>
              <a:t>2017</a:t>
            </a:r>
            <a:r>
              <a:rPr lang="zh-CN" altLang="en-US" sz="1600" smtClean="0">
                <a:latin typeface="微软雅黑 Light" panose="020B0502040204020203" pitchFamily="34" charset="-122"/>
                <a:ea typeface="微软雅黑 Light" panose="020B0502040204020203" pitchFamily="34" charset="-122"/>
              </a:rPr>
              <a:t>年各渠道商业收入增长情况来看，除了广告业务收入高速增长，其余</a:t>
            </a:r>
            <a:r>
              <a:rPr lang="en-US" altLang="zh-CN" sz="1600" smtClean="0">
                <a:latin typeface="微软雅黑 Light" panose="020B0502040204020203" pitchFamily="34" charset="-122"/>
                <a:ea typeface="微软雅黑 Light" panose="020B0502040204020203" pitchFamily="34" charset="-122"/>
              </a:rPr>
              <a:t>4</a:t>
            </a:r>
            <a:r>
              <a:rPr lang="zh-CN" altLang="en-US" sz="1600" smtClean="0">
                <a:latin typeface="微软雅黑 Light" panose="020B0502040204020203" pitchFamily="34" charset="-122"/>
                <a:ea typeface="微软雅黑 Light" panose="020B0502040204020203" pitchFamily="34" charset="-122"/>
              </a:rPr>
              <a:t>大业务增长比例约为</a:t>
            </a:r>
            <a:r>
              <a:rPr lang="en-US" altLang="zh-CN" sz="1600" smtClean="0">
                <a:latin typeface="微软雅黑 Light" panose="020B0502040204020203" pitchFamily="34" charset="-122"/>
                <a:ea typeface="微软雅黑 Light" panose="020B0502040204020203" pitchFamily="34" charset="-122"/>
              </a:rPr>
              <a:t>30%</a:t>
            </a:r>
            <a:r>
              <a:rPr lang="zh-CN" altLang="en-US" sz="1600" smtClean="0">
                <a:latin typeface="微软雅黑 Light" panose="020B0502040204020203" pitchFamily="34" charset="-122"/>
                <a:ea typeface="微软雅黑 Light" panose="020B0502040204020203" pitchFamily="34" charset="-122"/>
              </a:rPr>
              <a:t>，而广告业务增长为</a:t>
            </a:r>
            <a:r>
              <a:rPr lang="en-US" altLang="zh-CN" sz="1600" smtClean="0">
                <a:latin typeface="微软雅黑 Light" panose="020B0502040204020203" pitchFamily="34" charset="-122"/>
                <a:ea typeface="微软雅黑 Light" panose="020B0502040204020203" pitchFamily="34" charset="-122"/>
              </a:rPr>
              <a:t>68%</a:t>
            </a:r>
            <a:r>
              <a:rPr lang="zh-CN" altLang="en-US" sz="1600" smtClean="0">
                <a:latin typeface="微软雅黑 Light" panose="020B0502040204020203" pitchFamily="34" charset="-122"/>
                <a:ea typeface="微软雅黑 Light" panose="020B0502040204020203" pitchFamily="34" charset="-122"/>
              </a:rPr>
              <a:t>。</a:t>
            </a:r>
            <a:endParaRPr lang="zh-CN" altLang="en-US" sz="1600">
              <a:latin typeface="微软雅黑 Light" panose="020B0502040204020203" pitchFamily="34" charset="-122"/>
              <a:ea typeface="微软雅黑 Light" panose="020B0502040204020203" pitchFamily="34" charset="-122"/>
            </a:endParaRPr>
          </a:p>
        </p:txBody>
      </p:sp>
      <p:sp>
        <p:nvSpPr>
          <p:cNvPr id="17" name="文本框 16"/>
          <p:cNvSpPr txBox="1"/>
          <p:nvPr/>
        </p:nvSpPr>
        <p:spPr>
          <a:xfrm>
            <a:off x="7693898" y="2107733"/>
            <a:ext cx="2311116" cy="2677656"/>
          </a:xfrm>
          <a:prstGeom prst="rect">
            <a:avLst/>
          </a:prstGeom>
          <a:noFill/>
        </p:spPr>
        <p:txBody>
          <a:bodyPr wrap="square" rtlCol="0">
            <a:spAutoFit/>
          </a:bodyPr>
          <a:lstStyle/>
          <a:p>
            <a:pPr>
              <a:lnSpc>
                <a:spcPct val="150000"/>
              </a:lnSpc>
            </a:pPr>
            <a:r>
              <a:rPr lang="zh-CN" altLang="en-US" sz="1600" smtClean="0">
                <a:latin typeface="微软雅黑 Light" panose="020B0502040204020203" pitchFamily="34" charset="-122"/>
                <a:ea typeface="微软雅黑 Light" panose="020B0502040204020203" pitchFamily="34" charset="-122"/>
              </a:rPr>
              <a:t>内容是商业能够稳定发展的有效保护伞。没有高质量的内容生产，则用户粘性和收入都将大打折扣，故</a:t>
            </a:r>
            <a:r>
              <a:rPr lang="en-US" altLang="zh-CN" sz="1600" smtClean="0">
                <a:latin typeface="微软雅黑 Light" panose="020B0502040204020203" pitchFamily="34" charset="-122"/>
                <a:ea typeface="微软雅黑 Light" panose="020B0502040204020203" pitchFamily="34" charset="-122"/>
              </a:rPr>
              <a:t>2018</a:t>
            </a:r>
            <a:r>
              <a:rPr lang="zh-CN" altLang="en-US" sz="1600" smtClean="0">
                <a:latin typeface="微软雅黑 Light" panose="020B0502040204020203" pitchFamily="34" charset="-122"/>
                <a:ea typeface="微软雅黑 Light" panose="020B0502040204020203" pitchFamily="34" charset="-122"/>
              </a:rPr>
              <a:t>年要将部分人力调整到内容生产岗位上来。</a:t>
            </a:r>
            <a:endParaRPr lang="zh-CN" altLang="en-US" sz="1600">
              <a:latin typeface="微软雅黑 Light" panose="020B0502040204020203" pitchFamily="34" charset="-122"/>
              <a:ea typeface="微软雅黑 Light" panose="020B0502040204020203" pitchFamily="34"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图表 1"/>
          <p:cNvGraphicFramePr/>
          <p:nvPr/>
        </p:nvGraphicFramePr>
        <p:xfrm>
          <a:off x="685800" y="1047750"/>
          <a:ext cx="6350000" cy="4762500"/>
        </p:xfrm>
        <a:graphic>
          <a:graphicData uri="http://schemas.openxmlformats.org/drawingml/2006/chart">
            <c:chart xmlns:c="http://schemas.openxmlformats.org/drawingml/2006/chart" xmlns:r="http://schemas.openxmlformats.org/officeDocument/2006/relationships" r:id="rId3"/>
          </a:graphicData>
        </a:graphic>
      </p:graphicFrame>
      <p:sp>
        <p:nvSpPr>
          <p:cNvPr id="5" name="文本框 4"/>
          <p:cNvSpPr txBox="1"/>
          <p:nvPr/>
        </p:nvSpPr>
        <p:spPr>
          <a:xfrm>
            <a:off x="7568565" y="1806575"/>
            <a:ext cx="4013200" cy="2999740"/>
          </a:xfrm>
          <a:prstGeom prst="rect">
            <a:avLst/>
          </a:prstGeom>
          <a:noFill/>
        </p:spPr>
        <p:txBody>
          <a:bodyPr wrap="square" rtlCol="0">
            <a:spAutoFit/>
          </a:bodyPr>
          <a:lstStyle/>
          <a:p>
            <a:pPr algn="l" fontAlgn="auto">
              <a:lnSpc>
                <a:spcPct val="150000"/>
              </a:lnSpc>
            </a:pPr>
            <a:r>
              <a:rPr lang="en-US" altLang="zh-CN" spc="200" dirty="0">
                <a:solidFill>
                  <a:schemeClr val="tx1">
                    <a:lumMod val="75000"/>
                    <a:lumOff val="25000"/>
                  </a:schemeClr>
                </a:solidFill>
                <a:uFillTx/>
                <a:latin typeface="微软雅黑" panose="020B0503020204020204" pitchFamily="34" charset="-122"/>
                <a:ea typeface="微软雅黑" panose="020B0503020204020204" pitchFamily="34" charset="-122"/>
                <a:cs typeface="+mj-cs"/>
                <a:sym typeface="+mn-ea"/>
              </a:rPr>
              <a:t>    </a:t>
            </a:r>
            <a:r>
              <a:rPr lang="zh-CN" altLang="en-US" spc="200" dirty="0">
                <a:solidFill>
                  <a:schemeClr val="tx1">
                    <a:lumMod val="75000"/>
                    <a:lumOff val="25000"/>
                  </a:schemeClr>
                </a:solidFill>
                <a:uFillTx/>
                <a:latin typeface="微软雅黑" panose="020B0503020204020204" pitchFamily="34" charset="-122"/>
                <a:ea typeface="微软雅黑" panose="020B0503020204020204" pitchFamily="34" charset="-122"/>
                <a:cs typeface="+mj-cs"/>
                <a:sym typeface="+mn-ea"/>
              </a:rPr>
              <a:t>优质的资源输入才会对客户端的新增有作用，</a:t>
            </a:r>
            <a:r>
              <a:rPr lang="en-US" altLang="zh-CN" spc="200" dirty="0">
                <a:solidFill>
                  <a:schemeClr val="tx1">
                    <a:lumMod val="75000"/>
                    <a:lumOff val="25000"/>
                  </a:schemeClr>
                </a:solidFill>
                <a:uFillTx/>
                <a:latin typeface="微软雅黑" panose="020B0503020204020204" pitchFamily="34" charset="-122"/>
                <a:ea typeface="微软雅黑" panose="020B0503020204020204" pitchFamily="34" charset="-122"/>
                <a:cs typeface="+mj-cs"/>
                <a:sym typeface="+mn-ea"/>
              </a:rPr>
              <a:t>2018</a:t>
            </a:r>
            <a:r>
              <a:rPr lang="zh-CN" altLang="en-US" spc="200" dirty="0">
                <a:solidFill>
                  <a:schemeClr val="tx1">
                    <a:lumMod val="75000"/>
                    <a:lumOff val="25000"/>
                  </a:schemeClr>
                </a:solidFill>
                <a:uFillTx/>
                <a:latin typeface="微软雅黑" panose="020B0503020204020204" pitchFamily="34" charset="-122"/>
                <a:ea typeface="微软雅黑" panose="020B0503020204020204" pitchFamily="34" charset="-122"/>
                <a:cs typeface="+mj-cs"/>
                <a:sym typeface="+mn-ea"/>
              </a:rPr>
              <a:t>年我们至少要实现用户好评率</a:t>
            </a:r>
            <a:r>
              <a:rPr lang="en-US" altLang="zh-CN" spc="200" dirty="0">
                <a:solidFill>
                  <a:schemeClr val="tx1">
                    <a:lumMod val="75000"/>
                    <a:lumOff val="25000"/>
                  </a:schemeClr>
                </a:solidFill>
                <a:uFillTx/>
                <a:latin typeface="微软雅黑" panose="020B0503020204020204" pitchFamily="34" charset="-122"/>
                <a:ea typeface="微软雅黑" panose="020B0503020204020204" pitchFamily="34" charset="-122"/>
                <a:cs typeface="+mj-cs"/>
                <a:sym typeface="+mn-ea"/>
              </a:rPr>
              <a:t>50%</a:t>
            </a:r>
            <a:r>
              <a:rPr lang="zh-CN" altLang="en-US" spc="200" dirty="0">
                <a:solidFill>
                  <a:schemeClr val="tx1">
                    <a:lumMod val="75000"/>
                    <a:lumOff val="25000"/>
                  </a:schemeClr>
                </a:solidFill>
                <a:uFillTx/>
                <a:latin typeface="微软雅黑" panose="020B0503020204020204" pitchFamily="34" charset="-122"/>
                <a:ea typeface="微软雅黑" panose="020B0503020204020204" pitchFamily="34" charset="-122"/>
                <a:cs typeface="+mj-cs"/>
                <a:sym typeface="+mn-ea"/>
              </a:rPr>
              <a:t>以上的增长。</a:t>
            </a:r>
          </a:p>
          <a:p>
            <a:pPr algn="l" fontAlgn="auto">
              <a:lnSpc>
                <a:spcPct val="150000"/>
              </a:lnSpc>
            </a:pPr>
            <a:r>
              <a:rPr lang="zh-CN" altLang="en-US" spc="200" dirty="0">
                <a:solidFill>
                  <a:schemeClr val="tx1">
                    <a:lumMod val="75000"/>
                    <a:lumOff val="25000"/>
                  </a:schemeClr>
                </a:solidFill>
                <a:uFillTx/>
                <a:latin typeface="微软雅黑" panose="020B0503020204020204" pitchFamily="34" charset="-122"/>
                <a:ea typeface="微软雅黑" panose="020B0503020204020204" pitchFamily="34" charset="-122"/>
                <a:cs typeface="+mj-cs"/>
                <a:sym typeface="+mn-ea"/>
              </a:rPr>
              <a:t>    </a:t>
            </a:r>
            <a:r>
              <a:rPr lang="en-US" altLang="zh-CN" spc="200" dirty="0">
                <a:solidFill>
                  <a:schemeClr val="tx1">
                    <a:lumMod val="75000"/>
                    <a:lumOff val="25000"/>
                  </a:schemeClr>
                </a:solidFill>
                <a:uFillTx/>
                <a:latin typeface="微软雅黑" panose="020B0503020204020204" pitchFamily="34" charset="-122"/>
                <a:ea typeface="微软雅黑" panose="020B0503020204020204" pitchFamily="34" charset="-122"/>
                <a:cs typeface="+mj-cs"/>
                <a:sym typeface="+mn-ea"/>
              </a:rPr>
              <a:t>2018</a:t>
            </a:r>
            <a:r>
              <a:rPr lang="zh-CN" altLang="en-US" spc="200" dirty="0">
                <a:solidFill>
                  <a:schemeClr val="tx1">
                    <a:lumMod val="75000"/>
                    <a:lumOff val="25000"/>
                  </a:schemeClr>
                </a:solidFill>
                <a:uFillTx/>
                <a:latin typeface="微软雅黑" panose="020B0503020204020204" pitchFamily="34" charset="-122"/>
                <a:ea typeface="微软雅黑" panose="020B0503020204020204" pitchFamily="34" charset="-122"/>
                <a:cs typeface="+mj-cs"/>
                <a:sym typeface="+mn-ea"/>
              </a:rPr>
              <a:t>年我们日活新用户占比需提高</a:t>
            </a:r>
            <a:r>
              <a:rPr lang="en-US" altLang="zh-CN" spc="200" dirty="0">
                <a:solidFill>
                  <a:schemeClr val="tx1">
                    <a:lumMod val="75000"/>
                    <a:lumOff val="25000"/>
                  </a:schemeClr>
                </a:solidFill>
                <a:uFillTx/>
                <a:latin typeface="微软雅黑" panose="020B0503020204020204" pitchFamily="34" charset="-122"/>
                <a:ea typeface="微软雅黑" panose="020B0503020204020204" pitchFamily="34" charset="-122"/>
                <a:cs typeface="+mj-cs"/>
                <a:sym typeface="+mn-ea"/>
              </a:rPr>
              <a:t>32.78%</a:t>
            </a:r>
            <a:r>
              <a:rPr lang="zh-CN" altLang="en-US" spc="200" dirty="0">
                <a:solidFill>
                  <a:schemeClr val="tx1">
                    <a:lumMod val="75000"/>
                    <a:lumOff val="25000"/>
                  </a:schemeClr>
                </a:solidFill>
                <a:uFillTx/>
                <a:latin typeface="微软雅黑" panose="020B0503020204020204" pitchFamily="34" charset="-122"/>
                <a:ea typeface="微软雅黑" panose="020B0503020204020204" pitchFamily="34" charset="-122"/>
                <a:cs typeface="+mj-cs"/>
                <a:sym typeface="+mn-ea"/>
              </a:rPr>
              <a:t>，同时保证资源的合理输入，与产品逻辑的合理调整。</a:t>
            </a:r>
            <a:endParaRPr lang="zh-CN" altLang="en-US"/>
          </a:p>
        </p:txBody>
      </p:sp>
      <p:pic>
        <p:nvPicPr>
          <p:cNvPr id="6" name="图片 5"/>
          <p:cNvPicPr>
            <a:picLocks noChangeAspect="1"/>
          </p:cNvPicPr>
          <p:nvPr/>
        </p:nvPicPr>
        <p:blipFill rotWithShape="1">
          <a:blip r:embed="rId4" cstate="email"/>
          <a:srcRect/>
          <a:stretch>
            <a:fillRect/>
          </a:stretch>
        </p:blipFill>
        <p:spPr>
          <a:xfrm flipH="1">
            <a:off x="11627464" y="0"/>
            <a:ext cx="564536" cy="1073150"/>
          </a:xfrm>
          <a:prstGeom prst="rect">
            <a:avLst/>
          </a:prstGeom>
        </p:spPr>
      </p:pic>
    </p:spTree>
    <p:custDataLst>
      <p:tags r:id="rId1"/>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2" cstate="email"/>
          <a:srcRect b="-803"/>
          <a:stretch>
            <a:fillRect/>
          </a:stretch>
        </p:blipFill>
        <p:spPr>
          <a:xfrm>
            <a:off x="2295525" y="1445471"/>
            <a:ext cx="2838450" cy="2964604"/>
          </a:xfrm>
          <a:prstGeom prst="flowChartConnector">
            <a:avLst/>
          </a:prstGeom>
        </p:spPr>
      </p:pic>
      <p:sp>
        <p:nvSpPr>
          <p:cNvPr id="4" name="文本框 3"/>
          <p:cNvSpPr txBox="1"/>
          <p:nvPr/>
        </p:nvSpPr>
        <p:spPr>
          <a:xfrm>
            <a:off x="4076700" y="1712171"/>
            <a:ext cx="2710870" cy="1015663"/>
          </a:xfrm>
          <a:prstGeom prst="rect">
            <a:avLst/>
          </a:prstGeom>
          <a:noFill/>
        </p:spPr>
        <p:txBody>
          <a:bodyPr wrap="none" rtlCol="0">
            <a:spAutoFit/>
          </a:bodyPr>
          <a:lstStyle/>
          <a:p>
            <a:r>
              <a:rPr lang="en-US" altLang="zh-CN" sz="6000" smtClean="0">
                <a:solidFill>
                  <a:srgbClr val="92CDBB"/>
                </a:solidFill>
              </a:rPr>
              <a:t>PART 04</a:t>
            </a:r>
            <a:endParaRPr lang="zh-CN" altLang="en-US" sz="6000">
              <a:solidFill>
                <a:srgbClr val="92CDBB"/>
              </a:solidFill>
            </a:endParaRPr>
          </a:p>
        </p:txBody>
      </p:sp>
      <p:sp>
        <p:nvSpPr>
          <p:cNvPr id="5" name="文本框 4"/>
          <p:cNvSpPr txBox="1"/>
          <p:nvPr/>
        </p:nvSpPr>
        <p:spPr>
          <a:xfrm>
            <a:off x="5432135" y="2994534"/>
            <a:ext cx="4801314" cy="1200329"/>
          </a:xfrm>
          <a:prstGeom prst="rect">
            <a:avLst/>
          </a:prstGeom>
          <a:noFill/>
        </p:spPr>
        <p:txBody>
          <a:bodyPr wrap="none" rtlCol="0">
            <a:spAutoFit/>
          </a:bodyPr>
          <a:lstStyle/>
          <a:p>
            <a:r>
              <a:rPr lang="zh-CN" altLang="en-US" sz="7200" b="1" smtClean="0">
                <a:solidFill>
                  <a:schemeClr val="tx1">
                    <a:lumMod val="75000"/>
                    <a:lumOff val="25000"/>
                  </a:schemeClr>
                </a:solidFill>
                <a:latin typeface="微软雅黑" panose="020B0503020204020204" pitchFamily="34" charset="-122"/>
                <a:ea typeface="微软雅黑" panose="020B0503020204020204" pitchFamily="34" charset="-122"/>
              </a:rPr>
              <a:t>可行性计划</a:t>
            </a:r>
            <a:endParaRPr lang="zh-CN" altLang="en-US" sz="7200" b="1">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7" name="文本框 10"/>
          <p:cNvSpPr txBox="1">
            <a:spLocks noChangeArrowheads="1"/>
          </p:cNvSpPr>
          <p:nvPr/>
        </p:nvSpPr>
        <p:spPr bwMode="auto">
          <a:xfrm>
            <a:off x="6609007" y="2111437"/>
            <a:ext cx="4587090"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None/>
            </a:pPr>
            <a:r>
              <a:rPr lang="en-US" altLang="zh-CN" sz="3300" b="1">
                <a:solidFill>
                  <a:srgbClr val="404040"/>
                </a:solidFill>
                <a:latin typeface="微软雅黑" panose="020B0503020204020204" pitchFamily="34" charset="-122"/>
                <a:ea typeface="微软雅黑" panose="020B0503020204020204" pitchFamily="34" charset="-122"/>
              </a:rPr>
              <a:t>Your </a:t>
            </a:r>
            <a:r>
              <a:rPr lang="en-US" altLang="zh-CN" sz="3300" b="1" smtClean="0">
                <a:solidFill>
                  <a:srgbClr val="404040"/>
                </a:solidFill>
                <a:latin typeface="微软雅黑" panose="020B0503020204020204" pitchFamily="34" charset="-122"/>
                <a:ea typeface="微软雅黑" panose="020B0503020204020204" pitchFamily="34" charset="-122"/>
              </a:rPr>
              <a:t>Feasibility Plan</a:t>
            </a:r>
            <a:r>
              <a:rPr lang="en-US" altLang="zh-CN" sz="3300" b="1">
                <a:solidFill>
                  <a:srgbClr val="404040"/>
                </a:solidFill>
                <a:latin typeface="微软雅黑" panose="020B0503020204020204" pitchFamily="34" charset="-122"/>
                <a:ea typeface="微软雅黑" panose="020B0503020204020204" pitchFamily="34" charset="-122"/>
              </a:rPr>
              <a:t> </a:t>
            </a:r>
            <a:endParaRPr lang="zh-CN" altLang="en-US" sz="3300" b="1">
              <a:solidFill>
                <a:srgbClr val="404040"/>
              </a:solidFill>
              <a:latin typeface="微软雅黑" panose="020B0503020204020204" pitchFamily="34" charset="-122"/>
              <a:ea typeface="微软雅黑" panose="020B0503020204020204" pitchFamily="34" charset="-122"/>
            </a:endParaRPr>
          </a:p>
        </p:txBody>
      </p:sp>
      <p:sp>
        <p:nvSpPr>
          <p:cNvPr id="5128" name="文本框 11"/>
          <p:cNvSpPr txBox="1">
            <a:spLocks noChangeArrowheads="1"/>
          </p:cNvSpPr>
          <p:nvPr/>
        </p:nvSpPr>
        <p:spPr bwMode="auto">
          <a:xfrm>
            <a:off x="6623294" y="3338574"/>
            <a:ext cx="251301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None/>
            </a:pPr>
            <a:r>
              <a:rPr lang="en-US" altLang="zh-CN" sz="2000">
                <a:latin typeface="微软雅黑 Light" panose="020B0502040204020203" pitchFamily="34" charset="-122"/>
                <a:ea typeface="微软雅黑 Light" panose="020B0502040204020203" pitchFamily="34" charset="-122"/>
              </a:rPr>
              <a:t>Please add integrity</a:t>
            </a:r>
            <a:endParaRPr lang="zh-CN" altLang="en-US" sz="2000">
              <a:latin typeface="微软雅黑 Light" panose="020B0502040204020203" pitchFamily="34" charset="-122"/>
              <a:ea typeface="微软雅黑 Light" panose="020B0502040204020203" pitchFamily="34" charset="-122"/>
            </a:endParaRPr>
          </a:p>
        </p:txBody>
      </p:sp>
      <p:sp>
        <p:nvSpPr>
          <p:cNvPr id="5129" name="文本框 13"/>
          <p:cNvSpPr txBox="1">
            <a:spLocks noChangeArrowheads="1"/>
          </p:cNvSpPr>
          <p:nvPr/>
        </p:nvSpPr>
        <p:spPr bwMode="auto">
          <a:xfrm>
            <a:off x="6609007" y="2695637"/>
            <a:ext cx="2089033"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None/>
            </a:pPr>
            <a:r>
              <a:rPr lang="en-US" altLang="zh-CN" sz="3300" b="1" smtClean="0">
                <a:solidFill>
                  <a:srgbClr val="404040"/>
                </a:solidFill>
                <a:latin typeface="微软雅黑" panose="020B0503020204020204" pitchFamily="34" charset="-122"/>
                <a:ea typeface="微软雅黑" panose="020B0503020204020204" pitchFamily="34" charset="-122"/>
              </a:rPr>
              <a:t>Detailed</a:t>
            </a:r>
            <a:r>
              <a:rPr lang="en-US" altLang="zh-CN" sz="3300" b="1">
                <a:solidFill>
                  <a:srgbClr val="404040"/>
                </a:solidFill>
                <a:latin typeface="微软雅黑" panose="020B0503020204020204" pitchFamily="34" charset="-122"/>
                <a:ea typeface="微软雅黑" panose="020B0503020204020204" pitchFamily="34" charset="-122"/>
              </a:rPr>
              <a:t> </a:t>
            </a:r>
            <a:endParaRPr lang="zh-CN" altLang="en-US" sz="3300" b="1">
              <a:solidFill>
                <a:srgbClr val="404040"/>
              </a:solidFill>
              <a:latin typeface="微软雅黑" panose="020B0503020204020204" pitchFamily="34" charset="-122"/>
              <a:ea typeface="微软雅黑" panose="020B0503020204020204" pitchFamily="34" charset="-122"/>
            </a:endParaRPr>
          </a:p>
        </p:txBody>
      </p:sp>
      <p:sp>
        <p:nvSpPr>
          <p:cNvPr id="2" name="矩形 1"/>
          <p:cNvSpPr/>
          <p:nvPr/>
        </p:nvSpPr>
        <p:spPr>
          <a:xfrm>
            <a:off x="6623294" y="3879912"/>
            <a:ext cx="6096000" cy="369887"/>
          </a:xfrm>
          <a:prstGeom prst="rect">
            <a:avLst/>
          </a:prstGeom>
        </p:spPr>
        <p:txBody>
          <a:bodyPr>
            <a:spAutoFit/>
          </a:bodyPr>
          <a:lstStyle/>
          <a:p>
            <a:pPr>
              <a:defRPr/>
            </a:pPr>
            <a:r>
              <a:rPr lang="en-US" altLang="zh-CN">
                <a:solidFill>
                  <a:schemeClr val="tx1">
                    <a:lumMod val="65000"/>
                    <a:lumOff val="35000"/>
                  </a:schemeClr>
                </a:solidFill>
                <a:latin typeface="微软雅黑 Light" panose="020B0502040204020203" pitchFamily="34" charset="-122"/>
                <a:ea typeface="微软雅黑 Light" panose="020B0502040204020203" pitchFamily="34" charset="-122"/>
              </a:rPr>
              <a:t>Highlight your strategic plan</a:t>
            </a:r>
            <a:endParaRPr lang="zh-CN" altLang="en-US" dirty="0">
              <a:solidFill>
                <a:schemeClr val="tx1">
                  <a:lumMod val="65000"/>
                  <a:lumOff val="35000"/>
                </a:schemeClr>
              </a:solidFill>
              <a:latin typeface="微软雅黑 Light" panose="020B0502040204020203" pitchFamily="34" charset="-122"/>
              <a:ea typeface="微软雅黑 Light" panose="020B0502040204020203" pitchFamily="34" charset="-122"/>
            </a:endParaRPr>
          </a:p>
        </p:txBody>
      </p:sp>
      <p:pic>
        <p:nvPicPr>
          <p:cNvPr id="6" name="图片 5"/>
          <p:cNvPicPr>
            <a:picLocks noChangeAspect="1"/>
          </p:cNvPicPr>
          <p:nvPr/>
        </p:nvPicPr>
        <p:blipFill rotWithShape="1">
          <a:blip r:embed="rId2" cstate="email"/>
          <a:srcRect/>
          <a:stretch>
            <a:fillRect/>
          </a:stretch>
        </p:blipFill>
        <p:spPr>
          <a:xfrm>
            <a:off x="1035422" y="1880681"/>
            <a:ext cx="4754679" cy="2628571"/>
          </a:xfrm>
          <a:prstGeom prst="rect">
            <a:avLst/>
          </a:prstGeom>
          <a:ln>
            <a:noFill/>
          </a:ln>
          <a:effectLst>
            <a:outerShdw blurRad="190500" algn="tl" rotWithShape="0">
              <a:srgbClr val="000000">
                <a:alpha val="70000"/>
              </a:srgbClr>
            </a:outerShdw>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图片 8" descr="4"/>
          <p:cNvPicPr>
            <a:picLocks noChangeAspect="1" noChangeArrowheads="1"/>
          </p:cNvPicPr>
          <p:nvPr/>
        </p:nvPicPr>
        <p:blipFill>
          <a:blip r:embed="rId2" cstate="email"/>
          <a:srcRect/>
          <a:stretch>
            <a:fillRect/>
          </a:stretch>
        </p:blipFill>
        <p:spPr bwMode="auto">
          <a:xfrm>
            <a:off x="-230188" y="3175"/>
            <a:ext cx="2219326"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Text Box 5"/>
          <p:cNvSpPr txBox="1">
            <a:spLocks noChangeArrowheads="1"/>
          </p:cNvSpPr>
          <p:nvPr/>
        </p:nvSpPr>
        <p:spPr bwMode="auto">
          <a:xfrm>
            <a:off x="1085850" y="946150"/>
            <a:ext cx="2133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a:spAutoFit/>
          </a:bodyPr>
          <a:lstStyle>
            <a:lvl1pPr>
              <a:defRPr>
                <a:solidFill>
                  <a:schemeClr val="tx1"/>
                </a:solidFill>
                <a:latin typeface="Calibri" panose="020F0502020204030204" pitchFamily="34" charset="0"/>
                <a:ea typeface="宋体" panose="02010600030101010101" pitchFamily="2" charset="-122"/>
              </a:defRPr>
            </a:lvl1pPr>
            <a:lvl2pPr>
              <a:defRPr>
                <a:solidFill>
                  <a:schemeClr val="tx1"/>
                </a:solidFill>
                <a:latin typeface="Calibri" panose="020F0502020204030204" pitchFamily="34" charset="0"/>
                <a:ea typeface="宋体" panose="02010600030101010101" pitchFamily="2" charset="-122"/>
              </a:defRPr>
            </a:lvl2pPr>
            <a:lvl3pPr>
              <a:defRPr>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200">
                <a:solidFill>
                  <a:srgbClr val="7F7F7F"/>
                </a:solidFill>
                <a:latin typeface="微软雅黑 Light" panose="020B0502040204020203" pitchFamily="34" charset="-122"/>
                <a:ea typeface="微软雅黑 Light" panose="020B0502040204020203" pitchFamily="34" charset="-122"/>
              </a:rPr>
              <a:t>Please enter the title text here</a:t>
            </a:r>
          </a:p>
        </p:txBody>
      </p:sp>
      <p:sp>
        <p:nvSpPr>
          <p:cNvPr id="11268" name="Rectangle 39"/>
          <p:cNvSpPr>
            <a:spLocks noChangeArrowheads="1"/>
          </p:cNvSpPr>
          <p:nvPr/>
        </p:nvSpPr>
        <p:spPr bwMode="auto">
          <a:xfrm>
            <a:off x="1085850" y="612775"/>
            <a:ext cx="35575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pitchFamily="34" charset="0"/>
                <a:ea typeface="宋体" panose="02010600030101010101" pitchFamily="2" charset="-122"/>
              </a:defRPr>
            </a:lvl1pPr>
            <a:lvl2pPr>
              <a:defRPr>
                <a:solidFill>
                  <a:schemeClr val="tx1"/>
                </a:solidFill>
                <a:latin typeface="Calibri" panose="020F0502020204030204" pitchFamily="34" charset="0"/>
                <a:ea typeface="宋体" panose="02010600030101010101" pitchFamily="2" charset="-122"/>
              </a:defRPr>
            </a:lvl2pPr>
            <a:lvl3pPr>
              <a:defRPr>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400">
                <a:solidFill>
                  <a:srgbClr val="F87E84"/>
                </a:solidFill>
                <a:latin typeface="微软雅黑 Light" panose="020B0502040204020203" pitchFamily="34" charset="-122"/>
                <a:ea typeface="微软雅黑 Light" panose="020B0502040204020203" pitchFamily="34" charset="-122"/>
              </a:rPr>
              <a:t>标题文字内容</a:t>
            </a:r>
          </a:p>
        </p:txBody>
      </p:sp>
      <p:sp>
        <p:nvSpPr>
          <p:cNvPr id="11269" name="Oval 27"/>
          <p:cNvSpPr>
            <a:spLocks noChangeArrowheads="1"/>
          </p:cNvSpPr>
          <p:nvPr/>
        </p:nvSpPr>
        <p:spPr bwMode="auto">
          <a:xfrm>
            <a:off x="5607050" y="1573213"/>
            <a:ext cx="814388" cy="809625"/>
          </a:xfrm>
          <a:prstGeom prst="ellipse">
            <a:avLst/>
          </a:prstGeom>
          <a:solidFill>
            <a:srgbClr val="F87E84"/>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a:defRPr>
                <a:solidFill>
                  <a:schemeClr val="tx1"/>
                </a:solidFill>
                <a:latin typeface="Calibri" panose="020F0502020204030204" pitchFamily="34" charset="0"/>
                <a:ea typeface="宋体" panose="02010600030101010101" pitchFamily="2" charset="-122"/>
              </a:defRPr>
            </a:lvl2pPr>
            <a:lvl3pPr>
              <a:defRPr>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endParaRPr lang="zh-CN" altLang="en-US">
              <a:solidFill>
                <a:srgbClr val="000000"/>
              </a:solidFill>
            </a:endParaRPr>
          </a:p>
        </p:txBody>
      </p:sp>
      <p:sp>
        <p:nvSpPr>
          <p:cNvPr id="11270" name="Oval 28"/>
          <p:cNvSpPr>
            <a:spLocks noChangeArrowheads="1"/>
          </p:cNvSpPr>
          <p:nvPr/>
        </p:nvSpPr>
        <p:spPr bwMode="auto">
          <a:xfrm>
            <a:off x="5607050" y="2794000"/>
            <a:ext cx="814388" cy="812800"/>
          </a:xfrm>
          <a:prstGeom prst="ellipse">
            <a:avLst/>
          </a:prstGeom>
          <a:solidFill>
            <a:srgbClr val="D9D9D9"/>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a:defRPr>
                <a:solidFill>
                  <a:schemeClr val="tx1"/>
                </a:solidFill>
                <a:latin typeface="Calibri" panose="020F0502020204030204" pitchFamily="34" charset="0"/>
                <a:ea typeface="宋体" panose="02010600030101010101" pitchFamily="2" charset="-122"/>
              </a:defRPr>
            </a:lvl2pPr>
            <a:lvl3pPr>
              <a:defRPr>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endParaRPr lang="zh-CN" altLang="en-US">
              <a:solidFill>
                <a:srgbClr val="000000"/>
              </a:solidFill>
            </a:endParaRPr>
          </a:p>
        </p:txBody>
      </p:sp>
      <p:sp>
        <p:nvSpPr>
          <p:cNvPr id="11271" name="Oval 29"/>
          <p:cNvSpPr>
            <a:spLocks noChangeArrowheads="1"/>
          </p:cNvSpPr>
          <p:nvPr/>
        </p:nvSpPr>
        <p:spPr bwMode="auto">
          <a:xfrm>
            <a:off x="5607050" y="4017963"/>
            <a:ext cx="814388" cy="811212"/>
          </a:xfrm>
          <a:prstGeom prst="ellipse">
            <a:avLst/>
          </a:prstGeom>
          <a:solidFill>
            <a:srgbClr val="F87E84"/>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a:defRPr>
                <a:solidFill>
                  <a:schemeClr val="tx1"/>
                </a:solidFill>
                <a:latin typeface="Calibri" panose="020F0502020204030204" pitchFamily="34" charset="0"/>
                <a:ea typeface="宋体" panose="02010600030101010101" pitchFamily="2" charset="-122"/>
              </a:defRPr>
            </a:lvl2pPr>
            <a:lvl3pPr>
              <a:defRPr>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endParaRPr lang="zh-CN" altLang="en-US">
              <a:solidFill>
                <a:srgbClr val="000000"/>
              </a:solidFill>
            </a:endParaRPr>
          </a:p>
        </p:txBody>
      </p:sp>
      <p:sp>
        <p:nvSpPr>
          <p:cNvPr id="11272" name="Oval 30"/>
          <p:cNvSpPr>
            <a:spLocks noChangeArrowheads="1"/>
          </p:cNvSpPr>
          <p:nvPr/>
        </p:nvSpPr>
        <p:spPr bwMode="auto">
          <a:xfrm>
            <a:off x="5607050" y="5240338"/>
            <a:ext cx="814388" cy="811212"/>
          </a:xfrm>
          <a:prstGeom prst="ellipse">
            <a:avLst/>
          </a:prstGeom>
          <a:solidFill>
            <a:srgbClr val="D9D9D9"/>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a:defRPr>
                <a:solidFill>
                  <a:schemeClr val="tx1"/>
                </a:solidFill>
                <a:latin typeface="Calibri" panose="020F0502020204030204" pitchFamily="34" charset="0"/>
                <a:ea typeface="宋体" panose="02010600030101010101" pitchFamily="2" charset="-122"/>
              </a:defRPr>
            </a:lvl2pPr>
            <a:lvl3pPr>
              <a:defRPr>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endParaRPr lang="zh-CN" altLang="en-US">
              <a:solidFill>
                <a:srgbClr val="000000"/>
              </a:solidFill>
            </a:endParaRPr>
          </a:p>
        </p:txBody>
      </p:sp>
      <p:sp>
        <p:nvSpPr>
          <p:cNvPr id="11273" name="Freeform 31"/>
          <p:cNvSpPr>
            <a:spLocks noChangeArrowheads="1"/>
          </p:cNvSpPr>
          <p:nvPr/>
        </p:nvSpPr>
        <p:spPr bwMode="auto">
          <a:xfrm>
            <a:off x="5316538" y="1282700"/>
            <a:ext cx="1395412" cy="5060950"/>
          </a:xfrm>
          <a:custGeom>
            <a:avLst/>
            <a:gdLst>
              <a:gd name="T0" fmla="*/ 416 w 833"/>
              <a:gd name="T1" fmla="*/ 2194 h 3027"/>
              <a:gd name="T2" fmla="*/ 416 w 833"/>
              <a:gd name="T3" fmla="*/ 2194 h 3027"/>
              <a:gd name="T4" fmla="*/ 102 w 833"/>
              <a:gd name="T5" fmla="*/ 1879 h 3027"/>
              <a:gd name="T6" fmla="*/ 416 w 833"/>
              <a:gd name="T7" fmla="*/ 1564 h 3027"/>
              <a:gd name="T8" fmla="*/ 416 w 833"/>
              <a:gd name="T9" fmla="*/ 1564 h 3027"/>
              <a:gd name="T10" fmla="*/ 833 w 833"/>
              <a:gd name="T11" fmla="*/ 1148 h 3027"/>
              <a:gd name="T12" fmla="*/ 416 w 833"/>
              <a:gd name="T13" fmla="*/ 731 h 3027"/>
              <a:gd name="T14" fmla="*/ 416 w 833"/>
              <a:gd name="T15" fmla="*/ 731 h 3027"/>
              <a:gd name="T16" fmla="*/ 102 w 833"/>
              <a:gd name="T17" fmla="*/ 416 h 3027"/>
              <a:gd name="T18" fmla="*/ 416 w 833"/>
              <a:gd name="T19" fmla="*/ 102 h 3027"/>
              <a:gd name="T20" fmla="*/ 416 w 833"/>
              <a:gd name="T21" fmla="*/ 0 h 3027"/>
              <a:gd name="T22" fmla="*/ 0 w 833"/>
              <a:gd name="T23" fmla="*/ 416 h 3027"/>
              <a:gd name="T24" fmla="*/ 416 w 833"/>
              <a:gd name="T25" fmla="*/ 833 h 3027"/>
              <a:gd name="T26" fmla="*/ 416 w 833"/>
              <a:gd name="T27" fmla="*/ 833 h 3027"/>
              <a:gd name="T28" fmla="*/ 731 w 833"/>
              <a:gd name="T29" fmla="*/ 1148 h 3027"/>
              <a:gd name="T30" fmla="*/ 416 w 833"/>
              <a:gd name="T31" fmla="*/ 1462 h 3027"/>
              <a:gd name="T32" fmla="*/ 416 w 833"/>
              <a:gd name="T33" fmla="*/ 1462 h 3027"/>
              <a:gd name="T34" fmla="*/ 0 w 833"/>
              <a:gd name="T35" fmla="*/ 1879 h 3027"/>
              <a:gd name="T36" fmla="*/ 416 w 833"/>
              <a:gd name="T37" fmla="*/ 2296 h 3027"/>
              <a:gd name="T38" fmla="*/ 416 w 833"/>
              <a:gd name="T39" fmla="*/ 2296 h 3027"/>
              <a:gd name="T40" fmla="*/ 731 w 833"/>
              <a:gd name="T41" fmla="*/ 2610 h 3027"/>
              <a:gd name="T42" fmla="*/ 416 w 833"/>
              <a:gd name="T43" fmla="*/ 2925 h 3027"/>
              <a:gd name="T44" fmla="*/ 416 w 833"/>
              <a:gd name="T45" fmla="*/ 3027 h 3027"/>
              <a:gd name="T46" fmla="*/ 833 w 833"/>
              <a:gd name="T47" fmla="*/ 2610 h 3027"/>
              <a:gd name="T48" fmla="*/ 416 w 833"/>
              <a:gd name="T49" fmla="*/ 2194 h 30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33" h="3027">
                <a:moveTo>
                  <a:pt x="416" y="2194"/>
                </a:moveTo>
                <a:cubicBezTo>
                  <a:pt x="416" y="2194"/>
                  <a:pt x="416" y="2194"/>
                  <a:pt x="416" y="2194"/>
                </a:cubicBezTo>
                <a:cubicBezTo>
                  <a:pt x="243" y="2194"/>
                  <a:pt x="102" y="2053"/>
                  <a:pt x="102" y="1879"/>
                </a:cubicBezTo>
                <a:cubicBezTo>
                  <a:pt x="102" y="1705"/>
                  <a:pt x="243" y="1564"/>
                  <a:pt x="416" y="1564"/>
                </a:cubicBezTo>
                <a:cubicBezTo>
                  <a:pt x="416" y="1564"/>
                  <a:pt x="416" y="1564"/>
                  <a:pt x="416" y="1564"/>
                </a:cubicBezTo>
                <a:cubicBezTo>
                  <a:pt x="647" y="1564"/>
                  <a:pt x="833" y="1378"/>
                  <a:pt x="833" y="1148"/>
                </a:cubicBezTo>
                <a:cubicBezTo>
                  <a:pt x="833" y="918"/>
                  <a:pt x="647" y="731"/>
                  <a:pt x="416" y="731"/>
                </a:cubicBezTo>
                <a:cubicBezTo>
                  <a:pt x="416" y="731"/>
                  <a:pt x="416" y="731"/>
                  <a:pt x="416" y="731"/>
                </a:cubicBezTo>
                <a:cubicBezTo>
                  <a:pt x="243" y="731"/>
                  <a:pt x="102" y="590"/>
                  <a:pt x="102" y="416"/>
                </a:cubicBezTo>
                <a:cubicBezTo>
                  <a:pt x="102" y="243"/>
                  <a:pt x="243" y="102"/>
                  <a:pt x="416" y="102"/>
                </a:cubicBezTo>
                <a:cubicBezTo>
                  <a:pt x="416" y="0"/>
                  <a:pt x="416" y="0"/>
                  <a:pt x="416" y="0"/>
                </a:cubicBezTo>
                <a:cubicBezTo>
                  <a:pt x="186" y="0"/>
                  <a:pt x="0" y="186"/>
                  <a:pt x="0" y="416"/>
                </a:cubicBezTo>
                <a:cubicBezTo>
                  <a:pt x="0" y="646"/>
                  <a:pt x="186" y="833"/>
                  <a:pt x="416" y="833"/>
                </a:cubicBezTo>
                <a:cubicBezTo>
                  <a:pt x="416" y="833"/>
                  <a:pt x="416" y="833"/>
                  <a:pt x="416" y="833"/>
                </a:cubicBezTo>
                <a:cubicBezTo>
                  <a:pt x="590" y="833"/>
                  <a:pt x="731" y="974"/>
                  <a:pt x="731" y="1148"/>
                </a:cubicBezTo>
                <a:cubicBezTo>
                  <a:pt x="731" y="1321"/>
                  <a:pt x="590" y="1462"/>
                  <a:pt x="416" y="1462"/>
                </a:cubicBezTo>
                <a:cubicBezTo>
                  <a:pt x="416" y="1462"/>
                  <a:pt x="416" y="1462"/>
                  <a:pt x="416" y="1462"/>
                </a:cubicBezTo>
                <a:cubicBezTo>
                  <a:pt x="186" y="1462"/>
                  <a:pt x="0" y="1649"/>
                  <a:pt x="0" y="1879"/>
                </a:cubicBezTo>
                <a:cubicBezTo>
                  <a:pt x="0" y="2109"/>
                  <a:pt x="186" y="2296"/>
                  <a:pt x="416" y="2296"/>
                </a:cubicBezTo>
                <a:cubicBezTo>
                  <a:pt x="416" y="2296"/>
                  <a:pt x="416" y="2296"/>
                  <a:pt x="416" y="2296"/>
                </a:cubicBezTo>
                <a:cubicBezTo>
                  <a:pt x="590" y="2296"/>
                  <a:pt x="731" y="2437"/>
                  <a:pt x="731" y="2610"/>
                </a:cubicBezTo>
                <a:cubicBezTo>
                  <a:pt x="731" y="2784"/>
                  <a:pt x="590" y="2925"/>
                  <a:pt x="416" y="2925"/>
                </a:cubicBezTo>
                <a:cubicBezTo>
                  <a:pt x="416" y="3027"/>
                  <a:pt x="416" y="3027"/>
                  <a:pt x="416" y="3027"/>
                </a:cubicBezTo>
                <a:cubicBezTo>
                  <a:pt x="647" y="3027"/>
                  <a:pt x="833" y="2841"/>
                  <a:pt x="833" y="2610"/>
                </a:cubicBezTo>
                <a:cubicBezTo>
                  <a:pt x="833" y="2380"/>
                  <a:pt x="647" y="2194"/>
                  <a:pt x="416" y="2194"/>
                </a:cubicBezTo>
                <a:close/>
              </a:path>
            </a:pathLst>
          </a:custGeom>
          <a:solidFill>
            <a:srgbClr val="D9D9D9"/>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a:defRPr>
                <a:solidFill>
                  <a:schemeClr val="tx1"/>
                </a:solidFill>
                <a:latin typeface="Calibri" panose="020F0502020204030204" pitchFamily="34" charset="0"/>
                <a:ea typeface="宋体" panose="02010600030101010101" pitchFamily="2" charset="-122"/>
              </a:defRPr>
            </a:lvl2pPr>
            <a:lvl3pPr>
              <a:defRPr>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endParaRPr lang="zh-CN" altLang="en-US"/>
          </a:p>
        </p:txBody>
      </p:sp>
      <p:sp>
        <p:nvSpPr>
          <p:cNvPr id="11274" name="Freeform 32"/>
          <p:cNvSpPr>
            <a:spLocks noChangeArrowheads="1"/>
          </p:cNvSpPr>
          <p:nvPr/>
        </p:nvSpPr>
        <p:spPr bwMode="auto">
          <a:xfrm>
            <a:off x="6572250" y="1706563"/>
            <a:ext cx="371475" cy="549275"/>
          </a:xfrm>
          <a:custGeom>
            <a:avLst/>
            <a:gdLst>
              <a:gd name="T0" fmla="*/ 0 w 170"/>
              <a:gd name="T1" fmla="*/ 0 h 251"/>
              <a:gd name="T2" fmla="*/ 92 w 170"/>
              <a:gd name="T3" fmla="*/ 126 h 251"/>
              <a:gd name="T4" fmla="*/ 0 w 170"/>
              <a:gd name="T5" fmla="*/ 251 h 251"/>
              <a:gd name="T6" fmla="*/ 79 w 170"/>
              <a:gd name="T7" fmla="*/ 251 h 251"/>
              <a:gd name="T8" fmla="*/ 170 w 170"/>
              <a:gd name="T9" fmla="*/ 126 h 251"/>
              <a:gd name="T10" fmla="*/ 79 w 170"/>
              <a:gd name="T11" fmla="*/ 0 h 251"/>
              <a:gd name="T12" fmla="*/ 0 w 170"/>
              <a:gd name="T13" fmla="*/ 0 h 251"/>
            </a:gdLst>
            <a:ahLst/>
            <a:cxnLst>
              <a:cxn ang="0">
                <a:pos x="T0" y="T1"/>
              </a:cxn>
              <a:cxn ang="0">
                <a:pos x="T2" y="T3"/>
              </a:cxn>
              <a:cxn ang="0">
                <a:pos x="T4" y="T5"/>
              </a:cxn>
              <a:cxn ang="0">
                <a:pos x="T6" y="T7"/>
              </a:cxn>
              <a:cxn ang="0">
                <a:pos x="T8" y="T9"/>
              </a:cxn>
              <a:cxn ang="0">
                <a:pos x="T10" y="T11"/>
              </a:cxn>
              <a:cxn ang="0">
                <a:pos x="T12" y="T13"/>
              </a:cxn>
            </a:cxnLst>
            <a:rect l="0" t="0" r="r" b="b"/>
            <a:pathLst>
              <a:path w="170" h="251">
                <a:moveTo>
                  <a:pt x="0" y="0"/>
                </a:moveTo>
                <a:lnTo>
                  <a:pt x="92" y="126"/>
                </a:lnTo>
                <a:lnTo>
                  <a:pt x="0" y="251"/>
                </a:lnTo>
                <a:lnTo>
                  <a:pt x="79" y="251"/>
                </a:lnTo>
                <a:lnTo>
                  <a:pt x="170" y="126"/>
                </a:lnTo>
                <a:lnTo>
                  <a:pt x="79" y="0"/>
                </a:lnTo>
                <a:lnTo>
                  <a:pt x="0" y="0"/>
                </a:lnTo>
                <a:close/>
              </a:path>
            </a:pathLst>
          </a:custGeom>
          <a:solidFill>
            <a:srgbClr val="F87E84"/>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a:defRPr>
                <a:solidFill>
                  <a:schemeClr val="tx1"/>
                </a:solidFill>
                <a:latin typeface="Calibri" panose="020F0502020204030204" pitchFamily="34" charset="0"/>
                <a:ea typeface="宋体" panose="02010600030101010101" pitchFamily="2" charset="-122"/>
              </a:defRPr>
            </a:lvl2pPr>
            <a:lvl3pPr>
              <a:defRPr>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endParaRPr lang="zh-CN" altLang="en-US"/>
          </a:p>
        </p:txBody>
      </p:sp>
      <p:sp>
        <p:nvSpPr>
          <p:cNvPr id="11275" name="Freeform 33"/>
          <p:cNvSpPr>
            <a:spLocks noChangeArrowheads="1"/>
          </p:cNvSpPr>
          <p:nvPr/>
        </p:nvSpPr>
        <p:spPr bwMode="auto">
          <a:xfrm>
            <a:off x="5108575" y="2925763"/>
            <a:ext cx="369888" cy="549275"/>
          </a:xfrm>
          <a:custGeom>
            <a:avLst/>
            <a:gdLst>
              <a:gd name="T0" fmla="*/ 169 w 169"/>
              <a:gd name="T1" fmla="*/ 251 h 251"/>
              <a:gd name="T2" fmla="*/ 78 w 169"/>
              <a:gd name="T3" fmla="*/ 126 h 251"/>
              <a:gd name="T4" fmla="*/ 169 w 169"/>
              <a:gd name="T5" fmla="*/ 0 h 251"/>
              <a:gd name="T6" fmla="*/ 91 w 169"/>
              <a:gd name="T7" fmla="*/ 0 h 251"/>
              <a:gd name="T8" fmla="*/ 0 w 169"/>
              <a:gd name="T9" fmla="*/ 126 h 251"/>
              <a:gd name="T10" fmla="*/ 91 w 169"/>
              <a:gd name="T11" fmla="*/ 251 h 251"/>
              <a:gd name="T12" fmla="*/ 169 w 169"/>
              <a:gd name="T13" fmla="*/ 251 h 251"/>
            </a:gdLst>
            <a:ahLst/>
            <a:cxnLst>
              <a:cxn ang="0">
                <a:pos x="T0" y="T1"/>
              </a:cxn>
              <a:cxn ang="0">
                <a:pos x="T2" y="T3"/>
              </a:cxn>
              <a:cxn ang="0">
                <a:pos x="T4" y="T5"/>
              </a:cxn>
              <a:cxn ang="0">
                <a:pos x="T6" y="T7"/>
              </a:cxn>
              <a:cxn ang="0">
                <a:pos x="T8" y="T9"/>
              </a:cxn>
              <a:cxn ang="0">
                <a:pos x="T10" y="T11"/>
              </a:cxn>
              <a:cxn ang="0">
                <a:pos x="T12" y="T13"/>
              </a:cxn>
            </a:cxnLst>
            <a:rect l="0" t="0" r="r" b="b"/>
            <a:pathLst>
              <a:path w="169" h="251">
                <a:moveTo>
                  <a:pt x="169" y="251"/>
                </a:moveTo>
                <a:lnTo>
                  <a:pt x="78" y="126"/>
                </a:lnTo>
                <a:lnTo>
                  <a:pt x="169" y="0"/>
                </a:lnTo>
                <a:lnTo>
                  <a:pt x="91" y="0"/>
                </a:lnTo>
                <a:lnTo>
                  <a:pt x="0" y="126"/>
                </a:lnTo>
                <a:lnTo>
                  <a:pt x="91" y="251"/>
                </a:lnTo>
                <a:lnTo>
                  <a:pt x="169" y="251"/>
                </a:lnTo>
                <a:close/>
              </a:path>
            </a:pathLst>
          </a:custGeom>
          <a:solidFill>
            <a:srgbClr val="D9D9D9"/>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a:defRPr>
                <a:solidFill>
                  <a:schemeClr val="tx1"/>
                </a:solidFill>
                <a:latin typeface="Calibri" panose="020F0502020204030204" pitchFamily="34" charset="0"/>
                <a:ea typeface="宋体" panose="02010600030101010101" pitchFamily="2" charset="-122"/>
              </a:defRPr>
            </a:lvl2pPr>
            <a:lvl3pPr>
              <a:defRPr>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endParaRPr lang="zh-CN" altLang="en-US"/>
          </a:p>
        </p:txBody>
      </p:sp>
      <p:sp>
        <p:nvSpPr>
          <p:cNvPr id="11276" name="Freeform 34"/>
          <p:cNvSpPr>
            <a:spLocks noChangeArrowheads="1"/>
          </p:cNvSpPr>
          <p:nvPr/>
        </p:nvSpPr>
        <p:spPr bwMode="auto">
          <a:xfrm>
            <a:off x="5108575" y="5372100"/>
            <a:ext cx="369888" cy="549275"/>
          </a:xfrm>
          <a:custGeom>
            <a:avLst/>
            <a:gdLst>
              <a:gd name="T0" fmla="*/ 169 w 169"/>
              <a:gd name="T1" fmla="*/ 251 h 251"/>
              <a:gd name="T2" fmla="*/ 78 w 169"/>
              <a:gd name="T3" fmla="*/ 125 h 251"/>
              <a:gd name="T4" fmla="*/ 169 w 169"/>
              <a:gd name="T5" fmla="*/ 0 h 251"/>
              <a:gd name="T6" fmla="*/ 91 w 169"/>
              <a:gd name="T7" fmla="*/ 0 h 251"/>
              <a:gd name="T8" fmla="*/ 0 w 169"/>
              <a:gd name="T9" fmla="*/ 125 h 251"/>
              <a:gd name="T10" fmla="*/ 91 w 169"/>
              <a:gd name="T11" fmla="*/ 251 h 251"/>
              <a:gd name="T12" fmla="*/ 169 w 169"/>
              <a:gd name="T13" fmla="*/ 251 h 251"/>
            </a:gdLst>
            <a:ahLst/>
            <a:cxnLst>
              <a:cxn ang="0">
                <a:pos x="T0" y="T1"/>
              </a:cxn>
              <a:cxn ang="0">
                <a:pos x="T2" y="T3"/>
              </a:cxn>
              <a:cxn ang="0">
                <a:pos x="T4" y="T5"/>
              </a:cxn>
              <a:cxn ang="0">
                <a:pos x="T6" y="T7"/>
              </a:cxn>
              <a:cxn ang="0">
                <a:pos x="T8" y="T9"/>
              </a:cxn>
              <a:cxn ang="0">
                <a:pos x="T10" y="T11"/>
              </a:cxn>
              <a:cxn ang="0">
                <a:pos x="T12" y="T13"/>
              </a:cxn>
            </a:cxnLst>
            <a:rect l="0" t="0" r="r" b="b"/>
            <a:pathLst>
              <a:path w="169" h="251">
                <a:moveTo>
                  <a:pt x="169" y="251"/>
                </a:moveTo>
                <a:lnTo>
                  <a:pt x="78" y="125"/>
                </a:lnTo>
                <a:lnTo>
                  <a:pt x="169" y="0"/>
                </a:lnTo>
                <a:lnTo>
                  <a:pt x="91" y="0"/>
                </a:lnTo>
                <a:lnTo>
                  <a:pt x="0" y="125"/>
                </a:lnTo>
                <a:lnTo>
                  <a:pt x="91" y="251"/>
                </a:lnTo>
                <a:lnTo>
                  <a:pt x="169" y="251"/>
                </a:lnTo>
                <a:close/>
              </a:path>
            </a:pathLst>
          </a:custGeom>
          <a:solidFill>
            <a:srgbClr val="D9D9D9"/>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a:defRPr>
                <a:solidFill>
                  <a:schemeClr val="tx1"/>
                </a:solidFill>
                <a:latin typeface="Calibri" panose="020F0502020204030204" pitchFamily="34" charset="0"/>
                <a:ea typeface="宋体" panose="02010600030101010101" pitchFamily="2" charset="-122"/>
              </a:defRPr>
            </a:lvl2pPr>
            <a:lvl3pPr>
              <a:defRPr>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endParaRPr lang="zh-CN" altLang="en-US"/>
          </a:p>
        </p:txBody>
      </p:sp>
      <p:sp>
        <p:nvSpPr>
          <p:cNvPr id="11277" name="Freeform 35"/>
          <p:cNvSpPr>
            <a:spLocks noChangeArrowheads="1"/>
          </p:cNvSpPr>
          <p:nvPr/>
        </p:nvSpPr>
        <p:spPr bwMode="auto">
          <a:xfrm>
            <a:off x="6572250" y="4148138"/>
            <a:ext cx="371475" cy="549275"/>
          </a:xfrm>
          <a:custGeom>
            <a:avLst/>
            <a:gdLst>
              <a:gd name="T0" fmla="*/ 0 w 170"/>
              <a:gd name="T1" fmla="*/ 0 h 251"/>
              <a:gd name="T2" fmla="*/ 92 w 170"/>
              <a:gd name="T3" fmla="*/ 126 h 251"/>
              <a:gd name="T4" fmla="*/ 0 w 170"/>
              <a:gd name="T5" fmla="*/ 251 h 251"/>
              <a:gd name="T6" fmla="*/ 79 w 170"/>
              <a:gd name="T7" fmla="*/ 251 h 251"/>
              <a:gd name="T8" fmla="*/ 170 w 170"/>
              <a:gd name="T9" fmla="*/ 126 h 251"/>
              <a:gd name="T10" fmla="*/ 79 w 170"/>
              <a:gd name="T11" fmla="*/ 0 h 251"/>
              <a:gd name="T12" fmla="*/ 0 w 170"/>
              <a:gd name="T13" fmla="*/ 0 h 251"/>
            </a:gdLst>
            <a:ahLst/>
            <a:cxnLst>
              <a:cxn ang="0">
                <a:pos x="T0" y="T1"/>
              </a:cxn>
              <a:cxn ang="0">
                <a:pos x="T2" y="T3"/>
              </a:cxn>
              <a:cxn ang="0">
                <a:pos x="T4" y="T5"/>
              </a:cxn>
              <a:cxn ang="0">
                <a:pos x="T6" y="T7"/>
              </a:cxn>
              <a:cxn ang="0">
                <a:pos x="T8" y="T9"/>
              </a:cxn>
              <a:cxn ang="0">
                <a:pos x="T10" y="T11"/>
              </a:cxn>
              <a:cxn ang="0">
                <a:pos x="T12" y="T13"/>
              </a:cxn>
            </a:cxnLst>
            <a:rect l="0" t="0" r="r" b="b"/>
            <a:pathLst>
              <a:path w="170" h="251">
                <a:moveTo>
                  <a:pt x="0" y="0"/>
                </a:moveTo>
                <a:lnTo>
                  <a:pt x="92" y="126"/>
                </a:lnTo>
                <a:lnTo>
                  <a:pt x="0" y="251"/>
                </a:lnTo>
                <a:lnTo>
                  <a:pt x="79" y="251"/>
                </a:lnTo>
                <a:lnTo>
                  <a:pt x="170" y="126"/>
                </a:lnTo>
                <a:lnTo>
                  <a:pt x="79" y="0"/>
                </a:lnTo>
                <a:lnTo>
                  <a:pt x="0" y="0"/>
                </a:lnTo>
                <a:close/>
              </a:path>
            </a:pathLst>
          </a:custGeom>
          <a:solidFill>
            <a:srgbClr val="F87E84"/>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a:defRPr>
                <a:solidFill>
                  <a:schemeClr val="tx1"/>
                </a:solidFill>
                <a:latin typeface="Calibri" panose="020F0502020204030204" pitchFamily="34" charset="0"/>
                <a:ea typeface="宋体" panose="02010600030101010101" pitchFamily="2" charset="-122"/>
              </a:defRPr>
            </a:lvl2pPr>
            <a:lvl3pPr>
              <a:defRPr>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endParaRPr lang="zh-CN" altLang="en-US"/>
          </a:p>
        </p:txBody>
      </p:sp>
      <p:sp>
        <p:nvSpPr>
          <p:cNvPr id="28" name="Rectangle 53"/>
          <p:cNvSpPr>
            <a:spLocks noChangeArrowheads="1"/>
          </p:cNvSpPr>
          <p:nvPr/>
        </p:nvSpPr>
        <p:spPr bwMode="auto">
          <a:xfrm>
            <a:off x="7215188" y="1574800"/>
            <a:ext cx="3779837"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nSpc>
                <a:spcPct val="150000"/>
              </a:lnSpc>
              <a:defRPr/>
            </a:pPr>
            <a:r>
              <a:rPr lang="zh-CN" altLang="en-US" sz="1400" b="1" noProof="1" smtClean="0">
                <a:solidFill>
                  <a:schemeClr val="bg1">
                    <a:lumMod val="50000"/>
                  </a:schemeClr>
                </a:solidFill>
                <a:latin typeface="微软雅黑" panose="020B0503020204020204" pitchFamily="34" charset="-122"/>
                <a:ea typeface="微软雅黑" panose="020B0503020204020204" pitchFamily="34" charset="-122"/>
              </a:rPr>
              <a:t>工作计划一</a:t>
            </a:r>
            <a:endParaRPr lang="en-US" altLang="zh-CN" sz="1400" b="1" noProof="1" smtClean="0">
              <a:solidFill>
                <a:schemeClr val="bg1">
                  <a:lumMod val="50000"/>
                </a:schemeClr>
              </a:solidFill>
              <a:latin typeface="微软雅黑" panose="020B0503020204020204" pitchFamily="34" charset="-122"/>
              <a:ea typeface="微软雅黑" panose="020B0503020204020204" pitchFamily="34" charset="-122"/>
            </a:endParaRPr>
          </a:p>
          <a:p>
            <a:pPr>
              <a:lnSpc>
                <a:spcPct val="150000"/>
              </a:lnSpc>
              <a:defRPr/>
            </a:pPr>
            <a:r>
              <a:rPr lang="zh-CN" altLang="en-US" sz="1000" spc="130" noProof="1" smtClean="0">
                <a:solidFill>
                  <a:srgbClr val="7F7F7F"/>
                </a:solidFill>
                <a:latin typeface="微软雅黑" panose="020B0503020204020204" pitchFamily="34" charset="-122"/>
                <a:ea typeface="微软雅黑" panose="020B0503020204020204" pitchFamily="34" charset="-122"/>
                <a:sym typeface="+mn-ea"/>
              </a:rPr>
              <a:t>调</a:t>
            </a:r>
            <a:r>
              <a:rPr lang="zh-CN" altLang="en-US" sz="1000" spc="130" noProof="1">
                <a:solidFill>
                  <a:srgbClr val="7F7F7F"/>
                </a:solidFill>
                <a:latin typeface="微软雅黑" panose="020B0503020204020204" pitchFamily="34" charset="-122"/>
                <a:ea typeface="微软雅黑" panose="020B0503020204020204" pitchFamily="34" charset="-122"/>
                <a:sym typeface="+mn-ea"/>
              </a:rPr>
              <a:t>查方法是科学研究中常用的基本研究方法，它综合运用历史法、观察法等方法以及谈话、问卷、个案研究、测验等科学方式，对教育现象进行有计划的、周密的和系统的了解。</a:t>
            </a:r>
          </a:p>
        </p:txBody>
      </p:sp>
      <p:sp>
        <p:nvSpPr>
          <p:cNvPr id="33" name="Rectangle 53"/>
          <p:cNvSpPr>
            <a:spLocks noChangeArrowheads="1"/>
          </p:cNvSpPr>
          <p:nvPr/>
        </p:nvSpPr>
        <p:spPr bwMode="auto">
          <a:xfrm>
            <a:off x="7215188" y="4017963"/>
            <a:ext cx="3779837" cy="101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nSpc>
                <a:spcPct val="150000"/>
              </a:lnSpc>
              <a:defRPr/>
            </a:pPr>
            <a:r>
              <a:rPr lang="zh-CN" altLang="en-US" sz="1400" b="1" noProof="1">
                <a:solidFill>
                  <a:schemeClr val="bg1">
                    <a:lumMod val="50000"/>
                  </a:schemeClr>
                </a:solidFill>
                <a:latin typeface="微软雅黑" panose="020B0503020204020204" pitchFamily="34" charset="-122"/>
                <a:ea typeface="微软雅黑" panose="020B0503020204020204" pitchFamily="34" charset="-122"/>
              </a:rPr>
              <a:t>工</a:t>
            </a:r>
            <a:r>
              <a:rPr lang="zh-CN" altLang="en-US" sz="1400" b="1" noProof="1" smtClean="0">
                <a:solidFill>
                  <a:schemeClr val="bg1">
                    <a:lumMod val="50000"/>
                  </a:schemeClr>
                </a:solidFill>
                <a:latin typeface="微软雅黑" panose="020B0503020204020204" pitchFamily="34" charset="-122"/>
                <a:ea typeface="微软雅黑" panose="020B0503020204020204" pitchFamily="34" charset="-122"/>
              </a:rPr>
              <a:t>作计划三</a:t>
            </a:r>
            <a:endParaRPr lang="zh-CN" altLang="en-US" sz="1400" b="1" noProof="1">
              <a:solidFill>
                <a:schemeClr val="bg1">
                  <a:lumMod val="50000"/>
                </a:schemeClr>
              </a:solidFill>
              <a:latin typeface="微软雅黑" panose="020B0503020204020204" pitchFamily="34" charset="-122"/>
              <a:ea typeface="微软雅黑" panose="020B0503020204020204" pitchFamily="34" charset="-122"/>
            </a:endParaRPr>
          </a:p>
          <a:p>
            <a:pPr fontAlgn="auto">
              <a:lnSpc>
                <a:spcPct val="150000"/>
              </a:lnSpc>
              <a:defRPr/>
            </a:pPr>
            <a:r>
              <a:rPr lang="zh-CN" altLang="en-US" sz="1000" spc="130" noProof="1">
                <a:solidFill>
                  <a:srgbClr val="7F7F7F"/>
                </a:solidFill>
                <a:latin typeface="微软雅黑" panose="020B0503020204020204" pitchFamily="34" charset="-122"/>
                <a:ea typeface="微软雅黑" panose="020B0503020204020204" pitchFamily="34" charset="-122"/>
                <a:sym typeface="+mn-ea"/>
              </a:rPr>
              <a:t>调查方法是科学研究中常用的基本研究方法，它综合运用历史法、观察法等方法以及谈话、问卷、个案研究、测验等科学方式，对教育现象进行有计划的、周密的和系统的了解。</a:t>
            </a:r>
          </a:p>
        </p:txBody>
      </p:sp>
      <p:sp>
        <p:nvSpPr>
          <p:cNvPr id="34" name="Rectangle 53"/>
          <p:cNvSpPr>
            <a:spLocks noChangeArrowheads="1"/>
          </p:cNvSpPr>
          <p:nvPr/>
        </p:nvSpPr>
        <p:spPr bwMode="auto">
          <a:xfrm>
            <a:off x="979488" y="2720975"/>
            <a:ext cx="3854450" cy="101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r">
              <a:lnSpc>
                <a:spcPct val="150000"/>
              </a:lnSpc>
              <a:defRPr/>
            </a:pPr>
            <a:r>
              <a:rPr lang="zh-CN" altLang="en-US" sz="1400" b="1" noProof="1" smtClean="0">
                <a:solidFill>
                  <a:schemeClr val="bg1">
                    <a:lumMod val="50000"/>
                  </a:schemeClr>
                </a:solidFill>
                <a:latin typeface="微软雅黑" panose="020B0503020204020204" pitchFamily="34" charset="-122"/>
                <a:ea typeface="微软雅黑" panose="020B0503020204020204" pitchFamily="34" charset="-122"/>
              </a:rPr>
              <a:t>工作计划二</a:t>
            </a:r>
          </a:p>
          <a:p>
            <a:pPr algn="r" fontAlgn="auto">
              <a:lnSpc>
                <a:spcPct val="150000"/>
              </a:lnSpc>
              <a:defRPr/>
            </a:pPr>
            <a:r>
              <a:rPr lang="zh-CN" altLang="en-US" sz="1000" spc="130" noProof="1" smtClean="0">
                <a:solidFill>
                  <a:srgbClr val="7F7F7F"/>
                </a:solidFill>
                <a:latin typeface="微软雅黑" panose="020B0503020204020204" pitchFamily="34" charset="-122"/>
                <a:ea typeface="微软雅黑" panose="020B0503020204020204" pitchFamily="34" charset="-122"/>
                <a:sym typeface="+mn-ea"/>
              </a:rPr>
              <a:t>调</a:t>
            </a:r>
            <a:r>
              <a:rPr lang="zh-CN" altLang="en-US" sz="1000" spc="130" noProof="1">
                <a:solidFill>
                  <a:srgbClr val="7F7F7F"/>
                </a:solidFill>
                <a:latin typeface="微软雅黑" panose="020B0503020204020204" pitchFamily="34" charset="-122"/>
                <a:ea typeface="微软雅黑" panose="020B0503020204020204" pitchFamily="34" charset="-122"/>
                <a:sym typeface="+mn-ea"/>
              </a:rPr>
              <a:t>查方法是科学研究中常用的基本研究方法，它综合运用历史法、观察法等方法以及谈话、问卷、个案研究、测验等科学方式，对教育现象进行有计划的、周密的和系统的了解。</a:t>
            </a:r>
          </a:p>
        </p:txBody>
      </p:sp>
      <p:sp>
        <p:nvSpPr>
          <p:cNvPr id="35" name="Rectangle 53"/>
          <p:cNvSpPr>
            <a:spLocks noChangeArrowheads="1"/>
          </p:cNvSpPr>
          <p:nvPr/>
        </p:nvSpPr>
        <p:spPr bwMode="auto">
          <a:xfrm>
            <a:off x="1085850" y="5032375"/>
            <a:ext cx="3748088"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r">
              <a:lnSpc>
                <a:spcPct val="150000"/>
              </a:lnSpc>
              <a:defRPr/>
            </a:pPr>
            <a:r>
              <a:rPr lang="zh-CN" altLang="en-US" sz="1400" b="1" noProof="1" smtClean="0">
                <a:solidFill>
                  <a:schemeClr val="bg1">
                    <a:lumMod val="50000"/>
                  </a:schemeClr>
                </a:solidFill>
                <a:latin typeface="微软雅黑" panose="020B0503020204020204" pitchFamily="34" charset="-122"/>
                <a:ea typeface="微软雅黑" panose="020B0503020204020204" pitchFamily="34" charset="-122"/>
              </a:rPr>
              <a:t>工作计划四</a:t>
            </a:r>
            <a:endParaRPr lang="zh-CN" altLang="en-US" sz="1400" b="1" noProof="1">
              <a:solidFill>
                <a:schemeClr val="bg1">
                  <a:lumMod val="50000"/>
                </a:schemeClr>
              </a:solidFill>
              <a:latin typeface="微软雅黑" panose="020B0503020204020204" pitchFamily="34" charset="-122"/>
              <a:ea typeface="微软雅黑" panose="020B0503020204020204" pitchFamily="34" charset="-122"/>
            </a:endParaRPr>
          </a:p>
          <a:p>
            <a:pPr algn="r" fontAlgn="auto">
              <a:lnSpc>
                <a:spcPct val="150000"/>
              </a:lnSpc>
              <a:defRPr/>
            </a:pPr>
            <a:r>
              <a:rPr lang="zh-CN" altLang="en-US" sz="1000" spc="130" noProof="1">
                <a:solidFill>
                  <a:srgbClr val="7F7F7F"/>
                </a:solidFill>
                <a:latin typeface="微软雅黑" panose="020B0503020204020204" pitchFamily="34" charset="-122"/>
                <a:ea typeface="微软雅黑" panose="020B0503020204020204" pitchFamily="34" charset="-122"/>
                <a:sym typeface="+mn-ea"/>
              </a:rPr>
              <a:t>调查方法是科学研究中常用的基本研究方法，它综合运用历史法、观察法等方法以及谈话、问卷、个案研究、测验等科学方式，对教育现象进行有计划的、周密的和系统的了解。</a:t>
            </a:r>
          </a:p>
        </p:txBody>
      </p:sp>
      <p:sp>
        <p:nvSpPr>
          <p:cNvPr id="11282" name="find-and-replace_32162"/>
          <p:cNvSpPr>
            <a:spLocks noChangeAspect="1" noChangeArrowheads="1"/>
          </p:cNvSpPr>
          <p:nvPr/>
        </p:nvSpPr>
        <p:spPr bwMode="auto">
          <a:xfrm>
            <a:off x="5743575" y="4148138"/>
            <a:ext cx="544513" cy="577850"/>
          </a:xfrm>
          <a:custGeom>
            <a:avLst/>
            <a:gdLst>
              <a:gd name="T0" fmla="*/ 2879 w 6580"/>
              <a:gd name="T1" fmla="*/ 1419 h 7001"/>
              <a:gd name="T2" fmla="*/ 2944 w 6580"/>
              <a:gd name="T3" fmla="*/ 1263 h 7001"/>
              <a:gd name="T4" fmla="*/ 4123 w 6580"/>
              <a:gd name="T5" fmla="*/ 84 h 7001"/>
              <a:gd name="T6" fmla="*/ 4435 w 6580"/>
              <a:gd name="T7" fmla="*/ 84 h 7001"/>
              <a:gd name="T8" fmla="*/ 4435 w 6580"/>
              <a:gd name="T9" fmla="*/ 396 h 7001"/>
              <a:gd name="T10" fmla="*/ 3633 w 6580"/>
              <a:gd name="T11" fmla="*/ 1198 h 7001"/>
              <a:gd name="T12" fmla="*/ 4797 w 6580"/>
              <a:gd name="T13" fmla="*/ 1198 h 7001"/>
              <a:gd name="T14" fmla="*/ 6580 w 6580"/>
              <a:gd name="T15" fmla="*/ 2981 h 7001"/>
              <a:gd name="T16" fmla="*/ 5007 w 6580"/>
              <a:gd name="T17" fmla="*/ 4705 h 7001"/>
              <a:gd name="T18" fmla="*/ 4835 w 6580"/>
              <a:gd name="T19" fmla="*/ 4453 h 7001"/>
              <a:gd name="T20" fmla="*/ 5106 w 6580"/>
              <a:gd name="T21" fmla="*/ 4285 h 7001"/>
              <a:gd name="T22" fmla="*/ 6139 w 6580"/>
              <a:gd name="T23" fmla="*/ 2981 h 7001"/>
              <a:gd name="T24" fmla="*/ 4797 w 6580"/>
              <a:gd name="T25" fmla="*/ 1640 h 7001"/>
              <a:gd name="T26" fmla="*/ 3633 w 6580"/>
              <a:gd name="T27" fmla="*/ 1640 h 7001"/>
              <a:gd name="T28" fmla="*/ 4435 w 6580"/>
              <a:gd name="T29" fmla="*/ 2442 h 7001"/>
              <a:gd name="T30" fmla="*/ 4435 w 6580"/>
              <a:gd name="T31" fmla="*/ 2754 h 7001"/>
              <a:gd name="T32" fmla="*/ 4123 w 6580"/>
              <a:gd name="T33" fmla="*/ 2754 h 7001"/>
              <a:gd name="T34" fmla="*/ 2944 w 6580"/>
              <a:gd name="T35" fmla="*/ 1575 h 7001"/>
              <a:gd name="T36" fmla="*/ 2879 w 6580"/>
              <a:gd name="T37" fmla="*/ 1419 h 7001"/>
              <a:gd name="T38" fmla="*/ 2908 w 6580"/>
              <a:gd name="T39" fmla="*/ 4697 h 7001"/>
              <a:gd name="T40" fmla="*/ 2284 w 6580"/>
              <a:gd name="T41" fmla="*/ 4697 h 7001"/>
              <a:gd name="T42" fmla="*/ 2948 w 6580"/>
              <a:gd name="T43" fmla="*/ 5361 h 7001"/>
              <a:gd name="T44" fmla="*/ 1784 w 6580"/>
              <a:gd name="T45" fmla="*/ 5361 h 7001"/>
              <a:gd name="T46" fmla="*/ 442 w 6580"/>
              <a:gd name="T47" fmla="*/ 4020 h 7001"/>
              <a:gd name="T48" fmla="*/ 588 w 6580"/>
              <a:gd name="T49" fmla="*/ 3419 h 7001"/>
              <a:gd name="T50" fmla="*/ 546 w 6580"/>
              <a:gd name="T51" fmla="*/ 3303 h 7001"/>
              <a:gd name="T52" fmla="*/ 471 w 6580"/>
              <a:gd name="T53" fmla="*/ 2913 h 7001"/>
              <a:gd name="T54" fmla="*/ 0 w 6580"/>
              <a:gd name="T55" fmla="*/ 4020 h 7001"/>
              <a:gd name="T56" fmla="*/ 1784 w 6580"/>
              <a:gd name="T57" fmla="*/ 5803 h 7001"/>
              <a:gd name="T58" fmla="*/ 2948 w 6580"/>
              <a:gd name="T59" fmla="*/ 5803 h 7001"/>
              <a:gd name="T60" fmla="*/ 2146 w 6580"/>
              <a:gd name="T61" fmla="*/ 6605 h 7001"/>
              <a:gd name="T62" fmla="*/ 2146 w 6580"/>
              <a:gd name="T63" fmla="*/ 6917 h 7001"/>
              <a:gd name="T64" fmla="*/ 2458 w 6580"/>
              <a:gd name="T65" fmla="*/ 6917 h 7001"/>
              <a:gd name="T66" fmla="*/ 3637 w 6580"/>
              <a:gd name="T67" fmla="*/ 5738 h 7001"/>
              <a:gd name="T68" fmla="*/ 3702 w 6580"/>
              <a:gd name="T69" fmla="*/ 5582 h 7001"/>
              <a:gd name="T70" fmla="*/ 3637 w 6580"/>
              <a:gd name="T71" fmla="*/ 5426 h 7001"/>
              <a:gd name="T72" fmla="*/ 2908 w 6580"/>
              <a:gd name="T73" fmla="*/ 4697 h 7001"/>
              <a:gd name="T74" fmla="*/ 3915 w 6580"/>
              <a:gd name="T75" fmla="*/ 3781 h 7001"/>
              <a:gd name="T76" fmla="*/ 4226 w 6580"/>
              <a:gd name="T77" fmla="*/ 3057 h 7001"/>
              <a:gd name="T78" fmla="*/ 3716 w 6580"/>
              <a:gd name="T79" fmla="*/ 2556 h 7001"/>
              <a:gd name="T80" fmla="*/ 3376 w 6580"/>
              <a:gd name="T81" fmla="*/ 3612 h 7001"/>
              <a:gd name="T82" fmla="*/ 1644 w 6580"/>
              <a:gd name="T83" fmla="*/ 3612 h 7001"/>
              <a:gd name="T84" fmla="*/ 1644 w 6580"/>
              <a:gd name="T85" fmla="*/ 1880 h 7001"/>
              <a:gd name="T86" fmla="*/ 2676 w 6580"/>
              <a:gd name="T87" fmla="*/ 1538 h 7001"/>
              <a:gd name="T88" fmla="*/ 2913 w 6580"/>
              <a:gd name="T89" fmla="*/ 1058 h 7001"/>
              <a:gd name="T90" fmla="*/ 1274 w 6580"/>
              <a:gd name="T91" fmla="*/ 1510 h 7001"/>
              <a:gd name="T92" fmla="*/ 1274 w 6580"/>
              <a:gd name="T93" fmla="*/ 3982 h 7001"/>
              <a:gd name="T94" fmla="*/ 3545 w 6580"/>
              <a:gd name="T95" fmla="*/ 4151 h 7001"/>
              <a:gd name="T96" fmla="*/ 5741 w 6580"/>
              <a:gd name="T97" fmla="*/ 6347 h 7001"/>
              <a:gd name="T98" fmla="*/ 6111 w 6580"/>
              <a:gd name="T99" fmla="*/ 6347 h 7001"/>
              <a:gd name="T100" fmla="*/ 6111 w 6580"/>
              <a:gd name="T101" fmla="*/ 5977 h 7001"/>
              <a:gd name="T102" fmla="*/ 3915 w 6580"/>
              <a:gd name="T103" fmla="*/ 3781 h 7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580" h="7001">
                <a:moveTo>
                  <a:pt x="2879" y="1419"/>
                </a:moveTo>
                <a:cubicBezTo>
                  <a:pt x="2879" y="1360"/>
                  <a:pt x="2902" y="1304"/>
                  <a:pt x="2944" y="1263"/>
                </a:cubicBezTo>
                <a:lnTo>
                  <a:pt x="4123" y="84"/>
                </a:lnTo>
                <a:cubicBezTo>
                  <a:pt x="4206" y="0"/>
                  <a:pt x="4352" y="0"/>
                  <a:pt x="4435" y="84"/>
                </a:cubicBezTo>
                <a:cubicBezTo>
                  <a:pt x="4521" y="170"/>
                  <a:pt x="4521" y="310"/>
                  <a:pt x="4435" y="396"/>
                </a:cubicBezTo>
                <a:lnTo>
                  <a:pt x="3633" y="1198"/>
                </a:lnTo>
                <a:lnTo>
                  <a:pt x="4797" y="1198"/>
                </a:lnTo>
                <a:cubicBezTo>
                  <a:pt x="5781" y="1198"/>
                  <a:pt x="6580" y="1998"/>
                  <a:pt x="6580" y="2981"/>
                </a:cubicBezTo>
                <a:cubicBezTo>
                  <a:pt x="6580" y="3909"/>
                  <a:pt x="5650" y="4644"/>
                  <a:pt x="5007" y="4705"/>
                </a:cubicBezTo>
                <a:cubicBezTo>
                  <a:pt x="4918" y="4705"/>
                  <a:pt x="4809" y="4630"/>
                  <a:pt x="4835" y="4453"/>
                </a:cubicBezTo>
                <a:cubicBezTo>
                  <a:pt x="4867" y="4339"/>
                  <a:pt x="5092" y="4288"/>
                  <a:pt x="5106" y="4285"/>
                </a:cubicBezTo>
                <a:cubicBezTo>
                  <a:pt x="5697" y="4145"/>
                  <a:pt x="6139" y="3614"/>
                  <a:pt x="6139" y="2981"/>
                </a:cubicBezTo>
                <a:cubicBezTo>
                  <a:pt x="6139" y="2241"/>
                  <a:pt x="5537" y="1640"/>
                  <a:pt x="4797" y="1640"/>
                </a:cubicBezTo>
                <a:lnTo>
                  <a:pt x="3633" y="1640"/>
                </a:lnTo>
                <a:lnTo>
                  <a:pt x="4435" y="2442"/>
                </a:lnTo>
                <a:cubicBezTo>
                  <a:pt x="4521" y="2528"/>
                  <a:pt x="4521" y="2668"/>
                  <a:pt x="4435" y="2754"/>
                </a:cubicBezTo>
                <a:cubicBezTo>
                  <a:pt x="4351" y="2838"/>
                  <a:pt x="4206" y="2838"/>
                  <a:pt x="4123" y="2754"/>
                </a:cubicBezTo>
                <a:lnTo>
                  <a:pt x="2944" y="1575"/>
                </a:lnTo>
                <a:cubicBezTo>
                  <a:pt x="2902" y="1533"/>
                  <a:pt x="2879" y="1478"/>
                  <a:pt x="2879" y="1419"/>
                </a:cubicBezTo>
                <a:close/>
                <a:moveTo>
                  <a:pt x="2908" y="4697"/>
                </a:moveTo>
                <a:lnTo>
                  <a:pt x="2284" y="4697"/>
                </a:lnTo>
                <a:lnTo>
                  <a:pt x="2948" y="5361"/>
                </a:lnTo>
                <a:lnTo>
                  <a:pt x="1784" y="5361"/>
                </a:lnTo>
                <a:cubicBezTo>
                  <a:pt x="1044" y="5361"/>
                  <a:pt x="442" y="4759"/>
                  <a:pt x="442" y="4020"/>
                </a:cubicBezTo>
                <a:cubicBezTo>
                  <a:pt x="442" y="3803"/>
                  <a:pt x="495" y="3600"/>
                  <a:pt x="588" y="3419"/>
                </a:cubicBezTo>
                <a:cubicBezTo>
                  <a:pt x="572" y="3380"/>
                  <a:pt x="558" y="3342"/>
                  <a:pt x="546" y="3303"/>
                </a:cubicBezTo>
                <a:cubicBezTo>
                  <a:pt x="505" y="3177"/>
                  <a:pt x="483" y="3046"/>
                  <a:pt x="471" y="2913"/>
                </a:cubicBezTo>
                <a:cubicBezTo>
                  <a:pt x="197" y="3211"/>
                  <a:pt x="0" y="3594"/>
                  <a:pt x="0" y="4020"/>
                </a:cubicBezTo>
                <a:cubicBezTo>
                  <a:pt x="0" y="5003"/>
                  <a:pt x="800" y="5803"/>
                  <a:pt x="1784" y="5803"/>
                </a:cubicBezTo>
                <a:lnTo>
                  <a:pt x="2948" y="5803"/>
                </a:lnTo>
                <a:lnTo>
                  <a:pt x="2146" y="6605"/>
                </a:lnTo>
                <a:cubicBezTo>
                  <a:pt x="2060" y="6691"/>
                  <a:pt x="2060" y="6831"/>
                  <a:pt x="2146" y="6917"/>
                </a:cubicBezTo>
                <a:cubicBezTo>
                  <a:pt x="2229" y="7001"/>
                  <a:pt x="2375" y="7001"/>
                  <a:pt x="2458" y="6917"/>
                </a:cubicBezTo>
                <a:lnTo>
                  <a:pt x="3637" y="5738"/>
                </a:lnTo>
                <a:cubicBezTo>
                  <a:pt x="3679" y="5697"/>
                  <a:pt x="3702" y="5641"/>
                  <a:pt x="3702" y="5582"/>
                </a:cubicBezTo>
                <a:cubicBezTo>
                  <a:pt x="3702" y="5523"/>
                  <a:pt x="3679" y="5468"/>
                  <a:pt x="3637" y="5426"/>
                </a:cubicBezTo>
                <a:lnTo>
                  <a:pt x="2908" y="4697"/>
                </a:lnTo>
                <a:close/>
                <a:moveTo>
                  <a:pt x="3915" y="3781"/>
                </a:moveTo>
                <a:cubicBezTo>
                  <a:pt x="4077" y="3562"/>
                  <a:pt x="4180" y="3314"/>
                  <a:pt x="4226" y="3057"/>
                </a:cubicBezTo>
                <a:cubicBezTo>
                  <a:pt x="4038" y="2909"/>
                  <a:pt x="3867" y="2738"/>
                  <a:pt x="3716" y="2556"/>
                </a:cubicBezTo>
                <a:cubicBezTo>
                  <a:pt x="3774" y="2930"/>
                  <a:pt x="3663" y="3324"/>
                  <a:pt x="3376" y="3612"/>
                </a:cubicBezTo>
                <a:cubicBezTo>
                  <a:pt x="2898" y="4089"/>
                  <a:pt x="2121" y="4089"/>
                  <a:pt x="1644" y="3612"/>
                </a:cubicBezTo>
                <a:cubicBezTo>
                  <a:pt x="1166" y="3134"/>
                  <a:pt x="1166" y="2357"/>
                  <a:pt x="1644" y="1880"/>
                </a:cubicBezTo>
                <a:cubicBezTo>
                  <a:pt x="1925" y="1598"/>
                  <a:pt x="2309" y="1487"/>
                  <a:pt x="2676" y="1538"/>
                </a:cubicBezTo>
                <a:cubicBezTo>
                  <a:pt x="2700" y="1347"/>
                  <a:pt x="2761" y="1163"/>
                  <a:pt x="2913" y="1058"/>
                </a:cubicBezTo>
                <a:cubicBezTo>
                  <a:pt x="2377" y="919"/>
                  <a:pt x="1683" y="1100"/>
                  <a:pt x="1274" y="1510"/>
                </a:cubicBezTo>
                <a:cubicBezTo>
                  <a:pt x="592" y="2191"/>
                  <a:pt x="592" y="3300"/>
                  <a:pt x="1274" y="3982"/>
                </a:cubicBezTo>
                <a:cubicBezTo>
                  <a:pt x="1892" y="4600"/>
                  <a:pt x="2862" y="4655"/>
                  <a:pt x="3545" y="4151"/>
                </a:cubicBezTo>
                <a:lnTo>
                  <a:pt x="5741" y="6347"/>
                </a:lnTo>
                <a:cubicBezTo>
                  <a:pt x="5843" y="6450"/>
                  <a:pt x="6009" y="6450"/>
                  <a:pt x="6111" y="6347"/>
                </a:cubicBezTo>
                <a:cubicBezTo>
                  <a:pt x="6214" y="6245"/>
                  <a:pt x="6214" y="6080"/>
                  <a:pt x="6111" y="5977"/>
                </a:cubicBezTo>
                <a:lnTo>
                  <a:pt x="3915" y="3781"/>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a:defRPr>
                <a:solidFill>
                  <a:schemeClr val="tx1"/>
                </a:solidFill>
                <a:latin typeface="Calibri" panose="020F0502020204030204" pitchFamily="34" charset="0"/>
                <a:ea typeface="宋体" panose="02010600030101010101" pitchFamily="2" charset="-122"/>
              </a:defRPr>
            </a:lvl2pPr>
            <a:lvl3pPr>
              <a:defRPr>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endParaRPr lang="zh-CN" altLang="en-US"/>
          </a:p>
        </p:txBody>
      </p:sp>
      <p:sp>
        <p:nvSpPr>
          <p:cNvPr id="11283" name="filled-test-tube-with-a-drop_17310"/>
          <p:cNvSpPr>
            <a:spLocks noChangeAspect="1" noChangeArrowheads="1"/>
          </p:cNvSpPr>
          <p:nvPr/>
        </p:nvSpPr>
        <p:spPr bwMode="auto">
          <a:xfrm>
            <a:off x="5780088" y="1743075"/>
            <a:ext cx="466725" cy="465138"/>
          </a:xfrm>
          <a:custGeom>
            <a:avLst/>
            <a:gdLst>
              <a:gd name="T0" fmla="*/ 516845 w 604818"/>
              <a:gd name="T1" fmla="*/ 390264 h 603970"/>
              <a:gd name="T2" fmla="*/ 533057 w 604818"/>
              <a:gd name="T3" fmla="*/ 397997 h 603970"/>
              <a:gd name="T4" fmla="*/ 592679 w 604818"/>
              <a:gd name="T5" fmla="*/ 515823 h 603970"/>
              <a:gd name="T6" fmla="*/ 516830 w 604818"/>
              <a:gd name="T7" fmla="*/ 591551 h 603970"/>
              <a:gd name="T8" fmla="*/ 441104 w 604818"/>
              <a:gd name="T9" fmla="*/ 515823 h 603970"/>
              <a:gd name="T10" fmla="*/ 500726 w 604818"/>
              <a:gd name="T11" fmla="*/ 397997 h 603970"/>
              <a:gd name="T12" fmla="*/ 516845 w 604818"/>
              <a:gd name="T13" fmla="*/ 390264 h 603970"/>
              <a:gd name="T14" fmla="*/ 372304 w 604818"/>
              <a:gd name="T15" fmla="*/ 40256 h 603970"/>
              <a:gd name="T16" fmla="*/ 320557 w 604818"/>
              <a:gd name="T17" fmla="*/ 91804 h 603970"/>
              <a:gd name="T18" fmla="*/ 322647 w 604818"/>
              <a:gd name="T19" fmla="*/ 95486 h 603970"/>
              <a:gd name="T20" fmla="*/ 362471 w 604818"/>
              <a:gd name="T21" fmla="*/ 135252 h 603970"/>
              <a:gd name="T22" fmla="*/ 362471 w 604818"/>
              <a:gd name="T23" fmla="*/ 163726 h 603970"/>
              <a:gd name="T24" fmla="*/ 244228 w 604818"/>
              <a:gd name="T25" fmla="*/ 281795 h 603970"/>
              <a:gd name="T26" fmla="*/ 400942 w 604818"/>
              <a:gd name="T27" fmla="*/ 281795 h 603970"/>
              <a:gd name="T28" fmla="*/ 440889 w 604818"/>
              <a:gd name="T29" fmla="*/ 242030 h 603970"/>
              <a:gd name="T30" fmla="*/ 469405 w 604818"/>
              <a:gd name="T31" fmla="*/ 242030 h 603970"/>
              <a:gd name="T32" fmla="*/ 509229 w 604818"/>
              <a:gd name="T33" fmla="*/ 281795 h 603970"/>
              <a:gd name="T34" fmla="*/ 513039 w 604818"/>
              <a:gd name="T35" fmla="*/ 283636 h 603970"/>
              <a:gd name="T36" fmla="*/ 564786 w 604818"/>
              <a:gd name="T37" fmla="*/ 232088 h 603970"/>
              <a:gd name="T38" fmla="*/ 562696 w 604818"/>
              <a:gd name="T39" fmla="*/ 228406 h 603970"/>
              <a:gd name="T40" fmla="*/ 376114 w 604818"/>
              <a:gd name="T41" fmla="*/ 42097 h 603970"/>
              <a:gd name="T42" fmla="*/ 372304 w 604818"/>
              <a:gd name="T43" fmla="*/ 40256 h 603970"/>
              <a:gd name="T44" fmla="*/ 372304 w 604818"/>
              <a:gd name="T45" fmla="*/ 0 h 603970"/>
              <a:gd name="T46" fmla="*/ 404630 w 604818"/>
              <a:gd name="T47" fmla="*/ 13623 h 603970"/>
              <a:gd name="T48" fmla="*/ 591212 w 604818"/>
              <a:gd name="T49" fmla="*/ 199932 h 603970"/>
              <a:gd name="T50" fmla="*/ 593301 w 604818"/>
              <a:gd name="T51" fmla="*/ 260563 h 603970"/>
              <a:gd name="T52" fmla="*/ 541432 w 604818"/>
              <a:gd name="T53" fmla="*/ 312356 h 603970"/>
              <a:gd name="T54" fmla="*/ 513039 w 604818"/>
              <a:gd name="T55" fmla="*/ 323893 h 603970"/>
              <a:gd name="T56" fmla="*/ 480713 w 604818"/>
              <a:gd name="T57" fmla="*/ 310270 h 603970"/>
              <a:gd name="T58" fmla="*/ 455147 w 604818"/>
              <a:gd name="T59" fmla="*/ 284741 h 603970"/>
              <a:gd name="T60" fmla="*/ 423558 w 604818"/>
              <a:gd name="T61" fmla="*/ 316161 h 603970"/>
              <a:gd name="T62" fmla="*/ 163474 w 604818"/>
              <a:gd name="T63" fmla="*/ 575987 h 603970"/>
              <a:gd name="T64" fmla="*/ 95749 w 604818"/>
              <a:gd name="T65" fmla="*/ 603970 h 603970"/>
              <a:gd name="T66" fmla="*/ 28024 w 604818"/>
              <a:gd name="T67" fmla="*/ 575987 h 603970"/>
              <a:gd name="T68" fmla="*/ 0 w 604818"/>
              <a:gd name="T69" fmla="*/ 508361 h 603970"/>
              <a:gd name="T70" fmla="*/ 28024 w 604818"/>
              <a:gd name="T71" fmla="*/ 440735 h 603970"/>
              <a:gd name="T72" fmla="*/ 319820 w 604818"/>
              <a:gd name="T73" fmla="*/ 149489 h 603970"/>
              <a:gd name="T74" fmla="*/ 294131 w 604818"/>
              <a:gd name="T75" fmla="*/ 123961 h 603970"/>
              <a:gd name="T76" fmla="*/ 280611 w 604818"/>
              <a:gd name="T77" fmla="*/ 94505 h 603970"/>
              <a:gd name="T78" fmla="*/ 292041 w 604818"/>
              <a:gd name="T79" fmla="*/ 63330 h 603970"/>
              <a:gd name="T80" fmla="*/ 343911 w 604818"/>
              <a:gd name="T81" fmla="*/ 11537 h 603970"/>
              <a:gd name="T82" fmla="*/ 372304 w 604818"/>
              <a:gd name="T83" fmla="*/ 0 h 603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04818" h="603970">
                <a:moveTo>
                  <a:pt x="516845" y="390264"/>
                </a:moveTo>
                <a:cubicBezTo>
                  <a:pt x="523038" y="390264"/>
                  <a:pt x="529246" y="392842"/>
                  <a:pt x="533057" y="397997"/>
                </a:cubicBezTo>
                <a:cubicBezTo>
                  <a:pt x="547071" y="416898"/>
                  <a:pt x="592679" y="481212"/>
                  <a:pt x="592679" y="515823"/>
                </a:cubicBezTo>
                <a:cubicBezTo>
                  <a:pt x="592679" y="557553"/>
                  <a:pt x="558627" y="591551"/>
                  <a:pt x="516830" y="591551"/>
                </a:cubicBezTo>
                <a:cubicBezTo>
                  <a:pt x="475033" y="591551"/>
                  <a:pt x="441104" y="557553"/>
                  <a:pt x="441104" y="515823"/>
                </a:cubicBezTo>
                <a:cubicBezTo>
                  <a:pt x="441104" y="481212"/>
                  <a:pt x="486712" y="416898"/>
                  <a:pt x="500726" y="397997"/>
                </a:cubicBezTo>
                <a:cubicBezTo>
                  <a:pt x="504476" y="392842"/>
                  <a:pt x="510653" y="390264"/>
                  <a:pt x="516845" y="390264"/>
                </a:cubicBezTo>
                <a:close/>
                <a:moveTo>
                  <a:pt x="372304" y="40256"/>
                </a:moveTo>
                <a:lnTo>
                  <a:pt x="320557" y="91804"/>
                </a:lnTo>
                <a:cubicBezTo>
                  <a:pt x="320680" y="91804"/>
                  <a:pt x="320926" y="93645"/>
                  <a:pt x="322647" y="95486"/>
                </a:cubicBezTo>
                <a:lnTo>
                  <a:pt x="362471" y="135252"/>
                </a:lnTo>
                <a:cubicBezTo>
                  <a:pt x="370337" y="143107"/>
                  <a:pt x="370337" y="155871"/>
                  <a:pt x="362471" y="163726"/>
                </a:cubicBezTo>
                <a:lnTo>
                  <a:pt x="244228" y="281795"/>
                </a:lnTo>
                <a:lnTo>
                  <a:pt x="400942" y="281795"/>
                </a:lnTo>
                <a:lnTo>
                  <a:pt x="440889" y="242030"/>
                </a:lnTo>
                <a:cubicBezTo>
                  <a:pt x="448756" y="234175"/>
                  <a:pt x="461539" y="234175"/>
                  <a:pt x="469405" y="242030"/>
                </a:cubicBezTo>
                <a:lnTo>
                  <a:pt x="509229" y="281795"/>
                </a:lnTo>
                <a:cubicBezTo>
                  <a:pt x="510581" y="283145"/>
                  <a:pt x="512056" y="283636"/>
                  <a:pt x="513039" y="283636"/>
                </a:cubicBezTo>
                <a:lnTo>
                  <a:pt x="564786" y="232088"/>
                </a:lnTo>
                <a:cubicBezTo>
                  <a:pt x="564663" y="232088"/>
                  <a:pt x="564540" y="230247"/>
                  <a:pt x="562696" y="228406"/>
                </a:cubicBezTo>
                <a:lnTo>
                  <a:pt x="376114" y="42097"/>
                </a:lnTo>
                <a:cubicBezTo>
                  <a:pt x="374762" y="40747"/>
                  <a:pt x="373287" y="40256"/>
                  <a:pt x="372304" y="40256"/>
                </a:cubicBezTo>
                <a:close/>
                <a:moveTo>
                  <a:pt x="372304" y="0"/>
                </a:moveTo>
                <a:cubicBezTo>
                  <a:pt x="384103" y="0"/>
                  <a:pt x="395903" y="5032"/>
                  <a:pt x="404630" y="13623"/>
                </a:cubicBezTo>
                <a:lnTo>
                  <a:pt x="591212" y="199932"/>
                </a:lnTo>
                <a:cubicBezTo>
                  <a:pt x="608543" y="217238"/>
                  <a:pt x="609403" y="244484"/>
                  <a:pt x="593301" y="260563"/>
                </a:cubicBezTo>
                <a:lnTo>
                  <a:pt x="541432" y="312356"/>
                </a:lnTo>
                <a:cubicBezTo>
                  <a:pt x="533934" y="319843"/>
                  <a:pt x="523856" y="323893"/>
                  <a:pt x="513039" y="323893"/>
                </a:cubicBezTo>
                <a:cubicBezTo>
                  <a:pt x="501240" y="323893"/>
                  <a:pt x="489440" y="318984"/>
                  <a:pt x="480713" y="310270"/>
                </a:cubicBezTo>
                <a:lnTo>
                  <a:pt x="455147" y="284741"/>
                </a:lnTo>
                <a:lnTo>
                  <a:pt x="423558" y="316161"/>
                </a:lnTo>
                <a:lnTo>
                  <a:pt x="163474" y="575987"/>
                </a:lnTo>
                <a:cubicBezTo>
                  <a:pt x="145406" y="594029"/>
                  <a:pt x="121315" y="603970"/>
                  <a:pt x="95749" y="603970"/>
                </a:cubicBezTo>
                <a:cubicBezTo>
                  <a:pt x="70183" y="603970"/>
                  <a:pt x="46215" y="594029"/>
                  <a:pt x="28024" y="575987"/>
                </a:cubicBezTo>
                <a:cubicBezTo>
                  <a:pt x="9956" y="557945"/>
                  <a:pt x="0" y="533889"/>
                  <a:pt x="0" y="508361"/>
                </a:cubicBezTo>
                <a:cubicBezTo>
                  <a:pt x="0" y="482832"/>
                  <a:pt x="9956" y="458777"/>
                  <a:pt x="28024" y="440735"/>
                </a:cubicBezTo>
                <a:lnTo>
                  <a:pt x="319820" y="149489"/>
                </a:lnTo>
                <a:lnTo>
                  <a:pt x="294131" y="123961"/>
                </a:lnTo>
                <a:cubicBezTo>
                  <a:pt x="286142" y="115860"/>
                  <a:pt x="281348" y="105428"/>
                  <a:pt x="280611" y="94505"/>
                </a:cubicBezTo>
                <a:cubicBezTo>
                  <a:pt x="279873" y="82722"/>
                  <a:pt x="283929" y="71308"/>
                  <a:pt x="292041" y="63330"/>
                </a:cubicBezTo>
                <a:lnTo>
                  <a:pt x="343911" y="11537"/>
                </a:lnTo>
                <a:cubicBezTo>
                  <a:pt x="351408" y="4050"/>
                  <a:pt x="361487" y="0"/>
                  <a:pt x="372304" y="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a:defRPr>
                <a:solidFill>
                  <a:schemeClr val="tx1"/>
                </a:solidFill>
                <a:latin typeface="Calibri" panose="020F0502020204030204" pitchFamily="34" charset="0"/>
                <a:ea typeface="宋体" panose="02010600030101010101" pitchFamily="2" charset="-122"/>
              </a:defRPr>
            </a:lvl2pPr>
            <a:lvl3pPr>
              <a:defRPr>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endParaRPr lang="zh-CN" altLang="en-US"/>
          </a:p>
        </p:txBody>
      </p:sp>
      <p:sp>
        <p:nvSpPr>
          <p:cNvPr id="11284" name="notepad_117869"/>
          <p:cNvSpPr>
            <a:spLocks noChangeAspect="1" noChangeArrowheads="1"/>
          </p:cNvSpPr>
          <p:nvPr/>
        </p:nvSpPr>
        <p:spPr bwMode="auto">
          <a:xfrm>
            <a:off x="5792788" y="5372100"/>
            <a:ext cx="495300" cy="495300"/>
          </a:xfrm>
          <a:custGeom>
            <a:avLst/>
            <a:gdLst>
              <a:gd name="T0" fmla="*/ 146002 w 581444"/>
              <a:gd name="T1" fmla="*/ 254530 h 580542"/>
              <a:gd name="T2" fmla="*/ 365809 w 581444"/>
              <a:gd name="T3" fmla="*/ 254530 h 580542"/>
              <a:gd name="T4" fmla="*/ 390015 w 581444"/>
              <a:gd name="T5" fmla="*/ 278698 h 580542"/>
              <a:gd name="T6" fmla="*/ 365809 w 581444"/>
              <a:gd name="T7" fmla="*/ 302867 h 580542"/>
              <a:gd name="T8" fmla="*/ 146002 w 581444"/>
              <a:gd name="T9" fmla="*/ 302867 h 580542"/>
              <a:gd name="T10" fmla="*/ 121796 w 581444"/>
              <a:gd name="T11" fmla="*/ 278698 h 580542"/>
              <a:gd name="T12" fmla="*/ 146002 w 581444"/>
              <a:gd name="T13" fmla="*/ 254530 h 580542"/>
              <a:gd name="T14" fmla="*/ 60522 w 581444"/>
              <a:gd name="T15" fmla="*/ 96876 h 580542"/>
              <a:gd name="T16" fmla="*/ 48418 w 581444"/>
              <a:gd name="T17" fmla="*/ 108963 h 580542"/>
              <a:gd name="T18" fmla="*/ 48418 w 581444"/>
              <a:gd name="T19" fmla="*/ 520195 h 580542"/>
              <a:gd name="T20" fmla="*/ 60522 w 581444"/>
              <a:gd name="T21" fmla="*/ 532282 h 580542"/>
              <a:gd name="T22" fmla="*/ 444482 w 581444"/>
              <a:gd name="T23" fmla="*/ 532282 h 580542"/>
              <a:gd name="T24" fmla="*/ 456586 w 581444"/>
              <a:gd name="T25" fmla="*/ 520195 h 580542"/>
              <a:gd name="T26" fmla="*/ 456497 w 581444"/>
              <a:gd name="T27" fmla="*/ 520195 h 580542"/>
              <a:gd name="T28" fmla="*/ 456497 w 581444"/>
              <a:gd name="T29" fmla="*/ 348485 h 580542"/>
              <a:gd name="T30" fmla="*/ 325129 w 581444"/>
              <a:gd name="T31" fmla="*/ 483311 h 580542"/>
              <a:gd name="T32" fmla="*/ 306527 w 581444"/>
              <a:gd name="T33" fmla="*/ 493176 h 580542"/>
              <a:gd name="T34" fmla="*/ 305637 w 581444"/>
              <a:gd name="T35" fmla="*/ 493176 h 580542"/>
              <a:gd name="T36" fmla="*/ 287124 w 581444"/>
              <a:gd name="T37" fmla="*/ 484644 h 580542"/>
              <a:gd name="T38" fmla="*/ 233722 w 581444"/>
              <a:gd name="T39" fmla="*/ 422075 h 580542"/>
              <a:gd name="T40" fmla="*/ 236571 w 581444"/>
              <a:gd name="T41" fmla="*/ 387946 h 580542"/>
              <a:gd name="T42" fmla="*/ 270748 w 581444"/>
              <a:gd name="T43" fmla="*/ 390790 h 580542"/>
              <a:gd name="T44" fmla="*/ 304747 w 581444"/>
              <a:gd name="T45" fmla="*/ 430696 h 580542"/>
              <a:gd name="T46" fmla="*/ 456408 w 581444"/>
              <a:gd name="T47" fmla="*/ 289471 h 580542"/>
              <a:gd name="T48" fmla="*/ 456408 w 581444"/>
              <a:gd name="T49" fmla="*/ 108963 h 580542"/>
              <a:gd name="T50" fmla="*/ 444304 w 581444"/>
              <a:gd name="T51" fmla="*/ 96876 h 580542"/>
              <a:gd name="T52" fmla="*/ 417425 w 581444"/>
              <a:gd name="T53" fmla="*/ 96876 h 580542"/>
              <a:gd name="T54" fmla="*/ 382358 w 581444"/>
              <a:gd name="T55" fmla="*/ 166199 h 580542"/>
              <a:gd name="T56" fmla="*/ 360730 w 581444"/>
              <a:gd name="T57" fmla="*/ 179531 h 580542"/>
              <a:gd name="T58" fmla="*/ 144007 w 581444"/>
              <a:gd name="T59" fmla="*/ 179531 h 580542"/>
              <a:gd name="T60" fmla="*/ 122468 w 581444"/>
              <a:gd name="T61" fmla="*/ 166199 h 580542"/>
              <a:gd name="T62" fmla="*/ 87312 w 581444"/>
              <a:gd name="T63" fmla="*/ 96876 h 580542"/>
              <a:gd name="T64" fmla="*/ 60522 w 581444"/>
              <a:gd name="T65" fmla="*/ 96876 h 580542"/>
              <a:gd name="T66" fmla="*/ 141782 w 581444"/>
              <a:gd name="T67" fmla="*/ 96787 h 580542"/>
              <a:gd name="T68" fmla="*/ 159138 w 581444"/>
              <a:gd name="T69" fmla="*/ 131004 h 580542"/>
              <a:gd name="T70" fmla="*/ 346044 w 581444"/>
              <a:gd name="T71" fmla="*/ 131004 h 580542"/>
              <a:gd name="T72" fmla="*/ 363311 w 581444"/>
              <a:gd name="T73" fmla="*/ 96787 h 580542"/>
              <a:gd name="T74" fmla="*/ 141782 w 581444"/>
              <a:gd name="T75" fmla="*/ 96787 h 580542"/>
              <a:gd name="T76" fmla="*/ 252502 w 581444"/>
              <a:gd name="T77" fmla="*/ 0 h 580542"/>
              <a:gd name="T78" fmla="*/ 276711 w 581444"/>
              <a:gd name="T79" fmla="*/ 24174 h 580542"/>
              <a:gd name="T80" fmla="*/ 276711 w 581444"/>
              <a:gd name="T81" fmla="*/ 48527 h 580542"/>
              <a:gd name="T82" fmla="*/ 444393 w 581444"/>
              <a:gd name="T83" fmla="*/ 48527 h 580542"/>
              <a:gd name="T84" fmla="*/ 504915 w 581444"/>
              <a:gd name="T85" fmla="*/ 108963 h 580542"/>
              <a:gd name="T86" fmla="*/ 504915 w 581444"/>
              <a:gd name="T87" fmla="*/ 262897 h 580542"/>
              <a:gd name="T88" fmla="*/ 552621 w 581444"/>
              <a:gd name="T89" fmla="*/ 247877 h 580542"/>
              <a:gd name="T90" fmla="*/ 581013 w 581444"/>
              <a:gd name="T91" fmla="*/ 267163 h 580542"/>
              <a:gd name="T92" fmla="*/ 561610 w 581444"/>
              <a:gd name="T93" fmla="*/ 295426 h 580542"/>
              <a:gd name="T94" fmla="*/ 504915 w 581444"/>
              <a:gd name="T95" fmla="*/ 316578 h 580542"/>
              <a:gd name="T96" fmla="*/ 504915 w 581444"/>
              <a:gd name="T97" fmla="*/ 520106 h 580542"/>
              <a:gd name="T98" fmla="*/ 444393 w 581444"/>
              <a:gd name="T99" fmla="*/ 580542 h 580542"/>
              <a:gd name="T100" fmla="*/ 60522 w 581444"/>
              <a:gd name="T101" fmla="*/ 580542 h 580542"/>
              <a:gd name="T102" fmla="*/ 0 w 581444"/>
              <a:gd name="T103" fmla="*/ 520106 h 580542"/>
              <a:gd name="T104" fmla="*/ 0 w 581444"/>
              <a:gd name="T105" fmla="*/ 108874 h 580542"/>
              <a:gd name="T106" fmla="*/ 60522 w 581444"/>
              <a:gd name="T107" fmla="*/ 48438 h 580542"/>
              <a:gd name="T108" fmla="*/ 228293 w 581444"/>
              <a:gd name="T109" fmla="*/ 48438 h 580542"/>
              <a:gd name="T110" fmla="*/ 228293 w 581444"/>
              <a:gd name="T111" fmla="*/ 24174 h 580542"/>
              <a:gd name="T112" fmla="*/ 252502 w 581444"/>
              <a:gd name="T113" fmla="*/ 0 h 580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81444" h="580542">
                <a:moveTo>
                  <a:pt x="146002" y="254530"/>
                </a:moveTo>
                <a:lnTo>
                  <a:pt x="365809" y="254530"/>
                </a:lnTo>
                <a:cubicBezTo>
                  <a:pt x="379247" y="254530"/>
                  <a:pt x="390015" y="265281"/>
                  <a:pt x="390015" y="278698"/>
                </a:cubicBezTo>
                <a:cubicBezTo>
                  <a:pt x="390015" y="292027"/>
                  <a:pt x="379247" y="302867"/>
                  <a:pt x="365809" y="302867"/>
                </a:cubicBezTo>
                <a:lnTo>
                  <a:pt x="146002" y="302867"/>
                </a:lnTo>
                <a:cubicBezTo>
                  <a:pt x="132564" y="302867"/>
                  <a:pt x="121796" y="292027"/>
                  <a:pt x="121796" y="278698"/>
                </a:cubicBezTo>
                <a:cubicBezTo>
                  <a:pt x="121796" y="265281"/>
                  <a:pt x="132564" y="254530"/>
                  <a:pt x="146002" y="254530"/>
                </a:cubicBezTo>
                <a:close/>
                <a:moveTo>
                  <a:pt x="60522" y="96876"/>
                </a:moveTo>
                <a:cubicBezTo>
                  <a:pt x="53847" y="96876"/>
                  <a:pt x="48418" y="102386"/>
                  <a:pt x="48418" y="108963"/>
                </a:cubicBezTo>
                <a:lnTo>
                  <a:pt x="48418" y="520195"/>
                </a:lnTo>
                <a:cubicBezTo>
                  <a:pt x="48418" y="526860"/>
                  <a:pt x="53847" y="532282"/>
                  <a:pt x="60522" y="532282"/>
                </a:cubicBezTo>
                <a:lnTo>
                  <a:pt x="444482" y="532282"/>
                </a:lnTo>
                <a:cubicBezTo>
                  <a:pt x="451157" y="532282"/>
                  <a:pt x="456586" y="526860"/>
                  <a:pt x="456586" y="520195"/>
                </a:cubicBezTo>
                <a:lnTo>
                  <a:pt x="456497" y="520195"/>
                </a:lnTo>
                <a:lnTo>
                  <a:pt x="456497" y="348485"/>
                </a:lnTo>
                <a:cubicBezTo>
                  <a:pt x="383782" y="404211"/>
                  <a:pt x="325930" y="482156"/>
                  <a:pt x="325129" y="483311"/>
                </a:cubicBezTo>
                <a:cubicBezTo>
                  <a:pt x="320857" y="489266"/>
                  <a:pt x="313825" y="492910"/>
                  <a:pt x="306527" y="493176"/>
                </a:cubicBezTo>
                <a:lnTo>
                  <a:pt x="305637" y="493176"/>
                </a:lnTo>
                <a:cubicBezTo>
                  <a:pt x="298517" y="493176"/>
                  <a:pt x="291753" y="490066"/>
                  <a:pt x="287124" y="484644"/>
                </a:cubicBezTo>
                <a:lnTo>
                  <a:pt x="233722" y="422075"/>
                </a:lnTo>
                <a:cubicBezTo>
                  <a:pt x="225089" y="411854"/>
                  <a:pt x="226424" y="396567"/>
                  <a:pt x="236571" y="387946"/>
                </a:cubicBezTo>
                <a:cubicBezTo>
                  <a:pt x="246806" y="379325"/>
                  <a:pt x="262114" y="380570"/>
                  <a:pt x="270748" y="390790"/>
                </a:cubicBezTo>
                <a:lnTo>
                  <a:pt x="304747" y="430696"/>
                </a:lnTo>
                <a:cubicBezTo>
                  <a:pt x="332961" y="396390"/>
                  <a:pt x="389834" y="332576"/>
                  <a:pt x="456408" y="289471"/>
                </a:cubicBezTo>
                <a:lnTo>
                  <a:pt x="456408" y="108963"/>
                </a:lnTo>
                <a:cubicBezTo>
                  <a:pt x="456408" y="102386"/>
                  <a:pt x="450890" y="96876"/>
                  <a:pt x="444304" y="96876"/>
                </a:cubicBezTo>
                <a:lnTo>
                  <a:pt x="417425" y="96876"/>
                </a:lnTo>
                <a:lnTo>
                  <a:pt x="382358" y="166199"/>
                </a:lnTo>
                <a:cubicBezTo>
                  <a:pt x="378175" y="174376"/>
                  <a:pt x="369897" y="179531"/>
                  <a:pt x="360730" y="179531"/>
                </a:cubicBezTo>
                <a:lnTo>
                  <a:pt x="144007" y="179531"/>
                </a:lnTo>
                <a:cubicBezTo>
                  <a:pt x="134929" y="179531"/>
                  <a:pt x="126563" y="174376"/>
                  <a:pt x="122468" y="166199"/>
                </a:cubicBezTo>
                <a:lnTo>
                  <a:pt x="87312" y="96876"/>
                </a:lnTo>
                <a:lnTo>
                  <a:pt x="60522" y="96876"/>
                </a:lnTo>
                <a:close/>
                <a:moveTo>
                  <a:pt x="141782" y="96787"/>
                </a:moveTo>
                <a:lnTo>
                  <a:pt x="159138" y="131004"/>
                </a:lnTo>
                <a:lnTo>
                  <a:pt x="346044" y="131004"/>
                </a:lnTo>
                <a:lnTo>
                  <a:pt x="363311" y="96787"/>
                </a:lnTo>
                <a:lnTo>
                  <a:pt x="141782" y="96787"/>
                </a:lnTo>
                <a:close/>
                <a:moveTo>
                  <a:pt x="252502" y="0"/>
                </a:moveTo>
                <a:cubicBezTo>
                  <a:pt x="265942" y="0"/>
                  <a:pt x="276711" y="10754"/>
                  <a:pt x="276711" y="24174"/>
                </a:cubicBezTo>
                <a:lnTo>
                  <a:pt x="276711" y="48527"/>
                </a:lnTo>
                <a:lnTo>
                  <a:pt x="444393" y="48527"/>
                </a:lnTo>
                <a:cubicBezTo>
                  <a:pt x="477769" y="48527"/>
                  <a:pt x="504915" y="75723"/>
                  <a:pt x="504915" y="108963"/>
                </a:cubicBezTo>
                <a:lnTo>
                  <a:pt x="504915" y="262897"/>
                </a:lnTo>
                <a:cubicBezTo>
                  <a:pt x="520669" y="256142"/>
                  <a:pt x="536600" y="250988"/>
                  <a:pt x="552621" y="247877"/>
                </a:cubicBezTo>
                <a:cubicBezTo>
                  <a:pt x="565793" y="245477"/>
                  <a:pt x="578521" y="254009"/>
                  <a:pt x="581013" y="267163"/>
                </a:cubicBezTo>
                <a:cubicBezTo>
                  <a:pt x="583505" y="280317"/>
                  <a:pt x="574961" y="293026"/>
                  <a:pt x="561610" y="295426"/>
                </a:cubicBezTo>
                <a:cubicBezTo>
                  <a:pt x="542742" y="298981"/>
                  <a:pt x="523695" y="306535"/>
                  <a:pt x="504915" y="316578"/>
                </a:cubicBezTo>
                <a:lnTo>
                  <a:pt x="504915" y="520106"/>
                </a:lnTo>
                <a:cubicBezTo>
                  <a:pt x="504915" y="553346"/>
                  <a:pt x="477769" y="580542"/>
                  <a:pt x="444393" y="580542"/>
                </a:cubicBezTo>
                <a:lnTo>
                  <a:pt x="60522" y="580542"/>
                </a:lnTo>
                <a:cubicBezTo>
                  <a:pt x="27146" y="580542"/>
                  <a:pt x="0" y="553346"/>
                  <a:pt x="0" y="520106"/>
                </a:cubicBezTo>
                <a:lnTo>
                  <a:pt x="0" y="108874"/>
                </a:lnTo>
                <a:cubicBezTo>
                  <a:pt x="0" y="75545"/>
                  <a:pt x="27146" y="48438"/>
                  <a:pt x="60522" y="48438"/>
                </a:cubicBezTo>
                <a:lnTo>
                  <a:pt x="228293" y="48438"/>
                </a:lnTo>
                <a:lnTo>
                  <a:pt x="228293" y="24174"/>
                </a:lnTo>
                <a:cubicBezTo>
                  <a:pt x="228293" y="10754"/>
                  <a:pt x="239063" y="0"/>
                  <a:pt x="252502" y="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a:defRPr>
                <a:solidFill>
                  <a:schemeClr val="tx1"/>
                </a:solidFill>
                <a:latin typeface="Calibri" panose="020F0502020204030204" pitchFamily="34" charset="0"/>
                <a:ea typeface="宋体" panose="02010600030101010101" pitchFamily="2" charset="-122"/>
              </a:defRPr>
            </a:lvl2pPr>
            <a:lvl3pPr>
              <a:defRPr>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endParaRPr lang="zh-CN" altLang="en-US"/>
          </a:p>
        </p:txBody>
      </p:sp>
      <p:sp>
        <p:nvSpPr>
          <p:cNvPr id="11285" name="stack-of-books-and-a-magnifier_67996"/>
          <p:cNvSpPr>
            <a:spLocks noChangeAspect="1" noChangeArrowheads="1"/>
          </p:cNvSpPr>
          <p:nvPr/>
        </p:nvSpPr>
        <p:spPr bwMode="auto">
          <a:xfrm>
            <a:off x="5721350" y="2935288"/>
            <a:ext cx="547688" cy="558800"/>
          </a:xfrm>
          <a:custGeom>
            <a:avLst/>
            <a:gdLst>
              <a:gd name="T0" fmla="*/ 291512 w 594302"/>
              <a:gd name="T1" fmla="*/ 304169 h 606516"/>
              <a:gd name="T2" fmla="*/ 427633 w 594302"/>
              <a:gd name="T3" fmla="*/ 440091 h 606516"/>
              <a:gd name="T4" fmla="*/ 359573 w 594302"/>
              <a:gd name="T5" fmla="*/ 276018 h 606516"/>
              <a:gd name="T6" fmla="*/ 454366 w 594302"/>
              <a:gd name="T7" fmla="*/ 277476 h 606516"/>
              <a:gd name="T8" fmla="*/ 583932 w 594302"/>
              <a:gd name="T9" fmla="*/ 546047 h 606516"/>
              <a:gd name="T10" fmla="*/ 533847 w 594302"/>
              <a:gd name="T11" fmla="*/ 596161 h 606516"/>
              <a:gd name="T12" fmla="*/ 264779 w 594302"/>
              <a:gd name="T13" fmla="*/ 466785 h 606516"/>
              <a:gd name="T14" fmla="*/ 359573 w 594302"/>
              <a:gd name="T15" fmla="*/ 238356 h 606516"/>
              <a:gd name="T16" fmla="*/ 114822 w 594302"/>
              <a:gd name="T17" fmla="*/ 68017 h 606516"/>
              <a:gd name="T18" fmla="*/ 139917 w 594302"/>
              <a:gd name="T19" fmla="*/ 170094 h 606516"/>
              <a:gd name="T20" fmla="*/ 461952 w 594302"/>
              <a:gd name="T21" fmla="*/ 128056 h 606516"/>
              <a:gd name="T22" fmla="*/ 301344 w 594302"/>
              <a:gd name="T23" fmla="*/ 106577 h 606516"/>
              <a:gd name="T24" fmla="*/ 461952 w 594302"/>
              <a:gd name="T25" fmla="*/ 85098 h 606516"/>
              <a:gd name="T26" fmla="*/ 139917 w 594302"/>
              <a:gd name="T27" fmla="*/ 43060 h 606516"/>
              <a:gd name="T28" fmla="*/ 511117 w 594302"/>
              <a:gd name="T29" fmla="*/ 0 h 606516"/>
              <a:gd name="T30" fmla="*/ 511117 w 594302"/>
              <a:gd name="T31" fmla="*/ 43060 h 606516"/>
              <a:gd name="T32" fmla="*/ 505074 w 594302"/>
              <a:gd name="T33" fmla="*/ 170094 h 606516"/>
              <a:gd name="T34" fmla="*/ 532627 w 594302"/>
              <a:gd name="T35" fmla="*/ 191675 h 606516"/>
              <a:gd name="T36" fmla="*/ 456011 w 594302"/>
              <a:gd name="T37" fmla="*/ 213155 h 606516"/>
              <a:gd name="T38" fmla="*/ 460825 w 594302"/>
              <a:gd name="T39" fmla="*/ 256829 h 606516"/>
              <a:gd name="T40" fmla="*/ 392710 w 594302"/>
              <a:gd name="T41" fmla="*/ 213155 h 606516"/>
              <a:gd name="T42" fmla="*/ 70675 w 594302"/>
              <a:gd name="T43" fmla="*/ 213155 h 606516"/>
              <a:gd name="T44" fmla="*/ 209670 w 594302"/>
              <a:gd name="T45" fmla="*/ 255192 h 606516"/>
              <a:gd name="T46" fmla="*/ 209670 w 594302"/>
              <a:gd name="T47" fmla="*/ 298253 h 606516"/>
              <a:gd name="T48" fmla="*/ 70675 w 594302"/>
              <a:gd name="T49" fmla="*/ 340291 h 606516"/>
              <a:gd name="T50" fmla="*/ 207519 w 594302"/>
              <a:gd name="T51" fmla="*/ 374146 h 606516"/>
              <a:gd name="T52" fmla="*/ 139917 w 594302"/>
              <a:gd name="T53" fmla="*/ 383249 h 606516"/>
              <a:gd name="T54" fmla="*/ 114822 w 594302"/>
              <a:gd name="T55" fmla="*/ 485428 h 606516"/>
              <a:gd name="T56" fmla="*/ 290180 w 594302"/>
              <a:gd name="T57" fmla="*/ 510385 h 606516"/>
              <a:gd name="T58" fmla="*/ 413093 w 594302"/>
              <a:gd name="T59" fmla="*/ 518772 h 606516"/>
              <a:gd name="T60" fmla="*/ 139917 w 594302"/>
              <a:gd name="T61" fmla="*/ 553445 h 606516"/>
              <a:gd name="T62" fmla="*/ 71802 w 594302"/>
              <a:gd name="T63" fmla="*/ 408205 h 606516"/>
              <a:gd name="T64" fmla="*/ 21510 w 594302"/>
              <a:gd name="T65" fmla="*/ 383249 h 606516"/>
              <a:gd name="T66" fmla="*/ 21510 w 594302"/>
              <a:gd name="T67" fmla="*/ 340291 h 606516"/>
              <a:gd name="T68" fmla="*/ 27553 w 594302"/>
              <a:gd name="T69" fmla="*/ 213155 h 606516"/>
              <a:gd name="T70" fmla="*/ 0 w 594302"/>
              <a:gd name="T71" fmla="*/ 191675 h 606516"/>
              <a:gd name="T72" fmla="*/ 76514 w 594302"/>
              <a:gd name="T73" fmla="*/ 170094 h 606516"/>
              <a:gd name="T74" fmla="*/ 71802 w 594302"/>
              <a:gd name="T75" fmla="*/ 68017 h 606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94302" h="606516">
                <a:moveTo>
                  <a:pt x="359573" y="276018"/>
                </a:moveTo>
                <a:cubicBezTo>
                  <a:pt x="334914" y="276018"/>
                  <a:pt x="310256" y="285402"/>
                  <a:pt x="291512" y="304169"/>
                </a:cubicBezTo>
                <a:cubicBezTo>
                  <a:pt x="253922" y="341601"/>
                  <a:pt x="253922" y="402659"/>
                  <a:pt x="291512" y="440091"/>
                </a:cubicBezTo>
                <a:cubicBezTo>
                  <a:pt x="328999" y="477523"/>
                  <a:pt x="390146" y="477523"/>
                  <a:pt x="427633" y="440091"/>
                </a:cubicBezTo>
                <a:cubicBezTo>
                  <a:pt x="465223" y="402659"/>
                  <a:pt x="465223" y="341601"/>
                  <a:pt x="427633" y="304169"/>
                </a:cubicBezTo>
                <a:cubicBezTo>
                  <a:pt x="408890" y="285402"/>
                  <a:pt x="384231" y="276018"/>
                  <a:pt x="359573" y="276018"/>
                </a:cubicBezTo>
                <a:close/>
                <a:moveTo>
                  <a:pt x="359573" y="238356"/>
                </a:moveTo>
                <a:cubicBezTo>
                  <a:pt x="393910" y="238356"/>
                  <a:pt x="428248" y="251396"/>
                  <a:pt x="454366" y="277476"/>
                </a:cubicBezTo>
                <a:cubicBezTo>
                  <a:pt x="497896" y="321044"/>
                  <a:pt x="505168" y="387216"/>
                  <a:pt x="476080" y="438353"/>
                </a:cubicBezTo>
                <a:lnTo>
                  <a:pt x="583932" y="546047"/>
                </a:lnTo>
                <a:cubicBezTo>
                  <a:pt x="597759" y="559956"/>
                  <a:pt x="597759" y="582354"/>
                  <a:pt x="583932" y="596161"/>
                </a:cubicBezTo>
                <a:cubicBezTo>
                  <a:pt x="570105" y="609968"/>
                  <a:pt x="547674" y="609968"/>
                  <a:pt x="533847" y="596161"/>
                </a:cubicBezTo>
                <a:lnTo>
                  <a:pt x="425892" y="488364"/>
                </a:lnTo>
                <a:cubicBezTo>
                  <a:pt x="374783" y="517513"/>
                  <a:pt x="308412" y="510251"/>
                  <a:pt x="264779" y="466785"/>
                </a:cubicBezTo>
                <a:cubicBezTo>
                  <a:pt x="212543" y="414523"/>
                  <a:pt x="212543" y="329635"/>
                  <a:pt x="264779" y="277476"/>
                </a:cubicBezTo>
                <a:cubicBezTo>
                  <a:pt x="290898" y="251396"/>
                  <a:pt x="325235" y="238356"/>
                  <a:pt x="359573" y="238356"/>
                </a:cubicBezTo>
                <a:close/>
                <a:moveTo>
                  <a:pt x="139917" y="43060"/>
                </a:moveTo>
                <a:cubicBezTo>
                  <a:pt x="126089" y="43060"/>
                  <a:pt x="114822" y="54209"/>
                  <a:pt x="114822" y="68017"/>
                </a:cubicBezTo>
                <a:lnTo>
                  <a:pt x="114822" y="145137"/>
                </a:lnTo>
                <a:cubicBezTo>
                  <a:pt x="114822" y="158945"/>
                  <a:pt x="126089" y="170094"/>
                  <a:pt x="139917" y="170094"/>
                </a:cubicBezTo>
                <a:lnTo>
                  <a:pt x="461952" y="170094"/>
                </a:lnTo>
                <a:lnTo>
                  <a:pt x="461952" y="128056"/>
                </a:lnTo>
                <a:lnTo>
                  <a:pt x="322957" y="128056"/>
                </a:lnTo>
                <a:cubicBezTo>
                  <a:pt x="311075" y="128056"/>
                  <a:pt x="301344" y="118442"/>
                  <a:pt x="301344" y="106577"/>
                </a:cubicBezTo>
                <a:cubicBezTo>
                  <a:pt x="301344" y="94713"/>
                  <a:pt x="311075" y="85098"/>
                  <a:pt x="322957" y="85098"/>
                </a:cubicBezTo>
                <a:lnTo>
                  <a:pt x="461952" y="85098"/>
                </a:lnTo>
                <a:lnTo>
                  <a:pt x="461952" y="43060"/>
                </a:lnTo>
                <a:lnTo>
                  <a:pt x="139917" y="43060"/>
                </a:lnTo>
                <a:close/>
                <a:moveTo>
                  <a:pt x="139917" y="0"/>
                </a:moveTo>
                <a:lnTo>
                  <a:pt x="511117" y="0"/>
                </a:lnTo>
                <a:cubicBezTo>
                  <a:pt x="522999" y="0"/>
                  <a:pt x="532627" y="9614"/>
                  <a:pt x="532627" y="21479"/>
                </a:cubicBezTo>
                <a:cubicBezTo>
                  <a:pt x="532627" y="33344"/>
                  <a:pt x="522999" y="43060"/>
                  <a:pt x="511117" y="43060"/>
                </a:cubicBezTo>
                <a:lnTo>
                  <a:pt x="505074" y="43060"/>
                </a:lnTo>
                <a:lnTo>
                  <a:pt x="505074" y="170094"/>
                </a:lnTo>
                <a:lnTo>
                  <a:pt x="511117" y="170094"/>
                </a:lnTo>
                <a:cubicBezTo>
                  <a:pt x="522999" y="170094"/>
                  <a:pt x="532627" y="179811"/>
                  <a:pt x="532627" y="191675"/>
                </a:cubicBezTo>
                <a:cubicBezTo>
                  <a:pt x="532627" y="203540"/>
                  <a:pt x="522999" y="213155"/>
                  <a:pt x="511117" y="213155"/>
                </a:cubicBezTo>
                <a:lnTo>
                  <a:pt x="456011" y="213155"/>
                </a:lnTo>
                <a:cubicBezTo>
                  <a:pt x="459084" y="220928"/>
                  <a:pt x="460825" y="229315"/>
                  <a:pt x="460825" y="238111"/>
                </a:cubicBezTo>
                <a:lnTo>
                  <a:pt x="460825" y="256829"/>
                </a:lnTo>
                <a:cubicBezTo>
                  <a:pt x="447509" y="245578"/>
                  <a:pt x="432555" y="236782"/>
                  <a:pt x="416576" y="230645"/>
                </a:cubicBezTo>
                <a:cubicBezTo>
                  <a:pt x="413401" y="220519"/>
                  <a:pt x="403875" y="213155"/>
                  <a:pt x="392710" y="213155"/>
                </a:cubicBezTo>
                <a:lnTo>
                  <a:pt x="139917" y="213155"/>
                </a:lnTo>
                <a:lnTo>
                  <a:pt x="70675" y="213155"/>
                </a:lnTo>
                <a:lnTo>
                  <a:pt x="70675" y="255192"/>
                </a:lnTo>
                <a:lnTo>
                  <a:pt x="209670" y="255192"/>
                </a:lnTo>
                <a:cubicBezTo>
                  <a:pt x="221553" y="255192"/>
                  <a:pt x="231181" y="264807"/>
                  <a:pt x="231181" y="276671"/>
                </a:cubicBezTo>
                <a:cubicBezTo>
                  <a:pt x="231181" y="288638"/>
                  <a:pt x="221553" y="298253"/>
                  <a:pt x="209670" y="298253"/>
                </a:cubicBezTo>
                <a:lnTo>
                  <a:pt x="70675" y="298253"/>
                </a:lnTo>
                <a:lnTo>
                  <a:pt x="70675" y="340291"/>
                </a:lnTo>
                <a:lnTo>
                  <a:pt x="211207" y="340291"/>
                </a:lnTo>
                <a:cubicBezTo>
                  <a:pt x="208749" y="351235"/>
                  <a:pt x="207519" y="362588"/>
                  <a:pt x="207519" y="374146"/>
                </a:cubicBezTo>
                <a:cubicBezTo>
                  <a:pt x="207519" y="377214"/>
                  <a:pt x="207622" y="380283"/>
                  <a:pt x="207827" y="383249"/>
                </a:cubicBezTo>
                <a:lnTo>
                  <a:pt x="139917" y="383249"/>
                </a:lnTo>
                <a:cubicBezTo>
                  <a:pt x="126089" y="383249"/>
                  <a:pt x="114822" y="394500"/>
                  <a:pt x="114822" y="408308"/>
                </a:cubicBezTo>
                <a:lnTo>
                  <a:pt x="114822" y="485428"/>
                </a:lnTo>
                <a:cubicBezTo>
                  <a:pt x="114822" y="499134"/>
                  <a:pt x="126089" y="510385"/>
                  <a:pt x="139917" y="510385"/>
                </a:cubicBezTo>
                <a:lnTo>
                  <a:pt x="290180" y="510385"/>
                </a:lnTo>
                <a:cubicBezTo>
                  <a:pt x="311894" y="521738"/>
                  <a:pt x="336170" y="527670"/>
                  <a:pt x="361367" y="527670"/>
                </a:cubicBezTo>
                <a:cubicBezTo>
                  <a:pt x="379087" y="527670"/>
                  <a:pt x="396500" y="524704"/>
                  <a:pt x="413093" y="518772"/>
                </a:cubicBezTo>
                <a:lnTo>
                  <a:pt x="447817" y="553445"/>
                </a:lnTo>
                <a:lnTo>
                  <a:pt x="139917" y="553445"/>
                </a:lnTo>
                <a:cubicBezTo>
                  <a:pt x="102326" y="553445"/>
                  <a:pt x="71802" y="522863"/>
                  <a:pt x="71802" y="485428"/>
                </a:cubicBezTo>
                <a:lnTo>
                  <a:pt x="71802" y="408205"/>
                </a:lnTo>
                <a:cubicBezTo>
                  <a:pt x="71802" y="399409"/>
                  <a:pt x="73441" y="391022"/>
                  <a:pt x="76514" y="383249"/>
                </a:cubicBezTo>
                <a:lnTo>
                  <a:pt x="21510" y="383249"/>
                </a:lnTo>
                <a:cubicBezTo>
                  <a:pt x="9628" y="383249"/>
                  <a:pt x="0" y="373634"/>
                  <a:pt x="0" y="361770"/>
                </a:cubicBezTo>
                <a:cubicBezTo>
                  <a:pt x="0" y="349905"/>
                  <a:pt x="9628" y="340291"/>
                  <a:pt x="21510" y="340291"/>
                </a:cubicBezTo>
                <a:lnTo>
                  <a:pt x="27553" y="340291"/>
                </a:lnTo>
                <a:lnTo>
                  <a:pt x="27553" y="213155"/>
                </a:lnTo>
                <a:lnTo>
                  <a:pt x="21510" y="213155"/>
                </a:lnTo>
                <a:cubicBezTo>
                  <a:pt x="9628" y="213155"/>
                  <a:pt x="0" y="203540"/>
                  <a:pt x="0" y="191675"/>
                </a:cubicBezTo>
                <a:cubicBezTo>
                  <a:pt x="0" y="179708"/>
                  <a:pt x="9628" y="170094"/>
                  <a:pt x="21510" y="170094"/>
                </a:cubicBezTo>
                <a:lnTo>
                  <a:pt x="76514" y="170094"/>
                </a:lnTo>
                <a:cubicBezTo>
                  <a:pt x="73441" y="162423"/>
                  <a:pt x="71802" y="153934"/>
                  <a:pt x="71802" y="145137"/>
                </a:cubicBezTo>
                <a:lnTo>
                  <a:pt x="71802" y="68017"/>
                </a:lnTo>
                <a:cubicBezTo>
                  <a:pt x="71802" y="30480"/>
                  <a:pt x="102326" y="0"/>
                  <a:pt x="139917" y="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a:defRPr>
                <a:solidFill>
                  <a:schemeClr val="tx1"/>
                </a:solidFill>
                <a:latin typeface="Calibri" panose="020F0502020204030204" pitchFamily="34" charset="0"/>
                <a:ea typeface="宋体" panose="02010600030101010101" pitchFamily="2" charset="-122"/>
              </a:defRPr>
            </a:lvl2pPr>
            <a:lvl3pPr>
              <a:defRPr>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endParaRPr lang="zh-CN" altLang="en-US"/>
          </a:p>
        </p:txBody>
      </p:sp>
      <p:pic>
        <p:nvPicPr>
          <p:cNvPr id="2" name="图片 1"/>
          <p:cNvPicPr>
            <a:picLocks noChangeAspect="1"/>
          </p:cNvPicPr>
          <p:nvPr/>
        </p:nvPicPr>
        <p:blipFill rotWithShape="1">
          <a:blip r:embed="rId3" cstate="email"/>
          <a:srcRect/>
          <a:stretch>
            <a:fillRect/>
          </a:stretch>
        </p:blipFill>
        <p:spPr>
          <a:xfrm>
            <a:off x="11687175" y="5245260"/>
            <a:ext cx="571500" cy="1612740"/>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2" cstate="email"/>
          <a:srcRect b="-803"/>
          <a:stretch>
            <a:fillRect/>
          </a:stretch>
        </p:blipFill>
        <p:spPr>
          <a:xfrm>
            <a:off x="2295525" y="1445471"/>
            <a:ext cx="2838450" cy="2964604"/>
          </a:xfrm>
          <a:prstGeom prst="flowChartConnector">
            <a:avLst/>
          </a:prstGeom>
        </p:spPr>
      </p:pic>
      <p:sp>
        <p:nvSpPr>
          <p:cNvPr id="4" name="文本框 3"/>
          <p:cNvSpPr txBox="1"/>
          <p:nvPr/>
        </p:nvSpPr>
        <p:spPr>
          <a:xfrm>
            <a:off x="4076700" y="1712171"/>
            <a:ext cx="2710870" cy="1015663"/>
          </a:xfrm>
          <a:prstGeom prst="rect">
            <a:avLst/>
          </a:prstGeom>
          <a:noFill/>
        </p:spPr>
        <p:txBody>
          <a:bodyPr wrap="none" rtlCol="0">
            <a:spAutoFit/>
          </a:bodyPr>
          <a:lstStyle/>
          <a:p>
            <a:r>
              <a:rPr lang="en-US" altLang="zh-CN" sz="6000" smtClean="0">
                <a:solidFill>
                  <a:srgbClr val="92CDBB"/>
                </a:solidFill>
              </a:rPr>
              <a:t>PART 01</a:t>
            </a:r>
            <a:endParaRPr lang="zh-CN" altLang="en-US" sz="6000">
              <a:solidFill>
                <a:srgbClr val="92CDBB"/>
              </a:solidFill>
            </a:endParaRPr>
          </a:p>
        </p:txBody>
      </p:sp>
      <p:sp>
        <p:nvSpPr>
          <p:cNvPr id="5" name="文本框 4"/>
          <p:cNvSpPr txBox="1"/>
          <p:nvPr/>
        </p:nvSpPr>
        <p:spPr>
          <a:xfrm>
            <a:off x="5432135" y="2994534"/>
            <a:ext cx="3877985" cy="1200329"/>
          </a:xfrm>
          <a:prstGeom prst="rect">
            <a:avLst/>
          </a:prstGeom>
          <a:noFill/>
        </p:spPr>
        <p:txBody>
          <a:bodyPr wrap="none" rtlCol="0">
            <a:spAutoFit/>
          </a:bodyPr>
          <a:lstStyle/>
          <a:p>
            <a:r>
              <a:rPr lang="zh-CN" altLang="en-US" sz="7200" b="1" smtClean="0">
                <a:solidFill>
                  <a:schemeClr val="tx1">
                    <a:lumMod val="75000"/>
                    <a:lumOff val="25000"/>
                  </a:schemeClr>
                </a:solidFill>
                <a:latin typeface="微软雅黑" panose="020B0503020204020204" pitchFamily="34" charset="-122"/>
                <a:ea typeface="微软雅黑" panose="020B0503020204020204" pitchFamily="34" charset="-122"/>
              </a:rPr>
              <a:t>展望未来</a:t>
            </a:r>
            <a:endParaRPr lang="zh-CN" altLang="en-US" sz="7200" b="1">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rotWithShape="1">
          <a:blip r:embed="rId2" cstate="email"/>
          <a:srcRect/>
          <a:stretch>
            <a:fillRect/>
          </a:stretch>
        </p:blipFill>
        <p:spPr>
          <a:xfrm flipH="1" flipV="1">
            <a:off x="-58616" y="-257562"/>
            <a:ext cx="12274062" cy="5048457"/>
          </a:xfrm>
          <a:prstGeom prst="rect">
            <a:avLst/>
          </a:prstGeom>
        </p:spPr>
      </p:pic>
      <p:sp>
        <p:nvSpPr>
          <p:cNvPr id="5" name="矩形 4"/>
          <p:cNvSpPr/>
          <p:nvPr/>
        </p:nvSpPr>
        <p:spPr>
          <a:xfrm>
            <a:off x="2192214" y="4790896"/>
            <a:ext cx="7772401" cy="1169551"/>
          </a:xfrm>
          <a:prstGeom prst="rect">
            <a:avLst/>
          </a:prstGeom>
        </p:spPr>
        <p:txBody>
          <a:bodyPr wrap="square">
            <a:spAutoFit/>
          </a:bodyPr>
          <a:lstStyle/>
          <a:p>
            <a:pPr algn="ctr"/>
            <a:r>
              <a:rPr lang="zh-CN" altLang="en-US" sz="1400" spc="200">
                <a:solidFill>
                  <a:schemeClr val="tx1">
                    <a:lumMod val="75000"/>
                    <a:lumOff val="25000"/>
                  </a:schemeClr>
                </a:solidFill>
                <a:latin typeface="+mj-ea"/>
                <a:ea typeface="+mj-ea"/>
                <a:sym typeface="+mn-ea"/>
              </a:rPr>
              <a:t>挑战，我们的行业在</a:t>
            </a:r>
            <a:r>
              <a:rPr lang="en-US" altLang="zh-CN" sz="1400" spc="200">
                <a:solidFill>
                  <a:schemeClr val="tx1">
                    <a:lumMod val="75000"/>
                    <a:lumOff val="25000"/>
                  </a:schemeClr>
                </a:solidFill>
                <a:latin typeface="+mj-ea"/>
                <a:ea typeface="+mj-ea"/>
                <a:sym typeface="+mn-ea"/>
              </a:rPr>
              <a:t>2018</a:t>
            </a:r>
            <a:r>
              <a:rPr lang="zh-CN" altLang="en-US" sz="1400" spc="200">
                <a:solidFill>
                  <a:schemeClr val="tx1">
                    <a:lumMod val="75000"/>
                    <a:lumOff val="25000"/>
                  </a:schemeClr>
                </a:solidFill>
                <a:latin typeface="+mj-ea"/>
                <a:ea typeface="+mj-ea"/>
                <a:sym typeface="+mn-ea"/>
              </a:rPr>
              <a:t>是非常具有挑战的一年，因为在今年国家政策对这块的限制增加了很多，同时也加强了监管力度。</a:t>
            </a:r>
          </a:p>
          <a:p>
            <a:pPr algn="ctr"/>
            <a:endParaRPr lang="zh-CN" altLang="en-US" sz="1400" spc="200">
              <a:solidFill>
                <a:schemeClr val="tx1">
                  <a:lumMod val="75000"/>
                  <a:lumOff val="25000"/>
                </a:schemeClr>
              </a:solidFill>
              <a:latin typeface="+mj-ea"/>
              <a:ea typeface="+mj-ea"/>
              <a:sym typeface="+mn-ea"/>
            </a:endParaRPr>
          </a:p>
          <a:p>
            <a:pPr algn="ctr"/>
            <a:r>
              <a:rPr lang="zh-CN" altLang="en-US" sz="1400" spc="200" smtClean="0">
                <a:solidFill>
                  <a:schemeClr val="tx1">
                    <a:lumMod val="75000"/>
                    <a:lumOff val="25000"/>
                  </a:schemeClr>
                </a:solidFill>
                <a:latin typeface="+mj-ea"/>
                <a:ea typeface="+mj-ea"/>
                <a:sym typeface="+mn-ea"/>
              </a:rPr>
              <a:t>机</a:t>
            </a:r>
            <a:r>
              <a:rPr lang="zh-CN" altLang="en-US" sz="1400" spc="200">
                <a:solidFill>
                  <a:schemeClr val="tx1">
                    <a:lumMod val="75000"/>
                    <a:lumOff val="25000"/>
                  </a:schemeClr>
                </a:solidFill>
                <a:latin typeface="+mj-ea"/>
                <a:ea typeface="+mj-ea"/>
                <a:sym typeface="+mn-ea"/>
              </a:rPr>
              <a:t>遇，也是正是因为监管力度的增加很多小厂商无法正常营业，所以做好内容和质量后，我们将覆盖更多有效用户，实现内容变现</a:t>
            </a:r>
            <a:r>
              <a:rPr lang="zh-CN" altLang="en-US" sz="1400" spc="200" smtClean="0">
                <a:solidFill>
                  <a:schemeClr val="tx1">
                    <a:lumMod val="75000"/>
                    <a:lumOff val="25000"/>
                  </a:schemeClr>
                </a:solidFill>
                <a:latin typeface="+mj-ea"/>
                <a:ea typeface="+mj-ea"/>
                <a:sym typeface="+mn-ea"/>
              </a:rPr>
              <a:t>。</a:t>
            </a:r>
            <a:endParaRPr lang="zh-CN" altLang="en-US" sz="1400" spc="200">
              <a:solidFill>
                <a:schemeClr val="tx1">
                  <a:lumMod val="75000"/>
                  <a:lumOff val="25000"/>
                </a:schemeClr>
              </a:solidFill>
              <a:latin typeface="+mj-ea"/>
              <a:ea typeface="+mj-ea"/>
              <a:sym typeface="+mn-ea"/>
            </a:endParaRPr>
          </a:p>
        </p:txBody>
      </p:sp>
      <p:sp>
        <p:nvSpPr>
          <p:cNvPr id="6" name="íSḻîḍé"/>
          <p:cNvSpPr txBox="1"/>
          <p:nvPr/>
        </p:nvSpPr>
        <p:spPr>
          <a:xfrm>
            <a:off x="4979401" y="3972433"/>
            <a:ext cx="1872208" cy="584775"/>
          </a:xfrm>
          <a:prstGeom prst="rect">
            <a:avLst/>
          </a:prstGeom>
          <a:noFill/>
        </p:spPr>
        <p:txBody>
          <a:bodyPr wrap="none" anchor="ctr">
            <a:normAutofit/>
          </a:bodyPr>
          <a:lstStyle/>
          <a:p>
            <a:pPr algn="ctr"/>
            <a:r>
              <a:rPr lang="zh-CN" altLang="en-US" sz="3200" b="1" smtClean="0">
                <a:solidFill>
                  <a:schemeClr val="tx1">
                    <a:lumMod val="75000"/>
                    <a:lumOff val="25000"/>
                  </a:schemeClr>
                </a:solidFill>
                <a:latin typeface="微软雅黑 Light" panose="020B0502040204020203" pitchFamily="34" charset="-122"/>
                <a:ea typeface="微软雅黑 Light" panose="020B0502040204020203" pitchFamily="34" charset="-122"/>
              </a:rPr>
              <a:t>先定一个小目标</a:t>
            </a:r>
            <a:endParaRPr lang="zh-CN" altLang="en-US" sz="3200" b="1">
              <a:solidFill>
                <a:schemeClr val="tx1">
                  <a:lumMod val="75000"/>
                  <a:lumOff val="25000"/>
                </a:schemeClr>
              </a:solidFill>
              <a:latin typeface="微软雅黑 Light" panose="020B0502040204020203" pitchFamily="34" charset="-122"/>
              <a:ea typeface="微软雅黑 Light" panose="020B0502040204020203" pitchFamily="34" charset="-122"/>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图片 1" descr="ebdef2282af6bf5993703c955403323e2611268d154d0-n6wdER_fw658"/>
          <p:cNvPicPr>
            <a:picLocks noChangeAspect="1" noChangeArrowheads="1"/>
          </p:cNvPicPr>
          <p:nvPr/>
        </p:nvPicPr>
        <p:blipFill rotWithShape="1">
          <a:blip r:embed="rId2" cstate="email"/>
          <a:srcRect/>
          <a:stretch>
            <a:fillRect/>
          </a:stretch>
        </p:blipFill>
        <p:spPr bwMode="auto">
          <a:xfrm>
            <a:off x="579062" y="1832717"/>
            <a:ext cx="5024569" cy="318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 name="组合 2"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p:nvPr/>
        </p:nvGrpSpPr>
        <p:grpSpPr>
          <a:xfrm>
            <a:off x="576545" y="1123952"/>
            <a:ext cx="10943944" cy="5019673"/>
            <a:chOff x="576545" y="1123952"/>
            <a:chExt cx="10943944" cy="5019673"/>
          </a:xfrm>
        </p:grpSpPr>
        <p:cxnSp>
          <p:nvCxnSpPr>
            <p:cNvPr id="5" name="直接连接符 4"/>
            <p:cNvCxnSpPr/>
            <p:nvPr/>
          </p:nvCxnSpPr>
          <p:spPr>
            <a:xfrm>
              <a:off x="6133725" y="1123952"/>
              <a:ext cx="0" cy="5019673"/>
            </a:xfrm>
            <a:prstGeom prst="line">
              <a:avLst/>
            </a:prstGeom>
            <a:ln w="3175" cap="rnd">
              <a:solidFill>
                <a:schemeClr val="bg1">
                  <a:lumMod val="75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sp>
          <p:nvSpPr>
            <p:cNvPr id="6" name="íŝlïḓé"/>
            <p:cNvSpPr/>
            <p:nvPr/>
          </p:nvSpPr>
          <p:spPr bwMode="auto">
            <a:xfrm>
              <a:off x="7131001" y="1449000"/>
              <a:ext cx="4389488" cy="767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ctr" anchorCtr="0">
              <a:normAutofit/>
            </a:bodyPr>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pPr marL="171450" indent="-171450">
                <a:lnSpc>
                  <a:spcPct val="150000"/>
                </a:lnSpc>
                <a:buFont typeface="Arial" panose="020B0604020202020204" pitchFamily="34" charset="0"/>
                <a:buChar char="•"/>
              </a:pPr>
              <a:r>
                <a:rPr lang="en-US" altLang="zh-CN" sz="1200" dirty="0"/>
                <a:t>Supporting text here.</a:t>
              </a:r>
            </a:p>
            <a:p>
              <a:pPr marL="171450" indent="-171450">
                <a:lnSpc>
                  <a:spcPct val="150000"/>
                </a:lnSpc>
                <a:buFont typeface="Arial" panose="020B0604020202020204" pitchFamily="34" charset="0"/>
                <a:buChar char="•"/>
              </a:pPr>
              <a:r>
                <a:rPr lang="en-US" altLang="zh-CN" sz="1200" dirty="0"/>
                <a:t>When you copy &amp; paste, choose "keep text only" option.</a:t>
              </a:r>
            </a:p>
          </p:txBody>
        </p:sp>
        <p:sp>
          <p:nvSpPr>
            <p:cNvPr id="7" name="îšḷíḍé"/>
            <p:cNvSpPr/>
            <p:nvPr/>
          </p:nvSpPr>
          <p:spPr bwMode="auto">
            <a:xfrm>
              <a:off x="6591683" y="1628121"/>
              <a:ext cx="409192" cy="409192"/>
            </a:xfrm>
            <a:prstGeom prst="ellipse">
              <a:avLst/>
            </a:prstGeom>
            <a:solidFill>
              <a:srgbClr val="96A7C1"/>
            </a:solidFill>
            <a:ln w="38100">
              <a:noFill/>
            </a:ln>
          </p:spPr>
          <p:style>
            <a:lnRef idx="2">
              <a:schemeClr val="dk1"/>
            </a:lnRef>
            <a:fillRef idx="1">
              <a:schemeClr val="lt1"/>
            </a:fillRef>
            <a:effectRef idx="0">
              <a:schemeClr val="dk1"/>
            </a:effectRef>
            <a:fontRef idx="minor">
              <a:schemeClr val="dk1"/>
            </a:fontRef>
          </p:style>
          <p:txBody>
            <a:bodyPr wrap="none" rtlCol="0" anchor="ctr"/>
            <a:lstStyle/>
            <a:p>
              <a:pPr algn="ctr"/>
              <a:r>
                <a:rPr lang="en-US" altLang="zh-CN" sz="1400" dirty="0">
                  <a:solidFill>
                    <a:schemeClr val="bg1"/>
                  </a:solidFill>
                  <a:latin typeface="Impact" panose="020B0806030902050204" pitchFamily="34" charset="0"/>
                </a:rPr>
                <a:t>01</a:t>
              </a:r>
              <a:endParaRPr lang="zh-CN" altLang="en-US" sz="1400" dirty="0">
                <a:solidFill>
                  <a:schemeClr val="bg1"/>
                </a:solidFill>
                <a:latin typeface="Impact" panose="020B0806030902050204" pitchFamily="34" charset="0"/>
              </a:endParaRPr>
            </a:p>
          </p:txBody>
        </p:sp>
        <p:sp>
          <p:nvSpPr>
            <p:cNvPr id="8" name="îślîḑè"/>
            <p:cNvSpPr/>
            <p:nvPr/>
          </p:nvSpPr>
          <p:spPr bwMode="auto">
            <a:xfrm>
              <a:off x="7131001" y="2672291"/>
              <a:ext cx="4389488" cy="767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ctr" anchorCtr="0">
              <a:normAutofit/>
            </a:bodyPr>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pPr marL="171450" indent="-171450">
                <a:lnSpc>
                  <a:spcPct val="150000"/>
                </a:lnSpc>
                <a:buFont typeface="Arial" panose="020B0604020202020204" pitchFamily="34" charset="0"/>
                <a:buChar char="•"/>
              </a:pPr>
              <a:r>
                <a:rPr lang="en-US" altLang="zh-CN" sz="1200" dirty="0"/>
                <a:t>Supporting text here.</a:t>
              </a:r>
            </a:p>
            <a:p>
              <a:pPr marL="171450" indent="-171450">
                <a:lnSpc>
                  <a:spcPct val="150000"/>
                </a:lnSpc>
                <a:buFont typeface="Arial" panose="020B0604020202020204" pitchFamily="34" charset="0"/>
                <a:buChar char="•"/>
              </a:pPr>
              <a:r>
                <a:rPr lang="en-US" altLang="zh-CN" sz="1200" dirty="0"/>
                <a:t>When you copy &amp; paste, choose "keep text only" option.</a:t>
              </a:r>
            </a:p>
          </p:txBody>
        </p:sp>
        <p:sp>
          <p:nvSpPr>
            <p:cNvPr id="9" name="iŝḷïdè"/>
            <p:cNvSpPr/>
            <p:nvPr/>
          </p:nvSpPr>
          <p:spPr bwMode="auto">
            <a:xfrm>
              <a:off x="6591683" y="2851412"/>
              <a:ext cx="409192" cy="409192"/>
            </a:xfrm>
            <a:prstGeom prst="ellipse">
              <a:avLst/>
            </a:prstGeom>
            <a:solidFill>
              <a:srgbClr val="92CDBB"/>
            </a:solidFill>
            <a:ln w="38100">
              <a:noFill/>
            </a:ln>
          </p:spPr>
          <p:style>
            <a:lnRef idx="2">
              <a:schemeClr val="dk1"/>
            </a:lnRef>
            <a:fillRef idx="1">
              <a:schemeClr val="lt1"/>
            </a:fillRef>
            <a:effectRef idx="0">
              <a:schemeClr val="dk1"/>
            </a:effectRef>
            <a:fontRef idx="minor">
              <a:schemeClr val="dk1"/>
            </a:fontRef>
          </p:style>
          <p:txBody>
            <a:bodyPr wrap="none" rtlCol="0" anchor="ctr"/>
            <a:lstStyle/>
            <a:p>
              <a:pPr algn="ctr"/>
              <a:r>
                <a:rPr lang="en-US" altLang="zh-CN" sz="1400" dirty="0">
                  <a:solidFill>
                    <a:schemeClr val="bg1"/>
                  </a:solidFill>
                  <a:latin typeface="Impact" panose="020B0806030902050204" pitchFamily="34" charset="0"/>
                </a:rPr>
                <a:t>02</a:t>
              </a:r>
              <a:endParaRPr lang="zh-CN" altLang="en-US" sz="1400" dirty="0">
                <a:solidFill>
                  <a:schemeClr val="bg1"/>
                </a:solidFill>
                <a:latin typeface="Impact" panose="020B0806030902050204" pitchFamily="34" charset="0"/>
              </a:endParaRPr>
            </a:p>
          </p:txBody>
        </p:sp>
        <p:sp>
          <p:nvSpPr>
            <p:cNvPr id="10" name="ïśļîḋè"/>
            <p:cNvSpPr/>
            <p:nvPr/>
          </p:nvSpPr>
          <p:spPr bwMode="auto">
            <a:xfrm>
              <a:off x="7131001" y="3895582"/>
              <a:ext cx="4389488" cy="767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ctr" anchorCtr="0">
              <a:normAutofit/>
            </a:bodyPr>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pPr marL="171450" indent="-171450">
                <a:lnSpc>
                  <a:spcPct val="150000"/>
                </a:lnSpc>
                <a:buFont typeface="Arial" panose="020B0604020202020204" pitchFamily="34" charset="0"/>
                <a:buChar char="•"/>
              </a:pPr>
              <a:r>
                <a:rPr lang="en-US" altLang="zh-CN" sz="1200" dirty="0"/>
                <a:t>Supporting text here.</a:t>
              </a:r>
            </a:p>
            <a:p>
              <a:pPr marL="171450" indent="-171450">
                <a:lnSpc>
                  <a:spcPct val="150000"/>
                </a:lnSpc>
                <a:buFont typeface="Arial" panose="020B0604020202020204" pitchFamily="34" charset="0"/>
                <a:buChar char="•"/>
              </a:pPr>
              <a:r>
                <a:rPr lang="en-US" altLang="zh-CN" sz="1200" dirty="0"/>
                <a:t>When you copy &amp; paste, choose "keep text only" option.</a:t>
              </a:r>
            </a:p>
          </p:txBody>
        </p:sp>
        <p:sp>
          <p:nvSpPr>
            <p:cNvPr id="11" name="isļiḑê"/>
            <p:cNvSpPr/>
            <p:nvPr/>
          </p:nvSpPr>
          <p:spPr bwMode="auto">
            <a:xfrm>
              <a:off x="6591683" y="4074703"/>
              <a:ext cx="409192" cy="409192"/>
            </a:xfrm>
            <a:prstGeom prst="ellipse">
              <a:avLst/>
            </a:prstGeom>
            <a:solidFill>
              <a:schemeClr val="accent3"/>
            </a:solidFill>
            <a:ln w="38100">
              <a:noFill/>
            </a:ln>
          </p:spPr>
          <p:style>
            <a:lnRef idx="2">
              <a:schemeClr val="dk1"/>
            </a:lnRef>
            <a:fillRef idx="1">
              <a:schemeClr val="lt1"/>
            </a:fillRef>
            <a:effectRef idx="0">
              <a:schemeClr val="dk1"/>
            </a:effectRef>
            <a:fontRef idx="minor">
              <a:schemeClr val="dk1"/>
            </a:fontRef>
          </p:style>
          <p:txBody>
            <a:bodyPr wrap="none" rtlCol="0" anchor="ctr"/>
            <a:lstStyle/>
            <a:p>
              <a:pPr algn="ctr"/>
              <a:r>
                <a:rPr lang="en-US" altLang="zh-CN" sz="1400" dirty="0">
                  <a:solidFill>
                    <a:schemeClr val="bg1"/>
                  </a:solidFill>
                  <a:latin typeface="Impact" panose="020B0806030902050204" pitchFamily="34" charset="0"/>
                </a:rPr>
                <a:t>03</a:t>
              </a:r>
              <a:endParaRPr lang="zh-CN" altLang="en-US" sz="1400" dirty="0">
                <a:solidFill>
                  <a:schemeClr val="bg1"/>
                </a:solidFill>
                <a:latin typeface="Impact" panose="020B0806030902050204" pitchFamily="34" charset="0"/>
              </a:endParaRPr>
            </a:p>
          </p:txBody>
        </p:sp>
        <p:sp>
          <p:nvSpPr>
            <p:cNvPr id="12" name="í$ļîďê"/>
            <p:cNvSpPr/>
            <p:nvPr/>
          </p:nvSpPr>
          <p:spPr bwMode="auto">
            <a:xfrm>
              <a:off x="7131001" y="5118873"/>
              <a:ext cx="4389488" cy="767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ctr" anchorCtr="0">
              <a:normAutofit/>
            </a:bodyPr>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pPr marL="171450" indent="-171450">
                <a:lnSpc>
                  <a:spcPct val="150000"/>
                </a:lnSpc>
                <a:buFont typeface="Arial" panose="020B0604020202020204" pitchFamily="34" charset="0"/>
                <a:buChar char="•"/>
              </a:pPr>
              <a:r>
                <a:rPr lang="en-US" altLang="zh-CN" sz="1200" dirty="0"/>
                <a:t>Supporting text here.</a:t>
              </a:r>
            </a:p>
            <a:p>
              <a:pPr marL="171450" indent="-171450">
                <a:lnSpc>
                  <a:spcPct val="150000"/>
                </a:lnSpc>
                <a:buFont typeface="Arial" panose="020B0604020202020204" pitchFamily="34" charset="0"/>
                <a:buChar char="•"/>
              </a:pPr>
              <a:r>
                <a:rPr lang="en-US" altLang="zh-CN" sz="1200" dirty="0"/>
                <a:t>When you copy &amp; paste, choose "keep text only" option.</a:t>
              </a:r>
            </a:p>
          </p:txBody>
        </p:sp>
        <p:sp>
          <p:nvSpPr>
            <p:cNvPr id="13" name="íṣḷïḑè"/>
            <p:cNvSpPr/>
            <p:nvPr/>
          </p:nvSpPr>
          <p:spPr bwMode="auto">
            <a:xfrm>
              <a:off x="6591683" y="5297994"/>
              <a:ext cx="409192" cy="409192"/>
            </a:xfrm>
            <a:prstGeom prst="ellipse">
              <a:avLst/>
            </a:prstGeom>
            <a:solidFill>
              <a:srgbClr val="7F92B2"/>
            </a:solidFill>
            <a:ln w="38100">
              <a:noFill/>
            </a:ln>
          </p:spPr>
          <p:style>
            <a:lnRef idx="2">
              <a:schemeClr val="dk1"/>
            </a:lnRef>
            <a:fillRef idx="1">
              <a:schemeClr val="lt1"/>
            </a:fillRef>
            <a:effectRef idx="0">
              <a:schemeClr val="dk1"/>
            </a:effectRef>
            <a:fontRef idx="minor">
              <a:schemeClr val="dk1"/>
            </a:fontRef>
          </p:style>
          <p:txBody>
            <a:bodyPr wrap="none" rtlCol="0" anchor="ctr"/>
            <a:lstStyle/>
            <a:p>
              <a:pPr algn="ctr"/>
              <a:r>
                <a:rPr lang="en-US" altLang="zh-CN" sz="1400" dirty="0">
                  <a:solidFill>
                    <a:schemeClr val="bg1"/>
                  </a:solidFill>
                  <a:latin typeface="Impact" panose="020B0806030902050204" pitchFamily="34" charset="0"/>
                </a:rPr>
                <a:t>04</a:t>
              </a:r>
              <a:endParaRPr lang="zh-CN" altLang="en-US" sz="1400" dirty="0">
                <a:solidFill>
                  <a:schemeClr val="bg1"/>
                </a:solidFill>
                <a:latin typeface="Impact" panose="020B0806030902050204" pitchFamily="34" charset="0"/>
              </a:endParaRPr>
            </a:p>
          </p:txBody>
        </p:sp>
        <p:grpSp>
          <p:nvGrpSpPr>
            <p:cNvPr id="14" name="ïṩļíḋè"/>
            <p:cNvGrpSpPr/>
            <p:nvPr/>
          </p:nvGrpSpPr>
          <p:grpSpPr>
            <a:xfrm>
              <a:off x="576545" y="2532185"/>
              <a:ext cx="5029604" cy="1801838"/>
              <a:chOff x="576545" y="2532185"/>
              <a:chExt cx="5029604" cy="1801838"/>
            </a:xfrm>
          </p:grpSpPr>
          <p:sp>
            <p:nvSpPr>
              <p:cNvPr id="15" name="íślíḋè"/>
              <p:cNvSpPr/>
              <p:nvPr/>
            </p:nvSpPr>
            <p:spPr bwMode="auto">
              <a:xfrm>
                <a:off x="576545" y="2532185"/>
                <a:ext cx="5029604" cy="1801838"/>
              </a:xfrm>
              <a:prstGeom prst="rect">
                <a:avLst/>
              </a:prstGeom>
              <a:solidFill>
                <a:schemeClr val="tx1">
                  <a:alpha val="62000"/>
                </a:schemeClr>
              </a:solidFill>
              <a:ln>
                <a:noFill/>
              </a:ln>
            </p:spPr>
            <p:txBody>
              <a:bodyPr wrap="square" lIns="90000" tIns="46800" rIns="90000" bIns="46800" rtlCol="0">
                <a:normAutofit/>
              </a:bodyPr>
              <a:lstStyle/>
              <a:p>
                <a:pPr algn="ctr">
                  <a:lnSpc>
                    <a:spcPct val="150000"/>
                  </a:lnSpc>
                </a:pPr>
                <a:endParaRPr lang="en-US" altLang="zh-CN" dirty="0">
                  <a:solidFill>
                    <a:schemeClr val="bg1"/>
                  </a:solidFill>
                </a:endParaRPr>
              </a:p>
            </p:txBody>
          </p:sp>
          <p:sp>
            <p:nvSpPr>
              <p:cNvPr id="16" name="ïṩļïďè"/>
              <p:cNvSpPr/>
              <p:nvPr/>
            </p:nvSpPr>
            <p:spPr>
              <a:xfrm>
                <a:off x="669925" y="3159590"/>
                <a:ext cx="4936223" cy="1079411"/>
              </a:xfrm>
              <a:prstGeom prst="rect">
                <a:avLst/>
              </a:prstGeom>
              <a:noFill/>
              <a:ln w="9525">
                <a:noFill/>
                <a:miter lim="800000"/>
              </a:ln>
              <a:extLst>
                <a:ext uri="{909E8E84-426E-40DD-AFC4-6F175D3DCCD1}">
                  <a14:hiddenFill xmlns:a14="http://schemas.microsoft.com/office/drawing/2010/main">
                    <a:solidFill>
                      <a:srgbClr val="FFFFFF"/>
                    </a:solidFill>
                  </a14:hiddenFill>
                </a:ext>
              </a:extLst>
            </p:spPr>
            <p:txBody>
              <a:bodyPr wrap="square" lIns="90000" anchor="t" anchorCtr="0">
                <a:normAutofit/>
              </a:bodyPr>
              <a:lstStyle/>
              <a:p>
                <a:pPr>
                  <a:lnSpc>
                    <a:spcPct val="120000"/>
                  </a:lnSpc>
                  <a:spcBef>
                    <a:spcPct val="0"/>
                  </a:spcBef>
                </a:pPr>
                <a:r>
                  <a:rPr lang="en-US" altLang="zh-CN" sz="1200" dirty="0">
                    <a:solidFill>
                      <a:schemeClr val="bg1"/>
                    </a:solidFill>
                  </a:rPr>
                  <a:t>Unified fonts make reading more fluent.</a:t>
                </a:r>
              </a:p>
              <a:p>
                <a:pPr>
                  <a:lnSpc>
                    <a:spcPct val="120000"/>
                  </a:lnSpc>
                  <a:spcBef>
                    <a:spcPct val="0"/>
                  </a:spcBef>
                </a:pPr>
                <a:r>
                  <a:rPr lang="en-US" altLang="zh-CN" sz="1200" dirty="0">
                    <a:solidFill>
                      <a:schemeClr val="bg1"/>
                    </a:solidFill>
                  </a:rPr>
                  <a:t>Theme color makes PPT more convenient to change.</a:t>
                </a:r>
              </a:p>
              <a:p>
                <a:pPr>
                  <a:lnSpc>
                    <a:spcPct val="120000"/>
                  </a:lnSpc>
                  <a:spcBef>
                    <a:spcPct val="0"/>
                  </a:spcBef>
                </a:pPr>
                <a:r>
                  <a:rPr lang="en-US" altLang="zh-CN" sz="1200" dirty="0">
                    <a:solidFill>
                      <a:schemeClr val="bg1"/>
                    </a:solidFill>
                  </a:rPr>
                  <a:t>Adjust the spacing to adapt to Chinese typesetting, use the reference line in PPT.</a:t>
                </a:r>
              </a:p>
            </p:txBody>
          </p:sp>
          <p:sp>
            <p:nvSpPr>
              <p:cNvPr id="17" name="işļíḋè"/>
              <p:cNvSpPr txBox="1"/>
              <p:nvPr/>
            </p:nvSpPr>
            <p:spPr bwMode="auto">
              <a:xfrm>
                <a:off x="669926" y="2619001"/>
                <a:ext cx="4936222" cy="540589"/>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chor="ctr">
                <a:normAutofit/>
              </a:bodyPr>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pPr eaLnBrk="1" hangingPunct="1">
                  <a:lnSpc>
                    <a:spcPct val="100000"/>
                  </a:lnSpc>
                  <a:spcBef>
                    <a:spcPct val="0"/>
                  </a:spcBef>
                </a:pPr>
                <a:r>
                  <a:rPr lang="en-US" altLang="zh-CN" sz="2000" b="1" dirty="0">
                    <a:solidFill>
                      <a:schemeClr val="bg1"/>
                    </a:solidFill>
                  </a:rPr>
                  <a:t>Text here</a:t>
                </a:r>
              </a:p>
            </p:txBody>
          </p:sp>
        </p:gr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2" cstate="email"/>
          <a:stretch>
            <a:fillRect/>
          </a:stretch>
        </p:blipFill>
        <p:spPr>
          <a:xfrm>
            <a:off x="0" y="-149290"/>
            <a:ext cx="12192000" cy="6950135"/>
          </a:xfrm>
          <a:prstGeom prst="rect">
            <a:avLst/>
          </a:prstGeom>
        </p:spPr>
      </p:pic>
      <p:grpSp>
        <p:nvGrpSpPr>
          <p:cNvPr id="7" name="Group 12"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p:nvPr/>
        </p:nvGrpSpPr>
        <p:grpSpPr>
          <a:xfrm>
            <a:off x="2438264" y="836557"/>
            <a:ext cx="3145044" cy="4767758"/>
            <a:chOff x="2423592" y="1061347"/>
            <a:chExt cx="3145044" cy="4767758"/>
          </a:xfrm>
        </p:grpSpPr>
        <p:grpSp>
          <p:nvGrpSpPr>
            <p:cNvPr id="8" name="ïṧḷiḓé"/>
            <p:cNvGrpSpPr/>
            <p:nvPr/>
          </p:nvGrpSpPr>
          <p:grpSpPr>
            <a:xfrm>
              <a:off x="2423592" y="2686834"/>
              <a:ext cx="1490776" cy="1484330"/>
              <a:chOff x="1055440" y="2492894"/>
              <a:chExt cx="1490776" cy="1484330"/>
            </a:xfrm>
          </p:grpSpPr>
          <p:sp>
            <p:nvSpPr>
              <p:cNvPr id="46" name="iṡľïde"/>
              <p:cNvSpPr/>
              <p:nvPr/>
            </p:nvSpPr>
            <p:spPr bwMode="auto">
              <a:xfrm>
                <a:off x="1116752" y="2550984"/>
                <a:ext cx="1368152" cy="1368152"/>
              </a:xfrm>
              <a:prstGeom prst="rect">
                <a:avLst/>
              </a:prstGeom>
              <a:solidFill>
                <a:srgbClr val="7F92B2"/>
              </a:solidFill>
              <a:ln w="19050">
                <a:noFill/>
                <a:round/>
              </a:ln>
            </p:spPr>
            <p:txBody>
              <a:bodyPr anchor="ctr"/>
              <a:lstStyle/>
              <a:p>
                <a:pPr algn="ctr"/>
                <a:endParaRPr>
                  <a:solidFill>
                    <a:srgbClr val="F1D1C9"/>
                  </a:solidFill>
                </a:endParaRPr>
              </a:p>
            </p:txBody>
          </p:sp>
          <p:grpSp>
            <p:nvGrpSpPr>
              <p:cNvPr id="47" name="íṡļïḓê"/>
              <p:cNvGrpSpPr/>
              <p:nvPr/>
            </p:nvGrpSpPr>
            <p:grpSpPr>
              <a:xfrm>
                <a:off x="1231311" y="2811725"/>
                <a:ext cx="1118760" cy="854786"/>
                <a:chOff x="1231311" y="2931342"/>
                <a:chExt cx="1118760" cy="854786"/>
              </a:xfrm>
            </p:grpSpPr>
            <p:sp>
              <p:nvSpPr>
                <p:cNvPr id="53" name="išḻiďe"/>
                <p:cNvSpPr txBox="1"/>
                <p:nvPr/>
              </p:nvSpPr>
              <p:spPr>
                <a:xfrm>
                  <a:off x="1231311" y="3546895"/>
                  <a:ext cx="1118760" cy="239233"/>
                </a:xfrm>
                <a:prstGeom prst="rect">
                  <a:avLst/>
                </a:prstGeom>
                <a:noFill/>
              </p:spPr>
              <p:txBody>
                <a:bodyPr wrap="square" lIns="0" tIns="0" rIns="0" bIns="0" anchor="ctr">
                  <a:normAutofit lnSpcReduction="10000"/>
                </a:bodyPr>
                <a:lstStyle/>
                <a:p>
                  <a:pPr algn="ctr"/>
                  <a:r>
                    <a:rPr lang="en-US" altLang="zh-CN" sz="1600">
                      <a:solidFill>
                        <a:schemeClr val="bg1"/>
                      </a:solidFill>
                    </a:rPr>
                    <a:t>CONTENTS</a:t>
                  </a:r>
                </a:p>
              </p:txBody>
            </p:sp>
            <p:sp>
              <p:nvSpPr>
                <p:cNvPr id="54" name="îşľïḓe"/>
                <p:cNvSpPr txBox="1"/>
                <p:nvPr/>
              </p:nvSpPr>
              <p:spPr>
                <a:xfrm>
                  <a:off x="1231311" y="2931342"/>
                  <a:ext cx="1118760" cy="615553"/>
                </a:xfrm>
                <a:prstGeom prst="rect">
                  <a:avLst/>
                </a:prstGeom>
                <a:noFill/>
              </p:spPr>
              <p:txBody>
                <a:bodyPr wrap="square" lIns="0" tIns="0" rIns="0" bIns="0">
                  <a:normAutofit/>
                </a:bodyPr>
                <a:lstStyle/>
                <a:p>
                  <a:pPr algn="dist"/>
                  <a:r>
                    <a:rPr lang="zh-CN" altLang="en-US" sz="4000" b="1">
                      <a:solidFill>
                        <a:schemeClr val="bg1"/>
                      </a:solidFill>
                      <a:latin typeface="微软雅黑 Light" panose="020B0502040204020203" pitchFamily="34" charset="-122"/>
                      <a:ea typeface="微软雅黑 Light" panose="020B0502040204020203" pitchFamily="34" charset="-122"/>
                    </a:rPr>
                    <a:t>目录</a:t>
                  </a:r>
                </a:p>
              </p:txBody>
            </p:sp>
          </p:grpSp>
          <p:grpSp>
            <p:nvGrpSpPr>
              <p:cNvPr id="48" name="íśľîḋè"/>
              <p:cNvGrpSpPr/>
              <p:nvPr/>
            </p:nvGrpSpPr>
            <p:grpSpPr>
              <a:xfrm>
                <a:off x="1055440" y="2492894"/>
                <a:ext cx="1490776" cy="1484330"/>
                <a:chOff x="1055440" y="2061455"/>
                <a:chExt cx="1924092" cy="1915772"/>
              </a:xfrm>
            </p:grpSpPr>
            <p:sp>
              <p:nvSpPr>
                <p:cNvPr id="49" name="ïṣḷîdé"/>
                <p:cNvSpPr/>
                <p:nvPr/>
              </p:nvSpPr>
              <p:spPr bwMode="auto">
                <a:xfrm>
                  <a:off x="1055440" y="3605606"/>
                  <a:ext cx="371621" cy="371621"/>
                </a:xfrm>
                <a:prstGeom prst="corner">
                  <a:avLst>
                    <a:gd name="adj1" fmla="val 2751"/>
                    <a:gd name="adj2" fmla="val 2752"/>
                  </a:avLst>
                </a:prstGeom>
                <a:solidFill>
                  <a:schemeClr val="tx2"/>
                </a:solidFill>
                <a:ln w="19050">
                  <a:noFill/>
                  <a:round/>
                </a:ln>
              </p:spPr>
              <p:txBody>
                <a:bodyPr anchor="ctr"/>
                <a:lstStyle/>
                <a:p>
                  <a:pPr algn="ctr"/>
                  <a:endParaRPr/>
                </a:p>
              </p:txBody>
            </p:sp>
            <p:sp>
              <p:nvSpPr>
                <p:cNvPr id="50" name="îşḷiḍe"/>
                <p:cNvSpPr/>
                <p:nvPr/>
              </p:nvSpPr>
              <p:spPr bwMode="auto">
                <a:xfrm flipH="1">
                  <a:off x="2607911" y="3605606"/>
                  <a:ext cx="371621" cy="371621"/>
                </a:xfrm>
                <a:prstGeom prst="corner">
                  <a:avLst>
                    <a:gd name="adj1" fmla="val 2751"/>
                    <a:gd name="adj2" fmla="val 2752"/>
                  </a:avLst>
                </a:prstGeom>
                <a:solidFill>
                  <a:schemeClr val="tx2"/>
                </a:solidFill>
                <a:ln w="19050">
                  <a:noFill/>
                  <a:round/>
                </a:ln>
              </p:spPr>
              <p:txBody>
                <a:bodyPr anchor="ctr"/>
                <a:lstStyle/>
                <a:p>
                  <a:pPr algn="ctr"/>
                  <a:endParaRPr/>
                </a:p>
              </p:txBody>
            </p:sp>
            <p:sp>
              <p:nvSpPr>
                <p:cNvPr id="51" name="íŝ1iḍè"/>
                <p:cNvSpPr/>
                <p:nvPr/>
              </p:nvSpPr>
              <p:spPr bwMode="auto">
                <a:xfrm flipV="1">
                  <a:off x="1055440" y="2061455"/>
                  <a:ext cx="371621" cy="371621"/>
                </a:xfrm>
                <a:prstGeom prst="corner">
                  <a:avLst>
                    <a:gd name="adj1" fmla="val 2751"/>
                    <a:gd name="adj2" fmla="val 2752"/>
                  </a:avLst>
                </a:prstGeom>
                <a:solidFill>
                  <a:schemeClr val="tx2"/>
                </a:solidFill>
                <a:ln w="19050">
                  <a:noFill/>
                  <a:round/>
                </a:ln>
              </p:spPr>
              <p:txBody>
                <a:bodyPr anchor="ctr"/>
                <a:lstStyle/>
                <a:p>
                  <a:pPr algn="ctr"/>
                  <a:endParaRPr/>
                </a:p>
              </p:txBody>
            </p:sp>
            <p:sp>
              <p:nvSpPr>
                <p:cNvPr id="52" name="îŝ1ïḋe"/>
                <p:cNvSpPr/>
                <p:nvPr/>
              </p:nvSpPr>
              <p:spPr bwMode="auto">
                <a:xfrm flipH="1" flipV="1">
                  <a:off x="2607911" y="2061455"/>
                  <a:ext cx="371621" cy="371621"/>
                </a:xfrm>
                <a:prstGeom prst="corner">
                  <a:avLst>
                    <a:gd name="adj1" fmla="val 2751"/>
                    <a:gd name="adj2" fmla="val 2752"/>
                  </a:avLst>
                </a:prstGeom>
                <a:solidFill>
                  <a:schemeClr val="tx2"/>
                </a:solidFill>
                <a:ln w="19050">
                  <a:noFill/>
                  <a:round/>
                </a:ln>
              </p:spPr>
              <p:txBody>
                <a:bodyPr anchor="ctr"/>
                <a:lstStyle/>
                <a:p>
                  <a:pPr algn="ctr"/>
                  <a:endParaRPr/>
                </a:p>
              </p:txBody>
            </p:sp>
          </p:grpSp>
        </p:grpSp>
        <p:grpSp>
          <p:nvGrpSpPr>
            <p:cNvPr id="9" name="iSlíḍe"/>
            <p:cNvGrpSpPr/>
            <p:nvPr/>
          </p:nvGrpSpPr>
          <p:grpSpPr>
            <a:xfrm>
              <a:off x="5027200" y="1061347"/>
              <a:ext cx="541436" cy="4767758"/>
              <a:chOff x="4978141" y="869130"/>
              <a:chExt cx="541436" cy="4767758"/>
            </a:xfrm>
          </p:grpSpPr>
          <p:sp>
            <p:nvSpPr>
              <p:cNvPr id="43" name="ïŝ1íḓè"/>
              <p:cNvSpPr/>
              <p:nvPr/>
            </p:nvSpPr>
            <p:spPr bwMode="auto">
              <a:xfrm>
                <a:off x="5015521" y="869130"/>
                <a:ext cx="504056" cy="351128"/>
              </a:xfrm>
              <a:prstGeom prst="rect">
                <a:avLst/>
              </a:prstGeom>
              <a:solidFill>
                <a:schemeClr val="bg1">
                  <a:alpha val="0"/>
                </a:schemeClr>
              </a:solidFill>
              <a:ln w="19050">
                <a:noFill/>
                <a:round/>
              </a:ln>
            </p:spPr>
            <p:txBody>
              <a:bodyPr rot="0" spcFirstLastPara="0" vert="horz" wrap="none" lIns="91440" tIns="45720" rIns="91440" bIns="45720" anchor="ctr" anchorCtr="1" forceAA="0" compatLnSpc="1">
                <a:normAutofit fontScale="92500" lnSpcReduction="20000"/>
              </a:bodyPr>
              <a:lstStyle/>
              <a:p>
                <a:pPr algn="ctr"/>
                <a:r>
                  <a:rPr lang="en-US" altLang="zh-CN" sz="2000">
                    <a:solidFill>
                      <a:srgbClr val="7F92B2"/>
                    </a:solidFill>
                    <a:latin typeface="Impact" panose="020B0806030902050204" pitchFamily="34" charset="0"/>
                  </a:rPr>
                  <a:t>01</a:t>
                </a:r>
              </a:p>
            </p:txBody>
          </p:sp>
          <p:sp>
            <p:nvSpPr>
              <p:cNvPr id="41" name="íSľïḓe"/>
              <p:cNvSpPr/>
              <p:nvPr/>
            </p:nvSpPr>
            <p:spPr bwMode="auto">
              <a:xfrm>
                <a:off x="5015521" y="1930249"/>
                <a:ext cx="504056" cy="351128"/>
              </a:xfrm>
              <a:prstGeom prst="rect">
                <a:avLst/>
              </a:prstGeom>
              <a:solidFill>
                <a:schemeClr val="bg1">
                  <a:alpha val="0"/>
                </a:schemeClr>
              </a:solidFill>
              <a:ln w="19050">
                <a:noFill/>
                <a:round/>
              </a:ln>
            </p:spPr>
            <p:txBody>
              <a:bodyPr rot="0" spcFirstLastPara="0" vert="horz" wrap="none" lIns="91440" tIns="45720" rIns="91440" bIns="45720" anchor="ctr" anchorCtr="1" forceAA="0" compatLnSpc="1">
                <a:normAutofit fontScale="92500" lnSpcReduction="20000"/>
              </a:bodyPr>
              <a:lstStyle/>
              <a:p>
                <a:pPr algn="ctr"/>
                <a:r>
                  <a:rPr lang="en-US" altLang="zh-CN" sz="2000">
                    <a:solidFill>
                      <a:srgbClr val="F1D1C9"/>
                    </a:solidFill>
                    <a:latin typeface="Impact" panose="020B0806030902050204" pitchFamily="34" charset="0"/>
                  </a:rPr>
                  <a:t>02</a:t>
                </a:r>
              </a:p>
            </p:txBody>
          </p:sp>
          <p:sp>
            <p:nvSpPr>
              <p:cNvPr id="38" name="ïSľîdê"/>
              <p:cNvSpPr/>
              <p:nvPr/>
            </p:nvSpPr>
            <p:spPr bwMode="auto">
              <a:xfrm>
                <a:off x="5015521" y="2970275"/>
                <a:ext cx="504056" cy="351128"/>
              </a:xfrm>
              <a:prstGeom prst="rect">
                <a:avLst/>
              </a:prstGeom>
              <a:solidFill>
                <a:schemeClr val="bg1">
                  <a:alpha val="0"/>
                </a:schemeClr>
              </a:solidFill>
              <a:ln w="19050">
                <a:noFill/>
                <a:round/>
              </a:ln>
            </p:spPr>
            <p:txBody>
              <a:bodyPr rot="0" spcFirstLastPara="0" vert="horz" wrap="none" lIns="91440" tIns="45720" rIns="91440" bIns="45720" anchor="ctr" anchorCtr="1" forceAA="0" compatLnSpc="1">
                <a:normAutofit fontScale="92500" lnSpcReduction="20000"/>
              </a:bodyPr>
              <a:lstStyle/>
              <a:p>
                <a:pPr algn="ctr"/>
                <a:r>
                  <a:rPr lang="en-US" altLang="zh-CN" sz="2000">
                    <a:solidFill>
                      <a:srgbClr val="7F92B2"/>
                    </a:solidFill>
                    <a:latin typeface="Impact" panose="020B0806030902050204" pitchFamily="34" charset="0"/>
                  </a:rPr>
                  <a:t>03</a:t>
                </a:r>
              </a:p>
            </p:txBody>
          </p:sp>
          <p:sp>
            <p:nvSpPr>
              <p:cNvPr id="35" name="išḻïḓê"/>
              <p:cNvSpPr/>
              <p:nvPr/>
            </p:nvSpPr>
            <p:spPr bwMode="auto">
              <a:xfrm>
                <a:off x="5015521" y="4164831"/>
                <a:ext cx="504056" cy="351128"/>
              </a:xfrm>
              <a:prstGeom prst="rect">
                <a:avLst/>
              </a:prstGeom>
              <a:solidFill>
                <a:schemeClr val="bg1">
                  <a:alpha val="0"/>
                </a:schemeClr>
              </a:solidFill>
              <a:ln w="19050">
                <a:noFill/>
                <a:round/>
              </a:ln>
            </p:spPr>
            <p:txBody>
              <a:bodyPr rot="0" spcFirstLastPara="0" vert="horz" wrap="none" lIns="91440" tIns="45720" rIns="91440" bIns="45720" anchor="ctr" anchorCtr="1" forceAA="0" compatLnSpc="1">
                <a:normAutofit fontScale="92500" lnSpcReduction="20000"/>
              </a:bodyPr>
              <a:lstStyle/>
              <a:p>
                <a:pPr algn="ctr"/>
                <a:r>
                  <a:rPr lang="en-US" altLang="zh-CN" sz="2000">
                    <a:solidFill>
                      <a:srgbClr val="F1D1C9"/>
                    </a:solidFill>
                    <a:latin typeface="Impact" panose="020B0806030902050204" pitchFamily="34" charset="0"/>
                  </a:rPr>
                  <a:t>04</a:t>
                </a:r>
              </a:p>
            </p:txBody>
          </p:sp>
          <p:sp>
            <p:nvSpPr>
              <p:cNvPr id="32" name="îŝlíḑé"/>
              <p:cNvSpPr/>
              <p:nvPr/>
            </p:nvSpPr>
            <p:spPr bwMode="auto">
              <a:xfrm>
                <a:off x="4978141" y="5285760"/>
                <a:ext cx="504056" cy="351128"/>
              </a:xfrm>
              <a:prstGeom prst="rect">
                <a:avLst/>
              </a:prstGeom>
              <a:solidFill>
                <a:schemeClr val="bg1">
                  <a:alpha val="0"/>
                </a:schemeClr>
              </a:solidFill>
              <a:ln w="19050">
                <a:noFill/>
                <a:round/>
              </a:ln>
            </p:spPr>
            <p:txBody>
              <a:bodyPr rot="0" spcFirstLastPara="0" vert="horz" wrap="none" lIns="91440" tIns="45720" rIns="91440" bIns="45720" anchor="ctr" anchorCtr="1" forceAA="0" compatLnSpc="1">
                <a:normAutofit fontScale="92500" lnSpcReduction="20000"/>
              </a:bodyPr>
              <a:lstStyle/>
              <a:p>
                <a:pPr algn="ctr"/>
                <a:r>
                  <a:rPr lang="en-US" altLang="zh-CN" sz="2000">
                    <a:solidFill>
                      <a:srgbClr val="7F92B2"/>
                    </a:solidFill>
                    <a:latin typeface="Impact" panose="020B0806030902050204" pitchFamily="34" charset="0"/>
                  </a:rPr>
                  <a:t>05</a:t>
                </a:r>
              </a:p>
            </p:txBody>
          </p:sp>
        </p:grpSp>
      </p:grpSp>
      <p:grpSp>
        <p:nvGrpSpPr>
          <p:cNvPr id="63" name="组合 62"/>
          <p:cNvGrpSpPr/>
          <p:nvPr/>
        </p:nvGrpSpPr>
        <p:grpSpPr>
          <a:xfrm>
            <a:off x="4911834" y="812543"/>
            <a:ext cx="158694" cy="5157727"/>
            <a:chOff x="5292753" y="660143"/>
            <a:chExt cx="158694" cy="5157727"/>
          </a:xfrm>
        </p:grpSpPr>
        <p:cxnSp>
          <p:nvCxnSpPr>
            <p:cNvPr id="56" name="直接连接符 55"/>
            <p:cNvCxnSpPr/>
            <p:nvPr/>
          </p:nvCxnSpPr>
          <p:spPr>
            <a:xfrm>
              <a:off x="5372100" y="660143"/>
              <a:ext cx="0" cy="5157727"/>
            </a:xfrm>
            <a:prstGeom prst="line">
              <a:avLst/>
            </a:prstGeom>
            <a:ln>
              <a:solidFill>
                <a:srgbClr val="F1D1C9"/>
              </a:solidFill>
            </a:ln>
          </p:spPr>
          <p:style>
            <a:lnRef idx="1">
              <a:schemeClr val="accent1"/>
            </a:lnRef>
            <a:fillRef idx="0">
              <a:schemeClr val="accent1"/>
            </a:fillRef>
            <a:effectRef idx="0">
              <a:schemeClr val="accent1"/>
            </a:effectRef>
            <a:fontRef idx="minor">
              <a:schemeClr val="tx1"/>
            </a:fontRef>
          </p:style>
        </p:cxnSp>
        <p:sp>
          <p:nvSpPr>
            <p:cNvPr id="58" name="椭圆 57"/>
            <p:cNvSpPr/>
            <p:nvPr/>
          </p:nvSpPr>
          <p:spPr>
            <a:xfrm>
              <a:off x="5292753" y="744313"/>
              <a:ext cx="158694" cy="158694"/>
            </a:xfrm>
            <a:prstGeom prst="ellipse">
              <a:avLst/>
            </a:prstGeom>
            <a:solidFill>
              <a:srgbClr val="96A7C1"/>
            </a:solidFill>
            <a:ln>
              <a:solidFill>
                <a:srgbClr val="7F9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椭圆 58"/>
            <p:cNvSpPr/>
            <p:nvPr/>
          </p:nvSpPr>
          <p:spPr>
            <a:xfrm>
              <a:off x="5292753" y="1793187"/>
              <a:ext cx="158694" cy="158694"/>
            </a:xfrm>
            <a:prstGeom prst="ellipse">
              <a:avLst/>
            </a:prstGeom>
            <a:solidFill>
              <a:srgbClr val="96A7C1"/>
            </a:solidFill>
            <a:ln>
              <a:solidFill>
                <a:srgbClr val="7F9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椭圆 59"/>
            <p:cNvSpPr/>
            <p:nvPr/>
          </p:nvSpPr>
          <p:spPr>
            <a:xfrm>
              <a:off x="5292753" y="2843203"/>
              <a:ext cx="158694" cy="158694"/>
            </a:xfrm>
            <a:prstGeom prst="ellipse">
              <a:avLst/>
            </a:prstGeom>
            <a:solidFill>
              <a:srgbClr val="96A7C1"/>
            </a:solidFill>
            <a:ln>
              <a:solidFill>
                <a:srgbClr val="7F9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1" name="椭圆 60"/>
            <p:cNvSpPr/>
            <p:nvPr/>
          </p:nvSpPr>
          <p:spPr>
            <a:xfrm>
              <a:off x="5292753" y="3996728"/>
              <a:ext cx="158694" cy="158694"/>
            </a:xfrm>
            <a:prstGeom prst="ellipse">
              <a:avLst/>
            </a:prstGeom>
            <a:solidFill>
              <a:srgbClr val="96A7C1"/>
            </a:solidFill>
            <a:ln>
              <a:solidFill>
                <a:srgbClr val="7F9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2" name="椭圆 61"/>
            <p:cNvSpPr/>
            <p:nvPr/>
          </p:nvSpPr>
          <p:spPr>
            <a:xfrm>
              <a:off x="5292753" y="5137305"/>
              <a:ext cx="158694" cy="158694"/>
            </a:xfrm>
            <a:prstGeom prst="ellipse">
              <a:avLst/>
            </a:prstGeom>
            <a:solidFill>
              <a:srgbClr val="96A7C1"/>
            </a:solidFill>
            <a:ln>
              <a:solidFill>
                <a:srgbClr val="7F92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64" name="文本框 63"/>
          <p:cNvSpPr txBox="1"/>
          <p:nvPr/>
        </p:nvSpPr>
        <p:spPr>
          <a:xfrm>
            <a:off x="5851775" y="745227"/>
            <a:ext cx="1415772" cy="461665"/>
          </a:xfrm>
          <a:prstGeom prst="rect">
            <a:avLst/>
          </a:prstGeom>
          <a:noFill/>
        </p:spPr>
        <p:txBody>
          <a:bodyPr wrap="none" rtlCol="0">
            <a:spAutoFit/>
          </a:bodyPr>
          <a:lstStyle/>
          <a:p>
            <a:r>
              <a:rPr lang="zh-CN" altLang="en-US" sz="2400" smtClean="0">
                <a:latin typeface="微软雅黑 Light" panose="020B0502040204020203" pitchFamily="34" charset="-122"/>
                <a:ea typeface="微软雅黑 Light" panose="020B0502040204020203" pitchFamily="34" charset="-122"/>
              </a:rPr>
              <a:t>总结过去</a:t>
            </a:r>
            <a:endParaRPr lang="zh-CN" altLang="en-US" sz="2400">
              <a:latin typeface="微软雅黑 Light" panose="020B0502040204020203" pitchFamily="34" charset="-122"/>
              <a:ea typeface="微软雅黑 Light" panose="020B0502040204020203" pitchFamily="34" charset="-122"/>
            </a:endParaRPr>
          </a:p>
        </p:txBody>
      </p:sp>
      <p:sp>
        <p:nvSpPr>
          <p:cNvPr id="65" name="文本框 64"/>
          <p:cNvSpPr txBox="1"/>
          <p:nvPr/>
        </p:nvSpPr>
        <p:spPr>
          <a:xfrm>
            <a:off x="5816568" y="1786568"/>
            <a:ext cx="1415772" cy="461665"/>
          </a:xfrm>
          <a:prstGeom prst="rect">
            <a:avLst/>
          </a:prstGeom>
          <a:noFill/>
        </p:spPr>
        <p:txBody>
          <a:bodyPr wrap="none" rtlCol="0">
            <a:spAutoFit/>
          </a:bodyPr>
          <a:lstStyle/>
          <a:p>
            <a:r>
              <a:rPr lang="zh-CN" altLang="en-US" sz="2400">
                <a:latin typeface="微软雅黑 Light" panose="020B0502040204020203" pitchFamily="34" charset="-122"/>
                <a:ea typeface="微软雅黑 Light" panose="020B0502040204020203" pitchFamily="34" charset="-122"/>
              </a:rPr>
              <a:t>积</a:t>
            </a:r>
            <a:r>
              <a:rPr lang="zh-CN" altLang="en-US" sz="2400" smtClean="0">
                <a:latin typeface="微软雅黑 Light" panose="020B0502040204020203" pitchFamily="34" charset="-122"/>
                <a:ea typeface="微软雅黑 Light" panose="020B0502040204020203" pitchFamily="34" charset="-122"/>
              </a:rPr>
              <a:t>累经验</a:t>
            </a:r>
            <a:endParaRPr lang="zh-CN" altLang="en-US" sz="2400">
              <a:latin typeface="微软雅黑 Light" panose="020B0502040204020203" pitchFamily="34" charset="-122"/>
              <a:ea typeface="微软雅黑 Light" panose="020B0502040204020203" pitchFamily="34" charset="-122"/>
            </a:endParaRPr>
          </a:p>
        </p:txBody>
      </p:sp>
      <p:sp>
        <p:nvSpPr>
          <p:cNvPr id="66" name="文本框 65"/>
          <p:cNvSpPr txBox="1"/>
          <p:nvPr/>
        </p:nvSpPr>
        <p:spPr>
          <a:xfrm>
            <a:off x="5838072" y="2857818"/>
            <a:ext cx="1723549" cy="461665"/>
          </a:xfrm>
          <a:prstGeom prst="rect">
            <a:avLst/>
          </a:prstGeom>
          <a:noFill/>
        </p:spPr>
        <p:txBody>
          <a:bodyPr wrap="none" rtlCol="0">
            <a:spAutoFit/>
          </a:bodyPr>
          <a:lstStyle/>
          <a:p>
            <a:r>
              <a:rPr lang="zh-CN" altLang="en-US" sz="2400">
                <a:latin typeface="微软雅黑 Light" panose="020B0502040204020203" pitchFamily="34" charset="-122"/>
                <a:ea typeface="微软雅黑 Light" panose="020B0502040204020203" pitchFamily="34" charset="-122"/>
              </a:rPr>
              <a:t>制</a:t>
            </a:r>
            <a:r>
              <a:rPr lang="zh-CN" altLang="en-US" sz="2400" smtClean="0">
                <a:latin typeface="微软雅黑 Light" panose="020B0502040204020203" pitchFamily="34" charset="-122"/>
                <a:ea typeface="微软雅黑 Light" panose="020B0502040204020203" pitchFamily="34" charset="-122"/>
              </a:rPr>
              <a:t>定新目标</a:t>
            </a:r>
            <a:endParaRPr lang="zh-CN" altLang="en-US" sz="2400">
              <a:latin typeface="微软雅黑 Light" panose="020B0502040204020203" pitchFamily="34" charset="-122"/>
              <a:ea typeface="微软雅黑 Light" panose="020B0502040204020203" pitchFamily="34" charset="-122"/>
            </a:endParaRPr>
          </a:p>
        </p:txBody>
      </p:sp>
      <p:sp>
        <p:nvSpPr>
          <p:cNvPr id="67" name="文本框 66"/>
          <p:cNvSpPr txBox="1"/>
          <p:nvPr/>
        </p:nvSpPr>
        <p:spPr>
          <a:xfrm>
            <a:off x="5838072" y="4057663"/>
            <a:ext cx="1723549" cy="461665"/>
          </a:xfrm>
          <a:prstGeom prst="rect">
            <a:avLst/>
          </a:prstGeom>
          <a:noFill/>
        </p:spPr>
        <p:txBody>
          <a:bodyPr wrap="none" rtlCol="0">
            <a:spAutoFit/>
          </a:bodyPr>
          <a:lstStyle/>
          <a:p>
            <a:r>
              <a:rPr lang="zh-CN" altLang="en-US" sz="2400" smtClean="0">
                <a:latin typeface="微软雅黑 Light" panose="020B0502040204020203" pitchFamily="34" charset="-122"/>
                <a:ea typeface="微软雅黑 Light" panose="020B0502040204020203" pitchFamily="34" charset="-122"/>
              </a:rPr>
              <a:t>可行性计划</a:t>
            </a:r>
            <a:endParaRPr lang="zh-CN" altLang="en-US" sz="2400">
              <a:latin typeface="微软雅黑 Light" panose="020B0502040204020203" pitchFamily="34" charset="-122"/>
              <a:ea typeface="微软雅黑 Light" panose="020B0502040204020203" pitchFamily="34" charset="-122"/>
            </a:endParaRPr>
          </a:p>
        </p:txBody>
      </p:sp>
      <p:sp>
        <p:nvSpPr>
          <p:cNvPr id="68" name="文本框 67"/>
          <p:cNvSpPr txBox="1"/>
          <p:nvPr/>
        </p:nvSpPr>
        <p:spPr>
          <a:xfrm>
            <a:off x="5772429" y="5163063"/>
            <a:ext cx="1415772" cy="461665"/>
          </a:xfrm>
          <a:prstGeom prst="rect">
            <a:avLst/>
          </a:prstGeom>
          <a:noFill/>
        </p:spPr>
        <p:txBody>
          <a:bodyPr wrap="none" rtlCol="0">
            <a:spAutoFit/>
          </a:bodyPr>
          <a:lstStyle/>
          <a:p>
            <a:r>
              <a:rPr lang="zh-CN" altLang="en-US" sz="2400" smtClean="0">
                <a:latin typeface="微软雅黑 Light" panose="020B0502040204020203" pitchFamily="34" charset="-122"/>
                <a:ea typeface="微软雅黑 Light" panose="020B0502040204020203" pitchFamily="34" charset="-122"/>
              </a:rPr>
              <a:t>展望未来</a:t>
            </a:r>
            <a:endParaRPr lang="zh-CN" altLang="en-US" sz="2400">
              <a:latin typeface="微软雅黑 Light" panose="020B0502040204020203" pitchFamily="34" charset="-122"/>
              <a:ea typeface="微软雅黑 Light" panose="020B0502040204020203" pitchFamily="34" charset="-122"/>
            </a:endParaRPr>
          </a:p>
        </p:txBody>
      </p:sp>
      <p:sp>
        <p:nvSpPr>
          <p:cNvPr id="69" name="文本框 68"/>
          <p:cNvSpPr txBox="1"/>
          <p:nvPr/>
        </p:nvSpPr>
        <p:spPr>
          <a:xfrm>
            <a:off x="5851775" y="1199752"/>
            <a:ext cx="3268844" cy="338554"/>
          </a:xfrm>
          <a:prstGeom prst="rect">
            <a:avLst/>
          </a:prstGeom>
          <a:noFill/>
        </p:spPr>
        <p:txBody>
          <a:bodyPr wrap="none" rtlCol="0">
            <a:spAutoFit/>
          </a:bodyPr>
          <a:lstStyle/>
          <a:p>
            <a:r>
              <a:rPr lang="zh-CN" altLang="en-US" sz="1600" smtClean="0">
                <a:latin typeface="+mn-ea"/>
              </a:rPr>
              <a:t>对</a:t>
            </a:r>
            <a:r>
              <a:rPr lang="en-US" altLang="zh-CN" sz="1600" smtClean="0">
                <a:latin typeface="+mn-ea"/>
              </a:rPr>
              <a:t>2017</a:t>
            </a:r>
            <a:r>
              <a:rPr lang="zh-CN" altLang="en-US" sz="1600" smtClean="0">
                <a:latin typeface="+mn-ea"/>
              </a:rPr>
              <a:t>年整体工作进行概况和阐述</a:t>
            </a:r>
            <a:endParaRPr lang="zh-CN" altLang="en-US" sz="1600">
              <a:latin typeface="+mn-ea"/>
            </a:endParaRPr>
          </a:p>
        </p:txBody>
      </p:sp>
      <p:sp>
        <p:nvSpPr>
          <p:cNvPr id="70" name="文本框 69"/>
          <p:cNvSpPr txBox="1"/>
          <p:nvPr/>
        </p:nvSpPr>
        <p:spPr>
          <a:xfrm>
            <a:off x="5851775" y="2199481"/>
            <a:ext cx="3672800" cy="338554"/>
          </a:xfrm>
          <a:prstGeom prst="rect">
            <a:avLst/>
          </a:prstGeom>
          <a:noFill/>
        </p:spPr>
        <p:txBody>
          <a:bodyPr wrap="none" rtlCol="0">
            <a:spAutoFit/>
          </a:bodyPr>
          <a:lstStyle/>
          <a:p>
            <a:r>
              <a:rPr lang="zh-CN" altLang="en-US" sz="1600" smtClean="0">
                <a:latin typeface="+mn-ea"/>
              </a:rPr>
              <a:t>对</a:t>
            </a:r>
            <a:r>
              <a:rPr lang="en-US" altLang="zh-CN" sz="1600" smtClean="0">
                <a:latin typeface="+mn-ea"/>
              </a:rPr>
              <a:t>2017</a:t>
            </a:r>
            <a:r>
              <a:rPr lang="zh-CN" altLang="en-US" sz="1600" smtClean="0">
                <a:latin typeface="+mn-ea"/>
              </a:rPr>
              <a:t>年工作好坏进行反省，积累经验</a:t>
            </a:r>
            <a:endParaRPr lang="zh-CN" altLang="en-US" sz="1600">
              <a:latin typeface="+mn-ea"/>
            </a:endParaRPr>
          </a:p>
        </p:txBody>
      </p:sp>
      <p:sp>
        <p:nvSpPr>
          <p:cNvPr id="71" name="文本框 70"/>
          <p:cNvSpPr txBox="1"/>
          <p:nvPr/>
        </p:nvSpPr>
        <p:spPr>
          <a:xfrm>
            <a:off x="5800551" y="3276215"/>
            <a:ext cx="3467616" cy="338554"/>
          </a:xfrm>
          <a:prstGeom prst="rect">
            <a:avLst/>
          </a:prstGeom>
          <a:noFill/>
        </p:spPr>
        <p:txBody>
          <a:bodyPr wrap="none" rtlCol="0">
            <a:spAutoFit/>
          </a:bodyPr>
          <a:lstStyle/>
          <a:p>
            <a:r>
              <a:rPr lang="zh-CN" altLang="en-US" sz="1600" smtClean="0">
                <a:latin typeface="+mn-ea"/>
              </a:rPr>
              <a:t>针对</a:t>
            </a:r>
            <a:r>
              <a:rPr lang="en-US" altLang="zh-CN" sz="1600" smtClean="0">
                <a:latin typeface="+mn-ea"/>
              </a:rPr>
              <a:t>2017</a:t>
            </a:r>
            <a:r>
              <a:rPr lang="zh-CN" altLang="en-US" sz="1600" smtClean="0">
                <a:latin typeface="+mn-ea"/>
              </a:rPr>
              <a:t>年数据，制定出合理的目标</a:t>
            </a:r>
            <a:endParaRPr lang="zh-CN" altLang="en-US" sz="1600">
              <a:latin typeface="+mn-ea"/>
            </a:endParaRPr>
          </a:p>
        </p:txBody>
      </p:sp>
      <p:sp>
        <p:nvSpPr>
          <p:cNvPr id="72" name="文本框 71"/>
          <p:cNvSpPr txBox="1"/>
          <p:nvPr/>
        </p:nvSpPr>
        <p:spPr>
          <a:xfrm>
            <a:off x="5816568" y="4538654"/>
            <a:ext cx="3467616" cy="338554"/>
          </a:xfrm>
          <a:prstGeom prst="rect">
            <a:avLst/>
          </a:prstGeom>
          <a:noFill/>
        </p:spPr>
        <p:txBody>
          <a:bodyPr wrap="none" rtlCol="0">
            <a:spAutoFit/>
          </a:bodyPr>
          <a:lstStyle/>
          <a:p>
            <a:r>
              <a:rPr lang="zh-CN" altLang="en-US" sz="1600" smtClean="0">
                <a:latin typeface="+mn-ea"/>
              </a:rPr>
              <a:t>根据新目标，制定可行性的计划方案</a:t>
            </a:r>
            <a:endParaRPr lang="zh-CN" altLang="en-US" sz="1600">
              <a:latin typeface="+mn-ea"/>
            </a:endParaRPr>
          </a:p>
        </p:txBody>
      </p:sp>
      <p:sp>
        <p:nvSpPr>
          <p:cNvPr id="73" name="文本框 72"/>
          <p:cNvSpPr txBox="1"/>
          <p:nvPr/>
        </p:nvSpPr>
        <p:spPr>
          <a:xfrm>
            <a:off x="5772429" y="5604315"/>
            <a:ext cx="3057247" cy="338554"/>
          </a:xfrm>
          <a:prstGeom prst="rect">
            <a:avLst/>
          </a:prstGeom>
          <a:noFill/>
        </p:spPr>
        <p:txBody>
          <a:bodyPr wrap="none" rtlCol="0">
            <a:spAutoFit/>
          </a:bodyPr>
          <a:lstStyle/>
          <a:p>
            <a:r>
              <a:rPr lang="zh-CN" altLang="en-US" sz="1600" smtClean="0">
                <a:latin typeface="+mn-ea"/>
              </a:rPr>
              <a:t>梦想还是要有的，万一实现了呢</a:t>
            </a:r>
            <a:endParaRPr lang="zh-CN" altLang="en-US" sz="1600">
              <a:latin typeface="+mn-ea"/>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rotWithShape="1">
          <a:blip r:embed="rId2" cstate="email"/>
          <a:srcRect/>
          <a:stretch>
            <a:fillRect/>
          </a:stretch>
        </p:blipFill>
        <p:spPr>
          <a:xfrm>
            <a:off x="1220" y="2262555"/>
            <a:ext cx="12190780" cy="4595446"/>
          </a:xfrm>
          <a:prstGeom prst="rect">
            <a:avLst/>
          </a:prstGeom>
        </p:spPr>
      </p:pic>
      <p:sp>
        <p:nvSpPr>
          <p:cNvPr id="5" name="文本框 4"/>
          <p:cNvSpPr txBox="1"/>
          <p:nvPr/>
        </p:nvSpPr>
        <p:spPr>
          <a:xfrm>
            <a:off x="3897167" y="1711570"/>
            <a:ext cx="4288353" cy="1323439"/>
          </a:xfrm>
          <a:prstGeom prst="rect">
            <a:avLst/>
          </a:prstGeom>
          <a:noFill/>
        </p:spPr>
        <p:txBody>
          <a:bodyPr wrap="none" rtlCol="0">
            <a:spAutoFit/>
          </a:bodyPr>
          <a:lstStyle/>
          <a:p>
            <a:r>
              <a:rPr lang="zh-CN" altLang="en-US" sz="8000" b="1" smtClean="0">
                <a:solidFill>
                  <a:srgbClr val="F1D1C9"/>
                </a:solidFill>
                <a:latin typeface="微软雅黑 Light" panose="020B0502040204020203" pitchFamily="34" charset="-122"/>
                <a:ea typeface="微软雅黑 Light" panose="020B0502040204020203" pitchFamily="34" charset="-122"/>
              </a:rPr>
              <a:t>谢</a:t>
            </a:r>
            <a:r>
              <a:rPr lang="zh-CN" altLang="en-US" sz="8000" b="1" smtClean="0">
                <a:solidFill>
                  <a:srgbClr val="7F92B2"/>
                </a:solidFill>
                <a:latin typeface="微软雅黑 Light" panose="020B0502040204020203" pitchFamily="34" charset="-122"/>
                <a:ea typeface="微软雅黑 Light" panose="020B0502040204020203" pitchFamily="34" charset="-122"/>
              </a:rPr>
              <a:t>谢</a:t>
            </a:r>
            <a:r>
              <a:rPr lang="zh-CN" altLang="en-US" sz="8000" b="1" smtClean="0">
                <a:solidFill>
                  <a:srgbClr val="92CDBB"/>
                </a:solidFill>
                <a:latin typeface="微软雅黑 Light" panose="020B0502040204020203" pitchFamily="34" charset="-122"/>
                <a:ea typeface="微软雅黑 Light" panose="020B0502040204020203" pitchFamily="34" charset="-122"/>
              </a:rPr>
              <a:t>观</a:t>
            </a:r>
            <a:r>
              <a:rPr lang="zh-CN" altLang="en-US" sz="8000" b="1" smtClean="0">
                <a:solidFill>
                  <a:srgbClr val="74737B"/>
                </a:solidFill>
                <a:latin typeface="微软雅黑 Light" panose="020B0502040204020203" pitchFamily="34" charset="-122"/>
                <a:ea typeface="微软雅黑 Light" panose="020B0502040204020203" pitchFamily="34" charset="-122"/>
              </a:rPr>
              <a:t>赏</a:t>
            </a:r>
            <a:endParaRPr lang="zh-CN" altLang="en-US" sz="8000" b="1">
              <a:solidFill>
                <a:srgbClr val="74737B"/>
              </a:solidFill>
              <a:latin typeface="微软雅黑 Light" panose="020B0502040204020203" pitchFamily="34" charset="-122"/>
              <a:ea typeface="微软雅黑 Light" panose="020B0502040204020203" pitchFamily="34" charset="-122"/>
            </a:endParaRPr>
          </a:p>
        </p:txBody>
      </p:sp>
      <p:sp>
        <p:nvSpPr>
          <p:cNvPr id="6" name="文本框 5"/>
          <p:cNvSpPr txBox="1"/>
          <p:nvPr/>
        </p:nvSpPr>
        <p:spPr>
          <a:xfrm>
            <a:off x="4693826" y="3008769"/>
            <a:ext cx="2695033" cy="400110"/>
          </a:xfrm>
          <a:prstGeom prst="rect">
            <a:avLst/>
          </a:prstGeom>
          <a:noFill/>
        </p:spPr>
        <p:txBody>
          <a:bodyPr wrap="none" rtlCol="0">
            <a:spAutoFit/>
          </a:bodyPr>
          <a:lstStyle/>
          <a:p>
            <a:r>
              <a:rPr lang="en-US" altLang="zh-CN" sz="2000" smtClean="0">
                <a:latin typeface="+mj-lt"/>
              </a:rPr>
              <a:t>Thanks for your listening</a:t>
            </a:r>
            <a:endParaRPr lang="zh-CN" altLang="en-US" sz="2000">
              <a:latin typeface="+mj-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2" cstate="email"/>
          <a:srcRect b="-803"/>
          <a:stretch>
            <a:fillRect/>
          </a:stretch>
        </p:blipFill>
        <p:spPr>
          <a:xfrm>
            <a:off x="2295525" y="1445471"/>
            <a:ext cx="2838450" cy="2964604"/>
          </a:xfrm>
          <a:prstGeom prst="flowChartConnector">
            <a:avLst/>
          </a:prstGeom>
        </p:spPr>
      </p:pic>
      <p:sp>
        <p:nvSpPr>
          <p:cNvPr id="4" name="文本框 3"/>
          <p:cNvSpPr txBox="1"/>
          <p:nvPr/>
        </p:nvSpPr>
        <p:spPr>
          <a:xfrm>
            <a:off x="4076700" y="1712171"/>
            <a:ext cx="2710870" cy="1015663"/>
          </a:xfrm>
          <a:prstGeom prst="rect">
            <a:avLst/>
          </a:prstGeom>
          <a:noFill/>
        </p:spPr>
        <p:txBody>
          <a:bodyPr wrap="none" rtlCol="0">
            <a:spAutoFit/>
          </a:bodyPr>
          <a:lstStyle/>
          <a:p>
            <a:r>
              <a:rPr lang="en-US" altLang="zh-CN" sz="6000" smtClean="0">
                <a:solidFill>
                  <a:srgbClr val="92CDBB"/>
                </a:solidFill>
              </a:rPr>
              <a:t>PART 01</a:t>
            </a:r>
            <a:endParaRPr lang="zh-CN" altLang="en-US" sz="6000">
              <a:solidFill>
                <a:srgbClr val="92CDBB"/>
              </a:solidFill>
            </a:endParaRPr>
          </a:p>
        </p:txBody>
      </p:sp>
      <p:sp>
        <p:nvSpPr>
          <p:cNvPr id="5" name="文本框 4"/>
          <p:cNvSpPr txBox="1"/>
          <p:nvPr/>
        </p:nvSpPr>
        <p:spPr>
          <a:xfrm>
            <a:off x="5432135" y="2994534"/>
            <a:ext cx="3877985" cy="1200329"/>
          </a:xfrm>
          <a:prstGeom prst="rect">
            <a:avLst/>
          </a:prstGeom>
          <a:noFill/>
        </p:spPr>
        <p:txBody>
          <a:bodyPr wrap="none" rtlCol="0">
            <a:spAutoFit/>
          </a:bodyPr>
          <a:lstStyle/>
          <a:p>
            <a:r>
              <a:rPr lang="zh-CN" altLang="en-US" sz="7200" b="1">
                <a:solidFill>
                  <a:schemeClr val="tx1">
                    <a:lumMod val="75000"/>
                    <a:lumOff val="25000"/>
                  </a:schemeClr>
                </a:solidFill>
                <a:latin typeface="微软雅黑" panose="020B0503020204020204" pitchFamily="34" charset="-122"/>
                <a:ea typeface="微软雅黑" panose="020B0503020204020204" pitchFamily="34" charset="-122"/>
              </a:rPr>
              <a:t>总</a:t>
            </a:r>
            <a:r>
              <a:rPr lang="zh-CN" altLang="en-US" sz="7200" b="1" smtClean="0">
                <a:solidFill>
                  <a:schemeClr val="tx1">
                    <a:lumMod val="75000"/>
                    <a:lumOff val="25000"/>
                  </a:schemeClr>
                </a:solidFill>
                <a:latin typeface="微软雅黑" panose="020B0503020204020204" pitchFamily="34" charset="-122"/>
                <a:ea typeface="微软雅黑" panose="020B0503020204020204" pitchFamily="34" charset="-122"/>
              </a:rPr>
              <a:t>结过去</a:t>
            </a:r>
            <a:endParaRPr lang="zh-CN" altLang="en-US" sz="7200" b="1">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394f1de7-5bd3-4b6f-a318-eafdd20d31d8" descr="RRcAAB+LCAAAAAAABADll8uO2jAUht/FbXdo5PgiCDsupUVV2xGMpouKhQsGLCUOcsyIDsq71yYJxExG9UiVCkFs4Fxy/nP+j0X24L3+veGgC6YxU3oo2EqxeKx5DFpgvABduY2iFugLuRBy9Ukl200Kuj/3x7Zq5ofQ60cWbbntlUILFuU/uy/qy7KvQop4Gxdl8A6aENtVQgHMg2KxiHi1bCw1V0/HCYGNHb5PtTIDRomKmTYD9zD7AIoU6FJ8BzPbvOA709QCD7msUk8hzx6gdk+bsGveJ6kWiTx13DNzN24k1Sx71nQqNbK40mLOol4kVjLm0io2C3A9X5vs50SJ50RqNz/gMm/+wvmmOOBUPJuBSxalvDzDmm34NzOo3O4QCEzbhEdMiyenwokFIDvudSyy5zgvazlPnh2vebqO2dWodY6ctV490APf6bed1HZU71ln/mvL1GsvNNQJn9VIvxbwcbsKPro58JEP+MgPfOSAj64YfNR88Cmsgo9vDnzsAz72Ax874OMrBh83H3zsgE9uDnziAz7xA5844JMrBp80H/zAAZ/eHPjUB3zqBz51wKdXDD79B+APkihRfwe/LHuR/75cijmf8LkZWxZNVr8MsjgMOyEOzRZqm65N6bvRiPbD/tAakCsMsroX1/IxvlCf1fvc/9BSNcCskXLdm5/WyP+uebyvxGqtJU/TIpwrhW97DSt1Oh7lwf/kEUYEUxg4Fn0ctoc4qLUINdIidNEWBbBDaYdQx6MetZ9aj3AjPcIX7REJCWw7Bo1GAwhhrUGkkQaRizYoQJ02wbDjeERIGw1IrUe0kR5Rb49m2R9woQWoRRcAAA=="/>
          <p:cNvGrpSpPr>
            <a:grpSpLocks noChangeAspect="1"/>
          </p:cNvGrpSpPr>
          <p:nvPr/>
        </p:nvGrpSpPr>
        <p:grpSpPr>
          <a:xfrm>
            <a:off x="2351173" y="1112553"/>
            <a:ext cx="7279007" cy="4565487"/>
            <a:chOff x="2222182" y="1497176"/>
            <a:chExt cx="7279007" cy="4565487"/>
          </a:xfrm>
        </p:grpSpPr>
        <p:sp>
          <p:nvSpPr>
            <p:cNvPr id="4" name="RelativeShape1"/>
            <p:cNvSpPr/>
            <p:nvPr/>
          </p:nvSpPr>
          <p:spPr bwMode="auto">
            <a:xfrm>
              <a:off x="3740151" y="2111375"/>
              <a:ext cx="5761038" cy="474663"/>
            </a:xfrm>
            <a:prstGeom prst="rect">
              <a:avLst/>
            </a:prstGeom>
            <a:noFill/>
            <a:ln>
              <a:noFill/>
            </a:ln>
          </p:spPr>
          <p:txBody>
            <a:bodyPr anchor="ctr"/>
            <a:lstStyle/>
            <a:p>
              <a:pPr algn="ctr"/>
              <a:endParaRPr/>
            </a:p>
          </p:txBody>
        </p:sp>
        <p:sp>
          <p:nvSpPr>
            <p:cNvPr id="5" name="RelativeShape2"/>
            <p:cNvSpPr/>
            <p:nvPr/>
          </p:nvSpPr>
          <p:spPr bwMode="auto">
            <a:xfrm>
              <a:off x="3740151" y="2931796"/>
              <a:ext cx="5761038" cy="474663"/>
            </a:xfrm>
            <a:prstGeom prst="rect">
              <a:avLst/>
            </a:prstGeom>
            <a:noFill/>
            <a:ln>
              <a:noFill/>
            </a:ln>
          </p:spPr>
          <p:txBody>
            <a:bodyPr anchor="ctr"/>
            <a:lstStyle/>
            <a:p>
              <a:pPr algn="ctr"/>
              <a:endParaRPr/>
            </a:p>
          </p:txBody>
        </p:sp>
        <p:sp>
          <p:nvSpPr>
            <p:cNvPr id="6" name="RelativeShape3"/>
            <p:cNvSpPr/>
            <p:nvPr/>
          </p:nvSpPr>
          <p:spPr bwMode="auto">
            <a:xfrm>
              <a:off x="3740151" y="3752217"/>
              <a:ext cx="5761038" cy="474663"/>
            </a:xfrm>
            <a:prstGeom prst="rect">
              <a:avLst/>
            </a:prstGeom>
            <a:noFill/>
            <a:ln>
              <a:noFill/>
            </a:ln>
          </p:spPr>
          <p:txBody>
            <a:bodyPr anchor="ctr"/>
            <a:lstStyle/>
            <a:p>
              <a:pPr algn="ctr"/>
              <a:endParaRPr/>
            </a:p>
          </p:txBody>
        </p:sp>
        <p:sp>
          <p:nvSpPr>
            <p:cNvPr id="7" name="RelativeShape4"/>
            <p:cNvSpPr/>
            <p:nvPr/>
          </p:nvSpPr>
          <p:spPr bwMode="auto">
            <a:xfrm>
              <a:off x="3740151" y="4572638"/>
              <a:ext cx="5761038" cy="474663"/>
            </a:xfrm>
            <a:prstGeom prst="rect">
              <a:avLst/>
            </a:prstGeom>
            <a:noFill/>
            <a:ln>
              <a:noFill/>
            </a:ln>
          </p:spPr>
          <p:txBody>
            <a:bodyPr anchor="ctr"/>
            <a:lstStyle/>
            <a:p>
              <a:pPr algn="ctr"/>
              <a:endParaRPr/>
            </a:p>
          </p:txBody>
        </p:sp>
        <p:sp>
          <p:nvSpPr>
            <p:cNvPr id="8" name="RelativeShape5"/>
            <p:cNvSpPr/>
            <p:nvPr/>
          </p:nvSpPr>
          <p:spPr bwMode="auto">
            <a:xfrm>
              <a:off x="3740151" y="5393059"/>
              <a:ext cx="5761038" cy="474663"/>
            </a:xfrm>
            <a:prstGeom prst="rect">
              <a:avLst/>
            </a:prstGeom>
            <a:noFill/>
            <a:ln>
              <a:noFill/>
            </a:ln>
          </p:spPr>
          <p:txBody>
            <a:bodyPr anchor="ctr"/>
            <a:lstStyle/>
            <a:p>
              <a:pPr algn="ctr"/>
              <a:endParaRPr/>
            </a:p>
          </p:txBody>
        </p:sp>
        <p:sp>
          <p:nvSpPr>
            <p:cNvPr id="9" name="Freeform 5"/>
            <p:cNvSpPr/>
            <p:nvPr/>
          </p:nvSpPr>
          <p:spPr bwMode="auto">
            <a:xfrm>
              <a:off x="3744913" y="1938338"/>
              <a:ext cx="5751513" cy="4124325"/>
            </a:xfrm>
            <a:custGeom>
              <a:avLst/>
              <a:gdLst>
                <a:gd name="T0" fmla="*/ 0 w 3623"/>
                <a:gd name="T1" fmla="*/ 0 h 2598"/>
                <a:gd name="T2" fmla="*/ 3623 w 3623"/>
                <a:gd name="T3" fmla="*/ 0 h 2598"/>
                <a:gd name="T4" fmla="*/ 0 w 3623"/>
                <a:gd name="T5" fmla="*/ 517 h 2598"/>
                <a:gd name="T6" fmla="*/ 3623 w 3623"/>
                <a:gd name="T7" fmla="*/ 517 h 2598"/>
                <a:gd name="T8" fmla="*/ 0 w 3623"/>
                <a:gd name="T9" fmla="*/ 1041 h 2598"/>
                <a:gd name="T10" fmla="*/ 3623 w 3623"/>
                <a:gd name="T11" fmla="*/ 1041 h 2598"/>
                <a:gd name="T12" fmla="*/ 0 w 3623"/>
                <a:gd name="T13" fmla="*/ 1558 h 2598"/>
                <a:gd name="T14" fmla="*/ 3623 w 3623"/>
                <a:gd name="T15" fmla="*/ 1558 h 2598"/>
                <a:gd name="T16" fmla="*/ 0 w 3623"/>
                <a:gd name="T17" fmla="*/ 2081 h 2598"/>
                <a:gd name="T18" fmla="*/ 3623 w 3623"/>
                <a:gd name="T19" fmla="*/ 2081 h 2598"/>
                <a:gd name="T20" fmla="*/ 0 w 3623"/>
                <a:gd name="T21" fmla="*/ 2598 h 2598"/>
                <a:gd name="T22" fmla="*/ 3623 w 3623"/>
                <a:gd name="T23" fmla="*/ 2598 h 25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623" h="2598">
                  <a:moveTo>
                    <a:pt x="0" y="0"/>
                  </a:moveTo>
                  <a:lnTo>
                    <a:pt x="3623" y="0"/>
                  </a:lnTo>
                  <a:moveTo>
                    <a:pt x="0" y="517"/>
                  </a:moveTo>
                  <a:lnTo>
                    <a:pt x="3623" y="517"/>
                  </a:lnTo>
                  <a:moveTo>
                    <a:pt x="0" y="1041"/>
                  </a:moveTo>
                  <a:lnTo>
                    <a:pt x="3623" y="1041"/>
                  </a:lnTo>
                  <a:moveTo>
                    <a:pt x="0" y="1558"/>
                  </a:moveTo>
                  <a:lnTo>
                    <a:pt x="3623" y="1558"/>
                  </a:lnTo>
                  <a:moveTo>
                    <a:pt x="0" y="2081"/>
                  </a:moveTo>
                  <a:lnTo>
                    <a:pt x="3623" y="2081"/>
                  </a:lnTo>
                  <a:moveTo>
                    <a:pt x="0" y="2598"/>
                  </a:moveTo>
                  <a:lnTo>
                    <a:pt x="3623" y="2598"/>
                  </a:lnTo>
                </a:path>
              </a:pathLst>
            </a:custGeom>
            <a:noFill/>
            <a:ln w="9525" cap="flat">
              <a:solidFill>
                <a:srgbClr val="E0E0E0"/>
              </a:solidFill>
              <a:prstDash val="solid"/>
              <a:round/>
            </a:ln>
            <a:extLst>
              <a:ext uri="{909E8E84-426E-40DD-AFC4-6F175D3DCCD1}">
                <a14:hiddenFill xmlns:a14="http://schemas.microsoft.com/office/drawing/2010/main">
                  <a:solidFill>
                    <a:srgbClr val="FFFFFF"/>
                  </a:solidFill>
                </a14:hiddenFill>
              </a:ext>
            </a:extLst>
          </p:spPr>
          <p:txBody>
            <a:bodyPr anchor="ctr"/>
            <a:lstStyle/>
            <a:p>
              <a:pPr algn="ctr"/>
              <a:endParaRPr/>
            </a:p>
          </p:txBody>
        </p:sp>
        <p:sp>
          <p:nvSpPr>
            <p:cNvPr id="10" name="CustomText1"/>
            <p:cNvSpPr/>
            <p:nvPr/>
          </p:nvSpPr>
          <p:spPr bwMode="auto">
            <a:xfrm>
              <a:off x="2222182" y="2079783"/>
              <a:ext cx="1513206" cy="506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0000" tIns="46800" rIns="90000" bIns="46800" anchor="ctr" anchorCtr="1" compatLnSpc="1">
              <a:normAutofit/>
            </a:bodyPr>
            <a:lstStyle/>
            <a:p>
              <a:pPr lvl="0">
                <a:defRPr/>
              </a:pPr>
              <a:r>
                <a:rPr lang="zh-CN" altLang="en-US" sz="1600" smtClean="0">
                  <a:latin typeface="微软雅黑 Light" panose="020B0502040204020203" pitchFamily="34" charset="-122"/>
                  <a:ea typeface="微软雅黑 Light" panose="020B0502040204020203" pitchFamily="34" charset="-122"/>
                </a:rPr>
                <a:t>广告收入</a:t>
              </a:r>
              <a:endParaRPr lang="en-US" altLang="zh-CN" sz="1600" dirty="0">
                <a:latin typeface="微软雅黑 Light" panose="020B0502040204020203" pitchFamily="34" charset="-122"/>
                <a:ea typeface="微软雅黑 Light" panose="020B0502040204020203" pitchFamily="34" charset="-122"/>
              </a:endParaRPr>
            </a:p>
          </p:txBody>
        </p:sp>
        <p:sp>
          <p:nvSpPr>
            <p:cNvPr id="11" name="ValueShape1"/>
            <p:cNvSpPr/>
            <p:nvPr/>
          </p:nvSpPr>
          <p:spPr bwMode="auto">
            <a:xfrm>
              <a:off x="4748333" y="2111375"/>
              <a:ext cx="3744675" cy="474663"/>
            </a:xfrm>
            <a:prstGeom prst="rect">
              <a:avLst/>
            </a:prstGeom>
            <a:solidFill>
              <a:srgbClr val="7F9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anchor="ctr" anchorCtr="0" compatLnSpc="1"/>
            <a:lstStyle/>
            <a:p>
              <a:pPr algn="ctr"/>
              <a:r>
                <a:rPr lang="en-US" altLang="zh-CN" sz="2000">
                  <a:ln w="3175">
                    <a:solidFill>
                      <a:schemeClr val="bg1">
                        <a:lumMod val="65000"/>
                      </a:schemeClr>
                    </a:solidFill>
                  </a:ln>
                  <a:solidFill>
                    <a:schemeClr val="bg1"/>
                  </a:solidFill>
                  <a:latin typeface="Impact" panose="020B0806030902050204" pitchFamily="34" charset="0"/>
                </a:rPr>
                <a:t>65%</a:t>
              </a:r>
            </a:p>
          </p:txBody>
        </p:sp>
        <p:sp>
          <p:nvSpPr>
            <p:cNvPr id="12" name="ValueShape2"/>
            <p:cNvSpPr/>
            <p:nvPr/>
          </p:nvSpPr>
          <p:spPr bwMode="auto">
            <a:xfrm>
              <a:off x="5554878" y="2931796"/>
              <a:ext cx="2131584" cy="474663"/>
            </a:xfrm>
            <a:prstGeom prst="rect">
              <a:avLst/>
            </a:prstGeom>
            <a:solidFill>
              <a:srgbClr val="F1D1C9"/>
            </a:solidFill>
            <a:ln>
              <a:noFill/>
            </a:ln>
          </p:spPr>
          <p:txBody>
            <a:bodyPr vert="horz" wrap="none" lIns="91440" tIns="45720" rIns="91440" bIns="45720" anchor="ctr" anchorCtr="0" compatLnSpc="1"/>
            <a:lstStyle/>
            <a:p>
              <a:pPr algn="ctr"/>
              <a:r>
                <a:rPr lang="en-US" altLang="zh-CN" sz="2000">
                  <a:ln w="3175">
                    <a:solidFill>
                      <a:schemeClr val="bg1">
                        <a:lumMod val="65000"/>
                      </a:schemeClr>
                    </a:solidFill>
                  </a:ln>
                  <a:solidFill>
                    <a:schemeClr val="bg1"/>
                  </a:solidFill>
                  <a:latin typeface="Impact" panose="020B0806030902050204" pitchFamily="34" charset="0"/>
                </a:rPr>
                <a:t>37%</a:t>
              </a:r>
            </a:p>
          </p:txBody>
        </p:sp>
        <p:sp>
          <p:nvSpPr>
            <p:cNvPr id="13" name="ValueShape3"/>
            <p:cNvSpPr/>
            <p:nvPr/>
          </p:nvSpPr>
          <p:spPr bwMode="auto">
            <a:xfrm>
              <a:off x="5180411" y="3752217"/>
              <a:ext cx="2880519" cy="474663"/>
            </a:xfrm>
            <a:prstGeom prst="rect">
              <a:avLst/>
            </a:prstGeom>
            <a:solidFill>
              <a:srgbClr val="92CDBB"/>
            </a:solidFill>
            <a:ln>
              <a:noFill/>
            </a:ln>
          </p:spPr>
          <p:txBody>
            <a:bodyPr vert="horz" wrap="none" lIns="91440" tIns="45720" rIns="91440" bIns="45720" anchor="ctr" anchorCtr="0" compatLnSpc="1"/>
            <a:lstStyle/>
            <a:p>
              <a:pPr algn="ctr"/>
              <a:r>
                <a:rPr lang="en-US" altLang="zh-CN" sz="2000">
                  <a:ln w="3175">
                    <a:solidFill>
                      <a:schemeClr val="bg1">
                        <a:lumMod val="65000"/>
                      </a:schemeClr>
                    </a:solidFill>
                  </a:ln>
                  <a:solidFill>
                    <a:schemeClr val="bg1"/>
                  </a:solidFill>
                  <a:latin typeface="Impact" panose="020B0806030902050204" pitchFamily="34" charset="0"/>
                </a:rPr>
                <a:t>50%</a:t>
              </a:r>
            </a:p>
          </p:txBody>
        </p:sp>
        <p:sp>
          <p:nvSpPr>
            <p:cNvPr id="14" name="ValueShape4"/>
            <p:cNvSpPr/>
            <p:nvPr/>
          </p:nvSpPr>
          <p:spPr bwMode="auto">
            <a:xfrm>
              <a:off x="5756515" y="4572638"/>
              <a:ext cx="1728311" cy="474663"/>
            </a:xfrm>
            <a:prstGeom prst="rect">
              <a:avLst/>
            </a:prstGeom>
            <a:solidFill>
              <a:schemeClr val="accent3">
                <a:lumMod val="60000"/>
                <a:lumOff val="40000"/>
              </a:schemeClr>
            </a:solidFill>
            <a:ln>
              <a:noFill/>
            </a:ln>
          </p:spPr>
          <p:txBody>
            <a:bodyPr vert="horz" wrap="none" lIns="91440" tIns="45720" rIns="91440" bIns="45720" anchor="ctr" anchorCtr="0" compatLnSpc="1"/>
            <a:lstStyle/>
            <a:p>
              <a:pPr algn="ctr"/>
              <a:r>
                <a:rPr lang="en-US" altLang="zh-CN" sz="2000">
                  <a:ln w="3175">
                    <a:solidFill>
                      <a:schemeClr val="bg1">
                        <a:lumMod val="65000"/>
                      </a:schemeClr>
                    </a:solidFill>
                  </a:ln>
                  <a:solidFill>
                    <a:schemeClr val="bg1"/>
                  </a:solidFill>
                  <a:latin typeface="Impact" panose="020B0806030902050204" pitchFamily="34" charset="0"/>
                </a:rPr>
                <a:t>30%</a:t>
              </a:r>
            </a:p>
          </p:txBody>
        </p:sp>
        <p:sp>
          <p:nvSpPr>
            <p:cNvPr id="15" name="ValueShape5"/>
            <p:cNvSpPr/>
            <p:nvPr/>
          </p:nvSpPr>
          <p:spPr bwMode="auto">
            <a:xfrm>
              <a:off x="6332618" y="5393059"/>
              <a:ext cx="576104" cy="474663"/>
            </a:xfrm>
            <a:prstGeom prst="rect">
              <a:avLst/>
            </a:prstGeom>
            <a:solidFill>
              <a:schemeClr val="accent5">
                <a:lumMod val="20000"/>
                <a:lumOff val="80000"/>
              </a:schemeClr>
            </a:solidFill>
            <a:ln>
              <a:noFill/>
            </a:ln>
          </p:spPr>
          <p:txBody>
            <a:bodyPr vert="horz" wrap="none" lIns="91440" tIns="45720" rIns="91440" bIns="45720" anchor="ctr" anchorCtr="0" compatLnSpc="1"/>
            <a:lstStyle/>
            <a:p>
              <a:pPr algn="ctr"/>
              <a:r>
                <a:rPr lang="en-US" altLang="zh-CN" sz="2000">
                  <a:ln w="3175">
                    <a:solidFill>
                      <a:schemeClr val="bg1">
                        <a:lumMod val="65000"/>
                      </a:schemeClr>
                    </a:solidFill>
                  </a:ln>
                  <a:solidFill>
                    <a:schemeClr val="bg1"/>
                  </a:solidFill>
                  <a:latin typeface="Impact" panose="020B0806030902050204" pitchFamily="34" charset="0"/>
                </a:rPr>
                <a:t>10%</a:t>
              </a:r>
            </a:p>
          </p:txBody>
        </p:sp>
        <p:sp>
          <p:nvSpPr>
            <p:cNvPr id="16" name="CustomText1"/>
            <p:cNvSpPr/>
            <p:nvPr/>
          </p:nvSpPr>
          <p:spPr bwMode="auto">
            <a:xfrm>
              <a:off x="4748332" y="1497176"/>
              <a:ext cx="37446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anchor="t" anchorCtr="0" compatLnSpc="1">
              <a:spAutoFit/>
            </a:bodyPr>
            <a:lstStyle/>
            <a:p>
              <a:pPr lvl="0" algn="ctr">
                <a:spcAft>
                  <a:spcPts val="600"/>
                </a:spcAft>
                <a:defRPr/>
              </a:pPr>
              <a:r>
                <a:rPr lang="en-US" altLang="zh-CN" sz="1400" b="1" smtClean="0">
                  <a:solidFill>
                    <a:schemeClr val="tx1">
                      <a:lumMod val="75000"/>
                      <a:lumOff val="25000"/>
                    </a:schemeClr>
                  </a:solidFill>
                  <a:latin typeface="微软雅黑" panose="020B0503020204020204" pitchFamily="34" charset="-122"/>
                  <a:ea typeface="微软雅黑" panose="020B0503020204020204" pitchFamily="34" charset="-122"/>
                </a:rPr>
                <a:t>2017</a:t>
              </a:r>
              <a:r>
                <a:rPr lang="zh-CN" altLang="en-US" sz="1400" b="1" smtClean="0">
                  <a:solidFill>
                    <a:schemeClr val="tx1">
                      <a:lumMod val="75000"/>
                      <a:lumOff val="25000"/>
                    </a:schemeClr>
                  </a:solidFill>
                  <a:latin typeface="微软雅黑" panose="020B0503020204020204" pitchFamily="34" charset="-122"/>
                  <a:ea typeface="微软雅黑" panose="020B0503020204020204" pitchFamily="34" charset="-122"/>
                </a:rPr>
                <a:t>年业务增长数据</a:t>
              </a:r>
              <a:endParaRPr lang="zh-CN" altLang="en-US" sz="1400" b="1">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7" name="CustomText1"/>
            <p:cNvSpPr/>
            <p:nvPr/>
          </p:nvSpPr>
          <p:spPr bwMode="auto">
            <a:xfrm>
              <a:off x="2222182" y="2901195"/>
              <a:ext cx="1513206" cy="506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0000" tIns="46800" rIns="90000" bIns="46800" anchor="ctr" anchorCtr="1" compatLnSpc="1">
              <a:normAutofit/>
            </a:bodyPr>
            <a:lstStyle/>
            <a:p>
              <a:pPr lvl="0">
                <a:defRPr/>
              </a:pPr>
              <a:r>
                <a:rPr lang="zh-CN" altLang="en-US" sz="1600" smtClean="0">
                  <a:latin typeface="微软雅黑 Light" panose="020B0502040204020203" pitchFamily="34" charset="-122"/>
                  <a:ea typeface="微软雅黑 Light" panose="020B0502040204020203" pitchFamily="34" charset="-122"/>
                </a:rPr>
                <a:t>增值服务</a:t>
              </a:r>
              <a:endParaRPr lang="en-US" altLang="zh-CN" sz="1600" dirty="0">
                <a:latin typeface="微软雅黑 Light" panose="020B0502040204020203" pitchFamily="34" charset="-122"/>
                <a:ea typeface="微软雅黑 Light" panose="020B0502040204020203" pitchFamily="34" charset="-122"/>
              </a:endParaRPr>
            </a:p>
          </p:txBody>
        </p:sp>
        <p:sp>
          <p:nvSpPr>
            <p:cNvPr id="18" name="CustomText1"/>
            <p:cNvSpPr/>
            <p:nvPr/>
          </p:nvSpPr>
          <p:spPr bwMode="auto">
            <a:xfrm>
              <a:off x="2222182" y="3722607"/>
              <a:ext cx="1513206" cy="506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0000" tIns="46800" rIns="90000" bIns="46800" anchor="ctr" anchorCtr="1" compatLnSpc="1">
              <a:normAutofit/>
            </a:bodyPr>
            <a:lstStyle/>
            <a:p>
              <a:pPr lvl="0">
                <a:defRPr/>
              </a:pPr>
              <a:r>
                <a:rPr lang="zh-CN" altLang="en-US" sz="1600" smtClean="0">
                  <a:latin typeface="微软雅黑 Light" panose="020B0502040204020203" pitchFamily="34" charset="-122"/>
                  <a:ea typeface="微软雅黑 Light" panose="020B0502040204020203" pitchFamily="34" charset="-122"/>
                </a:rPr>
                <a:t>会员收入</a:t>
              </a:r>
              <a:endParaRPr lang="en-US" altLang="zh-CN" sz="1600" dirty="0">
                <a:latin typeface="微软雅黑 Light" panose="020B0502040204020203" pitchFamily="34" charset="-122"/>
                <a:ea typeface="微软雅黑 Light" panose="020B0502040204020203" pitchFamily="34" charset="-122"/>
              </a:endParaRPr>
            </a:p>
          </p:txBody>
        </p:sp>
        <p:sp>
          <p:nvSpPr>
            <p:cNvPr id="19" name="CustomText1"/>
            <p:cNvSpPr/>
            <p:nvPr/>
          </p:nvSpPr>
          <p:spPr bwMode="auto">
            <a:xfrm>
              <a:off x="2222182" y="4544019"/>
              <a:ext cx="1513206" cy="506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0000" tIns="46800" rIns="90000" bIns="46800" anchor="ctr" anchorCtr="1" compatLnSpc="1">
              <a:normAutofit/>
            </a:bodyPr>
            <a:lstStyle/>
            <a:p>
              <a:pPr lvl="0">
                <a:defRPr/>
              </a:pPr>
              <a:r>
                <a:rPr lang="zh-CN" altLang="en-US" sz="1600" smtClean="0">
                  <a:latin typeface="微软雅黑 Light" panose="020B0502040204020203" pitchFamily="34" charset="-122"/>
                  <a:ea typeface="微软雅黑 Light" panose="020B0502040204020203" pitchFamily="34" charset="-122"/>
                </a:rPr>
                <a:t>定制收入</a:t>
              </a:r>
              <a:endParaRPr lang="en-US" altLang="zh-CN" sz="1600" dirty="0">
                <a:latin typeface="微软雅黑 Light" panose="020B0502040204020203" pitchFamily="34" charset="-122"/>
                <a:ea typeface="微软雅黑 Light" panose="020B0502040204020203" pitchFamily="34" charset="-122"/>
              </a:endParaRPr>
            </a:p>
          </p:txBody>
        </p:sp>
        <p:sp>
          <p:nvSpPr>
            <p:cNvPr id="20" name="CustomText1"/>
            <p:cNvSpPr/>
            <p:nvPr/>
          </p:nvSpPr>
          <p:spPr bwMode="auto">
            <a:xfrm>
              <a:off x="2222182" y="5365431"/>
              <a:ext cx="1513206" cy="506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0000" tIns="46800" rIns="90000" bIns="46800" anchor="ctr" anchorCtr="1" compatLnSpc="1">
              <a:normAutofit/>
            </a:bodyPr>
            <a:lstStyle/>
            <a:p>
              <a:pPr lvl="0">
                <a:defRPr/>
              </a:pPr>
              <a:r>
                <a:rPr lang="zh-CN" altLang="en-US" sz="1600" smtClean="0">
                  <a:latin typeface="微软雅黑 Light" panose="020B0502040204020203" pitchFamily="34" charset="-122"/>
                  <a:ea typeface="微软雅黑 Light" panose="020B0502040204020203" pitchFamily="34" charset="-122"/>
                </a:rPr>
                <a:t>零售收入</a:t>
              </a:r>
              <a:endParaRPr lang="en-US" altLang="zh-CN" sz="1600" dirty="0">
                <a:latin typeface="微软雅黑 Light" panose="020B0502040204020203" pitchFamily="34" charset="-122"/>
                <a:ea typeface="微软雅黑 Light" panose="020B0502040204020203" pitchFamily="34" charset="-122"/>
              </a:endParaRPr>
            </a:p>
          </p:txBody>
        </p:sp>
      </p:grpSp>
      <p:pic>
        <p:nvPicPr>
          <p:cNvPr id="24" name="图片 8" descr="4"/>
          <p:cNvPicPr>
            <a:picLocks noChangeAspect="1" noChangeArrowheads="1"/>
          </p:cNvPicPr>
          <p:nvPr/>
        </p:nvPicPr>
        <p:blipFill>
          <a:blip r:embed="rId2" cstate="email"/>
          <a:srcRect/>
          <a:stretch>
            <a:fillRect/>
          </a:stretch>
        </p:blipFill>
        <p:spPr bwMode="auto">
          <a:xfrm>
            <a:off x="-230188" y="3175"/>
            <a:ext cx="2219326"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图片 24"/>
          <p:cNvPicPr>
            <a:picLocks noChangeAspect="1"/>
          </p:cNvPicPr>
          <p:nvPr/>
        </p:nvPicPr>
        <p:blipFill rotWithShape="1">
          <a:blip r:embed="rId3" cstate="email"/>
          <a:srcRect/>
          <a:stretch>
            <a:fillRect/>
          </a:stretch>
        </p:blipFill>
        <p:spPr>
          <a:xfrm>
            <a:off x="11687175" y="5245260"/>
            <a:ext cx="571500" cy="161274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10"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p:nvPr/>
        </p:nvGrpSpPr>
        <p:grpSpPr>
          <a:xfrm>
            <a:off x="1118508" y="1376772"/>
            <a:ext cx="9954986" cy="3709266"/>
            <a:chOff x="1118508" y="1376772"/>
            <a:chExt cx="9954986" cy="3709266"/>
          </a:xfrm>
        </p:grpSpPr>
        <p:sp>
          <p:nvSpPr>
            <p:cNvPr id="4" name="íṥľiḍé"/>
            <p:cNvSpPr/>
            <p:nvPr/>
          </p:nvSpPr>
          <p:spPr>
            <a:xfrm>
              <a:off x="1118508" y="1376772"/>
              <a:ext cx="2759529" cy="2743200"/>
            </a:xfrm>
            <a:prstGeom prst="rect">
              <a:avLst/>
            </a:prstGeom>
            <a:solidFill>
              <a:srgbClr val="74B19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5" name="iṧliḑê"/>
            <p:cNvSpPr/>
            <p:nvPr/>
          </p:nvSpPr>
          <p:spPr>
            <a:xfrm>
              <a:off x="4716236" y="1376772"/>
              <a:ext cx="2759529" cy="2743200"/>
            </a:xfrm>
            <a:prstGeom prst="rect">
              <a:avLst/>
            </a:prstGeom>
            <a:solidFill>
              <a:srgbClr val="C3D2D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6" name="ïṡľíḑe"/>
            <p:cNvSpPr/>
            <p:nvPr/>
          </p:nvSpPr>
          <p:spPr>
            <a:xfrm>
              <a:off x="8313965" y="1376772"/>
              <a:ext cx="2759529" cy="2743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7" name="iS1ïḑe"/>
            <p:cNvSpPr/>
            <p:nvPr/>
          </p:nvSpPr>
          <p:spPr>
            <a:xfrm>
              <a:off x="1226685" y="1476785"/>
              <a:ext cx="2543175" cy="2543175"/>
            </a:xfrm>
            <a:prstGeom prst="rect">
              <a:avLst/>
            </a:prstGeom>
            <a:pattFill prst="dkUpDiag">
              <a:fgClr>
                <a:schemeClr val="tx2"/>
              </a:fgClr>
              <a:bgClr>
                <a:schemeClr val="bg1">
                  <a:lumMod val="6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8" name="ïSļíḍè"/>
            <p:cNvSpPr/>
            <p:nvPr/>
          </p:nvSpPr>
          <p:spPr>
            <a:xfrm>
              <a:off x="4824413" y="1476785"/>
              <a:ext cx="2543175" cy="2543175"/>
            </a:xfrm>
            <a:prstGeom prst="rect">
              <a:avLst/>
            </a:prstGeom>
            <a:pattFill prst="dkUpDiag">
              <a:fgClr>
                <a:schemeClr val="tx2"/>
              </a:fgClr>
              <a:bgClr>
                <a:schemeClr val="bg1">
                  <a:lumMod val="6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9" name="iṧļïḑe"/>
            <p:cNvSpPr/>
            <p:nvPr/>
          </p:nvSpPr>
          <p:spPr>
            <a:xfrm>
              <a:off x="8422142" y="1476785"/>
              <a:ext cx="2543175" cy="2543175"/>
            </a:xfrm>
            <a:prstGeom prst="rect">
              <a:avLst/>
            </a:prstGeom>
            <a:pattFill prst="dkUpDiag">
              <a:fgClr>
                <a:schemeClr val="tx2"/>
              </a:fgClr>
              <a:bgClr>
                <a:schemeClr val="bg1">
                  <a:lumMod val="6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0" name="îṥľidé"/>
            <p:cNvSpPr/>
            <p:nvPr/>
          </p:nvSpPr>
          <p:spPr>
            <a:xfrm>
              <a:off x="1226685" y="1476784"/>
              <a:ext cx="2543174" cy="2543175"/>
            </a:xfrm>
            <a:prstGeom prst="rect">
              <a:avLst/>
            </a:prstGeom>
            <a:blipFill>
              <a:blip r:embed="rId2" cstate="email"/>
              <a:stretch>
                <a:fillRect/>
              </a:stretch>
            </a:blip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1" name="ïSḻídé"/>
            <p:cNvSpPr/>
            <p:nvPr/>
          </p:nvSpPr>
          <p:spPr>
            <a:xfrm>
              <a:off x="4824413" y="1476784"/>
              <a:ext cx="2543174" cy="2543175"/>
            </a:xfrm>
            <a:prstGeom prst="rect">
              <a:avLst/>
            </a:prstGeom>
            <a:blipFill>
              <a:blip r:embed="rId2" cstate="email"/>
              <a:stretch>
                <a:fillRect/>
              </a:stretch>
            </a:blip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2" name="í$ḻíḋê"/>
            <p:cNvSpPr/>
            <p:nvPr/>
          </p:nvSpPr>
          <p:spPr>
            <a:xfrm>
              <a:off x="8422142" y="1476784"/>
              <a:ext cx="2543174" cy="2543175"/>
            </a:xfrm>
            <a:prstGeom prst="rect">
              <a:avLst/>
            </a:prstGeom>
            <a:blipFill>
              <a:blip r:embed="rId2" cstate="email"/>
              <a:stretch>
                <a:fillRect/>
              </a:stretch>
            </a:blip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3" name="iṣ1íḋè"/>
            <p:cNvSpPr txBox="1"/>
            <p:nvPr/>
          </p:nvSpPr>
          <p:spPr>
            <a:xfrm>
              <a:off x="1238132" y="4451056"/>
              <a:ext cx="2520280" cy="246221"/>
            </a:xfrm>
            <a:prstGeom prst="rect">
              <a:avLst/>
            </a:prstGeom>
          </p:spPr>
          <p:txBody>
            <a:bodyPr vert="horz" wrap="none" lIns="0" tIns="0" rIns="0" bIns="0" anchor="b" anchorCtr="1">
              <a:normAutofit/>
            </a:bodyPr>
            <a:lstStyle/>
            <a:p>
              <a:pPr algn="ctr"/>
              <a:r>
                <a:rPr lang="zh-CN" altLang="en-US" sz="1600" kern="900">
                  <a:solidFill>
                    <a:srgbClr val="74B19C"/>
                  </a:solidFill>
                  <a:latin typeface="方正悠黑简体" panose="00000500000000000000" pitchFamily="2" charset="-122"/>
                  <a:ea typeface="方正悠黑简体" panose="00000500000000000000" pitchFamily="2" charset="-122"/>
                </a:rPr>
                <a:t>标题文本预设</a:t>
              </a:r>
            </a:p>
          </p:txBody>
        </p:sp>
        <p:sp>
          <p:nvSpPr>
            <p:cNvPr id="14" name="iṧľïdê"/>
            <p:cNvSpPr txBox="1"/>
            <p:nvPr/>
          </p:nvSpPr>
          <p:spPr>
            <a:xfrm>
              <a:off x="1238132" y="4697277"/>
              <a:ext cx="2520280" cy="388761"/>
            </a:xfrm>
            <a:prstGeom prst="rect">
              <a:avLst/>
            </a:prstGeom>
          </p:spPr>
          <p:txBody>
            <a:bodyPr vert="horz" wrap="square" lIns="0" tIns="0" rIns="0" bIns="0" anchor="t" anchorCtr="1">
              <a:normAutofit lnSpcReduction="10000"/>
            </a:bodyPr>
            <a:lstStyle/>
            <a:p>
              <a:pPr lvl="0" algn="ctr">
                <a:lnSpc>
                  <a:spcPct val="120000"/>
                </a:lnSpc>
              </a:pPr>
              <a:r>
                <a:rPr lang="zh-CN" altLang="en-US" sz="1100">
                  <a:solidFill>
                    <a:schemeClr val="dk1">
                      <a:lumMod val="100000"/>
                    </a:schemeClr>
                  </a:solidFill>
                </a:rPr>
                <a:t>此部分内容作为文字排版占位显示</a:t>
              </a:r>
              <a:br>
                <a:rPr lang="zh-CN" altLang="en-US" sz="1100">
                  <a:solidFill>
                    <a:schemeClr val="dk1">
                      <a:lumMod val="100000"/>
                    </a:schemeClr>
                  </a:solidFill>
                </a:rPr>
              </a:br>
              <a:r>
                <a:rPr lang="zh-CN" altLang="en-US" sz="1100">
                  <a:solidFill>
                    <a:schemeClr val="dk1">
                      <a:lumMod val="100000"/>
                    </a:schemeClr>
                  </a:solidFill>
                </a:rPr>
                <a:t>（建议使用主题字体）</a:t>
              </a:r>
            </a:p>
          </p:txBody>
        </p:sp>
        <p:sp>
          <p:nvSpPr>
            <p:cNvPr id="15" name="íşḻíḓe"/>
            <p:cNvSpPr txBox="1"/>
            <p:nvPr/>
          </p:nvSpPr>
          <p:spPr>
            <a:xfrm>
              <a:off x="4835860" y="4451056"/>
              <a:ext cx="2520280" cy="246221"/>
            </a:xfrm>
            <a:prstGeom prst="rect">
              <a:avLst/>
            </a:prstGeom>
          </p:spPr>
          <p:txBody>
            <a:bodyPr vert="horz" wrap="none" lIns="0" tIns="0" rIns="0" bIns="0" anchor="b" anchorCtr="1">
              <a:normAutofit/>
            </a:bodyPr>
            <a:lstStyle/>
            <a:p>
              <a:pPr algn="ctr"/>
              <a:r>
                <a:rPr lang="zh-CN" altLang="en-US" sz="1600" kern="900">
                  <a:solidFill>
                    <a:srgbClr val="C3D2DB"/>
                  </a:solidFill>
                  <a:latin typeface="方正悠黑简体" panose="00000500000000000000" pitchFamily="2" charset="-122"/>
                  <a:ea typeface="方正悠黑简体" panose="00000500000000000000" pitchFamily="2" charset="-122"/>
                </a:rPr>
                <a:t>标题文本预设</a:t>
              </a:r>
            </a:p>
          </p:txBody>
        </p:sp>
        <p:sp>
          <p:nvSpPr>
            <p:cNvPr id="16" name="î$1íďè"/>
            <p:cNvSpPr txBox="1"/>
            <p:nvPr/>
          </p:nvSpPr>
          <p:spPr>
            <a:xfrm>
              <a:off x="4835860" y="4697277"/>
              <a:ext cx="2520280" cy="388761"/>
            </a:xfrm>
            <a:prstGeom prst="rect">
              <a:avLst/>
            </a:prstGeom>
          </p:spPr>
          <p:txBody>
            <a:bodyPr vert="horz" wrap="square" lIns="0" tIns="0" rIns="0" bIns="0" anchor="t" anchorCtr="1">
              <a:normAutofit lnSpcReduction="10000"/>
            </a:bodyPr>
            <a:lstStyle/>
            <a:p>
              <a:pPr lvl="0" algn="ctr">
                <a:lnSpc>
                  <a:spcPct val="120000"/>
                </a:lnSpc>
              </a:pPr>
              <a:r>
                <a:rPr lang="zh-CN" altLang="en-US" sz="1100">
                  <a:solidFill>
                    <a:schemeClr val="dk1">
                      <a:lumMod val="100000"/>
                    </a:schemeClr>
                  </a:solidFill>
                </a:rPr>
                <a:t>此部分内容作为文字排版占位显示</a:t>
              </a:r>
              <a:br>
                <a:rPr lang="zh-CN" altLang="en-US" sz="1100">
                  <a:solidFill>
                    <a:schemeClr val="dk1">
                      <a:lumMod val="100000"/>
                    </a:schemeClr>
                  </a:solidFill>
                </a:rPr>
              </a:br>
              <a:r>
                <a:rPr lang="zh-CN" altLang="en-US" sz="1100">
                  <a:solidFill>
                    <a:schemeClr val="dk1">
                      <a:lumMod val="100000"/>
                    </a:schemeClr>
                  </a:solidFill>
                </a:rPr>
                <a:t>（建议使用主题字体）</a:t>
              </a:r>
            </a:p>
          </p:txBody>
        </p:sp>
        <p:sp>
          <p:nvSpPr>
            <p:cNvPr id="17" name="iṣḻide"/>
            <p:cNvSpPr txBox="1"/>
            <p:nvPr/>
          </p:nvSpPr>
          <p:spPr>
            <a:xfrm>
              <a:off x="8433589" y="4451056"/>
              <a:ext cx="2520280" cy="246221"/>
            </a:xfrm>
            <a:prstGeom prst="rect">
              <a:avLst/>
            </a:prstGeom>
          </p:spPr>
          <p:txBody>
            <a:bodyPr vert="horz" wrap="none" lIns="0" tIns="0" rIns="0" bIns="0" anchor="b" anchorCtr="1">
              <a:normAutofit/>
            </a:bodyPr>
            <a:lstStyle/>
            <a:p>
              <a:pPr algn="ctr"/>
              <a:r>
                <a:rPr lang="zh-CN" altLang="en-US" sz="1600" kern="900">
                  <a:solidFill>
                    <a:schemeClr val="accent3"/>
                  </a:solidFill>
                  <a:latin typeface="方正悠黑简体" panose="00000500000000000000" pitchFamily="2" charset="-122"/>
                  <a:ea typeface="方正悠黑简体" panose="00000500000000000000" pitchFamily="2" charset="-122"/>
                </a:rPr>
                <a:t>标题文本预设</a:t>
              </a:r>
            </a:p>
          </p:txBody>
        </p:sp>
        <p:sp>
          <p:nvSpPr>
            <p:cNvPr id="18" name="îšļîďê"/>
            <p:cNvSpPr txBox="1"/>
            <p:nvPr/>
          </p:nvSpPr>
          <p:spPr>
            <a:xfrm>
              <a:off x="8433589" y="4697277"/>
              <a:ext cx="2520280" cy="388761"/>
            </a:xfrm>
            <a:prstGeom prst="rect">
              <a:avLst/>
            </a:prstGeom>
          </p:spPr>
          <p:txBody>
            <a:bodyPr vert="horz" wrap="square" lIns="0" tIns="0" rIns="0" bIns="0" anchor="t" anchorCtr="1">
              <a:normAutofit lnSpcReduction="10000"/>
            </a:bodyPr>
            <a:lstStyle/>
            <a:p>
              <a:pPr lvl="0" algn="ctr">
                <a:lnSpc>
                  <a:spcPct val="120000"/>
                </a:lnSpc>
              </a:pPr>
              <a:r>
                <a:rPr lang="zh-CN" altLang="en-US" sz="1100">
                  <a:solidFill>
                    <a:schemeClr val="dk1">
                      <a:lumMod val="100000"/>
                    </a:schemeClr>
                  </a:solidFill>
                </a:rPr>
                <a:t>此部分内容作为文字排版占位显示</a:t>
              </a:r>
              <a:br>
                <a:rPr lang="zh-CN" altLang="en-US" sz="1100">
                  <a:solidFill>
                    <a:schemeClr val="dk1">
                      <a:lumMod val="100000"/>
                    </a:schemeClr>
                  </a:solidFill>
                </a:rPr>
              </a:br>
              <a:r>
                <a:rPr lang="zh-CN" altLang="en-US" sz="1100">
                  <a:solidFill>
                    <a:schemeClr val="dk1">
                      <a:lumMod val="100000"/>
                    </a:schemeClr>
                  </a:solidFill>
                </a:rPr>
                <a:t>（建议使用主题字体）</a:t>
              </a:r>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图表 5"/>
          <p:cNvGraphicFramePr/>
          <p:nvPr/>
        </p:nvGraphicFramePr>
        <p:xfrm>
          <a:off x="1057275" y="1396999"/>
          <a:ext cx="5505451" cy="3670301"/>
        </p:xfrm>
        <a:graphic>
          <a:graphicData uri="http://schemas.openxmlformats.org/drawingml/2006/chart">
            <c:chart xmlns:c="http://schemas.openxmlformats.org/drawingml/2006/chart" xmlns:r="http://schemas.openxmlformats.org/officeDocument/2006/relationships" r:id="rId2"/>
          </a:graphicData>
        </a:graphic>
      </p:graphicFrame>
      <p:sp>
        <p:nvSpPr>
          <p:cNvPr id="7" name="文本框 6"/>
          <p:cNvSpPr txBox="1"/>
          <p:nvPr/>
        </p:nvSpPr>
        <p:spPr>
          <a:xfrm>
            <a:off x="7521575" y="1393825"/>
            <a:ext cx="2646878" cy="584775"/>
          </a:xfrm>
          <a:prstGeom prst="rect">
            <a:avLst/>
          </a:prstGeom>
          <a:noFill/>
        </p:spPr>
        <p:txBody>
          <a:bodyPr wrap="none" rtlCol="0">
            <a:spAutoFit/>
          </a:bodyPr>
          <a:lstStyle/>
          <a:p>
            <a:r>
              <a:rPr lang="zh-CN" altLang="en-US" sz="3200" b="1">
                <a:latin typeface="微软雅黑" panose="020B0503020204020204" pitchFamily="34" charset="-122"/>
                <a:ea typeface="微软雅黑" panose="020B0503020204020204" pitchFamily="34" charset="-122"/>
              </a:rPr>
              <a:t>收</a:t>
            </a:r>
            <a:r>
              <a:rPr lang="zh-CN" altLang="en-US" sz="3200" b="1" smtClean="0">
                <a:latin typeface="微软雅黑" panose="020B0503020204020204" pitchFamily="34" charset="-122"/>
                <a:ea typeface="微软雅黑" panose="020B0503020204020204" pitchFamily="34" charset="-122"/>
              </a:rPr>
              <a:t>入增长描述</a:t>
            </a:r>
            <a:endParaRPr lang="zh-CN" altLang="en-US" sz="3200" b="1">
              <a:latin typeface="微软雅黑" panose="020B0503020204020204" pitchFamily="34" charset="-122"/>
              <a:ea typeface="微软雅黑" panose="020B0503020204020204" pitchFamily="34" charset="-122"/>
            </a:endParaRPr>
          </a:p>
        </p:txBody>
      </p:sp>
      <p:sp>
        <p:nvSpPr>
          <p:cNvPr id="8" name="文本框 7"/>
          <p:cNvSpPr txBox="1"/>
          <p:nvPr/>
        </p:nvSpPr>
        <p:spPr>
          <a:xfrm>
            <a:off x="7521575" y="2680297"/>
            <a:ext cx="3136900" cy="2169825"/>
          </a:xfrm>
          <a:prstGeom prst="rect">
            <a:avLst/>
          </a:prstGeom>
          <a:noFill/>
        </p:spPr>
        <p:txBody>
          <a:bodyPr wrap="square" rtlCol="0">
            <a:spAutoFit/>
          </a:bodyPr>
          <a:lstStyle/>
          <a:p>
            <a:pPr>
              <a:lnSpc>
                <a:spcPct val="150000"/>
              </a:lnSpc>
            </a:pPr>
            <a:r>
              <a:rPr lang="en-US" altLang="zh-CN" smtClean="0">
                <a:latin typeface="微软雅黑 Light" panose="020B0502040204020203" pitchFamily="34" charset="-122"/>
                <a:ea typeface="微软雅黑 Light" panose="020B0502040204020203" pitchFamily="34" charset="-122"/>
              </a:rPr>
              <a:t>Q1</a:t>
            </a:r>
            <a:r>
              <a:rPr lang="zh-CN" altLang="en-US" smtClean="0">
                <a:latin typeface="微软雅黑 Light" panose="020B0502040204020203" pitchFamily="34" charset="-122"/>
                <a:ea typeface="微软雅黑 Light" panose="020B0502040204020203" pitchFamily="34" charset="-122"/>
              </a:rPr>
              <a:t>季度通过对用户进行</a:t>
            </a:r>
            <a:r>
              <a:rPr lang="zh-CN" altLang="en-US">
                <a:latin typeface="微软雅黑 Light" panose="020B0502040204020203" pitchFamily="34" charset="-122"/>
                <a:ea typeface="微软雅黑 Light" panose="020B0502040204020203" pitchFamily="34" charset="-122"/>
              </a:rPr>
              <a:t>精</a:t>
            </a:r>
            <a:r>
              <a:rPr lang="zh-CN" altLang="en-US" smtClean="0">
                <a:latin typeface="微软雅黑 Light" panose="020B0502040204020203" pitchFamily="34" charset="-122"/>
                <a:ea typeface="微软雅黑 Light" panose="020B0502040204020203" pitchFamily="34" charset="-122"/>
              </a:rPr>
              <a:t>准分析，季度收入增长</a:t>
            </a:r>
            <a:r>
              <a:rPr lang="en-US" altLang="zh-CN" smtClean="0">
                <a:latin typeface="微软雅黑 Light" panose="020B0502040204020203" pitchFamily="34" charset="-122"/>
                <a:ea typeface="微软雅黑 Light" panose="020B0502040204020203" pitchFamily="34" charset="-122"/>
              </a:rPr>
              <a:t>XXX</a:t>
            </a:r>
          </a:p>
          <a:p>
            <a:pPr>
              <a:lnSpc>
                <a:spcPct val="150000"/>
              </a:lnSpc>
            </a:pPr>
            <a:r>
              <a:rPr lang="en-US" altLang="zh-CN" smtClean="0">
                <a:latin typeface="微软雅黑 Light" panose="020B0502040204020203" pitchFamily="34" charset="-122"/>
                <a:ea typeface="微软雅黑 Light" panose="020B0502040204020203" pitchFamily="34" charset="-122"/>
              </a:rPr>
              <a:t>Q2</a:t>
            </a:r>
            <a:r>
              <a:rPr lang="zh-CN" altLang="en-US" smtClean="0">
                <a:latin typeface="微软雅黑 Light" panose="020B0502040204020203" pitchFamily="34" charset="-122"/>
                <a:ea typeface="微软雅黑 Light" panose="020B0502040204020203" pitchFamily="34" charset="-122"/>
              </a:rPr>
              <a:t>季度通过</a:t>
            </a:r>
            <a:r>
              <a:rPr lang="en-US" altLang="zh-CN" smtClean="0">
                <a:latin typeface="微软雅黑 Light" panose="020B0502040204020203" pitchFamily="34" charset="-122"/>
                <a:ea typeface="微软雅黑 Light" panose="020B0502040204020203" pitchFamily="34" charset="-122"/>
              </a:rPr>
              <a:t>XXX</a:t>
            </a:r>
            <a:r>
              <a:rPr lang="zh-CN" altLang="en-US" smtClean="0">
                <a:latin typeface="微软雅黑 Light" panose="020B0502040204020203" pitchFamily="34" charset="-122"/>
                <a:ea typeface="微软雅黑 Light" panose="020B0502040204020203" pitchFamily="34" charset="-122"/>
              </a:rPr>
              <a:t>，</a:t>
            </a:r>
            <a:endParaRPr lang="en-US" altLang="zh-CN" smtClean="0">
              <a:latin typeface="微软雅黑 Light" panose="020B0502040204020203" pitchFamily="34" charset="-122"/>
              <a:ea typeface="微软雅黑 Light" panose="020B0502040204020203" pitchFamily="34" charset="-122"/>
            </a:endParaRPr>
          </a:p>
          <a:p>
            <a:pPr>
              <a:lnSpc>
                <a:spcPct val="150000"/>
              </a:lnSpc>
            </a:pPr>
            <a:r>
              <a:rPr lang="en-US" altLang="zh-CN" smtClean="0">
                <a:latin typeface="微软雅黑 Light" panose="020B0502040204020203" pitchFamily="34" charset="-122"/>
                <a:ea typeface="微软雅黑 Light" panose="020B0502040204020203" pitchFamily="34" charset="-122"/>
              </a:rPr>
              <a:t>Q3</a:t>
            </a:r>
            <a:r>
              <a:rPr lang="zh-CN" altLang="en-US" smtClean="0">
                <a:latin typeface="微软雅黑 Light" panose="020B0502040204020203" pitchFamily="34" charset="-122"/>
                <a:ea typeface="微软雅黑 Light" panose="020B0502040204020203" pitchFamily="34" charset="-122"/>
              </a:rPr>
              <a:t>季</a:t>
            </a:r>
            <a:r>
              <a:rPr lang="zh-CN" altLang="en-US">
                <a:latin typeface="微软雅黑 Light" panose="020B0502040204020203" pitchFamily="34" charset="-122"/>
                <a:ea typeface="微软雅黑 Light" panose="020B0502040204020203" pitchFamily="34" charset="-122"/>
              </a:rPr>
              <a:t>度通过</a:t>
            </a:r>
            <a:r>
              <a:rPr lang="en-US" altLang="zh-CN" smtClean="0">
                <a:latin typeface="微软雅黑 Light" panose="020B0502040204020203" pitchFamily="34" charset="-122"/>
                <a:ea typeface="微软雅黑 Light" panose="020B0502040204020203" pitchFamily="34" charset="-122"/>
              </a:rPr>
              <a:t>XXX</a:t>
            </a:r>
            <a:r>
              <a:rPr lang="zh-CN" altLang="en-US" smtClean="0">
                <a:latin typeface="微软雅黑 Light" panose="020B0502040204020203" pitchFamily="34" charset="-122"/>
                <a:ea typeface="微软雅黑 Light" panose="020B0502040204020203" pitchFamily="34" charset="-122"/>
              </a:rPr>
              <a:t>，</a:t>
            </a:r>
            <a:endParaRPr lang="en-US" altLang="zh-CN">
              <a:latin typeface="微软雅黑 Light" panose="020B0502040204020203" pitchFamily="34" charset="-122"/>
              <a:ea typeface="微软雅黑 Light" panose="020B0502040204020203" pitchFamily="34" charset="-122"/>
            </a:endParaRPr>
          </a:p>
          <a:p>
            <a:pPr>
              <a:lnSpc>
                <a:spcPct val="150000"/>
              </a:lnSpc>
            </a:pPr>
            <a:r>
              <a:rPr lang="en-US" altLang="zh-CN" smtClean="0">
                <a:latin typeface="微软雅黑 Light" panose="020B0502040204020203" pitchFamily="34" charset="-122"/>
                <a:ea typeface="微软雅黑 Light" panose="020B0502040204020203" pitchFamily="34" charset="-122"/>
              </a:rPr>
              <a:t>Q4</a:t>
            </a:r>
            <a:r>
              <a:rPr lang="zh-CN" altLang="en-US" smtClean="0">
                <a:latin typeface="微软雅黑 Light" panose="020B0502040204020203" pitchFamily="34" charset="-122"/>
                <a:ea typeface="微软雅黑 Light" panose="020B0502040204020203" pitchFamily="34" charset="-122"/>
              </a:rPr>
              <a:t>季</a:t>
            </a:r>
            <a:r>
              <a:rPr lang="zh-CN" altLang="en-US">
                <a:latin typeface="微软雅黑 Light" panose="020B0502040204020203" pitchFamily="34" charset="-122"/>
                <a:ea typeface="微软雅黑 Light" panose="020B0502040204020203" pitchFamily="34" charset="-122"/>
              </a:rPr>
              <a:t>度通过</a:t>
            </a:r>
            <a:r>
              <a:rPr lang="en-US" altLang="zh-CN" smtClean="0">
                <a:latin typeface="微软雅黑 Light" panose="020B0502040204020203" pitchFamily="34" charset="-122"/>
                <a:ea typeface="微软雅黑 Light" panose="020B0502040204020203" pitchFamily="34" charset="-122"/>
              </a:rPr>
              <a:t>XXX</a:t>
            </a:r>
            <a:r>
              <a:rPr lang="zh-CN" altLang="en-US" smtClean="0">
                <a:latin typeface="微软雅黑 Light" panose="020B0502040204020203" pitchFamily="34" charset="-122"/>
                <a:ea typeface="微软雅黑 Light" panose="020B0502040204020203" pitchFamily="34" charset="-122"/>
              </a:rPr>
              <a:t>，</a:t>
            </a:r>
            <a:endParaRPr lang="zh-CN" altLang="en-US">
              <a:latin typeface="微软雅黑 Light" panose="020B0502040204020203" pitchFamily="34" charset="-122"/>
              <a:ea typeface="微软雅黑 Light" panose="020B0502040204020203" pitchFamily="34" charset="-122"/>
            </a:endParaRPr>
          </a:p>
        </p:txBody>
      </p:sp>
      <p:sp>
        <p:nvSpPr>
          <p:cNvPr id="9" name="矩形 8"/>
          <p:cNvSpPr/>
          <p:nvPr/>
        </p:nvSpPr>
        <p:spPr>
          <a:xfrm>
            <a:off x="7549614" y="1978600"/>
            <a:ext cx="1590500" cy="338554"/>
          </a:xfrm>
          <a:prstGeom prst="rect">
            <a:avLst/>
          </a:prstGeom>
        </p:spPr>
        <p:txBody>
          <a:bodyPr wrap="none">
            <a:spAutoFit/>
          </a:bodyPr>
          <a:lstStyle/>
          <a:p>
            <a:r>
              <a:rPr lang="zh-CN" altLang="en-US" sz="1600">
                <a:latin typeface="Century Gothic" panose="020B0502020202020204" pitchFamily="34" charset="0"/>
              </a:rPr>
              <a:t>Project review</a:t>
            </a:r>
          </a:p>
        </p:txBody>
      </p:sp>
      <p:cxnSp>
        <p:nvCxnSpPr>
          <p:cNvPr id="10" name="直接连接符 9"/>
          <p:cNvCxnSpPr/>
          <p:nvPr/>
        </p:nvCxnSpPr>
        <p:spPr>
          <a:xfrm>
            <a:off x="7648575" y="2486025"/>
            <a:ext cx="2705100" cy="0"/>
          </a:xfrm>
          <a:prstGeom prst="line">
            <a:avLst/>
          </a:prstGeom>
          <a:ln>
            <a:solidFill>
              <a:schemeClr val="tx1">
                <a:lumMod val="95000"/>
                <a:lumOff val="5000"/>
              </a:schemeClr>
            </a:solidFill>
            <a:headEnd type="oval"/>
            <a:tailEnd type="ova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2" cstate="email"/>
          <a:srcRect b="-803"/>
          <a:stretch>
            <a:fillRect/>
          </a:stretch>
        </p:blipFill>
        <p:spPr>
          <a:xfrm>
            <a:off x="2295525" y="1445471"/>
            <a:ext cx="2838450" cy="2964604"/>
          </a:xfrm>
          <a:prstGeom prst="flowChartConnector">
            <a:avLst/>
          </a:prstGeom>
        </p:spPr>
      </p:pic>
      <p:sp>
        <p:nvSpPr>
          <p:cNvPr id="4" name="文本框 3"/>
          <p:cNvSpPr txBox="1"/>
          <p:nvPr/>
        </p:nvSpPr>
        <p:spPr>
          <a:xfrm>
            <a:off x="4076700" y="1712171"/>
            <a:ext cx="2710870" cy="1015663"/>
          </a:xfrm>
          <a:prstGeom prst="rect">
            <a:avLst/>
          </a:prstGeom>
          <a:noFill/>
        </p:spPr>
        <p:txBody>
          <a:bodyPr wrap="none" rtlCol="0">
            <a:spAutoFit/>
          </a:bodyPr>
          <a:lstStyle/>
          <a:p>
            <a:r>
              <a:rPr lang="en-US" altLang="zh-CN" sz="6000" smtClean="0">
                <a:solidFill>
                  <a:srgbClr val="92CDBB"/>
                </a:solidFill>
              </a:rPr>
              <a:t>PART 02</a:t>
            </a:r>
            <a:endParaRPr lang="zh-CN" altLang="en-US" sz="6000">
              <a:solidFill>
                <a:srgbClr val="92CDBB"/>
              </a:solidFill>
            </a:endParaRPr>
          </a:p>
        </p:txBody>
      </p:sp>
      <p:sp>
        <p:nvSpPr>
          <p:cNvPr id="5" name="文本框 4"/>
          <p:cNvSpPr txBox="1"/>
          <p:nvPr/>
        </p:nvSpPr>
        <p:spPr>
          <a:xfrm>
            <a:off x="5432135" y="2994534"/>
            <a:ext cx="3877985" cy="1200329"/>
          </a:xfrm>
          <a:prstGeom prst="rect">
            <a:avLst/>
          </a:prstGeom>
          <a:noFill/>
        </p:spPr>
        <p:txBody>
          <a:bodyPr wrap="none" rtlCol="0">
            <a:spAutoFit/>
          </a:bodyPr>
          <a:lstStyle/>
          <a:p>
            <a:r>
              <a:rPr lang="zh-CN" altLang="en-US" sz="7200" b="1" smtClean="0">
                <a:solidFill>
                  <a:schemeClr val="tx1">
                    <a:lumMod val="75000"/>
                    <a:lumOff val="25000"/>
                  </a:schemeClr>
                </a:solidFill>
                <a:latin typeface="微软雅黑" panose="020B0503020204020204" pitchFamily="34" charset="-122"/>
                <a:ea typeface="微软雅黑" panose="020B0503020204020204" pitchFamily="34" charset="-122"/>
              </a:rPr>
              <a:t>积累经验</a:t>
            </a:r>
            <a:endParaRPr lang="zh-CN" altLang="en-US" sz="7200" b="1">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图片 8" descr="4"/>
          <p:cNvPicPr>
            <a:picLocks noChangeAspect="1" noChangeArrowheads="1"/>
          </p:cNvPicPr>
          <p:nvPr/>
        </p:nvPicPr>
        <p:blipFill>
          <a:blip r:embed="rId2" cstate="email"/>
          <a:srcRect/>
          <a:stretch>
            <a:fillRect/>
          </a:stretch>
        </p:blipFill>
        <p:spPr bwMode="auto">
          <a:xfrm>
            <a:off x="-230188" y="3175"/>
            <a:ext cx="2219326"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1" name="Text Box 5"/>
          <p:cNvSpPr txBox="1">
            <a:spLocks noChangeArrowheads="1"/>
          </p:cNvSpPr>
          <p:nvPr/>
        </p:nvSpPr>
        <p:spPr bwMode="auto">
          <a:xfrm>
            <a:off x="1085850" y="946150"/>
            <a:ext cx="2133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a:spAutoFit/>
          </a:bodyPr>
          <a:lstStyle>
            <a:lvl1pPr>
              <a:defRPr>
                <a:solidFill>
                  <a:schemeClr val="tx1"/>
                </a:solidFill>
                <a:latin typeface="Calibri" panose="020F0502020204030204" pitchFamily="34" charset="0"/>
                <a:ea typeface="宋体" panose="02010600030101010101" pitchFamily="2" charset="-122"/>
              </a:defRPr>
            </a:lvl1pPr>
            <a:lvl2pPr>
              <a:defRPr>
                <a:solidFill>
                  <a:schemeClr val="tx1"/>
                </a:solidFill>
                <a:latin typeface="Calibri" panose="020F0502020204030204" pitchFamily="34" charset="0"/>
                <a:ea typeface="宋体" panose="02010600030101010101" pitchFamily="2" charset="-122"/>
              </a:defRPr>
            </a:lvl2pPr>
            <a:lvl3pPr>
              <a:defRPr>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200">
                <a:solidFill>
                  <a:srgbClr val="7F7F7F"/>
                </a:solidFill>
                <a:latin typeface="微软雅黑 Light" panose="020B0502040204020203" pitchFamily="34" charset="-122"/>
                <a:ea typeface="微软雅黑 Light" panose="020B0502040204020203" pitchFamily="34" charset="-122"/>
              </a:rPr>
              <a:t>Please enter the title text here</a:t>
            </a:r>
          </a:p>
        </p:txBody>
      </p:sp>
      <p:sp>
        <p:nvSpPr>
          <p:cNvPr id="17412" name="Rectangle 39"/>
          <p:cNvSpPr>
            <a:spLocks noChangeArrowheads="1"/>
          </p:cNvSpPr>
          <p:nvPr/>
        </p:nvSpPr>
        <p:spPr bwMode="auto">
          <a:xfrm>
            <a:off x="1085850" y="612775"/>
            <a:ext cx="35575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pitchFamily="34" charset="0"/>
                <a:ea typeface="宋体" panose="02010600030101010101" pitchFamily="2" charset="-122"/>
              </a:defRPr>
            </a:lvl1pPr>
            <a:lvl2pPr>
              <a:defRPr>
                <a:solidFill>
                  <a:schemeClr val="tx1"/>
                </a:solidFill>
                <a:latin typeface="Calibri" panose="020F0502020204030204" pitchFamily="34" charset="0"/>
                <a:ea typeface="宋体" panose="02010600030101010101" pitchFamily="2" charset="-122"/>
              </a:defRPr>
            </a:lvl2pPr>
            <a:lvl3pPr>
              <a:defRPr>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400">
                <a:solidFill>
                  <a:srgbClr val="F87E84"/>
                </a:solidFill>
                <a:latin typeface="微软雅黑 Light" panose="020B0502040204020203" pitchFamily="34" charset="-122"/>
                <a:ea typeface="微软雅黑 Light" panose="020B0502040204020203" pitchFamily="34" charset="-122"/>
              </a:rPr>
              <a:t>标题文字内容</a:t>
            </a:r>
          </a:p>
        </p:txBody>
      </p:sp>
      <p:sp>
        <p:nvSpPr>
          <p:cNvPr id="3" name="下箭头 21"/>
          <p:cNvSpPr>
            <a:spLocks noChangeArrowheads="1"/>
          </p:cNvSpPr>
          <p:nvPr/>
        </p:nvSpPr>
        <p:spPr bwMode="auto">
          <a:xfrm>
            <a:off x="5286375" y="1870075"/>
            <a:ext cx="1608138" cy="1884363"/>
          </a:xfrm>
          <a:prstGeom prst="downArrow">
            <a:avLst>
              <a:gd name="adj1" fmla="val 50000"/>
              <a:gd name="adj2" fmla="val 54162"/>
            </a:avLst>
          </a:prstGeom>
          <a:solidFill>
            <a:srgbClr val="96A7C1"/>
          </a:solid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a:lnSpc>
                <a:spcPct val="100000"/>
              </a:lnSpc>
              <a:spcBef>
                <a:spcPct val="0"/>
              </a:spcBef>
              <a:buFont typeface="Arial" panose="020B0604020202020204" pitchFamily="34" charset="0"/>
              <a:buNone/>
              <a:defRPr/>
            </a:pPr>
            <a:endParaRPr lang="zh-CN" altLang="en-US" sz="1800" kern="0">
              <a:solidFill>
                <a:srgbClr val="FFFFFF"/>
              </a:solidFill>
            </a:endParaRPr>
          </a:p>
        </p:txBody>
      </p:sp>
      <p:sp>
        <p:nvSpPr>
          <p:cNvPr id="4" name="下箭头 22"/>
          <p:cNvSpPr>
            <a:spLocks noChangeArrowheads="1"/>
          </p:cNvSpPr>
          <p:nvPr/>
        </p:nvSpPr>
        <p:spPr bwMode="auto">
          <a:xfrm rot="16200000">
            <a:off x="4180682" y="2945606"/>
            <a:ext cx="1435100" cy="1808163"/>
          </a:xfrm>
          <a:prstGeom prst="downArrow">
            <a:avLst>
              <a:gd name="adj1" fmla="val 50000"/>
              <a:gd name="adj2" fmla="val 54131"/>
            </a:avLst>
          </a:prstGeom>
          <a:solidFill>
            <a:srgbClr val="F1D1C9"/>
          </a:solid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a:lnSpc>
                <a:spcPct val="100000"/>
              </a:lnSpc>
              <a:spcBef>
                <a:spcPct val="0"/>
              </a:spcBef>
              <a:buFont typeface="Arial" panose="020B0604020202020204" pitchFamily="34" charset="0"/>
              <a:buNone/>
              <a:defRPr/>
            </a:pPr>
            <a:endParaRPr lang="zh-CN" altLang="en-US" sz="1800" kern="0">
              <a:solidFill>
                <a:srgbClr val="FFFFFF"/>
              </a:solidFill>
            </a:endParaRPr>
          </a:p>
        </p:txBody>
      </p:sp>
      <p:sp>
        <p:nvSpPr>
          <p:cNvPr id="5" name="下箭头 23"/>
          <p:cNvSpPr>
            <a:spLocks noChangeArrowheads="1"/>
          </p:cNvSpPr>
          <p:nvPr/>
        </p:nvSpPr>
        <p:spPr bwMode="auto">
          <a:xfrm rot="5400000">
            <a:off x="6565107" y="2945606"/>
            <a:ext cx="1435100" cy="1808163"/>
          </a:xfrm>
          <a:prstGeom prst="downArrow">
            <a:avLst>
              <a:gd name="adj1" fmla="val 50000"/>
              <a:gd name="adj2" fmla="val 54131"/>
            </a:avLst>
          </a:prstGeom>
          <a:solidFill>
            <a:srgbClr val="FCBDC6"/>
          </a:solid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a:lnSpc>
                <a:spcPct val="100000"/>
              </a:lnSpc>
              <a:spcBef>
                <a:spcPct val="0"/>
              </a:spcBef>
              <a:buFont typeface="Arial" panose="020B0604020202020204" pitchFamily="34" charset="0"/>
              <a:buNone/>
              <a:defRPr/>
            </a:pPr>
            <a:endParaRPr lang="zh-CN" altLang="en-US" sz="1800" kern="0">
              <a:solidFill>
                <a:srgbClr val="FFFFFF"/>
              </a:solidFill>
            </a:endParaRPr>
          </a:p>
        </p:txBody>
      </p:sp>
      <p:sp>
        <p:nvSpPr>
          <p:cNvPr id="6" name="下箭头 24"/>
          <p:cNvSpPr>
            <a:spLocks noChangeArrowheads="1"/>
          </p:cNvSpPr>
          <p:nvPr/>
        </p:nvSpPr>
        <p:spPr bwMode="auto">
          <a:xfrm rot="10800000">
            <a:off x="5286375" y="3944938"/>
            <a:ext cx="1608138" cy="1884362"/>
          </a:xfrm>
          <a:prstGeom prst="downArrow">
            <a:avLst>
              <a:gd name="adj1" fmla="val 50000"/>
              <a:gd name="adj2" fmla="val 54162"/>
            </a:avLst>
          </a:prstGeom>
          <a:solidFill>
            <a:srgbClr val="92CDBB"/>
          </a:solid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a:lnSpc>
                <a:spcPct val="100000"/>
              </a:lnSpc>
              <a:spcBef>
                <a:spcPct val="0"/>
              </a:spcBef>
              <a:buFont typeface="Arial" panose="020B0604020202020204" pitchFamily="34" charset="0"/>
              <a:buNone/>
              <a:defRPr/>
            </a:pPr>
            <a:endParaRPr lang="zh-CN" altLang="en-US" sz="1800" kern="0">
              <a:solidFill>
                <a:srgbClr val="FFFFFF"/>
              </a:solidFill>
            </a:endParaRPr>
          </a:p>
        </p:txBody>
      </p:sp>
      <p:sp>
        <p:nvSpPr>
          <p:cNvPr id="7" name="文本框 9"/>
          <p:cNvSpPr txBox="1">
            <a:spLocks noChangeArrowheads="1"/>
          </p:cNvSpPr>
          <p:nvPr/>
        </p:nvSpPr>
        <p:spPr bwMode="auto">
          <a:xfrm>
            <a:off x="4049713" y="3443288"/>
            <a:ext cx="100965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a:defRPr>
                <a:solidFill>
                  <a:schemeClr val="tx1"/>
                </a:solidFill>
                <a:latin typeface="Calibri" panose="020F0502020204030204" pitchFamily="34" charset="0"/>
                <a:ea typeface="宋体" panose="02010600030101010101" pitchFamily="2" charset="-122"/>
              </a:defRPr>
            </a:lvl2pPr>
            <a:lvl3pPr>
              <a:defRPr>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r>
              <a:rPr lang="en-US" altLang="zh-CN" sz="4800" smtClean="0">
                <a:solidFill>
                  <a:srgbClr val="FFFFFF"/>
                </a:solidFill>
                <a:latin typeface="微软雅黑" panose="020B0503020204020204" pitchFamily="34" charset="-122"/>
                <a:ea typeface="微软雅黑" panose="020B0503020204020204" pitchFamily="34" charset="-122"/>
              </a:rPr>
              <a:t>W</a:t>
            </a:r>
            <a:endParaRPr lang="zh-CN" altLang="en-US" sz="4800">
              <a:solidFill>
                <a:srgbClr val="FFFFFF"/>
              </a:solidFill>
              <a:latin typeface="微软雅黑" panose="020B0503020204020204" pitchFamily="34" charset="-122"/>
              <a:ea typeface="微软雅黑" panose="020B0503020204020204" pitchFamily="34" charset="-122"/>
            </a:endParaRPr>
          </a:p>
        </p:txBody>
      </p:sp>
      <p:sp>
        <p:nvSpPr>
          <p:cNvPr id="8" name="文本框 10"/>
          <p:cNvSpPr txBox="1">
            <a:spLocks noChangeArrowheads="1"/>
          </p:cNvSpPr>
          <p:nvPr/>
        </p:nvSpPr>
        <p:spPr bwMode="auto">
          <a:xfrm>
            <a:off x="7094538" y="3452813"/>
            <a:ext cx="95885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a:defRPr>
                <a:solidFill>
                  <a:schemeClr val="tx1"/>
                </a:solidFill>
                <a:latin typeface="Calibri" panose="020F0502020204030204" pitchFamily="34" charset="0"/>
                <a:ea typeface="宋体" panose="02010600030101010101" pitchFamily="2" charset="-122"/>
              </a:defRPr>
            </a:lvl2pPr>
            <a:lvl3pPr>
              <a:defRPr>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r>
              <a:rPr lang="en-US" altLang="zh-CN" sz="4800" smtClean="0">
                <a:solidFill>
                  <a:srgbClr val="FFFFFF"/>
                </a:solidFill>
                <a:latin typeface="微软雅黑" panose="020B0503020204020204" pitchFamily="34" charset="-122"/>
                <a:ea typeface="微软雅黑" panose="020B0503020204020204" pitchFamily="34" charset="-122"/>
              </a:rPr>
              <a:t>T</a:t>
            </a:r>
            <a:endParaRPr lang="zh-CN" altLang="en-US" sz="4800">
              <a:solidFill>
                <a:srgbClr val="FFFFFF"/>
              </a:solidFill>
              <a:latin typeface="微软雅黑" panose="020B0503020204020204" pitchFamily="34" charset="-122"/>
              <a:ea typeface="微软雅黑" panose="020B0503020204020204" pitchFamily="34" charset="-122"/>
            </a:endParaRPr>
          </a:p>
        </p:txBody>
      </p:sp>
      <p:sp>
        <p:nvSpPr>
          <p:cNvPr id="9" name="文本框 11"/>
          <p:cNvSpPr txBox="1">
            <a:spLocks noChangeArrowheads="1"/>
          </p:cNvSpPr>
          <p:nvPr/>
        </p:nvSpPr>
        <p:spPr bwMode="auto">
          <a:xfrm>
            <a:off x="5654675" y="2168525"/>
            <a:ext cx="830263"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a:defRPr>
                <a:solidFill>
                  <a:schemeClr val="tx1"/>
                </a:solidFill>
                <a:latin typeface="Calibri" panose="020F0502020204030204" pitchFamily="34" charset="0"/>
                <a:ea typeface="宋体" panose="02010600030101010101" pitchFamily="2" charset="-122"/>
              </a:defRPr>
            </a:lvl2pPr>
            <a:lvl3pPr>
              <a:defRPr>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r>
              <a:rPr lang="en-US" altLang="zh-CN" sz="6600" smtClean="0">
                <a:solidFill>
                  <a:schemeClr val="tx1">
                    <a:lumMod val="75000"/>
                    <a:lumOff val="25000"/>
                  </a:schemeClr>
                </a:solidFill>
                <a:latin typeface="微软雅黑" panose="020B0503020204020204" pitchFamily="34" charset="-122"/>
                <a:ea typeface="微软雅黑" panose="020B0503020204020204" pitchFamily="34" charset="-122"/>
              </a:rPr>
              <a:t>S</a:t>
            </a:r>
            <a:endParaRPr lang="zh-CN" altLang="en-US" sz="660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0" name="文本框 12"/>
          <p:cNvSpPr txBox="1">
            <a:spLocks noChangeArrowheads="1"/>
          </p:cNvSpPr>
          <p:nvPr/>
        </p:nvSpPr>
        <p:spPr bwMode="auto">
          <a:xfrm>
            <a:off x="5673725" y="4457700"/>
            <a:ext cx="830263"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a:defRPr>
                <a:solidFill>
                  <a:schemeClr val="tx1"/>
                </a:solidFill>
                <a:latin typeface="Calibri" panose="020F0502020204030204" pitchFamily="34" charset="0"/>
                <a:ea typeface="宋体" panose="02010600030101010101" pitchFamily="2" charset="-122"/>
              </a:defRPr>
            </a:lvl2pPr>
            <a:lvl3pPr>
              <a:defRPr>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r>
              <a:rPr lang="en-US" altLang="zh-CN" sz="6600" smtClean="0">
                <a:solidFill>
                  <a:srgbClr val="FFFFFF"/>
                </a:solidFill>
                <a:latin typeface="微软雅黑" panose="020B0503020204020204" pitchFamily="34" charset="-122"/>
                <a:ea typeface="微软雅黑" panose="020B0503020204020204" pitchFamily="34" charset="-122"/>
              </a:rPr>
              <a:t>O</a:t>
            </a:r>
            <a:endParaRPr lang="zh-CN" altLang="en-US" sz="6600">
              <a:solidFill>
                <a:srgbClr val="FFFFFF"/>
              </a:solidFill>
              <a:latin typeface="微软雅黑" panose="020B0503020204020204" pitchFamily="34" charset="-122"/>
              <a:ea typeface="微软雅黑" panose="020B0503020204020204" pitchFamily="34" charset="-122"/>
            </a:endParaRPr>
          </a:p>
        </p:txBody>
      </p:sp>
      <p:sp>
        <p:nvSpPr>
          <p:cNvPr id="11" name="文本框 17"/>
          <p:cNvSpPr txBox="1">
            <a:spLocks noChangeArrowheads="1"/>
          </p:cNvSpPr>
          <p:nvPr/>
        </p:nvSpPr>
        <p:spPr bwMode="auto">
          <a:xfrm>
            <a:off x="4478338" y="5156200"/>
            <a:ext cx="6953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a:defRPr>
                <a:solidFill>
                  <a:schemeClr val="tx1"/>
                </a:solidFill>
                <a:latin typeface="Calibri" panose="020F0502020204030204" pitchFamily="34" charset="0"/>
                <a:ea typeface="宋体" panose="02010600030101010101" pitchFamily="2" charset="-122"/>
              </a:defRPr>
            </a:lvl2pPr>
            <a:lvl3pPr>
              <a:defRPr>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r>
              <a:rPr lang="en-US" altLang="zh-CN" sz="3200">
                <a:solidFill>
                  <a:srgbClr val="7F7F7F"/>
                </a:solidFill>
                <a:latin typeface="微软雅黑" panose="020B0503020204020204" pitchFamily="34" charset="-122"/>
                <a:ea typeface="微软雅黑" panose="020B0503020204020204" pitchFamily="34" charset="-122"/>
              </a:rPr>
              <a:t>03</a:t>
            </a:r>
          </a:p>
        </p:txBody>
      </p:sp>
      <p:sp>
        <p:nvSpPr>
          <p:cNvPr id="12" name="文本框 18"/>
          <p:cNvSpPr txBox="1">
            <a:spLocks noChangeArrowheads="1"/>
          </p:cNvSpPr>
          <p:nvPr/>
        </p:nvSpPr>
        <p:spPr bwMode="auto">
          <a:xfrm>
            <a:off x="7018338" y="1866900"/>
            <a:ext cx="6953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a:defRPr>
                <a:solidFill>
                  <a:schemeClr val="tx1"/>
                </a:solidFill>
                <a:latin typeface="Calibri" panose="020F0502020204030204" pitchFamily="34" charset="0"/>
                <a:ea typeface="宋体" panose="02010600030101010101" pitchFamily="2" charset="-122"/>
              </a:defRPr>
            </a:lvl2pPr>
            <a:lvl3pPr>
              <a:defRPr>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r>
              <a:rPr lang="en-US" altLang="zh-CN" sz="3200">
                <a:solidFill>
                  <a:srgbClr val="7F7F7F"/>
                </a:solidFill>
                <a:latin typeface="微软雅黑" panose="020B0503020204020204" pitchFamily="34" charset="-122"/>
                <a:ea typeface="微软雅黑" panose="020B0503020204020204" pitchFamily="34" charset="-122"/>
              </a:rPr>
              <a:t>02</a:t>
            </a:r>
          </a:p>
        </p:txBody>
      </p:sp>
      <p:sp>
        <p:nvSpPr>
          <p:cNvPr id="13" name="文本框 19"/>
          <p:cNvSpPr txBox="1">
            <a:spLocks noChangeArrowheads="1"/>
          </p:cNvSpPr>
          <p:nvPr/>
        </p:nvSpPr>
        <p:spPr bwMode="auto">
          <a:xfrm>
            <a:off x="4519613" y="1900238"/>
            <a:ext cx="69532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a:defRPr>
                <a:solidFill>
                  <a:schemeClr val="tx1"/>
                </a:solidFill>
                <a:latin typeface="Calibri" panose="020F0502020204030204" pitchFamily="34" charset="0"/>
                <a:ea typeface="宋体" panose="02010600030101010101" pitchFamily="2" charset="-122"/>
              </a:defRPr>
            </a:lvl2pPr>
            <a:lvl3pPr>
              <a:defRPr>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r>
              <a:rPr lang="en-US" altLang="zh-CN" sz="3200">
                <a:solidFill>
                  <a:srgbClr val="7F7F7F"/>
                </a:solidFill>
                <a:latin typeface="微软雅黑" panose="020B0503020204020204" pitchFamily="34" charset="-122"/>
                <a:ea typeface="微软雅黑" panose="020B0503020204020204" pitchFamily="34" charset="-122"/>
              </a:rPr>
              <a:t>01</a:t>
            </a:r>
          </a:p>
        </p:txBody>
      </p:sp>
      <p:sp>
        <p:nvSpPr>
          <p:cNvPr id="14" name="文本框 20"/>
          <p:cNvSpPr txBox="1">
            <a:spLocks noChangeArrowheads="1"/>
          </p:cNvSpPr>
          <p:nvPr/>
        </p:nvSpPr>
        <p:spPr bwMode="auto">
          <a:xfrm>
            <a:off x="6924675" y="5156200"/>
            <a:ext cx="6953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a:defRPr>
                <a:solidFill>
                  <a:schemeClr val="tx1"/>
                </a:solidFill>
                <a:latin typeface="Calibri" panose="020F0502020204030204" pitchFamily="34" charset="0"/>
                <a:ea typeface="宋体" panose="02010600030101010101" pitchFamily="2" charset="-122"/>
              </a:defRPr>
            </a:lvl2pPr>
            <a:lvl3pPr>
              <a:defRPr>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r>
              <a:rPr lang="en-US" altLang="zh-CN" sz="3200">
                <a:solidFill>
                  <a:srgbClr val="7F7F7F"/>
                </a:solidFill>
                <a:latin typeface="微软雅黑" panose="020B0503020204020204" pitchFamily="34" charset="-122"/>
                <a:ea typeface="微软雅黑" panose="020B0503020204020204" pitchFamily="34" charset="-122"/>
              </a:rPr>
              <a:t>04</a:t>
            </a:r>
          </a:p>
        </p:txBody>
      </p:sp>
      <p:sp>
        <p:nvSpPr>
          <p:cNvPr id="15" name="TextBox 35"/>
          <p:cNvSpPr txBox="1">
            <a:spLocks noChangeArrowheads="1"/>
          </p:cNvSpPr>
          <p:nvPr/>
        </p:nvSpPr>
        <p:spPr bwMode="auto">
          <a:xfrm>
            <a:off x="2320925" y="2354263"/>
            <a:ext cx="1728788"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a:defRPr>
                <a:solidFill>
                  <a:schemeClr val="tx1"/>
                </a:solidFill>
                <a:latin typeface="Calibri" panose="020F0502020204030204" pitchFamily="34" charset="0"/>
                <a:ea typeface="宋体" panose="02010600030101010101" pitchFamily="2" charset="-122"/>
              </a:defRPr>
            </a:lvl2pPr>
            <a:lvl3pPr>
              <a:defRPr>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just">
              <a:lnSpc>
                <a:spcPct val="150000"/>
              </a:lnSpc>
            </a:pPr>
            <a:r>
              <a:rPr lang="zh-CN" altLang="zh-CN" sz="1200">
                <a:solidFill>
                  <a:srgbClr val="7F7F7F"/>
                </a:solidFill>
              </a:rPr>
              <a:t>Please enter the text you want to express.</a:t>
            </a:r>
          </a:p>
        </p:txBody>
      </p:sp>
      <p:sp>
        <p:nvSpPr>
          <p:cNvPr id="16" name="文本框 15"/>
          <p:cNvSpPr txBox="1">
            <a:spLocks noChangeArrowheads="1"/>
          </p:cNvSpPr>
          <p:nvPr/>
        </p:nvSpPr>
        <p:spPr bwMode="auto">
          <a:xfrm>
            <a:off x="2320925" y="1985963"/>
            <a:ext cx="14430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a:defRPr>
                <a:solidFill>
                  <a:schemeClr val="tx1"/>
                </a:solidFill>
                <a:latin typeface="Calibri" panose="020F0502020204030204" pitchFamily="34" charset="0"/>
                <a:ea typeface="宋体" panose="02010600030101010101" pitchFamily="2" charset="-122"/>
              </a:defRPr>
            </a:lvl2pPr>
            <a:lvl3pPr>
              <a:defRPr>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b="1" smtClean="0">
                <a:solidFill>
                  <a:srgbClr val="7F7F7F"/>
                </a:solidFill>
              </a:rPr>
              <a:t>业务优势</a:t>
            </a:r>
            <a:endParaRPr lang="zh-CN" altLang="en-US" b="1">
              <a:solidFill>
                <a:srgbClr val="7F7F7F"/>
              </a:solidFill>
            </a:endParaRPr>
          </a:p>
        </p:txBody>
      </p:sp>
      <p:sp>
        <p:nvSpPr>
          <p:cNvPr id="17" name="TextBox 35"/>
          <p:cNvSpPr txBox="1">
            <a:spLocks noChangeArrowheads="1"/>
          </p:cNvSpPr>
          <p:nvPr/>
        </p:nvSpPr>
        <p:spPr bwMode="auto">
          <a:xfrm>
            <a:off x="2320925" y="4514850"/>
            <a:ext cx="1728788"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a:defRPr>
                <a:solidFill>
                  <a:schemeClr val="tx1"/>
                </a:solidFill>
                <a:latin typeface="Calibri" panose="020F0502020204030204" pitchFamily="34" charset="0"/>
                <a:ea typeface="宋体" panose="02010600030101010101" pitchFamily="2" charset="-122"/>
              </a:defRPr>
            </a:lvl2pPr>
            <a:lvl3pPr>
              <a:defRPr>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just">
              <a:lnSpc>
                <a:spcPct val="150000"/>
              </a:lnSpc>
            </a:pPr>
            <a:r>
              <a:rPr lang="zh-CN" altLang="zh-CN" sz="1200">
                <a:solidFill>
                  <a:srgbClr val="7F7F7F"/>
                </a:solidFill>
              </a:rPr>
              <a:t>Please enter the text you want to express.</a:t>
            </a:r>
          </a:p>
        </p:txBody>
      </p:sp>
      <p:sp>
        <p:nvSpPr>
          <p:cNvPr id="18" name="文本框 17"/>
          <p:cNvSpPr txBox="1">
            <a:spLocks noChangeArrowheads="1"/>
          </p:cNvSpPr>
          <p:nvPr/>
        </p:nvSpPr>
        <p:spPr bwMode="auto">
          <a:xfrm>
            <a:off x="2320925" y="4144963"/>
            <a:ext cx="14430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a:defRPr>
                <a:solidFill>
                  <a:schemeClr val="tx1"/>
                </a:solidFill>
                <a:latin typeface="Calibri" panose="020F0502020204030204" pitchFamily="34" charset="0"/>
                <a:ea typeface="宋体" panose="02010600030101010101" pitchFamily="2" charset="-122"/>
              </a:defRPr>
            </a:lvl2pPr>
            <a:lvl3pPr>
              <a:defRPr>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b="1" smtClean="0">
                <a:solidFill>
                  <a:srgbClr val="7F7F7F"/>
                </a:solidFill>
              </a:rPr>
              <a:t>业务弱势</a:t>
            </a:r>
            <a:endParaRPr lang="zh-CN" altLang="en-US" b="1">
              <a:solidFill>
                <a:srgbClr val="7F7F7F"/>
              </a:solidFill>
            </a:endParaRPr>
          </a:p>
        </p:txBody>
      </p:sp>
      <p:sp>
        <p:nvSpPr>
          <p:cNvPr id="19" name="TextBox 35"/>
          <p:cNvSpPr txBox="1">
            <a:spLocks noChangeArrowheads="1"/>
          </p:cNvSpPr>
          <p:nvPr/>
        </p:nvSpPr>
        <p:spPr bwMode="auto">
          <a:xfrm>
            <a:off x="8335963" y="2354263"/>
            <a:ext cx="1728787"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a:defRPr>
                <a:solidFill>
                  <a:schemeClr val="tx1"/>
                </a:solidFill>
                <a:latin typeface="Calibri" panose="020F0502020204030204" pitchFamily="34" charset="0"/>
                <a:ea typeface="宋体" panose="02010600030101010101" pitchFamily="2" charset="-122"/>
              </a:defRPr>
            </a:lvl2pPr>
            <a:lvl3pPr>
              <a:defRPr>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just">
              <a:lnSpc>
                <a:spcPct val="150000"/>
              </a:lnSpc>
            </a:pPr>
            <a:r>
              <a:rPr lang="zh-CN" altLang="zh-CN" sz="1200">
                <a:solidFill>
                  <a:srgbClr val="7F7F7F"/>
                </a:solidFill>
              </a:rPr>
              <a:t>Please enter the text you want to express.</a:t>
            </a:r>
          </a:p>
        </p:txBody>
      </p:sp>
      <p:sp>
        <p:nvSpPr>
          <p:cNvPr id="20" name="文本框 19"/>
          <p:cNvSpPr txBox="1">
            <a:spLocks noChangeArrowheads="1"/>
          </p:cNvSpPr>
          <p:nvPr/>
        </p:nvSpPr>
        <p:spPr bwMode="auto">
          <a:xfrm>
            <a:off x="8335963" y="1985963"/>
            <a:ext cx="14430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a:defRPr>
                <a:solidFill>
                  <a:schemeClr val="tx1"/>
                </a:solidFill>
                <a:latin typeface="Calibri" panose="020F0502020204030204" pitchFamily="34" charset="0"/>
                <a:ea typeface="宋体" panose="02010600030101010101" pitchFamily="2" charset="-122"/>
              </a:defRPr>
            </a:lvl2pPr>
            <a:lvl3pPr>
              <a:defRPr>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b="1" smtClean="0">
                <a:solidFill>
                  <a:srgbClr val="7F7F7F"/>
                </a:solidFill>
              </a:rPr>
              <a:t>业务调整</a:t>
            </a:r>
            <a:endParaRPr lang="zh-CN" altLang="en-US" b="1">
              <a:solidFill>
                <a:srgbClr val="7F7F7F"/>
              </a:solidFill>
            </a:endParaRPr>
          </a:p>
        </p:txBody>
      </p:sp>
      <p:sp>
        <p:nvSpPr>
          <p:cNvPr id="21" name="TextBox 35"/>
          <p:cNvSpPr txBox="1">
            <a:spLocks noChangeArrowheads="1"/>
          </p:cNvSpPr>
          <p:nvPr/>
        </p:nvSpPr>
        <p:spPr bwMode="auto">
          <a:xfrm>
            <a:off x="8335963" y="4514850"/>
            <a:ext cx="1728787"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a:defRPr>
                <a:solidFill>
                  <a:schemeClr val="tx1"/>
                </a:solidFill>
                <a:latin typeface="Calibri" panose="020F0502020204030204" pitchFamily="34" charset="0"/>
                <a:ea typeface="宋体" panose="02010600030101010101" pitchFamily="2" charset="-122"/>
              </a:defRPr>
            </a:lvl2pPr>
            <a:lvl3pPr>
              <a:defRPr>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just">
              <a:lnSpc>
                <a:spcPct val="150000"/>
              </a:lnSpc>
            </a:pPr>
            <a:r>
              <a:rPr lang="zh-CN" altLang="zh-CN" sz="1200">
                <a:solidFill>
                  <a:srgbClr val="7F7F7F"/>
                </a:solidFill>
              </a:rPr>
              <a:t>Please enter the text you want to express.</a:t>
            </a:r>
          </a:p>
        </p:txBody>
      </p:sp>
      <p:sp>
        <p:nvSpPr>
          <p:cNvPr id="22" name="文本框 21"/>
          <p:cNvSpPr txBox="1">
            <a:spLocks noChangeArrowheads="1"/>
          </p:cNvSpPr>
          <p:nvPr/>
        </p:nvSpPr>
        <p:spPr bwMode="auto">
          <a:xfrm>
            <a:off x="8335963" y="4144963"/>
            <a:ext cx="14430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a:defRPr>
                <a:solidFill>
                  <a:schemeClr val="tx1"/>
                </a:solidFill>
                <a:latin typeface="Calibri" panose="020F0502020204030204" pitchFamily="34" charset="0"/>
                <a:ea typeface="宋体" panose="02010600030101010101" pitchFamily="2" charset="-122"/>
              </a:defRPr>
            </a:lvl2pPr>
            <a:lvl3pPr>
              <a:defRPr>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b="1" smtClean="0">
                <a:solidFill>
                  <a:srgbClr val="7F7F7F"/>
                </a:solidFill>
              </a:rPr>
              <a:t>业务机遇</a:t>
            </a:r>
            <a:endParaRPr lang="zh-CN" altLang="en-US" b="1">
              <a:solidFill>
                <a:srgbClr val="7F7F7F"/>
              </a:solidFill>
            </a:endParaRPr>
          </a:p>
        </p:txBody>
      </p:sp>
      <p:pic>
        <p:nvPicPr>
          <p:cNvPr id="26" name="图片 25"/>
          <p:cNvPicPr>
            <a:picLocks noChangeAspect="1"/>
          </p:cNvPicPr>
          <p:nvPr/>
        </p:nvPicPr>
        <p:blipFill rotWithShape="1">
          <a:blip r:embed="rId3" cstate="email"/>
          <a:srcRect/>
          <a:stretch>
            <a:fillRect/>
          </a:stretch>
        </p:blipFill>
        <p:spPr>
          <a:xfrm>
            <a:off x="11687175" y="5245260"/>
            <a:ext cx="571500" cy="161274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up)">
                                      <p:cBhvr>
                                        <p:cTn id="7" dur="250"/>
                                        <p:tgtEl>
                                          <p:spTgt spid="15"/>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wipe(up)">
                                      <p:cBhvr>
                                        <p:cTn id="10" dur="250"/>
                                        <p:tgtEl>
                                          <p:spTgt spid="16"/>
                                        </p:tgtEl>
                                      </p:cBhvr>
                                    </p:animEffect>
                                  </p:childTnLst>
                                </p:cTn>
                              </p:par>
                            </p:childTnLst>
                          </p:cTn>
                        </p:par>
                        <p:par>
                          <p:cTn id="11" fill="hold">
                            <p:stCondLst>
                              <p:cond delay="500"/>
                            </p:stCondLst>
                            <p:childTnLst>
                              <p:par>
                                <p:cTn id="12" presetID="22" presetClass="entr" presetSubtype="1" fill="hold" grpId="0" nodeType="afterEffect">
                                  <p:stCondLst>
                                    <p:cond delay="0"/>
                                  </p:stCondLst>
                                  <p:childTnLst>
                                    <p:set>
                                      <p:cBhvr>
                                        <p:cTn id="13" dur="1" fill="hold">
                                          <p:stCondLst>
                                            <p:cond delay="0"/>
                                          </p:stCondLst>
                                        </p:cTn>
                                        <p:tgtEl>
                                          <p:spTgt spid="17"/>
                                        </p:tgtEl>
                                        <p:attrNameLst>
                                          <p:attrName>style.visibility</p:attrName>
                                        </p:attrNameLst>
                                      </p:cBhvr>
                                      <p:to>
                                        <p:strVal val="visible"/>
                                      </p:to>
                                    </p:set>
                                    <p:animEffect transition="in" filter="wipe(up)">
                                      <p:cBhvr>
                                        <p:cTn id="14" dur="250"/>
                                        <p:tgtEl>
                                          <p:spTgt spid="17"/>
                                        </p:tgtEl>
                                      </p:cBhvr>
                                    </p:animEffect>
                                  </p:childTnLst>
                                </p:cTn>
                              </p:par>
                              <p:par>
                                <p:cTn id="15" presetID="22" presetClass="entr" presetSubtype="1" fill="hold" grpId="0" nodeType="with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ipe(up)">
                                      <p:cBhvr>
                                        <p:cTn id="17" dur="250"/>
                                        <p:tgtEl>
                                          <p:spTgt spid="18"/>
                                        </p:tgtEl>
                                      </p:cBhvr>
                                    </p:animEffect>
                                  </p:childTnLst>
                                </p:cTn>
                              </p:par>
                            </p:childTnLst>
                          </p:cTn>
                        </p:par>
                        <p:par>
                          <p:cTn id="18" fill="hold">
                            <p:stCondLst>
                              <p:cond delay="1000"/>
                            </p:stCondLst>
                            <p:childTnLst>
                              <p:par>
                                <p:cTn id="19" presetID="22" presetClass="entr" presetSubtype="1" fill="hold" grpId="0" nodeType="after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wipe(up)">
                                      <p:cBhvr>
                                        <p:cTn id="21" dur="250"/>
                                        <p:tgtEl>
                                          <p:spTgt spid="19"/>
                                        </p:tgtEl>
                                      </p:cBhvr>
                                    </p:animEffect>
                                  </p:childTnLst>
                                </p:cTn>
                              </p:par>
                              <p:par>
                                <p:cTn id="22" presetID="22" presetClass="entr" presetSubtype="1" fill="hold" grpId="0" nodeType="with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wipe(up)">
                                      <p:cBhvr>
                                        <p:cTn id="24" dur="250"/>
                                        <p:tgtEl>
                                          <p:spTgt spid="20"/>
                                        </p:tgtEl>
                                      </p:cBhvr>
                                    </p:animEffect>
                                  </p:childTnLst>
                                </p:cTn>
                              </p:par>
                            </p:childTnLst>
                          </p:cTn>
                        </p:par>
                        <p:par>
                          <p:cTn id="25" fill="hold">
                            <p:stCondLst>
                              <p:cond delay="1500"/>
                            </p:stCondLst>
                            <p:childTnLst>
                              <p:par>
                                <p:cTn id="26" presetID="22" presetClass="entr" presetSubtype="1" fill="hold" grpId="0" nodeType="afterEffect">
                                  <p:stCondLst>
                                    <p:cond delay="0"/>
                                  </p:stCondLst>
                                  <p:childTnLst>
                                    <p:set>
                                      <p:cBhvr>
                                        <p:cTn id="27" dur="1" fill="hold">
                                          <p:stCondLst>
                                            <p:cond delay="0"/>
                                          </p:stCondLst>
                                        </p:cTn>
                                        <p:tgtEl>
                                          <p:spTgt spid="21"/>
                                        </p:tgtEl>
                                        <p:attrNameLst>
                                          <p:attrName>style.visibility</p:attrName>
                                        </p:attrNameLst>
                                      </p:cBhvr>
                                      <p:to>
                                        <p:strVal val="visible"/>
                                      </p:to>
                                    </p:set>
                                    <p:animEffect transition="in" filter="wipe(up)">
                                      <p:cBhvr>
                                        <p:cTn id="28" dur="250"/>
                                        <p:tgtEl>
                                          <p:spTgt spid="21"/>
                                        </p:tgtEl>
                                      </p:cBhvr>
                                    </p:animEffect>
                                  </p:childTnLst>
                                </p:cTn>
                              </p:par>
                              <p:par>
                                <p:cTn id="29" presetID="22" presetClass="entr" presetSubtype="1" fill="hold" grpId="0" nodeType="withEffect">
                                  <p:stCondLst>
                                    <p:cond delay="0"/>
                                  </p:stCondLst>
                                  <p:childTnLst>
                                    <p:set>
                                      <p:cBhvr>
                                        <p:cTn id="30" dur="1" fill="hold">
                                          <p:stCondLst>
                                            <p:cond delay="0"/>
                                          </p:stCondLst>
                                        </p:cTn>
                                        <p:tgtEl>
                                          <p:spTgt spid="22"/>
                                        </p:tgtEl>
                                        <p:attrNameLst>
                                          <p:attrName>style.visibility</p:attrName>
                                        </p:attrNameLst>
                                      </p:cBhvr>
                                      <p:to>
                                        <p:strVal val="visible"/>
                                      </p:to>
                                    </p:set>
                                    <p:animEffect transition="in" filter="wipe(up)">
                                      <p:cBhvr>
                                        <p:cTn id="31" dur="250"/>
                                        <p:tgtEl>
                                          <p:spTgt spid="22"/>
                                        </p:tgtEl>
                                      </p:cBhvr>
                                    </p:animEffect>
                                  </p:childTnLst>
                                </p:cTn>
                              </p:par>
                            </p:childTnLst>
                          </p:cTn>
                        </p:par>
                        <p:par>
                          <p:cTn id="32" fill="hold">
                            <p:stCondLst>
                              <p:cond delay="2000"/>
                            </p:stCondLst>
                            <p:childTnLst>
                              <p:par>
                                <p:cTn id="33" presetID="22" presetClass="entr" presetSubtype="4" fill="hold" grpId="0" nodeType="afterEffect">
                                  <p:stCondLst>
                                    <p:cond delay="0"/>
                                  </p:stCondLst>
                                  <p:childTnLst>
                                    <p:set>
                                      <p:cBhvr>
                                        <p:cTn id="34" dur="1" fill="hold">
                                          <p:stCondLst>
                                            <p:cond delay="0"/>
                                          </p:stCondLst>
                                        </p:cTn>
                                        <p:tgtEl>
                                          <p:spTgt spid="3"/>
                                        </p:tgtEl>
                                        <p:attrNameLst>
                                          <p:attrName>style.visibility</p:attrName>
                                        </p:attrNameLst>
                                      </p:cBhvr>
                                      <p:to>
                                        <p:strVal val="visible"/>
                                      </p:to>
                                    </p:set>
                                    <p:animEffect transition="in" filter="wipe(down)">
                                      <p:cBhvr>
                                        <p:cTn id="35" dur="500"/>
                                        <p:tgtEl>
                                          <p:spTgt spid="3"/>
                                        </p:tgtEl>
                                      </p:cBhvr>
                                    </p:animEffect>
                                  </p:childTnLst>
                                </p:cTn>
                              </p:par>
                              <p:par>
                                <p:cTn id="36" presetID="22" presetClass="entr" presetSubtype="4" fill="hold" grpId="0" nodeType="withEffect">
                                  <p:stCondLst>
                                    <p:cond delay="0"/>
                                  </p:stCondLst>
                                  <p:childTnLst>
                                    <p:set>
                                      <p:cBhvr>
                                        <p:cTn id="37" dur="1" fill="hold">
                                          <p:stCondLst>
                                            <p:cond delay="0"/>
                                          </p:stCondLst>
                                        </p:cTn>
                                        <p:tgtEl>
                                          <p:spTgt spid="4"/>
                                        </p:tgtEl>
                                        <p:attrNameLst>
                                          <p:attrName>style.visibility</p:attrName>
                                        </p:attrNameLst>
                                      </p:cBhvr>
                                      <p:to>
                                        <p:strVal val="visible"/>
                                      </p:to>
                                    </p:set>
                                    <p:animEffect transition="in" filter="wipe(down)">
                                      <p:cBhvr>
                                        <p:cTn id="38" dur="500"/>
                                        <p:tgtEl>
                                          <p:spTgt spid="4"/>
                                        </p:tgtEl>
                                      </p:cBhvr>
                                    </p:animEffect>
                                  </p:childTnLst>
                                </p:cTn>
                              </p:par>
                              <p:par>
                                <p:cTn id="39" presetID="22" presetClass="entr" presetSubtype="4" fill="hold" grpId="0" nodeType="withEffect">
                                  <p:stCondLst>
                                    <p:cond delay="0"/>
                                  </p:stCondLst>
                                  <p:childTnLst>
                                    <p:set>
                                      <p:cBhvr>
                                        <p:cTn id="40" dur="1" fill="hold">
                                          <p:stCondLst>
                                            <p:cond delay="0"/>
                                          </p:stCondLst>
                                        </p:cTn>
                                        <p:tgtEl>
                                          <p:spTgt spid="5"/>
                                        </p:tgtEl>
                                        <p:attrNameLst>
                                          <p:attrName>style.visibility</p:attrName>
                                        </p:attrNameLst>
                                      </p:cBhvr>
                                      <p:to>
                                        <p:strVal val="visible"/>
                                      </p:to>
                                    </p:set>
                                    <p:animEffect transition="in" filter="wipe(down)">
                                      <p:cBhvr>
                                        <p:cTn id="41" dur="500"/>
                                        <p:tgtEl>
                                          <p:spTgt spid="5"/>
                                        </p:tgtEl>
                                      </p:cBhvr>
                                    </p:animEffect>
                                  </p:childTnLst>
                                </p:cTn>
                              </p:par>
                              <p:par>
                                <p:cTn id="42" presetID="22" presetClass="entr" presetSubtype="4" fill="hold" grpId="0" nodeType="withEffect">
                                  <p:stCondLst>
                                    <p:cond delay="0"/>
                                  </p:stCondLst>
                                  <p:childTnLst>
                                    <p:set>
                                      <p:cBhvr>
                                        <p:cTn id="43" dur="1" fill="hold">
                                          <p:stCondLst>
                                            <p:cond delay="0"/>
                                          </p:stCondLst>
                                        </p:cTn>
                                        <p:tgtEl>
                                          <p:spTgt spid="6"/>
                                        </p:tgtEl>
                                        <p:attrNameLst>
                                          <p:attrName>style.visibility</p:attrName>
                                        </p:attrNameLst>
                                      </p:cBhvr>
                                      <p:to>
                                        <p:strVal val="visible"/>
                                      </p:to>
                                    </p:set>
                                    <p:animEffect transition="in" filter="wipe(down)">
                                      <p:cBhvr>
                                        <p:cTn id="44" dur="500"/>
                                        <p:tgtEl>
                                          <p:spTgt spid="6"/>
                                        </p:tgtEl>
                                      </p:cBhvr>
                                    </p:animEffect>
                                  </p:childTnLst>
                                </p:cTn>
                              </p:par>
                              <p:par>
                                <p:cTn id="45" presetID="22" presetClass="entr" presetSubtype="4" fill="hold" grpId="0" nodeType="with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wipe(down)">
                                      <p:cBhvr>
                                        <p:cTn id="47" dur="500"/>
                                        <p:tgtEl>
                                          <p:spTgt spid="7"/>
                                        </p:tgtEl>
                                      </p:cBhvr>
                                    </p:animEffect>
                                  </p:childTnLst>
                                </p:cTn>
                              </p:par>
                              <p:par>
                                <p:cTn id="48" presetID="22" presetClass="entr" presetSubtype="4" fill="hold" grpId="0" nodeType="withEffect">
                                  <p:stCondLst>
                                    <p:cond delay="0"/>
                                  </p:stCondLst>
                                  <p:childTnLst>
                                    <p:set>
                                      <p:cBhvr>
                                        <p:cTn id="49" dur="1" fill="hold">
                                          <p:stCondLst>
                                            <p:cond delay="0"/>
                                          </p:stCondLst>
                                        </p:cTn>
                                        <p:tgtEl>
                                          <p:spTgt spid="8"/>
                                        </p:tgtEl>
                                        <p:attrNameLst>
                                          <p:attrName>style.visibility</p:attrName>
                                        </p:attrNameLst>
                                      </p:cBhvr>
                                      <p:to>
                                        <p:strVal val="visible"/>
                                      </p:to>
                                    </p:set>
                                    <p:animEffect transition="in" filter="wipe(down)">
                                      <p:cBhvr>
                                        <p:cTn id="50" dur="500"/>
                                        <p:tgtEl>
                                          <p:spTgt spid="8"/>
                                        </p:tgtEl>
                                      </p:cBhvr>
                                    </p:animEffect>
                                  </p:childTnLst>
                                </p:cTn>
                              </p:par>
                              <p:par>
                                <p:cTn id="51" presetID="22" presetClass="entr" presetSubtype="4" fill="hold" grpId="0" nodeType="withEffect">
                                  <p:stCondLst>
                                    <p:cond delay="0"/>
                                  </p:stCondLst>
                                  <p:childTnLst>
                                    <p:set>
                                      <p:cBhvr>
                                        <p:cTn id="52" dur="1" fill="hold">
                                          <p:stCondLst>
                                            <p:cond delay="0"/>
                                          </p:stCondLst>
                                        </p:cTn>
                                        <p:tgtEl>
                                          <p:spTgt spid="9"/>
                                        </p:tgtEl>
                                        <p:attrNameLst>
                                          <p:attrName>style.visibility</p:attrName>
                                        </p:attrNameLst>
                                      </p:cBhvr>
                                      <p:to>
                                        <p:strVal val="visible"/>
                                      </p:to>
                                    </p:set>
                                    <p:animEffect transition="in" filter="wipe(down)">
                                      <p:cBhvr>
                                        <p:cTn id="53" dur="500"/>
                                        <p:tgtEl>
                                          <p:spTgt spid="9"/>
                                        </p:tgtEl>
                                      </p:cBhvr>
                                    </p:animEffect>
                                  </p:childTnLst>
                                </p:cTn>
                              </p:par>
                              <p:par>
                                <p:cTn id="54" presetID="22" presetClass="entr" presetSubtype="4" fill="hold" grpId="0" nodeType="withEffect">
                                  <p:stCondLst>
                                    <p:cond delay="0"/>
                                  </p:stCondLst>
                                  <p:childTnLst>
                                    <p:set>
                                      <p:cBhvr>
                                        <p:cTn id="55" dur="1" fill="hold">
                                          <p:stCondLst>
                                            <p:cond delay="0"/>
                                          </p:stCondLst>
                                        </p:cTn>
                                        <p:tgtEl>
                                          <p:spTgt spid="10"/>
                                        </p:tgtEl>
                                        <p:attrNameLst>
                                          <p:attrName>style.visibility</p:attrName>
                                        </p:attrNameLst>
                                      </p:cBhvr>
                                      <p:to>
                                        <p:strVal val="visible"/>
                                      </p:to>
                                    </p:set>
                                    <p:animEffect transition="in" filter="wipe(down)">
                                      <p:cBhvr>
                                        <p:cTn id="56" dur="500"/>
                                        <p:tgtEl>
                                          <p:spTgt spid="10"/>
                                        </p:tgtEl>
                                      </p:cBhvr>
                                    </p:animEffect>
                                  </p:childTnLst>
                                </p:cTn>
                              </p:par>
                              <p:par>
                                <p:cTn id="57" presetID="22" presetClass="entr" presetSubtype="4" fill="hold" grpId="0" nodeType="withEffect">
                                  <p:stCondLst>
                                    <p:cond delay="0"/>
                                  </p:stCondLst>
                                  <p:childTnLst>
                                    <p:set>
                                      <p:cBhvr>
                                        <p:cTn id="58" dur="1" fill="hold">
                                          <p:stCondLst>
                                            <p:cond delay="0"/>
                                          </p:stCondLst>
                                        </p:cTn>
                                        <p:tgtEl>
                                          <p:spTgt spid="11"/>
                                        </p:tgtEl>
                                        <p:attrNameLst>
                                          <p:attrName>style.visibility</p:attrName>
                                        </p:attrNameLst>
                                      </p:cBhvr>
                                      <p:to>
                                        <p:strVal val="visible"/>
                                      </p:to>
                                    </p:set>
                                    <p:animEffect transition="in" filter="wipe(down)">
                                      <p:cBhvr>
                                        <p:cTn id="59" dur="500"/>
                                        <p:tgtEl>
                                          <p:spTgt spid="11"/>
                                        </p:tgtEl>
                                      </p:cBhvr>
                                    </p:animEffect>
                                  </p:childTnLst>
                                </p:cTn>
                              </p:par>
                              <p:par>
                                <p:cTn id="60" presetID="22" presetClass="entr" presetSubtype="4" fill="hold" grpId="0" nodeType="withEffect">
                                  <p:stCondLst>
                                    <p:cond delay="0"/>
                                  </p:stCondLst>
                                  <p:childTnLst>
                                    <p:set>
                                      <p:cBhvr>
                                        <p:cTn id="61" dur="1" fill="hold">
                                          <p:stCondLst>
                                            <p:cond delay="0"/>
                                          </p:stCondLst>
                                        </p:cTn>
                                        <p:tgtEl>
                                          <p:spTgt spid="12"/>
                                        </p:tgtEl>
                                        <p:attrNameLst>
                                          <p:attrName>style.visibility</p:attrName>
                                        </p:attrNameLst>
                                      </p:cBhvr>
                                      <p:to>
                                        <p:strVal val="visible"/>
                                      </p:to>
                                    </p:set>
                                    <p:animEffect transition="in" filter="wipe(down)">
                                      <p:cBhvr>
                                        <p:cTn id="62" dur="500"/>
                                        <p:tgtEl>
                                          <p:spTgt spid="12"/>
                                        </p:tgtEl>
                                      </p:cBhvr>
                                    </p:animEffect>
                                  </p:childTnLst>
                                </p:cTn>
                              </p:par>
                              <p:par>
                                <p:cTn id="63" presetID="22" presetClass="entr" presetSubtype="4" fill="hold" grpId="0" nodeType="withEffect">
                                  <p:stCondLst>
                                    <p:cond delay="0"/>
                                  </p:stCondLst>
                                  <p:childTnLst>
                                    <p:set>
                                      <p:cBhvr>
                                        <p:cTn id="64" dur="1" fill="hold">
                                          <p:stCondLst>
                                            <p:cond delay="0"/>
                                          </p:stCondLst>
                                        </p:cTn>
                                        <p:tgtEl>
                                          <p:spTgt spid="13"/>
                                        </p:tgtEl>
                                        <p:attrNameLst>
                                          <p:attrName>style.visibility</p:attrName>
                                        </p:attrNameLst>
                                      </p:cBhvr>
                                      <p:to>
                                        <p:strVal val="visible"/>
                                      </p:to>
                                    </p:set>
                                    <p:animEffect transition="in" filter="wipe(down)">
                                      <p:cBhvr>
                                        <p:cTn id="65" dur="500"/>
                                        <p:tgtEl>
                                          <p:spTgt spid="13"/>
                                        </p:tgtEl>
                                      </p:cBhvr>
                                    </p:animEffect>
                                  </p:childTnLst>
                                </p:cTn>
                              </p:par>
                              <p:par>
                                <p:cTn id="66" presetID="22" presetClass="entr" presetSubtype="4" fill="hold" grpId="0" nodeType="withEffect">
                                  <p:stCondLst>
                                    <p:cond delay="0"/>
                                  </p:stCondLst>
                                  <p:childTnLst>
                                    <p:set>
                                      <p:cBhvr>
                                        <p:cTn id="67" dur="1" fill="hold">
                                          <p:stCondLst>
                                            <p:cond delay="0"/>
                                          </p:stCondLst>
                                        </p:cTn>
                                        <p:tgtEl>
                                          <p:spTgt spid="14"/>
                                        </p:tgtEl>
                                        <p:attrNameLst>
                                          <p:attrName>style.visibility</p:attrName>
                                        </p:attrNameLst>
                                      </p:cBhvr>
                                      <p:to>
                                        <p:strVal val="visible"/>
                                      </p:to>
                                    </p:set>
                                    <p:animEffect transition="in" filter="wipe(down)">
                                      <p:cBhvr>
                                        <p:cTn id="6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4" grpId="0" bldLvl="0" animBg="1"/>
      <p:bldP spid="5" grpId="0" bldLvl="0" animBg="1"/>
      <p:bldP spid="6" grpId="0" bldLvl="0" animBg="1"/>
      <p:bldP spid="7" grpId="0"/>
      <p:bldP spid="8" grpId="0"/>
      <p:bldP spid="9" grpId="0"/>
      <p:bldP spid="10" grpId="0"/>
      <p:bldP spid="11" grpId="0"/>
      <p:bldP spid="12" grpId="0"/>
      <p:bldP spid="13" grpId="0"/>
      <p:bldP spid="14" grpId="0"/>
      <p:bldP spid="15" grpId="0"/>
      <p:bldP spid="16" grpId="0"/>
      <p:bldP spid="17" grpId="0"/>
      <p:bldP spid="18" grpId="0"/>
      <p:bldP spid="19" grpId="0"/>
      <p:bldP spid="20" grpId="0"/>
      <p:bldP spid="21" grpId="0"/>
      <p:bldP spid="2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接连接符 4"/>
          <p:cNvCxnSpPr/>
          <p:nvPr/>
        </p:nvCxnSpPr>
        <p:spPr>
          <a:xfrm>
            <a:off x="4627563" y="3362325"/>
            <a:ext cx="73152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5302131" y="506413"/>
            <a:ext cx="6177460" cy="461665"/>
          </a:xfrm>
          <a:prstGeom prst="rect">
            <a:avLst/>
          </a:prstGeom>
          <a:noFill/>
        </p:spPr>
        <p:txBody>
          <a:bodyPr wrap="none">
            <a:spAutoFit/>
          </a:bodyPr>
          <a:lstStyle/>
          <a:p>
            <a:pPr eaLnBrk="1" fontAlgn="auto" hangingPunct="1">
              <a:spcBef>
                <a:spcPts val="0"/>
              </a:spcBef>
              <a:spcAft>
                <a:spcPts val="0"/>
              </a:spcAft>
              <a:defRPr/>
            </a:pPr>
            <a:r>
              <a:rPr lang="en-US" altLang="zh-CN" sz="2400" b="1">
                <a:solidFill>
                  <a:srgbClr val="96A7C1"/>
                </a:solidFill>
                <a:latin typeface="微软雅黑" panose="020B0503020204020204" pitchFamily="34" charset="-122"/>
                <a:ea typeface="微软雅黑" panose="020B0503020204020204" pitchFamily="34" charset="-122"/>
              </a:rPr>
              <a:t>WHEN </a:t>
            </a:r>
            <a:r>
              <a:rPr lang="en-US" altLang="zh-CN" sz="2400" b="1" smtClean="0">
                <a:solidFill>
                  <a:srgbClr val="96A7C1"/>
                </a:solidFill>
                <a:latin typeface="微软雅黑" panose="020B0503020204020204" pitchFamily="34" charset="-122"/>
                <a:ea typeface="微软雅黑" panose="020B0503020204020204" pitchFamily="34" charset="-122"/>
              </a:rPr>
              <a:t>YOU CAN DO THE JOB BETTER?</a:t>
            </a:r>
            <a:endParaRPr lang="zh-CN" altLang="en-US" sz="2400" b="1" dirty="0">
              <a:solidFill>
                <a:srgbClr val="96A7C1"/>
              </a:solidFill>
              <a:latin typeface="微软雅黑" panose="020B0503020204020204" pitchFamily="34" charset="-122"/>
              <a:ea typeface="微软雅黑" panose="020B0503020204020204" pitchFamily="34" charset="-122"/>
            </a:endParaRPr>
          </a:p>
        </p:txBody>
      </p:sp>
      <p:sp>
        <p:nvSpPr>
          <p:cNvPr id="7" name="文本框 6"/>
          <p:cNvSpPr txBox="1"/>
          <p:nvPr/>
        </p:nvSpPr>
        <p:spPr>
          <a:xfrm>
            <a:off x="5092700" y="3611563"/>
            <a:ext cx="2157413" cy="369887"/>
          </a:xfrm>
          <a:prstGeom prst="rect">
            <a:avLst/>
          </a:prstGeom>
          <a:noFill/>
        </p:spPr>
        <p:txBody>
          <a:bodyPr wrap="none">
            <a:spAutoFit/>
          </a:bodyPr>
          <a:lstStyle/>
          <a:p>
            <a:pPr eaLnBrk="1" fontAlgn="auto" hangingPunct="1">
              <a:spcBef>
                <a:spcPts val="0"/>
              </a:spcBef>
              <a:spcAft>
                <a:spcPts val="0"/>
              </a:spcAft>
              <a:defRPr/>
            </a:pPr>
            <a:r>
              <a:rPr lang="en-US" altLang="zh-CN" b="1" dirty="0">
                <a:solidFill>
                  <a:srgbClr val="96A7C1"/>
                </a:solidFill>
                <a:latin typeface="微软雅黑" panose="020B0503020204020204" pitchFamily="34" charset="-122"/>
                <a:ea typeface="微软雅黑" panose="020B0503020204020204" pitchFamily="34" charset="-122"/>
              </a:rPr>
              <a:t>ADD YOUR TITLE</a:t>
            </a:r>
            <a:endParaRPr lang="zh-CN" altLang="en-US" b="1" dirty="0">
              <a:solidFill>
                <a:srgbClr val="96A7C1"/>
              </a:solidFill>
              <a:latin typeface="微软雅黑" panose="020B0503020204020204" pitchFamily="34" charset="-122"/>
              <a:ea typeface="微软雅黑" panose="020B0503020204020204" pitchFamily="34" charset="-122"/>
            </a:endParaRPr>
          </a:p>
        </p:txBody>
      </p:sp>
      <p:cxnSp>
        <p:nvCxnSpPr>
          <p:cNvPr id="9" name="直接连接符 8"/>
          <p:cNvCxnSpPr/>
          <p:nvPr/>
        </p:nvCxnSpPr>
        <p:spPr>
          <a:xfrm>
            <a:off x="8258175" y="3686175"/>
            <a:ext cx="0" cy="2370138"/>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0" name="文本框 9"/>
          <p:cNvSpPr txBox="1"/>
          <p:nvPr/>
        </p:nvSpPr>
        <p:spPr>
          <a:xfrm>
            <a:off x="8797925" y="3611563"/>
            <a:ext cx="2157413" cy="369887"/>
          </a:xfrm>
          <a:prstGeom prst="rect">
            <a:avLst/>
          </a:prstGeom>
          <a:noFill/>
        </p:spPr>
        <p:txBody>
          <a:bodyPr wrap="none">
            <a:spAutoFit/>
          </a:bodyPr>
          <a:lstStyle/>
          <a:p>
            <a:pPr eaLnBrk="1" fontAlgn="auto" hangingPunct="1">
              <a:spcBef>
                <a:spcPts val="0"/>
              </a:spcBef>
              <a:spcAft>
                <a:spcPts val="0"/>
              </a:spcAft>
              <a:defRPr/>
            </a:pPr>
            <a:r>
              <a:rPr lang="en-US" altLang="zh-CN" b="1" dirty="0">
                <a:solidFill>
                  <a:srgbClr val="96A7C1"/>
                </a:solidFill>
                <a:latin typeface="微软雅黑" panose="020B0503020204020204" pitchFamily="34" charset="-122"/>
                <a:ea typeface="微软雅黑" panose="020B0503020204020204" pitchFamily="34" charset="-122"/>
              </a:rPr>
              <a:t>ADD YOUR TITLE</a:t>
            </a:r>
            <a:endParaRPr lang="zh-CN" altLang="en-US" b="1" dirty="0">
              <a:solidFill>
                <a:srgbClr val="96A7C1"/>
              </a:solidFill>
              <a:latin typeface="微软雅黑" panose="020B0503020204020204" pitchFamily="34" charset="-122"/>
              <a:ea typeface="微软雅黑" panose="020B0503020204020204" pitchFamily="34" charset="-122"/>
            </a:endParaRPr>
          </a:p>
        </p:txBody>
      </p:sp>
      <p:sp>
        <p:nvSpPr>
          <p:cNvPr id="9223" name="文本框 12"/>
          <p:cNvSpPr txBox="1">
            <a:spLocks noChangeArrowheads="1"/>
          </p:cNvSpPr>
          <p:nvPr/>
        </p:nvSpPr>
        <p:spPr bwMode="auto">
          <a:xfrm>
            <a:off x="4826000" y="1101725"/>
            <a:ext cx="7116763"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en-US" altLang="zh-CN" sz="1800"/>
              <a:t>Graduation is each student to experience growing pains. Whether during the period of school luck or, bitter, astringent age, cannot stay awhile, step by step to fling caution to the winds to mature.</a:t>
            </a:r>
            <a:endParaRPr lang="zh-CN" altLang="en-US" sz="1800"/>
          </a:p>
        </p:txBody>
      </p:sp>
      <p:sp>
        <p:nvSpPr>
          <p:cNvPr id="9224" name="文本框 13"/>
          <p:cNvSpPr txBox="1">
            <a:spLocks noChangeArrowheads="1"/>
          </p:cNvSpPr>
          <p:nvPr/>
        </p:nvSpPr>
        <p:spPr bwMode="auto">
          <a:xfrm>
            <a:off x="4721225" y="4057650"/>
            <a:ext cx="3194050" cy="2030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en-US" altLang="zh-CN" sz="1800"/>
              <a:t>Graduation is each student to experience growing pains. </a:t>
            </a:r>
          </a:p>
          <a:p>
            <a:pPr eaLnBrk="1" hangingPunct="1">
              <a:lnSpc>
                <a:spcPct val="100000"/>
              </a:lnSpc>
              <a:spcBef>
                <a:spcPct val="0"/>
              </a:spcBef>
              <a:buFontTx/>
              <a:buNone/>
            </a:pPr>
            <a:r>
              <a:rPr lang="en-US" altLang="zh-CN" sz="1800"/>
              <a:t>Whether during the period of schoolluck or, bitter, astringent </a:t>
            </a:r>
          </a:p>
          <a:p>
            <a:pPr eaLnBrk="1" hangingPunct="1">
              <a:lnSpc>
                <a:spcPct val="100000"/>
              </a:lnSpc>
              <a:spcBef>
                <a:spcPct val="0"/>
              </a:spcBef>
              <a:buFontTx/>
              <a:buNone/>
            </a:pPr>
            <a:r>
              <a:rPr lang="en-US" altLang="zh-CN" sz="1800"/>
              <a:t>age, cannot stay awhile, step by step to fling caution to the winds to mature.</a:t>
            </a:r>
            <a:endParaRPr lang="zh-CN" altLang="en-US" sz="1800"/>
          </a:p>
        </p:txBody>
      </p:sp>
      <p:sp>
        <p:nvSpPr>
          <p:cNvPr id="9225" name="文本框 14"/>
          <p:cNvSpPr txBox="1">
            <a:spLocks noChangeArrowheads="1"/>
          </p:cNvSpPr>
          <p:nvPr/>
        </p:nvSpPr>
        <p:spPr bwMode="auto">
          <a:xfrm>
            <a:off x="8628063" y="4057650"/>
            <a:ext cx="3194050" cy="2030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en-US" altLang="zh-CN" sz="1800"/>
              <a:t>Graduation is each student to experience growing pains. </a:t>
            </a:r>
          </a:p>
          <a:p>
            <a:pPr eaLnBrk="1" hangingPunct="1">
              <a:lnSpc>
                <a:spcPct val="100000"/>
              </a:lnSpc>
              <a:spcBef>
                <a:spcPct val="0"/>
              </a:spcBef>
              <a:buFontTx/>
              <a:buNone/>
            </a:pPr>
            <a:r>
              <a:rPr lang="en-US" altLang="zh-CN" sz="1800"/>
              <a:t>Whether during the period of schoolluck or, bitter, astringent </a:t>
            </a:r>
          </a:p>
          <a:p>
            <a:pPr eaLnBrk="1" hangingPunct="1">
              <a:lnSpc>
                <a:spcPct val="100000"/>
              </a:lnSpc>
              <a:spcBef>
                <a:spcPct val="0"/>
              </a:spcBef>
              <a:buFontTx/>
              <a:buNone/>
            </a:pPr>
            <a:r>
              <a:rPr lang="en-US" altLang="zh-CN" sz="1800"/>
              <a:t>age, cannot stay awhile, step by step to fling caution to the winds to mature.</a:t>
            </a:r>
            <a:endParaRPr lang="zh-CN" altLang="en-US" sz="1800"/>
          </a:p>
        </p:txBody>
      </p:sp>
      <p:sp>
        <p:nvSpPr>
          <p:cNvPr id="9226" name="文本框 15"/>
          <p:cNvSpPr txBox="1">
            <a:spLocks noChangeArrowheads="1"/>
          </p:cNvSpPr>
          <p:nvPr/>
        </p:nvSpPr>
        <p:spPr bwMode="auto">
          <a:xfrm>
            <a:off x="4826000" y="2163763"/>
            <a:ext cx="7224713"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en-US" altLang="zh-CN" sz="1800"/>
              <a:t>Graduation was originally the first threshold of twenty years in the journey </a:t>
            </a:r>
          </a:p>
          <a:p>
            <a:pPr eaLnBrk="1" hangingPunct="1">
              <a:lnSpc>
                <a:spcPct val="100000"/>
              </a:lnSpc>
              <a:spcBef>
                <a:spcPct val="0"/>
              </a:spcBef>
              <a:buFontTx/>
              <a:buNone/>
            </a:pPr>
            <a:r>
              <a:rPr lang="en-US" altLang="zh-CN" sz="1800"/>
              <a:t>to step over. Whether I am crying or smiling</a:t>
            </a:r>
          </a:p>
          <a:p>
            <a:pPr eaLnBrk="1" hangingPunct="1">
              <a:lnSpc>
                <a:spcPct val="100000"/>
              </a:lnSpc>
              <a:spcBef>
                <a:spcPct val="0"/>
              </a:spcBef>
              <a:buFontTx/>
              <a:buNone/>
            </a:pPr>
            <a:r>
              <a:rPr lang="en-US" altLang="zh-CN" sz="1800"/>
              <a:t>Life is a hard sad performance</a:t>
            </a:r>
          </a:p>
          <a:p>
            <a:pPr eaLnBrk="1" hangingPunct="1">
              <a:lnSpc>
                <a:spcPct val="100000"/>
              </a:lnSpc>
              <a:spcBef>
                <a:spcPct val="0"/>
              </a:spcBef>
              <a:buFontTx/>
              <a:buNone/>
            </a:pPr>
            <a:endParaRPr lang="zh-CN" altLang="en-US" sz="1800"/>
          </a:p>
        </p:txBody>
      </p:sp>
      <p:pic>
        <p:nvPicPr>
          <p:cNvPr id="12" name="图片 11"/>
          <p:cNvPicPr>
            <a:picLocks noChangeAspect="1"/>
          </p:cNvPicPr>
          <p:nvPr/>
        </p:nvPicPr>
        <p:blipFill rotWithShape="1">
          <a:blip r:embed="rId2" cstate="email"/>
          <a:srcRect/>
          <a:stretch>
            <a:fillRect/>
          </a:stretch>
        </p:blipFill>
        <p:spPr>
          <a:xfrm>
            <a:off x="544512" y="232569"/>
            <a:ext cx="3475038" cy="45339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diagram"/>
  <p:tag name="KSO_WM_TEMPLATE_INDEX" val="160483"/>
</p:tagLst>
</file>

<file path=ppt/theme/theme1.xml><?xml version="1.0" encoding="utf-8"?>
<a:theme xmlns:a="http://schemas.openxmlformats.org/drawingml/2006/main" name="www.2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919</Words>
  <Application>Microsoft Office PowerPoint</Application>
  <PresentationFormat>宽屏</PresentationFormat>
  <Paragraphs>134</Paragraphs>
  <Slides>20</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20</vt:i4>
      </vt:variant>
    </vt:vector>
  </HeadingPairs>
  <TitlesOfParts>
    <vt:vector size="30" baseType="lpstr">
      <vt:lpstr>方正悠黑简体</vt:lpstr>
      <vt:lpstr>宋体</vt:lpstr>
      <vt:lpstr>微软雅黑</vt:lpstr>
      <vt:lpstr>微软雅黑 Light</vt:lpstr>
      <vt:lpstr>Arial</vt:lpstr>
      <vt:lpstr>Calibri</vt:lpstr>
      <vt:lpstr>Calibri Light</vt:lpstr>
      <vt:lpstr>Century Gothic</vt:lpstr>
      <vt:lpstr>Impact</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2021-07-12T02:51:38Z</dcterms:created>
  <dcterms:modified xsi:type="dcterms:W3CDTF">2023-01-10T06:50:03Z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2052-11.1.0.10495</vt:lpwstr>
  </property>
  <property fmtid="{D5CDD505-2E9C-101B-9397-08002B2CF9AE}" pid="3" name="ICV">
    <vt:lpwstr>F81DFB18D039479297E86E6DE014E539</vt:lpwstr>
  </property>
  <property fmtid="{A09F084E-AD41-489F-8076-AA5BE3082BCA}" pid="100">
    <vt:ui4>5</vt:ui4>
  </property>
  <property fmtid="{64440492-4C8B-11D1-8B70-080036B11A03}" pid="11">
    <vt:lpwstr>www.2ppt.com-爱PPT提供资源下载</vt:lpwstr>
  </property>
</Properties>
</file>