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  <p:sldMasterId id="2147483666" r:id="rId2"/>
  </p:sldMasterIdLst>
  <p:notesMasterIdLst>
    <p:notesMasterId r:id="rId23"/>
  </p:notesMasterIdLst>
  <p:handoutMasterIdLst>
    <p:handoutMasterId r:id="rId24"/>
  </p:handoutMasterIdLst>
  <p:sldIdLst>
    <p:sldId id="388" r:id="rId3"/>
    <p:sldId id="389" r:id="rId4"/>
    <p:sldId id="390" r:id="rId5"/>
    <p:sldId id="362" r:id="rId6"/>
    <p:sldId id="367" r:id="rId7"/>
    <p:sldId id="368" r:id="rId8"/>
    <p:sldId id="369" r:id="rId9"/>
    <p:sldId id="391" r:id="rId10"/>
    <p:sldId id="370" r:id="rId11"/>
    <p:sldId id="371" r:id="rId12"/>
    <p:sldId id="372" r:id="rId13"/>
    <p:sldId id="392" r:id="rId14"/>
    <p:sldId id="373" r:id="rId15"/>
    <p:sldId id="374" r:id="rId16"/>
    <p:sldId id="375" r:id="rId17"/>
    <p:sldId id="393" r:id="rId18"/>
    <p:sldId id="376" r:id="rId19"/>
    <p:sldId id="377" r:id="rId20"/>
    <p:sldId id="385" r:id="rId21"/>
    <p:sldId id="394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1B5"/>
    <a:srgbClr val="131877"/>
    <a:srgbClr val="E03D0B"/>
    <a:srgbClr val="002F39"/>
    <a:srgbClr val="011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61" autoAdjust="0"/>
    <p:restoredTop sz="94682"/>
  </p:normalViewPr>
  <p:slideViewPr>
    <p:cSldViewPr snapToGrid="0" snapToObjects="1">
      <p:cViewPr>
        <p:scale>
          <a:sx n="66" d="100"/>
          <a:sy n="66" d="100"/>
        </p:scale>
        <p:origin x="-2052" y="-10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5913647" y="66181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9" cstate="screen"/>
          <a:srcRect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222830" y="266791"/>
            <a:ext cx="11746341" cy="632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>
          <a:xfrm flipH="1">
            <a:off x="96185" y="-69003"/>
            <a:ext cx="1561164" cy="15611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23990" y="181760"/>
            <a:ext cx="413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九月节，露气寒冷，将凝结也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îšḻïḍé"/>
          <p:cNvSpPr/>
          <p:nvPr/>
        </p:nvSpPr>
        <p:spPr>
          <a:xfrm>
            <a:off x="681354" y="3076950"/>
            <a:ext cx="889806" cy="889802"/>
          </a:xfrm>
          <a:prstGeom prst="roundRect">
            <a:avLst>
              <a:gd name="adj" fmla="val 15000"/>
            </a:avLst>
          </a:prstGeom>
          <a:solidFill>
            <a:srgbClr val="1B21B5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lvl="0" algn="ctr">
              <a:defRPr sz="3200"/>
            </a:pPr>
            <a:r>
              <a:rPr lang="en-US" sz="2800" spc="3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sz="28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îś1îḑe"/>
          <p:cNvSpPr/>
          <p:nvPr/>
        </p:nvSpPr>
        <p:spPr>
          <a:xfrm>
            <a:off x="837332" y="1617150"/>
            <a:ext cx="577851" cy="577851"/>
          </a:xfrm>
          <a:prstGeom prst="roundRect">
            <a:avLst>
              <a:gd name="adj" fmla="val 15000"/>
            </a:avLst>
          </a:prstGeom>
          <a:solidFill>
            <a:srgbClr val="1B21B5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Autofit/>
          </a:bodyPr>
          <a:lstStyle/>
          <a:p>
            <a:pPr lvl="0" algn="ctr">
              <a:defRPr sz="3200"/>
            </a:pPr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íṡḷîďé"/>
          <p:cNvSpPr/>
          <p:nvPr/>
        </p:nvSpPr>
        <p:spPr>
          <a:xfrm>
            <a:off x="837332" y="4853106"/>
            <a:ext cx="577851" cy="577851"/>
          </a:xfrm>
          <a:prstGeom prst="roundRect">
            <a:avLst>
              <a:gd name="adj" fmla="val 15000"/>
            </a:avLst>
          </a:prstGeom>
          <a:solidFill>
            <a:srgbClr val="1B21B5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84574" y="1439920"/>
            <a:ext cx="2123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pc="300" dirty="0">
                <a:cs typeface="+mn-ea"/>
                <a:sym typeface="+mn-lt"/>
              </a:rPr>
              <a:t>气候特征一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902731" y="1881094"/>
            <a:ext cx="4193269" cy="70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300" dirty="0">
                <a:cs typeface="+mn-ea"/>
                <a:sym typeface="+mn-lt"/>
              </a:rPr>
              <a:t>我国传统将寒露作为天气转凉变冷的表征。仲秋白露节气“露凝而白”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81627" y="2882098"/>
            <a:ext cx="198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spc="300" dirty="0">
                <a:cs typeface="+mn-ea"/>
                <a:sym typeface="+mn-lt"/>
              </a:rPr>
              <a:t>气候特征二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99784" y="3323272"/>
            <a:ext cx="463735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300" dirty="0">
                <a:cs typeface="+mn-ea"/>
                <a:sym typeface="+mn-lt"/>
              </a:rPr>
              <a:t>至季秋寒露时已是“露气寒冷，将凝结为霜了”。这时，我国南方大部分地区各地气温继续下降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84574" y="4529762"/>
            <a:ext cx="2005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000" spc="300" dirty="0">
                <a:cs typeface="+mn-ea"/>
                <a:sym typeface="+mn-lt"/>
              </a:rPr>
              <a:t>气候特征三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902731" y="4970936"/>
            <a:ext cx="480705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spc="300" dirty="0">
                <a:cs typeface="+mn-ea"/>
                <a:sym typeface="+mn-lt"/>
              </a:rPr>
              <a:t>华南日平均气温多不到</a:t>
            </a:r>
            <a:r>
              <a:rPr lang="en-US" altLang="zh-CN" sz="1600" spc="300" dirty="0">
                <a:cs typeface="+mn-ea"/>
                <a:sym typeface="+mn-lt"/>
              </a:rPr>
              <a:t>20℃</a:t>
            </a:r>
            <a:r>
              <a:rPr lang="zh-CN" altLang="en-US" sz="1600" spc="300" dirty="0">
                <a:cs typeface="+mn-ea"/>
                <a:sym typeface="+mn-lt"/>
              </a:rPr>
              <a:t>，即使在长江沿岸地区，水银柱也很难升到</a:t>
            </a:r>
            <a:r>
              <a:rPr lang="en-US" altLang="zh-CN" sz="1600" spc="300" dirty="0">
                <a:cs typeface="+mn-ea"/>
                <a:sym typeface="+mn-lt"/>
              </a:rPr>
              <a:t>30℃</a:t>
            </a:r>
            <a:r>
              <a:rPr lang="zh-CN" altLang="en-US" sz="1600" spc="300" dirty="0">
                <a:cs typeface="+mn-ea"/>
                <a:sym typeface="+mn-lt"/>
              </a:rPr>
              <a:t>以上，而最低气温却可降至</a:t>
            </a:r>
            <a:r>
              <a:rPr lang="en-US" altLang="zh-CN" sz="1600" spc="300" dirty="0">
                <a:cs typeface="+mn-ea"/>
                <a:sym typeface="+mn-lt"/>
              </a:rPr>
              <a:t>10℃</a:t>
            </a:r>
            <a:r>
              <a:rPr lang="zh-CN" altLang="en-US" sz="1600" spc="300" dirty="0">
                <a:cs typeface="+mn-ea"/>
                <a:sym typeface="+mn-lt"/>
              </a:rPr>
              <a:t>以下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65759" y="898261"/>
            <a:ext cx="4219522" cy="52471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气候特征说明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气候特征说明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3983234" y="2122130"/>
            <a:ext cx="4192874" cy="3043726"/>
            <a:chOff x="3876366" y="2102043"/>
            <a:chExt cx="4192874" cy="3043726"/>
          </a:xfrm>
          <a:solidFill>
            <a:srgbClr val="1B21B5"/>
          </a:solidFill>
        </p:grpSpPr>
        <p:grpSp>
          <p:nvGrpSpPr>
            <p:cNvPr id="71" name="Group 11"/>
            <p:cNvGrpSpPr/>
            <p:nvPr/>
          </p:nvGrpSpPr>
          <p:grpSpPr>
            <a:xfrm>
              <a:off x="6197306" y="3719446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88" name="Freeform 5"/>
              <p:cNvSpPr/>
              <p:nvPr/>
            </p:nvSpPr>
            <p:spPr bwMode="auto">
              <a:xfrm>
                <a:off x="3275012" y="2443164"/>
                <a:ext cx="3122613" cy="2098674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6"/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12"/>
            <p:cNvGrpSpPr/>
            <p:nvPr/>
          </p:nvGrpSpPr>
          <p:grpSpPr>
            <a:xfrm flipH="1">
              <a:off x="3876366" y="3737346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85" name="Freeform 5"/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6"/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3" name="Group 16"/>
            <p:cNvGrpSpPr/>
            <p:nvPr/>
          </p:nvGrpSpPr>
          <p:grpSpPr>
            <a:xfrm flipV="1">
              <a:off x="6197306" y="2102043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82" name="Freeform 5"/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6"/>
              <p:cNvSpPr/>
              <p:nvPr/>
            </p:nvSpPr>
            <p:spPr bwMode="auto">
              <a:xfrm>
                <a:off x="4848225" y="2198688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Group 20"/>
            <p:cNvGrpSpPr/>
            <p:nvPr/>
          </p:nvGrpSpPr>
          <p:grpSpPr>
            <a:xfrm flipH="1" flipV="1">
              <a:off x="3876366" y="2119943"/>
              <a:ext cx="1871934" cy="1408423"/>
              <a:chOff x="3275012" y="2168525"/>
              <a:chExt cx="3154363" cy="2373313"/>
            </a:xfrm>
            <a:grpFill/>
          </p:grpSpPr>
          <p:sp>
            <p:nvSpPr>
              <p:cNvPr id="79" name="Freeform 5"/>
              <p:cNvSpPr/>
              <p:nvPr/>
            </p:nvSpPr>
            <p:spPr bwMode="auto">
              <a:xfrm>
                <a:off x="3275012" y="2443163"/>
                <a:ext cx="3122613" cy="2098675"/>
              </a:xfrm>
              <a:custGeom>
                <a:avLst/>
                <a:gdLst/>
                <a:ahLst/>
                <a:cxnLst>
                  <a:cxn ang="0">
                    <a:pos x="1380" y="721"/>
                  </a:cxn>
                  <a:cxn ang="0">
                    <a:pos x="1375" y="732"/>
                  </a:cxn>
                  <a:cxn ang="0">
                    <a:pos x="1339" y="790"/>
                  </a:cxn>
                  <a:cxn ang="0">
                    <a:pos x="1319" y="816"/>
                  </a:cxn>
                  <a:cxn ang="0">
                    <a:pos x="1303" y="834"/>
                  </a:cxn>
                  <a:cxn ang="0">
                    <a:pos x="1238" y="889"/>
                  </a:cxn>
                  <a:cxn ang="0">
                    <a:pos x="1223" y="899"/>
                  </a:cxn>
                  <a:cxn ang="0">
                    <a:pos x="1080" y="921"/>
                  </a:cxn>
                  <a:cxn ang="0">
                    <a:pos x="1044" y="916"/>
                  </a:cxn>
                  <a:cxn ang="0">
                    <a:pos x="786" y="819"/>
                  </a:cxn>
                  <a:cxn ang="0">
                    <a:pos x="416" y="587"/>
                  </a:cxn>
                  <a:cxn ang="0">
                    <a:pos x="269" y="477"/>
                  </a:cxn>
                  <a:cxn ang="0">
                    <a:pos x="219" y="437"/>
                  </a:cxn>
                  <a:cxn ang="0">
                    <a:pos x="203" y="425"/>
                  </a:cxn>
                  <a:cxn ang="0">
                    <a:pos x="203" y="426"/>
                  </a:cxn>
                  <a:cxn ang="0">
                    <a:pos x="106" y="540"/>
                  </a:cxn>
                  <a:cxn ang="0">
                    <a:pos x="0" y="0"/>
                  </a:cxn>
                  <a:cxn ang="0">
                    <a:pos x="563" y="0"/>
                  </a:cxn>
                  <a:cxn ang="0">
                    <a:pos x="489" y="89"/>
                  </a:cxn>
                  <a:cxn ang="0">
                    <a:pos x="465" y="117"/>
                  </a:cxn>
                  <a:cxn ang="0">
                    <a:pos x="480" y="130"/>
                  </a:cxn>
                  <a:cxn ang="0">
                    <a:pos x="638" y="280"/>
                  </a:cxn>
                  <a:cxn ang="0">
                    <a:pos x="1028" y="602"/>
                  </a:cxn>
                  <a:cxn ang="0">
                    <a:pos x="1045" y="615"/>
                  </a:cxn>
                  <a:cxn ang="0">
                    <a:pos x="1080" y="639"/>
                  </a:cxn>
                  <a:cxn ang="0">
                    <a:pos x="1195" y="708"/>
                  </a:cxn>
                  <a:cxn ang="0">
                    <a:pos x="1250" y="733"/>
                  </a:cxn>
                  <a:cxn ang="0">
                    <a:pos x="1303" y="746"/>
                  </a:cxn>
                  <a:cxn ang="0">
                    <a:pos x="1315" y="748"/>
                  </a:cxn>
                  <a:cxn ang="0">
                    <a:pos x="1342" y="746"/>
                  </a:cxn>
                  <a:cxn ang="0">
                    <a:pos x="1370" y="732"/>
                  </a:cxn>
                  <a:cxn ang="0">
                    <a:pos x="1380" y="721"/>
                  </a:cxn>
                </a:cxnLst>
                <a:rect l="0" t="0" r="r" b="b"/>
                <a:pathLst>
                  <a:path w="1380" h="926">
                    <a:moveTo>
                      <a:pt x="1380" y="721"/>
                    </a:moveTo>
                    <a:cubicBezTo>
                      <a:pt x="1379" y="724"/>
                      <a:pt x="1377" y="728"/>
                      <a:pt x="1375" y="732"/>
                    </a:cubicBezTo>
                    <a:cubicBezTo>
                      <a:pt x="1364" y="752"/>
                      <a:pt x="1352" y="772"/>
                      <a:pt x="1339" y="790"/>
                    </a:cubicBezTo>
                    <a:cubicBezTo>
                      <a:pt x="1333" y="799"/>
                      <a:pt x="1326" y="807"/>
                      <a:pt x="1319" y="816"/>
                    </a:cubicBezTo>
                    <a:cubicBezTo>
                      <a:pt x="1314" y="822"/>
                      <a:pt x="1308" y="828"/>
                      <a:pt x="1303" y="834"/>
                    </a:cubicBezTo>
                    <a:cubicBezTo>
                      <a:pt x="1283" y="854"/>
                      <a:pt x="1261" y="873"/>
                      <a:pt x="1238" y="889"/>
                    </a:cubicBezTo>
                    <a:cubicBezTo>
                      <a:pt x="1233" y="893"/>
                      <a:pt x="1228" y="896"/>
                      <a:pt x="1223" y="899"/>
                    </a:cubicBezTo>
                    <a:cubicBezTo>
                      <a:pt x="1185" y="919"/>
                      <a:pt x="1137" y="926"/>
                      <a:pt x="1080" y="921"/>
                    </a:cubicBezTo>
                    <a:cubicBezTo>
                      <a:pt x="1068" y="920"/>
                      <a:pt x="1056" y="918"/>
                      <a:pt x="1044" y="916"/>
                    </a:cubicBezTo>
                    <a:cubicBezTo>
                      <a:pt x="971" y="903"/>
                      <a:pt x="884" y="871"/>
                      <a:pt x="786" y="819"/>
                    </a:cubicBezTo>
                    <a:cubicBezTo>
                      <a:pt x="416" y="587"/>
                      <a:pt x="416" y="587"/>
                      <a:pt x="416" y="587"/>
                    </a:cubicBezTo>
                    <a:cubicBezTo>
                      <a:pt x="269" y="477"/>
                      <a:pt x="269" y="477"/>
                      <a:pt x="269" y="477"/>
                    </a:cubicBezTo>
                    <a:cubicBezTo>
                      <a:pt x="253" y="464"/>
                      <a:pt x="236" y="451"/>
                      <a:pt x="219" y="437"/>
                    </a:cubicBezTo>
                    <a:cubicBezTo>
                      <a:pt x="213" y="433"/>
                      <a:pt x="208" y="429"/>
                      <a:pt x="203" y="425"/>
                    </a:cubicBezTo>
                    <a:cubicBezTo>
                      <a:pt x="203" y="426"/>
                      <a:pt x="203" y="426"/>
                      <a:pt x="203" y="426"/>
                    </a:cubicBezTo>
                    <a:cubicBezTo>
                      <a:pt x="106" y="540"/>
                      <a:pt x="106" y="540"/>
                      <a:pt x="106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63" y="0"/>
                      <a:pt x="563" y="0"/>
                      <a:pt x="563" y="0"/>
                    </a:cubicBezTo>
                    <a:cubicBezTo>
                      <a:pt x="489" y="89"/>
                      <a:pt x="489" y="89"/>
                      <a:pt x="489" y="89"/>
                    </a:cubicBezTo>
                    <a:cubicBezTo>
                      <a:pt x="465" y="117"/>
                      <a:pt x="465" y="117"/>
                      <a:pt x="465" y="117"/>
                    </a:cubicBezTo>
                    <a:cubicBezTo>
                      <a:pt x="470" y="121"/>
                      <a:pt x="474" y="125"/>
                      <a:pt x="480" y="130"/>
                    </a:cubicBezTo>
                    <a:cubicBezTo>
                      <a:pt x="535" y="183"/>
                      <a:pt x="588" y="233"/>
                      <a:pt x="638" y="280"/>
                    </a:cubicBezTo>
                    <a:cubicBezTo>
                      <a:pt x="1028" y="602"/>
                      <a:pt x="1028" y="602"/>
                      <a:pt x="1028" y="602"/>
                    </a:cubicBezTo>
                    <a:cubicBezTo>
                      <a:pt x="1045" y="615"/>
                      <a:pt x="1045" y="615"/>
                      <a:pt x="1045" y="615"/>
                    </a:cubicBezTo>
                    <a:cubicBezTo>
                      <a:pt x="1057" y="623"/>
                      <a:pt x="1069" y="631"/>
                      <a:pt x="1080" y="639"/>
                    </a:cubicBezTo>
                    <a:cubicBezTo>
                      <a:pt x="1123" y="668"/>
                      <a:pt x="1161" y="691"/>
                      <a:pt x="1195" y="708"/>
                    </a:cubicBezTo>
                    <a:cubicBezTo>
                      <a:pt x="1215" y="718"/>
                      <a:pt x="1233" y="726"/>
                      <a:pt x="1250" y="733"/>
                    </a:cubicBezTo>
                    <a:cubicBezTo>
                      <a:pt x="1269" y="740"/>
                      <a:pt x="1287" y="744"/>
                      <a:pt x="1303" y="746"/>
                    </a:cubicBezTo>
                    <a:cubicBezTo>
                      <a:pt x="1307" y="747"/>
                      <a:pt x="1311" y="747"/>
                      <a:pt x="1315" y="748"/>
                    </a:cubicBezTo>
                    <a:cubicBezTo>
                      <a:pt x="1325" y="748"/>
                      <a:pt x="1334" y="747"/>
                      <a:pt x="1342" y="746"/>
                    </a:cubicBezTo>
                    <a:cubicBezTo>
                      <a:pt x="1353" y="743"/>
                      <a:pt x="1362" y="739"/>
                      <a:pt x="1370" y="732"/>
                    </a:cubicBezTo>
                    <a:cubicBezTo>
                      <a:pt x="1374" y="729"/>
                      <a:pt x="1377" y="725"/>
                      <a:pt x="1380" y="721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6"/>
              <p:cNvSpPr/>
              <p:nvPr/>
            </p:nvSpPr>
            <p:spPr bwMode="auto">
              <a:xfrm>
                <a:off x="4848226" y="2198687"/>
                <a:ext cx="1541463" cy="1885950"/>
              </a:xfrm>
              <a:custGeom>
                <a:avLst/>
                <a:gdLst/>
                <a:ahLst/>
                <a:cxnLst>
                  <a:cxn ang="0">
                    <a:pos x="558" y="810"/>
                  </a:cxn>
                  <a:cxn ang="0">
                    <a:pos x="514" y="661"/>
                  </a:cxn>
                  <a:cxn ang="0">
                    <a:pos x="500" y="634"/>
                  </a:cxn>
                  <a:cxn ang="0">
                    <a:pos x="24" y="26"/>
                  </a:cxn>
                  <a:cxn ang="0">
                    <a:pos x="0" y="0"/>
                  </a:cxn>
                  <a:cxn ang="0">
                    <a:pos x="30" y="26"/>
                  </a:cxn>
                  <a:cxn ang="0">
                    <a:pos x="545" y="530"/>
                  </a:cxn>
                  <a:cxn ang="0">
                    <a:pos x="608" y="613"/>
                  </a:cxn>
                  <a:cxn ang="0">
                    <a:pos x="638" y="661"/>
                  </a:cxn>
                  <a:cxn ang="0">
                    <a:pos x="650" y="682"/>
                  </a:cxn>
                  <a:cxn ang="0">
                    <a:pos x="675" y="745"/>
                  </a:cxn>
                  <a:cxn ang="0">
                    <a:pos x="679" y="788"/>
                  </a:cxn>
                  <a:cxn ang="0">
                    <a:pos x="666" y="818"/>
                  </a:cxn>
                  <a:cxn ang="0">
                    <a:pos x="638" y="832"/>
                  </a:cxn>
                  <a:cxn ang="0">
                    <a:pos x="620" y="831"/>
                  </a:cxn>
                  <a:cxn ang="0">
                    <a:pos x="608" y="829"/>
                  </a:cxn>
                  <a:cxn ang="0">
                    <a:pos x="598" y="826"/>
                  </a:cxn>
                  <a:cxn ang="0">
                    <a:pos x="558" y="810"/>
                  </a:cxn>
                </a:cxnLst>
                <a:rect l="0" t="0" r="r" b="b"/>
                <a:pathLst>
                  <a:path w="681" h="832">
                    <a:moveTo>
                      <a:pt x="558" y="810"/>
                    </a:moveTo>
                    <a:cubicBezTo>
                      <a:pt x="558" y="770"/>
                      <a:pt x="543" y="721"/>
                      <a:pt x="514" y="661"/>
                    </a:cubicBezTo>
                    <a:cubicBezTo>
                      <a:pt x="510" y="652"/>
                      <a:pt x="505" y="643"/>
                      <a:pt x="500" y="634"/>
                    </a:cubicBezTo>
                    <a:cubicBezTo>
                      <a:pt x="422" y="486"/>
                      <a:pt x="263" y="284"/>
                      <a:pt x="24" y="26"/>
                    </a:cubicBezTo>
                    <a:cubicBezTo>
                      <a:pt x="16" y="17"/>
                      <a:pt x="8" y="9"/>
                      <a:pt x="0" y="0"/>
                    </a:cubicBezTo>
                    <a:cubicBezTo>
                      <a:pt x="10" y="9"/>
                      <a:pt x="20" y="17"/>
                      <a:pt x="30" y="26"/>
                    </a:cubicBezTo>
                    <a:cubicBezTo>
                      <a:pt x="266" y="231"/>
                      <a:pt x="437" y="399"/>
                      <a:pt x="545" y="530"/>
                    </a:cubicBezTo>
                    <a:cubicBezTo>
                      <a:pt x="569" y="559"/>
                      <a:pt x="590" y="587"/>
                      <a:pt x="608" y="613"/>
                    </a:cubicBezTo>
                    <a:cubicBezTo>
                      <a:pt x="619" y="630"/>
                      <a:pt x="630" y="646"/>
                      <a:pt x="638" y="661"/>
                    </a:cubicBezTo>
                    <a:cubicBezTo>
                      <a:pt x="643" y="668"/>
                      <a:pt x="646" y="675"/>
                      <a:pt x="650" y="682"/>
                    </a:cubicBezTo>
                    <a:cubicBezTo>
                      <a:pt x="662" y="705"/>
                      <a:pt x="670" y="726"/>
                      <a:pt x="675" y="745"/>
                    </a:cubicBezTo>
                    <a:cubicBezTo>
                      <a:pt x="680" y="763"/>
                      <a:pt x="681" y="777"/>
                      <a:pt x="679" y="788"/>
                    </a:cubicBezTo>
                    <a:cubicBezTo>
                      <a:pt x="676" y="799"/>
                      <a:pt x="672" y="809"/>
                      <a:pt x="666" y="818"/>
                    </a:cubicBezTo>
                    <a:cubicBezTo>
                      <a:pt x="660" y="827"/>
                      <a:pt x="651" y="832"/>
                      <a:pt x="638" y="832"/>
                    </a:cubicBezTo>
                    <a:cubicBezTo>
                      <a:pt x="632" y="832"/>
                      <a:pt x="626" y="832"/>
                      <a:pt x="620" y="831"/>
                    </a:cubicBezTo>
                    <a:cubicBezTo>
                      <a:pt x="616" y="831"/>
                      <a:pt x="612" y="830"/>
                      <a:pt x="608" y="829"/>
                    </a:cubicBezTo>
                    <a:cubicBezTo>
                      <a:pt x="604" y="828"/>
                      <a:pt x="601" y="827"/>
                      <a:pt x="598" y="826"/>
                    </a:cubicBezTo>
                    <a:cubicBezTo>
                      <a:pt x="584" y="821"/>
                      <a:pt x="571" y="816"/>
                      <a:pt x="558" y="8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Freeform 7"/>
              <p:cNvSpPr>
                <a:spLocks noEditPoints="1"/>
              </p:cNvSpPr>
              <p:nvPr/>
            </p:nvSpPr>
            <p:spPr bwMode="auto">
              <a:xfrm>
                <a:off x="3275012" y="2168525"/>
                <a:ext cx="3154363" cy="1970088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19" y="106"/>
                  </a:cxn>
                  <a:cxn ang="0">
                    <a:pos x="547" y="106"/>
                  </a:cxn>
                  <a:cxn ang="0">
                    <a:pos x="563" y="121"/>
                  </a:cxn>
                  <a:cxn ang="0">
                    <a:pos x="0" y="121"/>
                  </a:cxn>
                  <a:cxn ang="0">
                    <a:pos x="1380" y="842"/>
                  </a:cxn>
                  <a:cxn ang="0">
                    <a:pos x="1370" y="853"/>
                  </a:cxn>
                  <a:cxn ang="0">
                    <a:pos x="1342" y="867"/>
                  </a:cxn>
                  <a:cxn ang="0">
                    <a:pos x="1315" y="869"/>
                  </a:cxn>
                  <a:cxn ang="0">
                    <a:pos x="1303" y="867"/>
                  </a:cxn>
                  <a:cxn ang="0">
                    <a:pos x="1250" y="854"/>
                  </a:cxn>
                  <a:cxn ang="0">
                    <a:pos x="1195" y="829"/>
                  </a:cxn>
                  <a:cxn ang="0">
                    <a:pos x="1080" y="760"/>
                  </a:cxn>
                  <a:cxn ang="0">
                    <a:pos x="1045" y="736"/>
                  </a:cxn>
                  <a:cxn ang="0">
                    <a:pos x="1028" y="723"/>
                  </a:cxn>
                  <a:cxn ang="0">
                    <a:pos x="638" y="401"/>
                  </a:cxn>
                  <a:cxn ang="0">
                    <a:pos x="480" y="251"/>
                  </a:cxn>
                  <a:cxn ang="0">
                    <a:pos x="465" y="238"/>
                  </a:cxn>
                  <a:cxn ang="0">
                    <a:pos x="489" y="210"/>
                  </a:cxn>
                  <a:cxn ang="0">
                    <a:pos x="1044" y="691"/>
                  </a:cxn>
                  <a:cxn ang="0">
                    <a:pos x="1119" y="745"/>
                  </a:cxn>
                  <a:cxn ang="0">
                    <a:pos x="1195" y="793"/>
                  </a:cxn>
                  <a:cxn ang="0">
                    <a:pos x="1235" y="814"/>
                  </a:cxn>
                  <a:cxn ang="0">
                    <a:pos x="1253" y="823"/>
                  </a:cxn>
                  <a:cxn ang="0">
                    <a:pos x="1293" y="839"/>
                  </a:cxn>
                  <a:cxn ang="0">
                    <a:pos x="1303" y="842"/>
                  </a:cxn>
                  <a:cxn ang="0">
                    <a:pos x="1315" y="844"/>
                  </a:cxn>
                  <a:cxn ang="0">
                    <a:pos x="1333" y="845"/>
                  </a:cxn>
                  <a:cxn ang="0">
                    <a:pos x="1361" y="831"/>
                  </a:cxn>
                  <a:cxn ang="0">
                    <a:pos x="1374" y="801"/>
                  </a:cxn>
                  <a:cxn ang="0">
                    <a:pos x="1370" y="758"/>
                  </a:cxn>
                  <a:cxn ang="0">
                    <a:pos x="1345" y="695"/>
                  </a:cxn>
                  <a:cxn ang="0">
                    <a:pos x="1333" y="674"/>
                  </a:cxn>
                  <a:cxn ang="0">
                    <a:pos x="1303" y="626"/>
                  </a:cxn>
                  <a:cxn ang="0">
                    <a:pos x="1240" y="543"/>
                  </a:cxn>
                  <a:cxn ang="0">
                    <a:pos x="725" y="39"/>
                  </a:cxn>
                  <a:cxn ang="0">
                    <a:pos x="695" y="13"/>
                  </a:cxn>
                  <a:cxn ang="0">
                    <a:pos x="682" y="0"/>
                  </a:cxn>
                  <a:cxn ang="0">
                    <a:pos x="728" y="39"/>
                  </a:cxn>
                  <a:cxn ang="0">
                    <a:pos x="945" y="234"/>
                  </a:cxn>
                  <a:cxn ang="0">
                    <a:pos x="1247" y="543"/>
                  </a:cxn>
                  <a:cxn ang="0">
                    <a:pos x="1303" y="613"/>
                  </a:cxn>
                  <a:cxn ang="0">
                    <a:pos x="1344" y="674"/>
                  </a:cxn>
                  <a:cxn ang="0">
                    <a:pos x="1356" y="695"/>
                  </a:cxn>
                  <a:cxn ang="0">
                    <a:pos x="1384" y="758"/>
                  </a:cxn>
                  <a:cxn ang="0">
                    <a:pos x="1392" y="793"/>
                  </a:cxn>
                  <a:cxn ang="0">
                    <a:pos x="1392" y="792"/>
                  </a:cxn>
                  <a:cxn ang="0">
                    <a:pos x="1380" y="842"/>
                  </a:cxn>
                </a:cxnLst>
                <a:rect l="0" t="0" r="r" b="b"/>
                <a:pathLst>
                  <a:path w="1394" h="869">
                    <a:moveTo>
                      <a:pt x="0" y="121"/>
                    </a:moveTo>
                    <a:cubicBezTo>
                      <a:pt x="19" y="106"/>
                      <a:pt x="19" y="106"/>
                      <a:pt x="19" y="106"/>
                    </a:cubicBezTo>
                    <a:cubicBezTo>
                      <a:pt x="547" y="106"/>
                      <a:pt x="547" y="106"/>
                      <a:pt x="547" y="106"/>
                    </a:cubicBezTo>
                    <a:cubicBezTo>
                      <a:pt x="563" y="121"/>
                      <a:pt x="563" y="121"/>
                      <a:pt x="563" y="121"/>
                    </a:cubicBezTo>
                    <a:lnTo>
                      <a:pt x="0" y="121"/>
                    </a:lnTo>
                    <a:close/>
                    <a:moveTo>
                      <a:pt x="1380" y="842"/>
                    </a:moveTo>
                    <a:cubicBezTo>
                      <a:pt x="1377" y="846"/>
                      <a:pt x="1374" y="850"/>
                      <a:pt x="1370" y="853"/>
                    </a:cubicBezTo>
                    <a:cubicBezTo>
                      <a:pt x="1362" y="860"/>
                      <a:pt x="1353" y="864"/>
                      <a:pt x="1342" y="867"/>
                    </a:cubicBezTo>
                    <a:cubicBezTo>
                      <a:pt x="1334" y="868"/>
                      <a:pt x="1325" y="869"/>
                      <a:pt x="1315" y="869"/>
                    </a:cubicBezTo>
                    <a:cubicBezTo>
                      <a:pt x="1311" y="868"/>
                      <a:pt x="1307" y="868"/>
                      <a:pt x="1303" y="867"/>
                    </a:cubicBezTo>
                    <a:cubicBezTo>
                      <a:pt x="1287" y="865"/>
                      <a:pt x="1269" y="861"/>
                      <a:pt x="1250" y="854"/>
                    </a:cubicBezTo>
                    <a:cubicBezTo>
                      <a:pt x="1233" y="847"/>
                      <a:pt x="1215" y="839"/>
                      <a:pt x="1195" y="829"/>
                    </a:cubicBezTo>
                    <a:cubicBezTo>
                      <a:pt x="1161" y="812"/>
                      <a:pt x="1123" y="789"/>
                      <a:pt x="1080" y="760"/>
                    </a:cubicBezTo>
                    <a:cubicBezTo>
                      <a:pt x="1069" y="752"/>
                      <a:pt x="1057" y="744"/>
                      <a:pt x="1045" y="736"/>
                    </a:cubicBezTo>
                    <a:cubicBezTo>
                      <a:pt x="1028" y="723"/>
                      <a:pt x="1028" y="723"/>
                      <a:pt x="1028" y="723"/>
                    </a:cubicBezTo>
                    <a:cubicBezTo>
                      <a:pt x="638" y="401"/>
                      <a:pt x="638" y="401"/>
                      <a:pt x="638" y="401"/>
                    </a:cubicBezTo>
                    <a:cubicBezTo>
                      <a:pt x="588" y="354"/>
                      <a:pt x="535" y="304"/>
                      <a:pt x="480" y="251"/>
                    </a:cubicBezTo>
                    <a:cubicBezTo>
                      <a:pt x="474" y="246"/>
                      <a:pt x="470" y="242"/>
                      <a:pt x="465" y="238"/>
                    </a:cubicBezTo>
                    <a:cubicBezTo>
                      <a:pt x="489" y="210"/>
                      <a:pt x="489" y="210"/>
                      <a:pt x="489" y="210"/>
                    </a:cubicBezTo>
                    <a:cubicBezTo>
                      <a:pt x="716" y="425"/>
                      <a:pt x="901" y="585"/>
                      <a:pt x="1044" y="691"/>
                    </a:cubicBezTo>
                    <a:cubicBezTo>
                      <a:pt x="1071" y="711"/>
                      <a:pt x="1095" y="729"/>
                      <a:pt x="1119" y="745"/>
                    </a:cubicBezTo>
                    <a:cubicBezTo>
                      <a:pt x="1146" y="763"/>
                      <a:pt x="1172" y="779"/>
                      <a:pt x="1195" y="793"/>
                    </a:cubicBezTo>
                    <a:cubicBezTo>
                      <a:pt x="1209" y="801"/>
                      <a:pt x="1223" y="808"/>
                      <a:pt x="1235" y="814"/>
                    </a:cubicBezTo>
                    <a:cubicBezTo>
                      <a:pt x="1241" y="817"/>
                      <a:pt x="1247" y="820"/>
                      <a:pt x="1253" y="823"/>
                    </a:cubicBezTo>
                    <a:cubicBezTo>
                      <a:pt x="1266" y="829"/>
                      <a:pt x="1279" y="834"/>
                      <a:pt x="1293" y="839"/>
                    </a:cubicBezTo>
                    <a:cubicBezTo>
                      <a:pt x="1296" y="840"/>
                      <a:pt x="1299" y="841"/>
                      <a:pt x="1303" y="842"/>
                    </a:cubicBezTo>
                    <a:cubicBezTo>
                      <a:pt x="1307" y="843"/>
                      <a:pt x="1311" y="844"/>
                      <a:pt x="1315" y="844"/>
                    </a:cubicBezTo>
                    <a:cubicBezTo>
                      <a:pt x="1321" y="845"/>
                      <a:pt x="1327" y="845"/>
                      <a:pt x="1333" y="845"/>
                    </a:cubicBezTo>
                    <a:cubicBezTo>
                      <a:pt x="1346" y="845"/>
                      <a:pt x="1355" y="840"/>
                      <a:pt x="1361" y="831"/>
                    </a:cubicBezTo>
                    <a:cubicBezTo>
                      <a:pt x="1367" y="822"/>
                      <a:pt x="1371" y="812"/>
                      <a:pt x="1374" y="801"/>
                    </a:cubicBezTo>
                    <a:cubicBezTo>
                      <a:pt x="1376" y="790"/>
                      <a:pt x="1375" y="776"/>
                      <a:pt x="1370" y="758"/>
                    </a:cubicBezTo>
                    <a:cubicBezTo>
                      <a:pt x="1365" y="739"/>
                      <a:pt x="1357" y="718"/>
                      <a:pt x="1345" y="695"/>
                    </a:cubicBezTo>
                    <a:cubicBezTo>
                      <a:pt x="1341" y="688"/>
                      <a:pt x="1338" y="681"/>
                      <a:pt x="1333" y="674"/>
                    </a:cubicBezTo>
                    <a:cubicBezTo>
                      <a:pt x="1325" y="659"/>
                      <a:pt x="1314" y="643"/>
                      <a:pt x="1303" y="626"/>
                    </a:cubicBezTo>
                    <a:cubicBezTo>
                      <a:pt x="1285" y="600"/>
                      <a:pt x="1264" y="572"/>
                      <a:pt x="1240" y="543"/>
                    </a:cubicBezTo>
                    <a:cubicBezTo>
                      <a:pt x="1132" y="412"/>
                      <a:pt x="961" y="244"/>
                      <a:pt x="725" y="39"/>
                    </a:cubicBezTo>
                    <a:cubicBezTo>
                      <a:pt x="715" y="30"/>
                      <a:pt x="705" y="22"/>
                      <a:pt x="695" y="13"/>
                    </a:cubicBezTo>
                    <a:cubicBezTo>
                      <a:pt x="691" y="9"/>
                      <a:pt x="686" y="4"/>
                      <a:pt x="682" y="0"/>
                    </a:cubicBezTo>
                    <a:cubicBezTo>
                      <a:pt x="698" y="13"/>
                      <a:pt x="713" y="26"/>
                      <a:pt x="728" y="39"/>
                    </a:cubicBezTo>
                    <a:cubicBezTo>
                      <a:pt x="808" y="108"/>
                      <a:pt x="880" y="173"/>
                      <a:pt x="945" y="234"/>
                    </a:cubicBezTo>
                    <a:cubicBezTo>
                      <a:pt x="1073" y="353"/>
                      <a:pt x="1174" y="456"/>
                      <a:pt x="1247" y="543"/>
                    </a:cubicBezTo>
                    <a:cubicBezTo>
                      <a:pt x="1268" y="568"/>
                      <a:pt x="1286" y="591"/>
                      <a:pt x="1303" y="613"/>
                    </a:cubicBezTo>
                    <a:cubicBezTo>
                      <a:pt x="1318" y="635"/>
                      <a:pt x="1332" y="655"/>
                      <a:pt x="1344" y="674"/>
                    </a:cubicBezTo>
                    <a:cubicBezTo>
                      <a:pt x="1348" y="681"/>
                      <a:pt x="1352" y="688"/>
                      <a:pt x="1356" y="695"/>
                    </a:cubicBezTo>
                    <a:cubicBezTo>
                      <a:pt x="1368" y="718"/>
                      <a:pt x="1378" y="739"/>
                      <a:pt x="1384" y="758"/>
                    </a:cubicBezTo>
                    <a:cubicBezTo>
                      <a:pt x="1388" y="772"/>
                      <a:pt x="1391" y="783"/>
                      <a:pt x="1392" y="793"/>
                    </a:cubicBezTo>
                    <a:cubicBezTo>
                      <a:pt x="1392" y="792"/>
                      <a:pt x="1392" y="792"/>
                      <a:pt x="1392" y="792"/>
                    </a:cubicBezTo>
                    <a:cubicBezTo>
                      <a:pt x="1394" y="808"/>
                      <a:pt x="1390" y="825"/>
                      <a:pt x="1380" y="842"/>
                    </a:cubicBezTo>
                    <a:close/>
                  </a:path>
                </a:pathLst>
              </a:custGeom>
              <a:grpFill/>
              <a:ln w="9525">
                <a:solidFill>
                  <a:srgbClr val="1B21B5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5" name="Text Placeholder 3"/>
            <p:cNvSpPr txBox="1"/>
            <p:nvPr/>
          </p:nvSpPr>
          <p:spPr>
            <a:xfrm rot="2164606">
              <a:off x="4420480" y="2519082"/>
              <a:ext cx="923331" cy="276999"/>
            </a:xfrm>
            <a:prstGeom prst="rect">
              <a:avLst/>
            </a:prstGeom>
            <a:grpFill/>
            <a:ln>
              <a:solidFill>
                <a:srgbClr val="1B21B5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培育地力</a:t>
              </a:r>
            </a:p>
          </p:txBody>
        </p:sp>
        <p:sp>
          <p:nvSpPr>
            <p:cNvPr id="76" name="Text Placeholder 3"/>
            <p:cNvSpPr txBox="1"/>
            <p:nvPr/>
          </p:nvSpPr>
          <p:spPr>
            <a:xfrm rot="19435394" flipH="1">
              <a:off x="6639392" y="2492482"/>
              <a:ext cx="923331" cy="276999"/>
            </a:xfrm>
            <a:prstGeom prst="rect">
              <a:avLst/>
            </a:prstGeom>
            <a:grpFill/>
            <a:ln>
              <a:solidFill>
                <a:srgbClr val="1B21B5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田间管理</a:t>
              </a:r>
            </a:p>
          </p:txBody>
        </p:sp>
        <p:sp>
          <p:nvSpPr>
            <p:cNvPr id="77" name="Text Placeholder 3"/>
            <p:cNvSpPr txBox="1"/>
            <p:nvPr/>
          </p:nvSpPr>
          <p:spPr>
            <a:xfrm rot="19435394" flipH="1">
              <a:off x="4408193" y="4440758"/>
              <a:ext cx="923331" cy="276999"/>
            </a:xfrm>
            <a:prstGeom prst="rect">
              <a:avLst/>
            </a:prstGeom>
            <a:grpFill/>
            <a:ln>
              <a:solidFill>
                <a:srgbClr val="1B21B5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虫害防治</a:t>
              </a:r>
            </a:p>
          </p:txBody>
        </p:sp>
        <p:sp>
          <p:nvSpPr>
            <p:cNvPr id="78" name="Text Placeholder 3"/>
            <p:cNvSpPr txBox="1"/>
            <p:nvPr/>
          </p:nvSpPr>
          <p:spPr>
            <a:xfrm rot="2164606">
              <a:off x="6453212" y="4416820"/>
              <a:ext cx="1154163" cy="276999"/>
            </a:xfrm>
            <a:prstGeom prst="rect">
              <a:avLst/>
            </a:prstGeom>
            <a:grpFill/>
            <a:ln>
              <a:solidFill>
                <a:srgbClr val="1B21B5"/>
              </a:solidFill>
            </a:ln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ctr"/>
              <a:r>
                <a:rPr lang="zh-CN" altLang="en-US" sz="1800" dirty="0">
                  <a:solidFill>
                    <a:schemeClr val="bg1"/>
                  </a:solidFill>
                  <a:cs typeface="+mn-ea"/>
                  <a:sym typeface="+mn-lt"/>
                </a:rPr>
                <a:t>大棚的更新</a:t>
              </a: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210840" y="2194088"/>
            <a:ext cx="24284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zh-CN" altLang="en-US" sz="1400" spc="300" dirty="0">
                <a:cs typeface="+mn-ea"/>
                <a:sym typeface="+mn-lt"/>
              </a:rPr>
              <a:t>利用晴好天气，翻种棚菜田园，暴晒、风化土壤，施用有机肥，喷施土壤消毒剂</a:t>
            </a:r>
            <a:endParaRPr lang="en-US" altLang="zh-CN" sz="1400" spc="300" dirty="0"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210840" y="4142364"/>
            <a:ext cx="242848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  <a:defRPr/>
            </a:pPr>
            <a:r>
              <a:rPr lang="zh-CN" altLang="en-US" sz="1400" spc="300" dirty="0">
                <a:cs typeface="+mn-ea"/>
                <a:sym typeface="+mn-lt"/>
              </a:rPr>
              <a:t>叶菜类蔬菜病虫害防治。主要有跳甲、小菜蛾、蚜虫、斜纹夜蛾等害虫</a:t>
            </a:r>
            <a:endParaRPr lang="en-US" altLang="zh-CN" sz="1400" spc="300" dirty="0">
              <a:cs typeface="+mn-ea"/>
              <a:sym typeface="+mn-lt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520022" y="2194088"/>
            <a:ext cx="24284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400" spc="300" dirty="0">
                <a:cs typeface="+mn-ea"/>
                <a:sym typeface="+mn-lt"/>
              </a:rPr>
              <a:t>种植叶菜类、瓜类和茄瓜类，应加强田间管理，灌水、防旱，追施肥料，促进生长</a:t>
            </a:r>
            <a:endParaRPr lang="en-US" altLang="zh-CN" sz="1400" spc="300" dirty="0">
              <a:cs typeface="+mn-ea"/>
              <a:sym typeface="+mn-lt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8520022" y="4142364"/>
            <a:ext cx="24284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500"/>
              </a:lnSpc>
              <a:defRPr/>
            </a:pPr>
            <a:r>
              <a:rPr lang="zh-CN" altLang="en-US" sz="1400" spc="300" dirty="0">
                <a:cs typeface="+mn-ea"/>
                <a:sym typeface="+mn-lt"/>
              </a:rPr>
              <a:t>老菜区已使用数年的竹棚如严重损坏，务必进行重新更新。以提高冬春菜棚防冻保温功能</a:t>
            </a:r>
            <a:endParaRPr lang="en-US" altLang="zh-CN" sz="1400" spc="300" dirty="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7704" y="63568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862556" y="1891659"/>
            <a:ext cx="5345914" cy="1337488"/>
            <a:chOff x="1888811" y="2083620"/>
            <a:chExt cx="5345914" cy="1337488"/>
          </a:xfrm>
        </p:grpSpPr>
        <p:sp>
          <p:nvSpPr>
            <p:cNvPr id="34" name="矩形 33"/>
            <p:cNvSpPr/>
            <p:nvPr/>
          </p:nvSpPr>
          <p:spPr>
            <a:xfrm>
              <a:off x="2063201" y="2214329"/>
              <a:ext cx="505155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6600" spc="600" dirty="0">
                  <a:solidFill>
                    <a:schemeClr val="bg1"/>
                  </a:solidFill>
                  <a:cs typeface="+mn-ea"/>
                  <a:sym typeface="+mn-lt"/>
                </a:rPr>
                <a:t>第三章节</a:t>
              </a:r>
            </a:p>
          </p:txBody>
        </p:sp>
        <p:sp>
          <p:nvSpPr>
            <p:cNvPr id="35" name="圆: 空心 24"/>
            <p:cNvSpPr/>
            <p:nvPr/>
          </p:nvSpPr>
          <p:spPr>
            <a:xfrm>
              <a:off x="1888811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0">
                  <a:schemeClr val="bg1"/>
                </a:gs>
                <a:gs pos="70000">
                  <a:schemeClr val="bg1">
                    <a:alpha val="10000"/>
                  </a:schemeClr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圆: 空心 28"/>
            <p:cNvSpPr/>
            <p:nvPr/>
          </p:nvSpPr>
          <p:spPr>
            <a:xfrm>
              <a:off x="3224953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3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7" name="圆: 空心 29"/>
            <p:cNvSpPr/>
            <p:nvPr/>
          </p:nvSpPr>
          <p:spPr>
            <a:xfrm>
              <a:off x="4561095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0">
                  <a:schemeClr val="bg1"/>
                </a:gs>
                <a:gs pos="70000">
                  <a:schemeClr val="bg1">
                    <a:alpha val="10000"/>
                  </a:schemeClr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圆: 空心 30"/>
            <p:cNvSpPr/>
            <p:nvPr/>
          </p:nvSpPr>
          <p:spPr>
            <a:xfrm>
              <a:off x="5897237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3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820502" y="3462689"/>
            <a:ext cx="534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养生民俗知识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16200000">
            <a:off x="5158718" y="3109759"/>
            <a:ext cx="2391424" cy="3081437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400">
                <a:solidFill>
                  <a:srgbClr val="503B24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pPr algn="ctr"/>
            <a:r>
              <a:rPr lang="zh-CN" altLang="en-US" spc="3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史书记载“斗指寒甲为寒露，斯时露寒而冷，将欲凝结，故名寒露。”“露气寒冷，将凝结也。”由于寒露的到来，气候由热转寒，万物随寒气增长，逐渐萧落，这是热与冷交替的季节。</a:t>
            </a:r>
          </a:p>
        </p:txBody>
      </p:sp>
      <p:sp>
        <p:nvSpPr>
          <p:cNvPr id="5" name="文本框 4"/>
          <p:cNvSpPr txBox="1"/>
          <p:nvPr/>
        </p:nvSpPr>
        <p:spPr>
          <a:xfrm rot="16200000">
            <a:off x="9148664" y="3117439"/>
            <a:ext cx="2070823" cy="2724939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spc="300" dirty="0">
                <a:cs typeface="+mn-ea"/>
                <a:sym typeface="+mn-lt"/>
              </a:rPr>
              <a:t>饮食养生应在平衡饮食五味基础上，根据个人的具体情况，适当多食甘、淡滋润的食品，既可补脾胃，又能养肺润肠，可防治咽干口燥等症。</a:t>
            </a:r>
          </a:p>
        </p:txBody>
      </p:sp>
      <p:sp>
        <p:nvSpPr>
          <p:cNvPr id="8" name="iṩļiḍe"/>
          <p:cNvSpPr/>
          <p:nvPr/>
        </p:nvSpPr>
        <p:spPr>
          <a:xfrm>
            <a:off x="4712985" y="1789841"/>
            <a:ext cx="6500129" cy="525588"/>
          </a:xfrm>
          <a:prstGeom prst="rect">
            <a:avLst/>
          </a:prstGeom>
          <a:solidFill>
            <a:srgbClr val="1B2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iṧḷîḑè"/>
          <p:cNvSpPr/>
          <p:nvPr/>
        </p:nvSpPr>
        <p:spPr>
          <a:xfrm>
            <a:off x="5899622" y="2050291"/>
            <a:ext cx="516768" cy="516769"/>
          </a:xfrm>
          <a:prstGeom prst="roundRect">
            <a:avLst>
              <a:gd name="adj" fmla="val 15000"/>
            </a:avLst>
          </a:prstGeom>
          <a:solidFill>
            <a:srgbClr val="1B21B5"/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TW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ïŝḷîdé"/>
          <p:cNvSpPr/>
          <p:nvPr/>
        </p:nvSpPr>
        <p:spPr>
          <a:xfrm>
            <a:off x="9779322" y="2050291"/>
            <a:ext cx="516768" cy="516769"/>
          </a:xfrm>
          <a:prstGeom prst="roundRect">
            <a:avLst>
              <a:gd name="adj" fmla="val 15000"/>
            </a:avLst>
          </a:prstGeom>
          <a:solidFill>
            <a:srgbClr val="1B21B5"/>
          </a:solidFill>
          <a:ln w="28575" cap="flat">
            <a:solidFill>
              <a:schemeClr val="bg1"/>
            </a:solidFill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TW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234623" y="2567060"/>
            <a:ext cx="0" cy="2966983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924164" y="2827510"/>
            <a:ext cx="2327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spc="300" dirty="0">
                <a:cs typeface="+mn-ea"/>
                <a:sym typeface="+mn-lt"/>
              </a:rPr>
              <a:t>养生知识介绍</a:t>
            </a:r>
          </a:p>
        </p:txBody>
      </p:sp>
      <p:sp>
        <p:nvSpPr>
          <p:cNvPr id="15" name="矩形 14"/>
          <p:cNvSpPr/>
          <p:nvPr/>
        </p:nvSpPr>
        <p:spPr>
          <a:xfrm>
            <a:off x="8876020" y="2827510"/>
            <a:ext cx="2323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000" spc="300" dirty="0">
                <a:cs typeface="+mn-ea"/>
                <a:sym typeface="+mn-lt"/>
              </a:rPr>
              <a:t>节气民俗活动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239" y="1613374"/>
            <a:ext cx="4736245" cy="423893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养生民俗知识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6363" y="2540602"/>
            <a:ext cx="5900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300" dirty="0">
                <a:cs typeface="+mn-ea"/>
                <a:sym typeface="+mn-lt"/>
              </a:rPr>
              <a:t>水果有梨、柿、香蕉等；蔬菜有胡萝卜、冬瓜、藕、银耳等及豆类</a:t>
            </a:r>
            <a:endParaRPr lang="en-US" altLang="zh-CN" sz="1600" spc="300" dirty="0">
              <a:cs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300" dirty="0">
                <a:cs typeface="+mn-ea"/>
                <a:sym typeface="+mn-lt"/>
              </a:rPr>
              <a:t>早餐应吃温食，最好喝热药粥，因为粳米、糯米均有极好的健脾胃、补中气的作用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300" dirty="0">
                <a:cs typeface="+mn-ea"/>
                <a:sym typeface="+mn-lt"/>
              </a:rPr>
              <a:t>中老年人和慢性患者应多吃些红枣、莲子、山药、鸭、鱼、肉等食品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spc="300" dirty="0">
                <a:cs typeface="+mn-ea"/>
                <a:sym typeface="+mn-lt"/>
              </a:rPr>
              <a:t>此节气的养生汤水宜以润肺生津、健脾益胃为主，如合掌瓜煲猪</a:t>
            </a:r>
          </a:p>
        </p:txBody>
      </p:sp>
      <p:sp>
        <p:nvSpPr>
          <p:cNvPr id="12" name="iṩļiḍe"/>
          <p:cNvSpPr/>
          <p:nvPr/>
        </p:nvSpPr>
        <p:spPr>
          <a:xfrm>
            <a:off x="1008215" y="1894429"/>
            <a:ext cx="1919477" cy="461665"/>
          </a:xfrm>
          <a:prstGeom prst="rect">
            <a:avLst/>
          </a:prstGeom>
          <a:solidFill>
            <a:srgbClr val="1B2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1400" spc="30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60067" y="1939692"/>
            <a:ext cx="1415772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养生美食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43035" y="1213493"/>
            <a:ext cx="4510947" cy="488243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养生民俗知识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养生民俗知识</a:t>
            </a:r>
          </a:p>
        </p:txBody>
      </p:sp>
      <p:sp>
        <p:nvSpPr>
          <p:cNvPr id="25" name="PA-任意多边形 5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00000">
            <a:off x="1612445" y="2276475"/>
            <a:ext cx="2447925" cy="2783498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1B2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PA-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04734" y="3302000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20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95652" y="2549333"/>
            <a:ext cx="1917774" cy="5810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300" dirty="0">
                <a:cs typeface="+mn-ea"/>
                <a:sym typeface="+mn-lt"/>
              </a:rPr>
              <a:t>寒露节气</a:t>
            </a: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20485" y="3063868"/>
            <a:ext cx="2468108" cy="17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Clr>
                <a:srgbClr val="00B050"/>
              </a:buClr>
              <a:buNone/>
            </a:pPr>
            <a:r>
              <a:rPr lang="zh-CN" altLang="en-US" sz="1400" spc="300" dirty="0">
                <a:latin typeface="+mn-lt"/>
                <a:ea typeface="+mn-ea"/>
                <a:cs typeface="+mn-ea"/>
                <a:sym typeface="+mn-lt"/>
              </a:rPr>
              <a:t>寒露以后，随着气温的不断下降，感冒是最易流行的疾病在气温下降和空气干燥时，感冒病毒的致病力增强</a:t>
            </a:r>
          </a:p>
        </p:txBody>
      </p:sp>
      <p:sp>
        <p:nvSpPr>
          <p:cNvPr id="29" name="PA-任意多边形 5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5286374" y="2276475"/>
            <a:ext cx="2447925" cy="2783498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1B2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PA-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78663" y="3302000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200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69581" y="2549333"/>
            <a:ext cx="1917774" cy="5810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300" dirty="0">
                <a:cs typeface="+mn-ea"/>
                <a:sym typeface="+mn-lt"/>
              </a:rPr>
              <a:t>寒露节气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4294414" y="3063868"/>
            <a:ext cx="2468108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zh-CN" altLang="en-US" sz="1400" spc="300" dirty="0">
                <a:latin typeface="+mn-lt"/>
                <a:ea typeface="+mn-ea"/>
                <a:cs typeface="+mn-ea"/>
                <a:sym typeface="+mn-lt"/>
              </a:rPr>
              <a:t>此时很多疾病的发生会危及老年人的生命，其中最应警惕的是心脑血管病</a:t>
            </a:r>
          </a:p>
        </p:txBody>
      </p:sp>
      <p:sp>
        <p:nvSpPr>
          <p:cNvPr id="33" name="PA-任意多边形 5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0800000">
            <a:off x="8943974" y="2276475"/>
            <a:ext cx="2447925" cy="2783498"/>
          </a:xfrm>
          <a:custGeom>
            <a:avLst/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rgbClr val="1B2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PA-文本框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36263" y="3302000"/>
            <a:ext cx="665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EFEFE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FEFEFE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227181" y="2549333"/>
            <a:ext cx="1917774" cy="5810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300" dirty="0">
                <a:cs typeface="+mn-ea"/>
                <a:sym typeface="+mn-lt"/>
              </a:rPr>
              <a:t>寒露节气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952014" y="3063868"/>
            <a:ext cx="2468108" cy="170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  <a:buClr>
                <a:srgbClr val="00B050"/>
              </a:buClr>
              <a:buNone/>
            </a:pPr>
            <a:r>
              <a:rPr lang="zh-CN" altLang="en-US" sz="1400" spc="300" dirty="0">
                <a:latin typeface="+mn-lt"/>
                <a:ea typeface="+mn-ea"/>
                <a:cs typeface="+mn-ea"/>
                <a:sym typeface="+mn-lt"/>
              </a:rPr>
              <a:t>老慢支病人感冒后</a:t>
            </a:r>
            <a:r>
              <a:rPr lang="en-US" altLang="zh-CN" sz="1400" spc="300" dirty="0">
                <a:latin typeface="+mn-lt"/>
                <a:ea typeface="+mn-ea"/>
                <a:cs typeface="+mn-ea"/>
                <a:sym typeface="+mn-lt"/>
              </a:rPr>
              <a:t>90%</a:t>
            </a:r>
            <a:r>
              <a:rPr lang="zh-CN" altLang="en-US" sz="1400" spc="300" dirty="0">
                <a:latin typeface="+mn-lt"/>
                <a:ea typeface="+mn-ea"/>
                <a:cs typeface="+mn-ea"/>
                <a:sym typeface="+mn-lt"/>
              </a:rPr>
              <a:t>以上会导致急性发作，因此要采取综合措施，积极预防感冒。在这多事之秋的寒露节气中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862556" y="1891659"/>
            <a:ext cx="5345914" cy="1337488"/>
            <a:chOff x="1888811" y="2083620"/>
            <a:chExt cx="5345914" cy="1337488"/>
          </a:xfrm>
        </p:grpSpPr>
        <p:sp>
          <p:nvSpPr>
            <p:cNvPr id="34" name="矩形 33"/>
            <p:cNvSpPr/>
            <p:nvPr/>
          </p:nvSpPr>
          <p:spPr>
            <a:xfrm>
              <a:off x="2063201" y="2214329"/>
              <a:ext cx="505155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6600" spc="600" dirty="0">
                  <a:solidFill>
                    <a:schemeClr val="bg1"/>
                  </a:solidFill>
                  <a:cs typeface="+mn-ea"/>
                  <a:sym typeface="+mn-lt"/>
                </a:rPr>
                <a:t>第四章节</a:t>
              </a:r>
            </a:p>
          </p:txBody>
        </p:sp>
        <p:sp>
          <p:nvSpPr>
            <p:cNvPr id="35" name="圆: 空心 24"/>
            <p:cNvSpPr/>
            <p:nvPr/>
          </p:nvSpPr>
          <p:spPr>
            <a:xfrm>
              <a:off x="1888811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0">
                  <a:schemeClr val="bg1"/>
                </a:gs>
                <a:gs pos="70000">
                  <a:schemeClr val="bg1">
                    <a:alpha val="10000"/>
                  </a:schemeClr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圆: 空心 28"/>
            <p:cNvSpPr/>
            <p:nvPr/>
          </p:nvSpPr>
          <p:spPr>
            <a:xfrm>
              <a:off x="3224953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3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7" name="圆: 空心 29"/>
            <p:cNvSpPr/>
            <p:nvPr/>
          </p:nvSpPr>
          <p:spPr>
            <a:xfrm>
              <a:off x="4561095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0">
                  <a:schemeClr val="bg1"/>
                </a:gs>
                <a:gs pos="70000">
                  <a:schemeClr val="bg1">
                    <a:alpha val="10000"/>
                  </a:schemeClr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圆: 空心 30"/>
            <p:cNvSpPr/>
            <p:nvPr/>
          </p:nvSpPr>
          <p:spPr>
            <a:xfrm>
              <a:off x="5897237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3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862980" y="3391554"/>
            <a:ext cx="534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相关文学记载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ḷïḍê"/>
          <p:cNvSpPr/>
          <p:nvPr/>
        </p:nvSpPr>
        <p:spPr>
          <a:xfrm>
            <a:off x="1370478" y="1254051"/>
            <a:ext cx="1860468" cy="1810713"/>
          </a:xfrm>
          <a:prstGeom prst="roundRect">
            <a:avLst>
              <a:gd name="adj" fmla="val 50000"/>
            </a:avLst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işḻidê"/>
          <p:cNvSpPr/>
          <p:nvPr/>
        </p:nvSpPr>
        <p:spPr>
          <a:xfrm>
            <a:off x="8798745" y="1254051"/>
            <a:ext cx="1860468" cy="1810713"/>
          </a:xfrm>
          <a:prstGeom prst="roundRect">
            <a:avLst>
              <a:gd name="adj" fmla="val 50000"/>
            </a:avLst>
          </a:prstGeom>
          <a:blipFill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4" name="iṡḷïḑé"/>
          <p:cNvSpPr/>
          <p:nvPr/>
        </p:nvSpPr>
        <p:spPr>
          <a:xfrm>
            <a:off x="5231357" y="1254051"/>
            <a:ext cx="1860468" cy="1810713"/>
          </a:xfrm>
          <a:prstGeom prst="roundRect">
            <a:avLst>
              <a:gd name="adj" fmla="val 50000"/>
            </a:avLst>
          </a:prstGeom>
          <a:blipFill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5" name="i$ļíḓé"/>
          <p:cNvGrpSpPr/>
          <p:nvPr/>
        </p:nvGrpSpPr>
        <p:grpSpPr>
          <a:xfrm>
            <a:off x="1370437" y="3791116"/>
            <a:ext cx="1860551" cy="227167"/>
            <a:chOff x="1222167" y="4304931"/>
            <a:chExt cx="1860551" cy="227167"/>
          </a:xfrm>
          <a:solidFill>
            <a:srgbClr val="B81A20"/>
          </a:solidFill>
        </p:grpSpPr>
        <p:cxnSp>
          <p:nvCxnSpPr>
            <p:cNvPr id="16" name="直接连接符 15"/>
            <p:cNvCxnSpPr/>
            <p:nvPr/>
          </p:nvCxnSpPr>
          <p:spPr>
            <a:xfrm flipH="1">
              <a:off x="1222167" y="4360366"/>
              <a:ext cx="781342" cy="0"/>
            </a:xfrm>
            <a:prstGeom prst="line">
              <a:avLst/>
            </a:prstGeom>
            <a:grpFill/>
            <a:ln w="3175">
              <a:solidFill>
                <a:srgbClr val="1B2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îŝlíḋe"/>
            <p:cNvSpPr/>
            <p:nvPr/>
          </p:nvSpPr>
          <p:spPr>
            <a:xfrm rot="18914935">
              <a:off x="2072805" y="43049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rgbClr val="1B21B5"/>
            </a:solidFill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spc="300">
                <a:cs typeface="+mn-ea"/>
                <a:sym typeface="+mn-lt"/>
              </a:endParaRPr>
            </a:p>
          </p:txBody>
        </p:sp>
        <p:sp>
          <p:nvSpPr>
            <p:cNvPr id="18" name="íṡḻïḋé"/>
            <p:cNvSpPr/>
            <p:nvPr/>
          </p:nvSpPr>
          <p:spPr>
            <a:xfrm rot="2703745">
              <a:off x="2188924" y="43040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rgbClr val="1B21B5"/>
            </a:solidFill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spc="300"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2315323" y="4360367"/>
              <a:ext cx="767395" cy="0"/>
            </a:xfrm>
            <a:prstGeom prst="line">
              <a:avLst/>
            </a:prstGeom>
            <a:grpFill/>
            <a:ln w="3175">
              <a:solidFill>
                <a:srgbClr val="1B2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íṧlíḋê"/>
          <p:cNvGrpSpPr/>
          <p:nvPr/>
        </p:nvGrpSpPr>
        <p:grpSpPr>
          <a:xfrm>
            <a:off x="5231316" y="3791116"/>
            <a:ext cx="1860551" cy="227167"/>
            <a:chOff x="1222167" y="4304931"/>
            <a:chExt cx="1860551" cy="227167"/>
          </a:xfrm>
          <a:solidFill>
            <a:srgbClr val="B81A20"/>
          </a:solidFill>
        </p:grpSpPr>
        <p:cxnSp>
          <p:nvCxnSpPr>
            <p:cNvPr id="21" name="直接连接符 20"/>
            <p:cNvCxnSpPr/>
            <p:nvPr/>
          </p:nvCxnSpPr>
          <p:spPr>
            <a:xfrm flipH="1">
              <a:off x="1222167" y="4360366"/>
              <a:ext cx="781342" cy="0"/>
            </a:xfrm>
            <a:prstGeom prst="line">
              <a:avLst/>
            </a:prstGeom>
            <a:grpFill/>
            <a:ln w="3175">
              <a:solidFill>
                <a:srgbClr val="1B2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íṩḷíḋè"/>
            <p:cNvSpPr/>
            <p:nvPr/>
          </p:nvSpPr>
          <p:spPr>
            <a:xfrm rot="18914935">
              <a:off x="2072805" y="43049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rgbClr val="1B21B5"/>
            </a:solidFill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spc="300">
                <a:cs typeface="+mn-ea"/>
                <a:sym typeface="+mn-lt"/>
              </a:endParaRPr>
            </a:p>
          </p:txBody>
        </p:sp>
        <p:sp>
          <p:nvSpPr>
            <p:cNvPr id="23" name="íṧļíďè"/>
            <p:cNvSpPr/>
            <p:nvPr/>
          </p:nvSpPr>
          <p:spPr>
            <a:xfrm rot="2703745">
              <a:off x="2188924" y="43040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rgbClr val="1B21B5"/>
            </a:solidFill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spc="300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>
              <a:off x="2315323" y="4360367"/>
              <a:ext cx="767395" cy="0"/>
            </a:xfrm>
            <a:prstGeom prst="line">
              <a:avLst/>
            </a:prstGeom>
            <a:grpFill/>
            <a:ln w="3175">
              <a:solidFill>
                <a:srgbClr val="1B2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iṩḷïďè"/>
          <p:cNvGrpSpPr/>
          <p:nvPr/>
        </p:nvGrpSpPr>
        <p:grpSpPr>
          <a:xfrm>
            <a:off x="8846384" y="3791116"/>
            <a:ext cx="1860551" cy="227167"/>
            <a:chOff x="1222167" y="4304931"/>
            <a:chExt cx="1860551" cy="227167"/>
          </a:xfrm>
          <a:solidFill>
            <a:srgbClr val="B81A20"/>
          </a:solidFill>
        </p:grpSpPr>
        <p:cxnSp>
          <p:nvCxnSpPr>
            <p:cNvPr id="26" name="直接连接符 25"/>
            <p:cNvCxnSpPr/>
            <p:nvPr/>
          </p:nvCxnSpPr>
          <p:spPr>
            <a:xfrm flipH="1">
              <a:off x="1222167" y="4360366"/>
              <a:ext cx="781342" cy="0"/>
            </a:xfrm>
            <a:prstGeom prst="line">
              <a:avLst/>
            </a:prstGeom>
            <a:grpFill/>
            <a:ln w="3175">
              <a:solidFill>
                <a:srgbClr val="1B2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îšļîďè"/>
            <p:cNvSpPr/>
            <p:nvPr/>
          </p:nvSpPr>
          <p:spPr>
            <a:xfrm rot="18914935">
              <a:off x="2072805" y="4304931"/>
              <a:ext cx="63914" cy="227167"/>
            </a:xfrm>
            <a:custGeom>
              <a:avLst/>
              <a:gdLst>
                <a:gd name="connsiteX0" fmla="*/ 125628 w 125628"/>
                <a:gd name="connsiteY0" fmla="*/ 446518 h 446518"/>
                <a:gd name="connsiteX1" fmla="*/ 0 w 125628"/>
                <a:gd name="connsiteY1" fmla="*/ 446518 h 446518"/>
                <a:gd name="connsiteX2" fmla="*/ 0 w 125628"/>
                <a:gd name="connsiteY2" fmla="*/ 0 h 446518"/>
                <a:gd name="connsiteX3" fmla="*/ 125628 w 125628"/>
                <a:gd name="connsiteY3" fmla="*/ 124541 h 4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46518">
                  <a:moveTo>
                    <a:pt x="125628" y="446518"/>
                  </a:moveTo>
                  <a:lnTo>
                    <a:pt x="0" y="446518"/>
                  </a:lnTo>
                  <a:lnTo>
                    <a:pt x="0" y="0"/>
                  </a:lnTo>
                  <a:lnTo>
                    <a:pt x="125628" y="124541"/>
                  </a:lnTo>
                  <a:close/>
                </a:path>
              </a:pathLst>
            </a:custGeom>
            <a:solidFill>
              <a:srgbClr val="1B21B5"/>
            </a:solidFill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spc="300">
                <a:cs typeface="+mn-ea"/>
                <a:sym typeface="+mn-lt"/>
              </a:endParaRPr>
            </a:p>
          </p:txBody>
        </p:sp>
        <p:sp>
          <p:nvSpPr>
            <p:cNvPr id="28" name="î$1íḓê"/>
            <p:cNvSpPr/>
            <p:nvPr/>
          </p:nvSpPr>
          <p:spPr>
            <a:xfrm rot="2703745">
              <a:off x="2188924" y="4304067"/>
              <a:ext cx="63914" cy="229239"/>
            </a:xfrm>
            <a:custGeom>
              <a:avLst/>
              <a:gdLst>
                <a:gd name="connsiteX0" fmla="*/ 125628 w 125628"/>
                <a:gd name="connsiteY0" fmla="*/ 0 h 450590"/>
                <a:gd name="connsiteX1" fmla="*/ 125628 w 125628"/>
                <a:gd name="connsiteY1" fmla="*/ 450590 h 450590"/>
                <a:gd name="connsiteX2" fmla="*/ 0 w 125628"/>
                <a:gd name="connsiteY2" fmla="*/ 450590 h 450590"/>
                <a:gd name="connsiteX3" fmla="*/ 0 w 125628"/>
                <a:gd name="connsiteY3" fmla="*/ 125902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28" h="450590">
                  <a:moveTo>
                    <a:pt x="125628" y="0"/>
                  </a:moveTo>
                  <a:lnTo>
                    <a:pt x="125628" y="450590"/>
                  </a:lnTo>
                  <a:lnTo>
                    <a:pt x="0" y="450590"/>
                  </a:lnTo>
                  <a:lnTo>
                    <a:pt x="0" y="125902"/>
                  </a:lnTo>
                  <a:close/>
                </a:path>
              </a:pathLst>
            </a:custGeom>
            <a:solidFill>
              <a:srgbClr val="1B21B5"/>
            </a:solidFill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600" spc="300"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2315323" y="4360367"/>
              <a:ext cx="767395" cy="0"/>
            </a:xfrm>
            <a:prstGeom prst="line">
              <a:avLst/>
            </a:prstGeom>
            <a:grpFill/>
            <a:ln w="3175">
              <a:solidFill>
                <a:srgbClr val="1B2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598142" y="3275027"/>
            <a:ext cx="340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300" dirty="0">
                <a:cs typeface="+mn-ea"/>
                <a:sym typeface="+mn-lt"/>
              </a:rPr>
              <a:t>《</a:t>
            </a:r>
            <a:r>
              <a:rPr lang="zh-CN" altLang="en-US" spc="300" dirty="0">
                <a:cs typeface="+mn-ea"/>
                <a:sym typeface="+mn-lt"/>
              </a:rPr>
              <a:t>月令七十二候集解</a:t>
            </a:r>
            <a:r>
              <a:rPr lang="en-US" altLang="zh-CN" spc="300" dirty="0">
                <a:cs typeface="+mn-ea"/>
                <a:sym typeface="+mn-lt"/>
              </a:rPr>
              <a:t>·</a:t>
            </a:r>
            <a:r>
              <a:rPr lang="zh-CN" altLang="en-US" spc="300" dirty="0">
                <a:cs typeface="+mn-ea"/>
                <a:sym typeface="+mn-lt"/>
              </a:rPr>
              <a:t>寒露</a:t>
            </a:r>
            <a:r>
              <a:rPr lang="en-US" altLang="zh-CN" spc="300" dirty="0">
                <a:cs typeface="+mn-ea"/>
                <a:sym typeface="+mn-lt"/>
              </a:rPr>
              <a:t>》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663975" y="3239278"/>
            <a:ext cx="299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300" dirty="0">
                <a:cs typeface="+mn-ea"/>
                <a:sym typeface="+mn-lt"/>
              </a:rPr>
              <a:t>《</a:t>
            </a:r>
            <a:r>
              <a:rPr lang="zh-CN" altLang="en-US" spc="300" dirty="0">
                <a:cs typeface="+mn-ea"/>
                <a:sym typeface="+mn-lt"/>
              </a:rPr>
              <a:t>月夜梧桐叶上见寒露</a:t>
            </a:r>
            <a:r>
              <a:rPr lang="en-US" altLang="zh-CN" spc="300" dirty="0">
                <a:cs typeface="+mn-ea"/>
                <a:sym typeface="+mn-lt"/>
              </a:rPr>
              <a:t>》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96603" y="3285538"/>
            <a:ext cx="3360110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pc="300" dirty="0">
                <a:cs typeface="+mn-ea"/>
                <a:sym typeface="+mn-lt"/>
              </a:rPr>
              <a:t>《</a:t>
            </a:r>
            <a:r>
              <a:rPr lang="zh-CN" altLang="en-US" spc="300" dirty="0">
                <a:cs typeface="+mn-ea"/>
                <a:sym typeface="+mn-lt"/>
              </a:rPr>
              <a:t>八月十九日试院梦冲卿</a:t>
            </a:r>
            <a:r>
              <a:rPr lang="en-US" altLang="zh-CN" spc="300" dirty="0">
                <a:cs typeface="+mn-ea"/>
                <a:sym typeface="+mn-lt"/>
              </a:rPr>
              <a:t>》</a:t>
            </a:r>
            <a:endParaRPr lang="zh-CN" altLang="en-US" spc="3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69551" y="4098857"/>
            <a:ext cx="2769989" cy="17394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spc="300" dirty="0">
                <a:cs typeface="+mn-ea"/>
                <a:sym typeface="+mn-lt"/>
              </a:rPr>
              <a:t>鸿鴈来宾。鴈以仲秋先至者为主，季秋后至者为宾。</a:t>
            </a:r>
            <a:r>
              <a:rPr lang="en-US" altLang="zh-CN" sz="1600" spc="300" dirty="0">
                <a:cs typeface="+mn-ea"/>
                <a:sym typeface="+mn-lt"/>
              </a:rPr>
              <a:t>《</a:t>
            </a:r>
            <a:r>
              <a:rPr lang="zh-CN" altLang="en-US" sz="1600" spc="300" dirty="0">
                <a:cs typeface="+mn-ea"/>
                <a:sym typeface="+mn-lt"/>
              </a:rPr>
              <a:t>通书</a:t>
            </a:r>
            <a:r>
              <a:rPr lang="en-US" altLang="zh-CN" sz="1600" spc="300" dirty="0">
                <a:cs typeface="+mn-ea"/>
                <a:sym typeface="+mn-lt"/>
              </a:rPr>
              <a:t>》</a:t>
            </a:r>
            <a:r>
              <a:rPr lang="zh-CN" altLang="en-US" sz="1600" spc="300" dirty="0">
                <a:cs typeface="+mn-ea"/>
                <a:sym typeface="+mn-lt"/>
              </a:rPr>
              <a:t>作来滨。滨，水际也，亦通。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831577" y="4090865"/>
            <a:ext cx="3139321" cy="21078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spc="300" dirty="0">
                <a:cs typeface="+mn-ea"/>
                <a:sym typeface="+mn-lt"/>
              </a:rPr>
              <a:t>雀入大水为蛤。雀，小鸟也，其类不一，此为黄雀。大水，海也，</a:t>
            </a:r>
            <a:r>
              <a:rPr lang="en-US" altLang="zh-CN" sz="1600" spc="300" dirty="0">
                <a:cs typeface="+mn-ea"/>
                <a:sym typeface="+mn-lt"/>
              </a:rPr>
              <a:t>《</a:t>
            </a:r>
            <a:r>
              <a:rPr lang="zh-CN" altLang="en-US" sz="1600" spc="300" dirty="0">
                <a:cs typeface="+mn-ea"/>
                <a:sym typeface="+mn-lt"/>
              </a:rPr>
              <a:t>国语</a:t>
            </a:r>
            <a:r>
              <a:rPr lang="en-US" altLang="zh-CN" sz="1600" spc="300" dirty="0">
                <a:cs typeface="+mn-ea"/>
                <a:sym typeface="+mn-lt"/>
              </a:rPr>
              <a:t>》</a:t>
            </a:r>
            <a:r>
              <a:rPr lang="zh-CN" altLang="en-US" sz="1600" spc="300" dirty="0">
                <a:cs typeface="+mn-ea"/>
                <a:sym typeface="+mn-lt"/>
              </a:rPr>
              <a:t>云：雀入大海为蛤。盖寒风严肃，多入于海。变之为蛤，此飞物化为潜物也。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14829" y="4066131"/>
            <a:ext cx="2400657" cy="20909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spc="300" dirty="0">
                <a:cs typeface="+mn-ea"/>
                <a:sym typeface="+mn-lt"/>
              </a:rPr>
              <a:t>有黄华。草木皆华于阳，独菊华于阴，故言有桃桐之华皆不言色，而独菊言者，其色正应季秋土旺之时也。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相关文学记载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ïSḷïdê"/>
          <p:cNvSpPr/>
          <p:nvPr/>
        </p:nvSpPr>
        <p:spPr>
          <a:xfrm>
            <a:off x="1791159" y="1867288"/>
            <a:ext cx="2133600" cy="2133600"/>
          </a:xfrm>
          <a:prstGeom prst="rect">
            <a:avLst/>
          </a:prstGeom>
          <a:solidFill>
            <a:srgbClr val="1B2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išliḑè"/>
          <p:cNvSpPr/>
          <p:nvPr/>
        </p:nvSpPr>
        <p:spPr>
          <a:xfrm>
            <a:off x="752297" y="2661969"/>
            <a:ext cx="2947336" cy="2947336"/>
          </a:xfrm>
          <a:prstGeom prst="rect">
            <a:avLst/>
          </a:prstGeom>
          <a:blipFill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iṣľiḑé"/>
          <p:cNvSpPr/>
          <p:nvPr/>
        </p:nvSpPr>
        <p:spPr>
          <a:xfrm>
            <a:off x="4285811" y="1849315"/>
            <a:ext cx="1576957" cy="3658233"/>
          </a:xfrm>
          <a:prstGeom prst="rect">
            <a:avLst/>
          </a:prstGeom>
          <a:solidFill>
            <a:srgbClr val="1B2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55947" y="1921506"/>
            <a:ext cx="1264962" cy="3586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pc="600" dirty="0">
                <a:solidFill>
                  <a:schemeClr val="bg1"/>
                </a:solidFill>
                <a:cs typeface="+mn-ea"/>
                <a:sym typeface="+mn-lt"/>
              </a:rPr>
              <a:t>空庭得秋长漫漫，寒露入暮愁衣单。 喧喧人语已成市，白日未到扶桑间。</a:t>
            </a:r>
          </a:p>
        </p:txBody>
      </p:sp>
      <p:sp>
        <p:nvSpPr>
          <p:cNvPr id="26" name="iṣľiḑé"/>
          <p:cNvSpPr/>
          <p:nvPr/>
        </p:nvSpPr>
        <p:spPr>
          <a:xfrm>
            <a:off x="6158041" y="1849315"/>
            <a:ext cx="1576957" cy="3658233"/>
          </a:xfrm>
          <a:prstGeom prst="rect">
            <a:avLst/>
          </a:prstGeom>
          <a:solidFill>
            <a:srgbClr val="1B2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494087" y="1921506"/>
            <a:ext cx="904863" cy="3586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pc="600" dirty="0">
                <a:solidFill>
                  <a:schemeClr val="bg1"/>
                </a:solidFill>
                <a:cs typeface="+mn-ea"/>
                <a:sym typeface="+mn-lt"/>
              </a:rPr>
              <a:t>袅袅凉风动，凄凄寒露零。 兰衰花始白，荷破叶犹青。</a:t>
            </a:r>
          </a:p>
        </p:txBody>
      </p:sp>
      <p:sp>
        <p:nvSpPr>
          <p:cNvPr id="28" name="iṣľiḑé"/>
          <p:cNvSpPr/>
          <p:nvPr/>
        </p:nvSpPr>
        <p:spPr>
          <a:xfrm>
            <a:off x="8054150" y="1867288"/>
            <a:ext cx="1576957" cy="3658233"/>
          </a:xfrm>
          <a:prstGeom prst="rect">
            <a:avLst/>
          </a:prstGeom>
          <a:solidFill>
            <a:srgbClr val="1B2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24286" y="1939479"/>
            <a:ext cx="1264962" cy="3586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pc="600" dirty="0">
                <a:solidFill>
                  <a:schemeClr val="bg1"/>
                </a:solidFill>
                <a:cs typeface="+mn-ea"/>
                <a:sym typeface="+mn-lt"/>
              </a:rPr>
              <a:t>气冷疑秋晚，声微觉夜阑。 凝空流欲遍，润物净宜看。 莫厌窥临倦，将晞聚更难。</a:t>
            </a:r>
          </a:p>
        </p:txBody>
      </p:sp>
      <p:sp>
        <p:nvSpPr>
          <p:cNvPr id="30" name="iṣľiḑé"/>
          <p:cNvSpPr/>
          <p:nvPr/>
        </p:nvSpPr>
        <p:spPr>
          <a:xfrm>
            <a:off x="9926380" y="1867288"/>
            <a:ext cx="1576957" cy="3658233"/>
          </a:xfrm>
          <a:prstGeom prst="rect">
            <a:avLst/>
          </a:prstGeom>
          <a:solidFill>
            <a:srgbClr val="1B2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096516" y="1939479"/>
            <a:ext cx="1264962" cy="35860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pc="600" dirty="0">
                <a:solidFill>
                  <a:schemeClr val="bg1"/>
                </a:solidFill>
                <a:cs typeface="+mn-ea"/>
                <a:sym typeface="+mn-lt"/>
              </a:rPr>
              <a:t>望处雨收云断，凭阑悄悄，目送秋光。 晚景萧疏，堪动宋玉悲凉。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相关文学记载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/>
      <p:bldP spid="26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0127" y="1442751"/>
            <a:ext cx="8004692" cy="1833964"/>
            <a:chOff x="489076" y="2950627"/>
            <a:chExt cx="7576193" cy="1833964"/>
          </a:xfrm>
        </p:grpSpPr>
        <p:sp>
          <p:nvSpPr>
            <p:cNvPr id="10" name="矩形 9"/>
            <p:cNvSpPr/>
            <p:nvPr/>
          </p:nvSpPr>
          <p:spPr>
            <a:xfrm>
              <a:off x="4098737" y="2950627"/>
              <a:ext cx="3966532" cy="18339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1600" spc="300" dirty="0">
                  <a:cs typeface="+mn-ea"/>
                  <a:sym typeface="+mn-lt"/>
                </a:rPr>
                <a:t>新开寒露丛，远比水间红。 艳色宁相妒，嘉名偶自同。 采江官渡晚，搴木古祠空。 愿得勤来看，无令便逐风。</a:t>
              </a:r>
            </a:p>
          </p:txBody>
        </p:sp>
        <p:sp>
          <p:nvSpPr>
            <p:cNvPr id="11" name="ï$ļíḓè"/>
            <p:cNvSpPr txBox="1"/>
            <p:nvPr/>
          </p:nvSpPr>
          <p:spPr bwMode="auto">
            <a:xfrm>
              <a:off x="513866" y="3186710"/>
              <a:ext cx="2584078" cy="512064"/>
            </a:xfrm>
            <a:prstGeom prst="roundRect">
              <a:avLst/>
            </a:prstGeom>
            <a:solidFill>
              <a:srgbClr val="1B21B5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spc="3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89076" y="3242687"/>
              <a:ext cx="25840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pc="300" dirty="0">
                  <a:solidFill>
                    <a:schemeClr val="bg1"/>
                  </a:solidFill>
                  <a:cs typeface="+mn-ea"/>
                  <a:sym typeface="+mn-lt"/>
                </a:rPr>
                <a:t>二十四节气之寒露</a:t>
              </a:r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3257550" y="3441689"/>
              <a:ext cx="6320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430546" y="3867602"/>
            <a:ext cx="7863799" cy="1833964"/>
            <a:chOff x="464286" y="3014775"/>
            <a:chExt cx="7442842" cy="1833964"/>
          </a:xfrm>
        </p:grpSpPr>
        <p:sp>
          <p:nvSpPr>
            <p:cNvPr id="15" name="矩形 14"/>
            <p:cNvSpPr/>
            <p:nvPr/>
          </p:nvSpPr>
          <p:spPr>
            <a:xfrm>
              <a:off x="4123527" y="3014775"/>
              <a:ext cx="3783601" cy="18339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250000"/>
                </a:lnSpc>
              </a:pPr>
              <a:r>
                <a:rPr lang="zh-CN" altLang="en-US" sz="1600" spc="300" dirty="0">
                  <a:cs typeface="+mn-ea"/>
                  <a:sym typeface="+mn-lt"/>
                </a:rPr>
                <a:t>海阔山遥，未知何处是潇湘！ 念双燕、难凭远信，指暮天、空识归航。 黯相望。断鸿声里，立尽斜阳。</a:t>
              </a:r>
            </a:p>
          </p:txBody>
        </p:sp>
        <p:sp>
          <p:nvSpPr>
            <p:cNvPr id="16" name="ï$ļíḓè"/>
            <p:cNvSpPr txBox="1"/>
            <p:nvPr/>
          </p:nvSpPr>
          <p:spPr bwMode="auto">
            <a:xfrm>
              <a:off x="513866" y="3186709"/>
              <a:ext cx="2584078" cy="822629"/>
            </a:xfrm>
            <a:prstGeom prst="roundRect">
              <a:avLst/>
            </a:prstGeom>
            <a:solidFill>
              <a:srgbClr val="1B21B5"/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spc="30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464286" y="3228324"/>
              <a:ext cx="25840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pc="300" dirty="0">
                  <a:solidFill>
                    <a:schemeClr val="bg1"/>
                  </a:solidFill>
                  <a:cs typeface="+mn-ea"/>
                  <a:sym typeface="+mn-lt"/>
                </a:rPr>
                <a:t>月令七十二候集解</a:t>
              </a:r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·</a:t>
              </a:r>
              <a:r>
                <a:rPr lang="zh-CN" altLang="en-US" spc="300" dirty="0">
                  <a:solidFill>
                    <a:schemeClr val="bg1"/>
                  </a:solidFill>
                  <a:cs typeface="+mn-ea"/>
                  <a:sym typeface="+mn-lt"/>
                </a:rPr>
                <a:t>寒露</a:t>
              </a:r>
              <a:r>
                <a:rPr lang="en-US" altLang="zh-CN" spc="300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257550" y="3441689"/>
              <a:ext cx="63200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oval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ïSlïďê"/>
          <p:cNvSpPr/>
          <p:nvPr/>
        </p:nvSpPr>
        <p:spPr bwMode="auto">
          <a:xfrm>
            <a:off x="8705837" y="1873880"/>
            <a:ext cx="2772508" cy="3854919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相关文学记载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08487" y="1816328"/>
            <a:ext cx="61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相关文学记载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68201" y="2004737"/>
            <a:ext cx="825867" cy="32823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空庭得秋长漫漫，寒露入暮愁衣单。</a:t>
            </a:r>
          </a:p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喧喧人语已成市，白日未到扶桑间。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145194" y="1816328"/>
            <a:ext cx="61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养生民俗知识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81901" y="1812927"/>
            <a:ext cx="61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气候特征说明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18608" y="1803378"/>
            <a:ext cx="6139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r>
              <a:rPr lang="zh-CN" altLang="en-US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寒露节气介绍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570304" y="1003887"/>
            <a:ext cx="1348697" cy="2264114"/>
            <a:chOff x="3888918" y="1934897"/>
            <a:chExt cx="2795562" cy="1153174"/>
          </a:xfrm>
        </p:grpSpPr>
        <p:sp>
          <p:nvSpPr>
            <p:cNvPr id="12" name="文本框 11"/>
            <p:cNvSpPr txBox="1"/>
            <p:nvPr/>
          </p:nvSpPr>
          <p:spPr>
            <a:xfrm>
              <a:off x="3888918" y="1934897"/>
              <a:ext cx="1403501" cy="1081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3200" b="1">
                  <a:solidFill>
                    <a:schemeClr val="bg1"/>
                  </a:solidFill>
                  <a:latin typeface="义启粗楷体" panose="02000500000000000000" pitchFamily="2" charset="-122"/>
                  <a:ea typeface="义启粗楷体" panose="02000500000000000000" pitchFamily="2" charset="-122"/>
                </a:defRPr>
              </a:lvl1pPr>
            </a:lstStyle>
            <a:p>
              <a:r>
                <a:rPr lang="zh-CN" altLang="en-US" sz="6600" dirty="0"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36160" y="2033173"/>
              <a:ext cx="1148320" cy="10548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21759" y="2001337"/>
            <a:ext cx="825867" cy="32823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空庭得秋长漫漫，寒露入暮愁衣单。</a:t>
            </a:r>
          </a:p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喧喧人语已成市，白日未到扶桑间。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703669" y="2017686"/>
            <a:ext cx="825867" cy="32823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空庭得秋长漫漫，寒露入暮愁衣单。</a:t>
            </a:r>
          </a:p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喧喧人语已成市，白日未到扶桑间。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48272" y="2017686"/>
            <a:ext cx="825867" cy="2573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prstClr val="black"/>
                </a:solidFill>
                <a:latin typeface="义启粗楷体" panose="02000500000000000000" pitchFamily="2" charset="-122"/>
                <a:ea typeface="义启粗楷体" panose="02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空庭得秋长漫漫，寒露入暮愁衣单。</a:t>
            </a:r>
          </a:p>
          <a:p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喧喧人语已成市，白日未到扶桑间。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4223990" y="181760"/>
            <a:ext cx="413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九月节，露气寒冷，将凝结也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264453" y="104775"/>
            <a:ext cx="749595" cy="1997038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862556" y="1891659"/>
            <a:ext cx="5345914" cy="1337488"/>
            <a:chOff x="1888811" y="2083620"/>
            <a:chExt cx="5345914" cy="1337488"/>
          </a:xfrm>
        </p:grpSpPr>
        <p:sp>
          <p:nvSpPr>
            <p:cNvPr id="34" name="矩形 33"/>
            <p:cNvSpPr/>
            <p:nvPr/>
          </p:nvSpPr>
          <p:spPr>
            <a:xfrm>
              <a:off x="2063201" y="2214329"/>
              <a:ext cx="505155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6600" spc="600" dirty="0">
                  <a:solidFill>
                    <a:schemeClr val="bg1"/>
                  </a:solidFill>
                  <a:cs typeface="+mn-ea"/>
                  <a:sym typeface="+mn-lt"/>
                </a:rPr>
                <a:t>第一章节</a:t>
              </a:r>
            </a:p>
          </p:txBody>
        </p:sp>
        <p:sp>
          <p:nvSpPr>
            <p:cNvPr id="35" name="圆: 空心 24"/>
            <p:cNvSpPr/>
            <p:nvPr/>
          </p:nvSpPr>
          <p:spPr>
            <a:xfrm>
              <a:off x="1888811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0">
                  <a:schemeClr val="bg1"/>
                </a:gs>
                <a:gs pos="70000">
                  <a:schemeClr val="bg1">
                    <a:alpha val="10000"/>
                  </a:schemeClr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圆: 空心 28"/>
            <p:cNvSpPr/>
            <p:nvPr/>
          </p:nvSpPr>
          <p:spPr>
            <a:xfrm>
              <a:off x="3224953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3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7" name="圆: 空心 29"/>
            <p:cNvSpPr/>
            <p:nvPr/>
          </p:nvSpPr>
          <p:spPr>
            <a:xfrm>
              <a:off x="4561095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0">
                  <a:schemeClr val="bg1"/>
                </a:gs>
                <a:gs pos="70000">
                  <a:schemeClr val="bg1">
                    <a:alpha val="10000"/>
                  </a:schemeClr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圆: 空心 30"/>
            <p:cNvSpPr/>
            <p:nvPr/>
          </p:nvSpPr>
          <p:spPr>
            <a:xfrm>
              <a:off x="5897237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3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820502" y="3462689"/>
            <a:ext cx="534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寒露节气介绍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寒露节气介绍</a:t>
            </a:r>
          </a:p>
        </p:txBody>
      </p:sp>
      <p:sp>
        <p:nvSpPr>
          <p:cNvPr id="8" name="TextBox 46"/>
          <p:cNvSpPr txBox="1">
            <a:spLocks noChangeArrowheads="1"/>
          </p:cNvSpPr>
          <p:nvPr/>
        </p:nvSpPr>
        <p:spPr bwMode="auto">
          <a:xfrm>
            <a:off x="5618078" y="2228738"/>
            <a:ext cx="5377921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ts val="2500"/>
              </a:lnSpc>
            </a:pP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寒露，是二十四节气中的第十七个节气，属于秋季的第五个节气，表示秋季时节的正式结束。斗指戊；太阳到达黄经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195°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；于每年公历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~9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日交节。从气候特点上看，寒露时节，北方广大地区均已进入秋季，东北进入深秋，西北一些地区已进入或即将进入冬季。南方也秋意渐浓。</a:t>
            </a:r>
          </a:p>
        </p:txBody>
      </p: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5618077" y="4683731"/>
            <a:ext cx="5377921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8565">
              <a:lnSpc>
                <a:spcPts val="2500"/>
              </a:lnSpc>
            </a:pP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月令七十二候集解</a:t>
            </a:r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说：“九月节，露气寒冷，将凝结也。”寒露的意思是气温比白露时更低，地面的露水更冷，快要凝结成霜了。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40842" y="2333594"/>
            <a:ext cx="665307" cy="584775"/>
            <a:chOff x="4806541" y="1917025"/>
            <a:chExt cx="665307" cy="584775"/>
          </a:xfrm>
        </p:grpSpPr>
        <p:sp>
          <p:nvSpPr>
            <p:cNvPr id="11" name="椭圆 10"/>
            <p:cNvSpPr/>
            <p:nvPr/>
          </p:nvSpPr>
          <p:spPr>
            <a:xfrm>
              <a:off x="4806541" y="1917025"/>
              <a:ext cx="584775" cy="584775"/>
            </a:xfrm>
            <a:prstGeom prst="ellipse">
              <a:avLst/>
            </a:prstGeom>
            <a:solidFill>
              <a:srgbClr val="1B21B5"/>
            </a:solidFill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MAON"/>
            <p:cNvSpPr txBox="1"/>
            <p:nvPr/>
          </p:nvSpPr>
          <p:spPr>
            <a:xfrm>
              <a:off x="4868036" y="1972518"/>
              <a:ext cx="60381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2860" rIns="22860" anchor="ctr">
              <a:spAutoFit/>
            </a:bodyPr>
            <a:lstStyle/>
            <a:p>
              <a:pPr defTabSz="412750" hangingPunct="0"/>
              <a:r>
                <a:rPr lang="en-US" altLang="zh-CN" sz="2400" kern="0" spc="17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sz="2400" kern="0" spc="17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40842" y="4677995"/>
            <a:ext cx="665307" cy="584775"/>
            <a:chOff x="4806541" y="4261426"/>
            <a:chExt cx="665307" cy="584775"/>
          </a:xfrm>
        </p:grpSpPr>
        <p:sp>
          <p:nvSpPr>
            <p:cNvPr id="13" name="椭圆 12"/>
            <p:cNvSpPr/>
            <p:nvPr/>
          </p:nvSpPr>
          <p:spPr>
            <a:xfrm>
              <a:off x="4806541" y="4261426"/>
              <a:ext cx="584775" cy="584775"/>
            </a:xfrm>
            <a:prstGeom prst="ellipse">
              <a:avLst/>
            </a:prstGeom>
            <a:solidFill>
              <a:srgbClr val="1B21B5"/>
            </a:solidFill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MAON"/>
            <p:cNvSpPr txBox="1"/>
            <p:nvPr/>
          </p:nvSpPr>
          <p:spPr>
            <a:xfrm>
              <a:off x="4868036" y="4316919"/>
              <a:ext cx="603812" cy="46166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2860" rIns="22860" anchor="ctr">
              <a:spAutoFit/>
            </a:bodyPr>
            <a:lstStyle/>
            <a:p>
              <a:pPr defTabSz="412750" hangingPunct="0"/>
              <a:r>
                <a:rPr lang="en-US" altLang="zh-CN" sz="2400" kern="0" spc="17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sz="2400" kern="0" spc="17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20689" y="1971157"/>
            <a:ext cx="3735418" cy="3735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1829824" y="2222771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055164" y="2208625"/>
            <a:ext cx="541063" cy="1946142"/>
            <a:chOff x="1994425" y="1291771"/>
            <a:chExt cx="541063" cy="1946142"/>
          </a:xfrm>
          <a:solidFill>
            <a:srgbClr val="1B21B5"/>
          </a:solidFill>
        </p:grpSpPr>
        <p:sp>
          <p:nvSpPr>
            <p:cNvPr id="16" name="矩形 15"/>
            <p:cNvSpPr/>
            <p:nvPr/>
          </p:nvSpPr>
          <p:spPr>
            <a:xfrm>
              <a:off x="1994425" y="1291771"/>
              <a:ext cx="541063" cy="1946142"/>
            </a:xfrm>
            <a:prstGeom prst="rect">
              <a:avLst/>
            </a:prstGeom>
            <a:grpFill/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7" name="MAON"/>
            <p:cNvSpPr txBox="1"/>
            <p:nvPr/>
          </p:nvSpPr>
          <p:spPr>
            <a:xfrm>
              <a:off x="2047971" y="1305917"/>
              <a:ext cx="487517" cy="1815882"/>
            </a:xfrm>
            <a:prstGeom prst="rect">
              <a:avLst/>
            </a:prstGeom>
            <a:grpFill/>
            <a:ln w="12700">
              <a:solidFill>
                <a:srgbClr val="1B21B5"/>
              </a:solidFill>
              <a:miter lim="400000"/>
            </a:ln>
          </p:spPr>
          <p:txBody>
            <a:bodyPr wrap="square" lIns="22860" rIns="22860" anchor="ctr">
              <a:spAutoFit/>
            </a:bodyPr>
            <a:lstStyle/>
            <a:p>
              <a:pPr defTabSz="412750" hangingPunct="0"/>
              <a:r>
                <a:rPr lang="zh-CN" altLang="en-US" sz="2800" kern="0" spc="170" dirty="0">
                  <a:solidFill>
                    <a:schemeClr val="bg1"/>
                  </a:solidFill>
                  <a:cs typeface="+mn-ea"/>
                  <a:sym typeface="+mn-lt"/>
                </a:rPr>
                <a:t>节气特征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003455" y="2208625"/>
            <a:ext cx="1431161" cy="3410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白露、寒露、霜降三个节气，都表示水汽凝结现象，而寒露是气候从凉爽到寒冷的过渡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616504" y="2222771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3841844" y="2208625"/>
            <a:ext cx="541063" cy="1946142"/>
            <a:chOff x="1994425" y="1291771"/>
            <a:chExt cx="541063" cy="1946142"/>
          </a:xfrm>
          <a:solidFill>
            <a:srgbClr val="1B21B5"/>
          </a:solidFill>
        </p:grpSpPr>
        <p:sp>
          <p:nvSpPr>
            <p:cNvPr id="24" name="矩形 23"/>
            <p:cNvSpPr/>
            <p:nvPr/>
          </p:nvSpPr>
          <p:spPr>
            <a:xfrm>
              <a:off x="1994425" y="1291771"/>
              <a:ext cx="541063" cy="1946142"/>
            </a:xfrm>
            <a:prstGeom prst="rect">
              <a:avLst/>
            </a:prstGeom>
            <a:grpFill/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5" name="MAON"/>
            <p:cNvSpPr txBox="1"/>
            <p:nvPr/>
          </p:nvSpPr>
          <p:spPr>
            <a:xfrm>
              <a:off x="2047971" y="1305917"/>
              <a:ext cx="487517" cy="1815882"/>
            </a:xfrm>
            <a:prstGeom prst="rect">
              <a:avLst/>
            </a:prstGeom>
            <a:grpFill/>
            <a:ln w="12700">
              <a:solidFill>
                <a:srgbClr val="1B21B5"/>
              </a:solidFill>
              <a:miter lim="400000"/>
            </a:ln>
          </p:spPr>
          <p:txBody>
            <a:bodyPr wrap="square" lIns="22860" rIns="22860" anchor="ctr">
              <a:spAutoFit/>
            </a:bodyPr>
            <a:lstStyle/>
            <a:p>
              <a:pPr defTabSz="412750" hangingPunct="0"/>
              <a:r>
                <a:rPr lang="zh-CN" altLang="en-US" sz="2800" kern="0" spc="170" dirty="0">
                  <a:solidFill>
                    <a:schemeClr val="bg1"/>
                  </a:solidFill>
                  <a:cs typeface="+mn-ea"/>
                  <a:sym typeface="+mn-lt"/>
                </a:rPr>
                <a:t>气候说明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790135" y="2208625"/>
            <a:ext cx="1431161" cy="3410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仰望星空，星空换季，代表盛夏的大火星”已西沉。我们可以隐约听到冬天的脚步声了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403184" y="2236917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6628524" y="2222771"/>
            <a:ext cx="541063" cy="1946142"/>
            <a:chOff x="1994425" y="1291771"/>
            <a:chExt cx="541063" cy="1946142"/>
          </a:xfrm>
          <a:solidFill>
            <a:srgbClr val="1B21B5"/>
          </a:solidFill>
        </p:grpSpPr>
        <p:sp>
          <p:nvSpPr>
            <p:cNvPr id="29" name="矩形 28"/>
            <p:cNvSpPr/>
            <p:nvPr/>
          </p:nvSpPr>
          <p:spPr>
            <a:xfrm>
              <a:off x="1994425" y="1291771"/>
              <a:ext cx="541063" cy="1946142"/>
            </a:xfrm>
            <a:prstGeom prst="rect">
              <a:avLst/>
            </a:prstGeom>
            <a:grpFill/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0" name="MAON"/>
            <p:cNvSpPr txBox="1"/>
            <p:nvPr/>
          </p:nvSpPr>
          <p:spPr>
            <a:xfrm>
              <a:off x="2047971" y="1305917"/>
              <a:ext cx="487517" cy="1815882"/>
            </a:xfrm>
            <a:prstGeom prst="rect">
              <a:avLst/>
            </a:prstGeom>
            <a:grpFill/>
            <a:ln w="12700">
              <a:solidFill>
                <a:srgbClr val="1B21B5"/>
              </a:solidFill>
              <a:miter lim="400000"/>
            </a:ln>
          </p:spPr>
          <p:txBody>
            <a:bodyPr wrap="square" lIns="22860" rIns="22860" anchor="ctr">
              <a:spAutoFit/>
            </a:bodyPr>
            <a:lstStyle/>
            <a:p>
              <a:pPr defTabSz="412750" hangingPunct="0"/>
              <a:r>
                <a:rPr lang="zh-CN" altLang="en-US" sz="2800" kern="0" spc="170" dirty="0">
                  <a:solidFill>
                    <a:schemeClr val="bg1"/>
                  </a:solidFill>
                  <a:cs typeface="+mn-ea"/>
                  <a:sym typeface="+mn-lt"/>
                </a:rPr>
                <a:t>天气情况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7576815" y="2222771"/>
            <a:ext cx="1431161" cy="3410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我国南方大部分地区各地气温继续下降。华南日平均气温多不到</a:t>
            </a:r>
            <a:r>
              <a:rPr lang="en-US" altLang="zh-CN" dirty="0">
                <a:cs typeface="+mn-ea"/>
                <a:sym typeface="+mn-lt"/>
              </a:rPr>
              <a:t>20℃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9960431" y="2251063"/>
            <a:ext cx="0" cy="25339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9185771" y="2236917"/>
            <a:ext cx="541063" cy="1946142"/>
            <a:chOff x="1994425" y="1291771"/>
            <a:chExt cx="541063" cy="1946142"/>
          </a:xfrm>
          <a:solidFill>
            <a:srgbClr val="1B21B5"/>
          </a:solidFill>
        </p:grpSpPr>
        <p:sp>
          <p:nvSpPr>
            <p:cNvPr id="34" name="矩形 33"/>
            <p:cNvSpPr/>
            <p:nvPr/>
          </p:nvSpPr>
          <p:spPr>
            <a:xfrm>
              <a:off x="1994425" y="1291771"/>
              <a:ext cx="541063" cy="1946142"/>
            </a:xfrm>
            <a:prstGeom prst="rect">
              <a:avLst/>
            </a:prstGeom>
            <a:grpFill/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MAON"/>
            <p:cNvSpPr txBox="1"/>
            <p:nvPr/>
          </p:nvSpPr>
          <p:spPr>
            <a:xfrm>
              <a:off x="2047971" y="1305917"/>
              <a:ext cx="487517" cy="1815882"/>
            </a:xfrm>
            <a:prstGeom prst="rect">
              <a:avLst/>
            </a:prstGeom>
            <a:grpFill/>
            <a:ln w="12700">
              <a:solidFill>
                <a:srgbClr val="1B21B5"/>
              </a:solidFill>
              <a:miter lim="400000"/>
            </a:ln>
          </p:spPr>
          <p:txBody>
            <a:bodyPr wrap="square" lIns="22860" rIns="22860" anchor="ctr">
              <a:spAutoFit/>
            </a:bodyPr>
            <a:lstStyle/>
            <a:p>
              <a:pPr defTabSz="412750" hangingPunct="0"/>
              <a:r>
                <a:rPr lang="zh-CN" altLang="en-US" sz="2800" kern="0" spc="170" dirty="0">
                  <a:solidFill>
                    <a:schemeClr val="bg1"/>
                  </a:solidFill>
                  <a:cs typeface="+mn-ea"/>
                  <a:sym typeface="+mn-lt"/>
                </a:rPr>
                <a:t>温度变化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0134062" y="2236917"/>
            <a:ext cx="1431161" cy="34108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西北高原平均气温普遍低于</a:t>
            </a:r>
            <a:r>
              <a:rPr lang="en-US" altLang="zh-CN" dirty="0">
                <a:cs typeface="+mn-ea"/>
                <a:sym typeface="+mn-lt"/>
              </a:rPr>
              <a:t>10℃</a:t>
            </a:r>
            <a:r>
              <a:rPr lang="zh-CN" altLang="en-US" dirty="0">
                <a:cs typeface="+mn-ea"/>
                <a:sym typeface="+mn-lt"/>
              </a:rPr>
              <a:t>，用气候学划分四季的标准衡量，已是冬季了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寒露节气介绍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2"/>
          <p:cNvSpPr txBox="1">
            <a:spLocks noChangeArrowheads="1"/>
          </p:cNvSpPr>
          <p:nvPr/>
        </p:nvSpPr>
        <p:spPr bwMode="auto">
          <a:xfrm>
            <a:off x="9712895" y="1658440"/>
            <a:ext cx="15075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预防感冒</a:t>
            </a: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8668933" y="2274186"/>
            <a:ext cx="3216103" cy="938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600" spc="300" dirty="0">
                <a:cs typeface="+mn-ea"/>
                <a:sym typeface="+mn-lt"/>
              </a:rPr>
              <a:t>上古时代以“斗柄指向法”划分节气，当北斗七星的斗柄指向戊的方位</a:t>
            </a:r>
            <a:endParaRPr lang="en-US" altLang="zh-CN" sz="1600" spc="300" dirty="0">
              <a:cs typeface="+mn-ea"/>
              <a:sym typeface="+mn-lt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7126162" y="4306859"/>
            <a:ext cx="24537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30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请多穿衣</a:t>
            </a: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6959380" y="4897203"/>
            <a:ext cx="3078186" cy="1220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600" spc="300" dirty="0">
                <a:cs typeface="+mn-ea"/>
                <a:sym typeface="+mn-lt"/>
              </a:rPr>
              <a:t>与白露时相比气温下降了很多，地面上的露水也更冷了，很可能成为冻露，因此称为寒露</a:t>
            </a:r>
            <a:endParaRPr lang="en-US" altLang="zh-CN" sz="1600" spc="300" dirty="0">
              <a:cs typeface="+mn-ea"/>
              <a:sym typeface="+mn-lt"/>
            </a:endParaRPr>
          </a:p>
        </p:txBody>
      </p:sp>
      <p:sp>
        <p:nvSpPr>
          <p:cNvPr id="10" name="文本框 22"/>
          <p:cNvSpPr txBox="1">
            <a:spLocks noChangeArrowheads="1"/>
          </p:cNvSpPr>
          <p:nvPr/>
        </p:nvSpPr>
        <p:spPr bwMode="auto">
          <a:xfrm>
            <a:off x="4401697" y="1641936"/>
            <a:ext cx="24537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lvl="0" algn="ctr">
              <a:defRPr/>
            </a:pPr>
            <a:r>
              <a:rPr lang="zh-CN" altLang="en-US" sz="2000" spc="300" dirty="0">
                <a:cs typeface="+mn-ea"/>
                <a:sym typeface="+mn-lt"/>
              </a:rPr>
              <a:t>露已寒凉</a:t>
            </a:r>
            <a:endParaRPr kumimoji="0" lang="zh-CN" altLang="en-US" sz="2000" i="0" u="none" strike="noStrike" kern="1200" cap="none" spc="30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3885599" y="2187251"/>
            <a:ext cx="3677251" cy="12208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zh-CN" altLang="en-US" sz="1600" spc="300" dirty="0">
                <a:cs typeface="+mn-ea"/>
                <a:sym typeface="+mn-lt"/>
              </a:rPr>
              <a:t>寒露是一个反映气候变化特征的节气，寒露与白露、霜降三个节气，都表示水汽凝结现象，而寒露是气候从凉爽到寒冷的过渡</a:t>
            </a:r>
            <a:endParaRPr lang="en-US" altLang="zh-CN" sz="1600" spc="300" dirty="0">
              <a:cs typeface="+mn-ea"/>
              <a:sym typeface="+mn-lt"/>
            </a:endParaRPr>
          </a:p>
        </p:txBody>
      </p:sp>
      <p:cxnSp>
        <p:nvCxnSpPr>
          <p:cNvPr id="14" name="Straight Connector 14"/>
          <p:cNvCxnSpPr/>
          <p:nvPr/>
        </p:nvCxnSpPr>
        <p:spPr>
          <a:xfrm flipV="1">
            <a:off x="3701304" y="3851753"/>
            <a:ext cx="7098786" cy="328"/>
          </a:xfrm>
          <a:prstGeom prst="line">
            <a:avLst/>
          </a:prstGeom>
          <a:ln w="47625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10636858" y="3718162"/>
            <a:ext cx="288373" cy="288000"/>
            <a:chOff x="2097688" y="3956966"/>
            <a:chExt cx="2446337" cy="2443163"/>
          </a:xfrm>
          <a:solidFill>
            <a:srgbClr val="1B21B5"/>
          </a:solidFill>
        </p:grpSpPr>
        <p:sp>
          <p:nvSpPr>
            <p:cNvPr id="23" name="Oval 52"/>
            <p:cNvSpPr>
              <a:spLocks noChangeArrowheads="1"/>
            </p:cNvSpPr>
            <p:nvPr/>
          </p:nvSpPr>
          <p:spPr bwMode="auto">
            <a:xfrm>
              <a:off x="2097688" y="3956966"/>
              <a:ext cx="2446337" cy="2443163"/>
            </a:xfrm>
            <a:prstGeom prst="ellipse">
              <a:avLst/>
            </a:prstGeom>
            <a:grpFill/>
            <a:ln>
              <a:solidFill>
                <a:srgbClr val="1B21B5"/>
              </a:solidFill>
            </a:ln>
            <a:effectLst>
              <a:outerShdw blurRad="215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spc="300" dirty="0">
                <a:solidFill>
                  <a:srgbClr val="426A47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auto">
            <a:xfrm>
              <a:off x="2184213" y="4033557"/>
              <a:ext cx="2284412" cy="2284414"/>
            </a:xfrm>
            <a:prstGeom prst="ellipse">
              <a:avLst/>
            </a:prstGeom>
            <a:grpFill/>
            <a:ln w="31750">
              <a:solidFill>
                <a:srgbClr val="1B21B5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spc="300" dirty="0">
                <a:solidFill>
                  <a:srgbClr val="426A4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8225026" y="3708081"/>
            <a:ext cx="288373" cy="288000"/>
            <a:chOff x="2097688" y="3956966"/>
            <a:chExt cx="2446337" cy="2443163"/>
          </a:xfrm>
          <a:solidFill>
            <a:srgbClr val="1B21B5"/>
          </a:solidFill>
        </p:grpSpPr>
        <p:sp>
          <p:nvSpPr>
            <p:cNvPr id="26" name="Oval 52"/>
            <p:cNvSpPr>
              <a:spLocks noChangeArrowheads="1"/>
            </p:cNvSpPr>
            <p:nvPr/>
          </p:nvSpPr>
          <p:spPr bwMode="auto">
            <a:xfrm>
              <a:off x="2097688" y="3956966"/>
              <a:ext cx="2446337" cy="2443163"/>
            </a:xfrm>
            <a:prstGeom prst="ellipse">
              <a:avLst/>
            </a:prstGeom>
            <a:grpFill/>
            <a:ln>
              <a:solidFill>
                <a:srgbClr val="1B21B5"/>
              </a:solidFill>
            </a:ln>
            <a:effectLst>
              <a:outerShdw blurRad="215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spc="300" dirty="0">
                <a:solidFill>
                  <a:srgbClr val="426A47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62"/>
            <p:cNvSpPr>
              <a:spLocks noChangeArrowheads="1"/>
            </p:cNvSpPr>
            <p:nvPr/>
          </p:nvSpPr>
          <p:spPr bwMode="auto">
            <a:xfrm>
              <a:off x="2184213" y="4033557"/>
              <a:ext cx="2284412" cy="2284414"/>
            </a:xfrm>
            <a:prstGeom prst="ellipse">
              <a:avLst/>
            </a:prstGeom>
            <a:grpFill/>
            <a:ln w="31750">
              <a:solidFill>
                <a:srgbClr val="1B21B5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spc="300" dirty="0">
                <a:solidFill>
                  <a:srgbClr val="426A47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5484363" y="3708081"/>
            <a:ext cx="288373" cy="288000"/>
            <a:chOff x="2097688" y="3956966"/>
            <a:chExt cx="2446337" cy="2443163"/>
          </a:xfrm>
          <a:solidFill>
            <a:srgbClr val="1B21B5"/>
          </a:solidFill>
        </p:grpSpPr>
        <p:sp>
          <p:nvSpPr>
            <p:cNvPr id="29" name="Oval 52"/>
            <p:cNvSpPr>
              <a:spLocks noChangeArrowheads="1"/>
            </p:cNvSpPr>
            <p:nvPr/>
          </p:nvSpPr>
          <p:spPr bwMode="auto">
            <a:xfrm>
              <a:off x="2097688" y="3956966"/>
              <a:ext cx="2446337" cy="2443163"/>
            </a:xfrm>
            <a:prstGeom prst="ellipse">
              <a:avLst/>
            </a:prstGeom>
            <a:grpFill/>
            <a:ln>
              <a:solidFill>
                <a:srgbClr val="1B21B5"/>
              </a:solidFill>
            </a:ln>
            <a:effectLst>
              <a:outerShdw blurRad="2159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spc="300" dirty="0">
                <a:solidFill>
                  <a:srgbClr val="426A47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62"/>
            <p:cNvSpPr>
              <a:spLocks noChangeArrowheads="1"/>
            </p:cNvSpPr>
            <p:nvPr/>
          </p:nvSpPr>
          <p:spPr bwMode="auto">
            <a:xfrm>
              <a:off x="2184213" y="4033557"/>
              <a:ext cx="2284412" cy="2284414"/>
            </a:xfrm>
            <a:prstGeom prst="ellipse">
              <a:avLst/>
            </a:prstGeom>
            <a:grpFill/>
            <a:ln w="31750">
              <a:solidFill>
                <a:srgbClr val="1B21B5"/>
              </a:solidFill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 spc="300" dirty="0">
                <a:solidFill>
                  <a:srgbClr val="426A47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2400" y="2187251"/>
            <a:ext cx="4294668" cy="42946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寒露节气介绍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44956" y="2841871"/>
            <a:ext cx="76350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defTabSz="121856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我国古时曾使用的“平气法”将寒露分为三候：“一候鸿雁来宾；二候雀入大水为蛤；三候菊有黄华。”此节气中鸿雁排成一字或人字形的队列大举南迁；深秋天寒，雀鸟都不见了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 marL="285750" lvl="0" indent="-285750" defTabSz="121856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寒露时节，南岭及以北的广大地区均已进入秋季，东北和西北地区已进入或即将进入冬季。首都北京大部分年份这时已可见初霜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0892" y="1589766"/>
            <a:ext cx="2806631" cy="995491"/>
            <a:chOff x="2058677" y="1795568"/>
            <a:chExt cx="1101500" cy="848290"/>
          </a:xfrm>
        </p:grpSpPr>
        <p:sp>
          <p:nvSpPr>
            <p:cNvPr id="7" name="矩形 6"/>
            <p:cNvSpPr/>
            <p:nvPr/>
          </p:nvSpPr>
          <p:spPr>
            <a:xfrm>
              <a:off x="2101601" y="1874291"/>
              <a:ext cx="1019102" cy="690842"/>
            </a:xfrm>
            <a:prstGeom prst="rect">
              <a:avLst/>
            </a:prstGeom>
            <a:solidFill>
              <a:srgbClr val="1B2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58677" y="1795568"/>
              <a:ext cx="1101500" cy="848290"/>
            </a:xfrm>
            <a:prstGeom prst="rect">
              <a:avLst/>
            </a:prstGeom>
            <a:noFill/>
            <a:ln>
              <a:solidFill>
                <a:srgbClr val="1B2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80365" y="1825901"/>
            <a:ext cx="2367683" cy="523220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dist"/>
            <a:r>
              <a:rPr lang="zh-CN" altLang="en-US" sz="2800" spc="600" dirty="0">
                <a:solidFill>
                  <a:schemeClr val="bg1"/>
                </a:solidFill>
                <a:cs typeface="+mn-ea"/>
                <a:sym typeface="+mn-lt"/>
              </a:rPr>
              <a:t>天气的变化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477250" y="1887656"/>
            <a:ext cx="3086100" cy="34806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寒露节气介绍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862556" y="1891659"/>
            <a:ext cx="5345914" cy="1337488"/>
            <a:chOff x="1888811" y="2083620"/>
            <a:chExt cx="5345914" cy="1337488"/>
          </a:xfrm>
        </p:grpSpPr>
        <p:sp>
          <p:nvSpPr>
            <p:cNvPr id="34" name="矩形 33"/>
            <p:cNvSpPr/>
            <p:nvPr/>
          </p:nvSpPr>
          <p:spPr>
            <a:xfrm>
              <a:off x="2063201" y="2214329"/>
              <a:ext cx="505155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6600" spc="600" dirty="0">
                  <a:solidFill>
                    <a:schemeClr val="bg1"/>
                  </a:solidFill>
                  <a:cs typeface="+mn-ea"/>
                  <a:sym typeface="+mn-lt"/>
                </a:rPr>
                <a:t>第二章节</a:t>
              </a:r>
            </a:p>
          </p:txBody>
        </p:sp>
        <p:sp>
          <p:nvSpPr>
            <p:cNvPr id="35" name="圆: 空心 24"/>
            <p:cNvSpPr/>
            <p:nvPr/>
          </p:nvSpPr>
          <p:spPr>
            <a:xfrm>
              <a:off x="1888811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0">
                  <a:schemeClr val="bg1"/>
                </a:gs>
                <a:gs pos="70000">
                  <a:schemeClr val="bg1">
                    <a:alpha val="10000"/>
                  </a:schemeClr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圆: 空心 28"/>
            <p:cNvSpPr/>
            <p:nvPr/>
          </p:nvSpPr>
          <p:spPr>
            <a:xfrm>
              <a:off x="3224953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3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7" name="圆: 空心 29"/>
            <p:cNvSpPr/>
            <p:nvPr/>
          </p:nvSpPr>
          <p:spPr>
            <a:xfrm>
              <a:off x="4561095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0">
                  <a:schemeClr val="bg1"/>
                </a:gs>
                <a:gs pos="70000">
                  <a:schemeClr val="bg1">
                    <a:alpha val="10000"/>
                  </a:schemeClr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  <p:sp>
          <p:nvSpPr>
            <p:cNvPr id="38" name="圆: 空心 30"/>
            <p:cNvSpPr/>
            <p:nvPr/>
          </p:nvSpPr>
          <p:spPr>
            <a:xfrm>
              <a:off x="5897237" y="2083620"/>
              <a:ext cx="1337488" cy="1337488"/>
            </a:xfrm>
            <a:prstGeom prst="donut">
              <a:avLst>
                <a:gd name="adj" fmla="val 2156"/>
              </a:avLst>
            </a:prstGeom>
            <a:gradFill>
              <a:gsLst>
                <a:gs pos="30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pc="600">
                <a:solidFill>
                  <a:srgbClr val="03458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820502" y="3462689"/>
            <a:ext cx="534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>
                <a:latin typeface="+mn-ea"/>
              </a:defRPr>
            </a:lvl1pPr>
          </a:lstStyle>
          <a:p>
            <a:pPr algn="dist"/>
            <a:r>
              <a:rPr lang="zh-CN" altLang="en-US" sz="60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气候特征说明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47800" y="535291"/>
            <a:ext cx="283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1B21B5"/>
                </a:solidFill>
                <a:cs typeface="+mn-ea"/>
                <a:sym typeface="+mn-lt"/>
              </a:rPr>
              <a:t>气候特征说明</a:t>
            </a:r>
          </a:p>
        </p:txBody>
      </p:sp>
      <p:grpSp>
        <p:nvGrpSpPr>
          <p:cNvPr id="25" name="Group 14"/>
          <p:cNvGrpSpPr/>
          <p:nvPr/>
        </p:nvGrpSpPr>
        <p:grpSpPr>
          <a:xfrm>
            <a:off x="986354" y="2677488"/>
            <a:ext cx="10219292" cy="2580055"/>
            <a:chOff x="601673" y="2092002"/>
            <a:chExt cx="7940655" cy="2004770"/>
          </a:xfrm>
          <a:solidFill>
            <a:srgbClr val="1B21B5"/>
          </a:solidFill>
        </p:grpSpPr>
        <p:sp>
          <p:nvSpPr>
            <p:cNvPr id="27" name="Arc 4"/>
            <p:cNvSpPr/>
            <p:nvPr/>
          </p:nvSpPr>
          <p:spPr bwMode="auto">
            <a:xfrm>
              <a:off x="4572000" y="2101806"/>
              <a:ext cx="1985165" cy="1985163"/>
            </a:xfrm>
            <a:prstGeom prst="arc">
              <a:avLst>
                <a:gd name="adj1" fmla="val 6568"/>
                <a:gd name="adj2" fmla="val 10805652"/>
              </a:avLst>
            </a:prstGeom>
            <a:grpFill/>
            <a:ln w="127000" cap="rnd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北方已呈深秋景象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Arc 5"/>
            <p:cNvSpPr/>
            <p:nvPr/>
          </p:nvSpPr>
          <p:spPr bwMode="auto">
            <a:xfrm>
              <a:off x="601673" y="2101806"/>
              <a:ext cx="1985165" cy="1985163"/>
            </a:xfrm>
            <a:prstGeom prst="arc">
              <a:avLst>
                <a:gd name="adj1" fmla="val 7525"/>
                <a:gd name="adj2" fmla="val 10806263"/>
              </a:avLst>
            </a:prstGeom>
            <a:grpFill/>
            <a:ln w="127000" cap="rnd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寒露之后露水增多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Arc 6"/>
            <p:cNvSpPr/>
            <p:nvPr/>
          </p:nvSpPr>
          <p:spPr bwMode="auto">
            <a:xfrm>
              <a:off x="2586838" y="2111609"/>
              <a:ext cx="1985163" cy="1985163"/>
            </a:xfrm>
            <a:prstGeom prst="arc">
              <a:avLst>
                <a:gd name="adj1" fmla="val 21575380"/>
                <a:gd name="adj2" fmla="val 10806753"/>
              </a:avLst>
            </a:prstGeom>
            <a:grpFill/>
            <a:ln w="127000" cap="rnd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气温会更低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  <p:sp>
          <p:nvSpPr>
            <p:cNvPr id="36" name="Arc 7"/>
            <p:cNvSpPr/>
            <p:nvPr/>
          </p:nvSpPr>
          <p:spPr bwMode="auto">
            <a:xfrm>
              <a:off x="6557165" y="2092002"/>
              <a:ext cx="1985163" cy="1985163"/>
            </a:xfrm>
            <a:prstGeom prst="arc">
              <a:avLst>
                <a:gd name="adj1" fmla="val 21575180"/>
                <a:gd name="adj2" fmla="val 10806263"/>
              </a:avLst>
            </a:prstGeom>
            <a:grpFill/>
            <a:ln w="127000" cap="rnd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hangingPunct="0"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南方也秋意渐浓</a:t>
              </a:r>
            </a:p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48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036996" y="2423717"/>
            <a:ext cx="242848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东北和西北地区已进入或即将进入冬季。首都北京大部分年份这时已可见初霜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171702" y="2423717"/>
            <a:ext cx="242848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深秋天寒，雀鸟都不见了，古人看到海边出现很多蛤蜊，并且贝壳的条纹及颜色与雀鸟很相似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604350" y="2423717"/>
            <a:ext cx="242848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除全年飞雪的青藏高原外，东北北部和新疆北部地区一般已开始降雪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713995" y="2423717"/>
            <a:ext cx="242848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400" dirty="0">
                <a:cs typeface="+mn-ea"/>
                <a:sym typeface="+mn-lt"/>
              </a:rPr>
              <a:t>此时我国有些地区会出现霜冻，北方已呈深秋景象，白云红叶，偶见早霜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mdcmn5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Microsoft Office PowerPoint</Application>
  <PresentationFormat>宽屏</PresentationFormat>
  <Paragraphs>139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2022-03-10T05:46:37Z</dcterms:created>
  <dcterms:modified xsi:type="dcterms:W3CDTF">2023-01-11T01:15:30Z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4AF45B38524944EC9634FE5B1A995FF5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