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4" r:id="rId2"/>
    <p:sldId id="287" r:id="rId3"/>
    <p:sldId id="279" r:id="rId4"/>
    <p:sldId id="289" r:id="rId5"/>
    <p:sldId id="298" r:id="rId6"/>
    <p:sldId id="275" r:id="rId7"/>
    <p:sldId id="290" r:id="rId8"/>
    <p:sldId id="284" r:id="rId9"/>
    <p:sldId id="261" r:id="rId10"/>
    <p:sldId id="276" r:id="rId11"/>
    <p:sldId id="300" r:id="rId12"/>
    <p:sldId id="297" r:id="rId13"/>
    <p:sldId id="299" r:id="rId14"/>
    <p:sldId id="302" r:id="rId15"/>
    <p:sldId id="301" r:id="rId16"/>
    <p:sldId id="283" r:id="rId17"/>
    <p:sldId id="296" r:id="rId18"/>
    <p:sldId id="286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楷体" panose="02010609060101010101" pitchFamily="49" charset="-122"/>
      <p:regular r:id="rId26"/>
    </p:embeddedFont>
    <p:embeddedFont>
      <p:font typeface="华文细黑" panose="02010600040101010101" pitchFamily="2" charset="-122"/>
      <p:regular r:id="rId27"/>
    </p:embeddedFont>
    <p:embeddedFont>
      <p:font typeface="微软雅黑" panose="020B0503020204020204" pitchFamily="34" charset="-122"/>
      <p:regular r:id="rId28"/>
      <p:bold r:id="rId29"/>
    </p:embeddedFont>
    <p:embeddedFont>
      <p:font typeface="Arial Narrow" panose="020B0606020202030204" pitchFamily="34" charset="0"/>
      <p:regular r:id="rId30"/>
      <p:bold r:id="rId31"/>
      <p:italic r:id="rId32"/>
      <p:boldItalic r:id="rId33"/>
    </p:embeddedFont>
    <p:embeddedFont>
      <p:font typeface="幼圆" panose="02010509060101010101" pitchFamily="49" charset="-122"/>
      <p:regular r:id="rId34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66"/>
    <a:srgbClr val="D9FFB3"/>
    <a:srgbClr val="FF0000"/>
    <a:srgbClr val="000066"/>
    <a:srgbClr val="9F9FFF"/>
    <a:srgbClr val="00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10" autoAdjust="0"/>
    <p:restoredTop sz="94660"/>
  </p:normalViewPr>
  <p:slideViewPr>
    <p:cSldViewPr>
      <p:cViewPr>
        <p:scale>
          <a:sx n="100" d="100"/>
          <a:sy n="100" d="100"/>
        </p:scale>
        <p:origin x="-198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p41-1a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9199"/>
  <ax:ocxPr ax:name="_cy" ax:value="1605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fld id="{864ED839-D712-47CD-B696-B18500A8C436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297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endParaRPr lang="en-US" altLang="zh-CN"/>
          </a:p>
        </p:txBody>
      </p:sp>
      <p:sp>
        <p:nvSpPr>
          <p:cNvPr id="297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D98782D4-618A-4DE7-AB10-FB7B8CD73D4A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fld id="{EF06B4A9-F8DF-477A-B0C9-128F753CE723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2765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765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endParaRPr lang="en-US" altLang="zh-CN"/>
          </a:p>
        </p:txBody>
      </p:sp>
      <p:sp>
        <p:nvSpPr>
          <p:cNvPr id="2765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C266F492-75E9-4C05-AC37-C6C8463F3355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6F492-75E9-4C05-AC37-C6C8463F3355}" type="slidenum">
              <a:rPr lang="zh-CN" altLang="en-US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DDE1B9-3512-4B3D-ADF5-838959BE8BDC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7EA27-08D6-4E46-A5C4-7C2D769062BA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CD8549-BC91-4078-BA4D-3769085F88F6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FE761-C0D1-4B06-AD34-EF28698FF211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534311-5922-482C-908B-96702269F78C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4C189-CDD3-4CD8-9126-CD4971D19525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6B8E59-900C-466A-BCFA-B7E95DFC993E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7FE90-38D0-477C-AEBB-FE49DB088A9B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44A92A-440E-4862-9B34-2B60F94D1708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429F7-0EF4-4B05-A17E-C55D022D6623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BCBFAC-A9AF-4329-A339-1E6D1E85DBD7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50437-4701-4FE8-8CB5-ED7DBE6B1674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233940-E4D5-496A-A954-96C72A39610C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7C00A-E2C7-4C18-8EF0-78A4CA217FF9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41BA0C-52A2-4D6D-BD14-8316335B2234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0461F-CA38-47BE-B557-8598FE41E882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39D10D-D9D8-4D5D-B344-7B3864A891CB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B09CF-E691-441D-9C10-C2588081C69B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7D2677-DF5B-432B-AAA3-C9A7CE1CC899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3373D-9633-4CF9-AF6A-B828A3C69092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867AB2-DA84-4F7D-BA82-779ACECB27FE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F8A21-4D64-40E1-BEBB-612156E5A161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09B8F487-1000-47D2-9124-E6B7EF7B3A3C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BBA6D47D-4805-4A18-B398-9E125F8940B7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4" name="WordArt 1034"/>
          <p:cNvSpPr>
            <a:spLocks noChangeArrowheads="1" noChangeShapeType="1" noTextEdit="1"/>
          </p:cNvSpPr>
          <p:nvPr/>
        </p:nvSpPr>
        <p:spPr bwMode="auto">
          <a:xfrm>
            <a:off x="3635896" y="3789040"/>
            <a:ext cx="2016125" cy="5036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noFill/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Section D</a:t>
            </a:r>
            <a:endParaRPr lang="zh-CN" altLang="en-US" sz="3600" b="1" kern="10" dirty="0">
              <a:ln w="12700">
                <a:noFill/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1340768"/>
            <a:ext cx="9144000" cy="174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kern="10" dirty="0" smtClean="0">
                <a:ln w="12700">
                  <a:noFill/>
                  <a:rou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6 Topic 2</a:t>
            </a:r>
          </a:p>
          <a:p>
            <a:pPr algn="ctr">
              <a:lnSpc>
                <a:spcPct val="150000"/>
              </a:lnSpc>
            </a:pPr>
            <a:r>
              <a:rPr lang="en-US" altLang="zh-CN" sz="3600" b="1" kern="10" dirty="0" smtClean="0">
                <a:ln w="12700">
                  <a:noFill/>
                  <a:rou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about exploring Tian'anmen Square?</a:t>
            </a:r>
            <a:endParaRPr lang="zh-CN" altLang="en-US" sz="3600" b="1" kern="10" dirty="0">
              <a:ln w="12700">
                <a:noFill/>
                <a:rou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79448" y="5391705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/>
          <p:nvPr/>
        </p:nvSpPr>
        <p:spPr bwMode="auto">
          <a:xfrm>
            <a:off x="1042988" y="115888"/>
            <a:ext cx="8135937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D9B3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</a:rPr>
              <a:t>Read 1a again and fill in the blanks. Then put the key information in the right order.  </a:t>
            </a:r>
          </a:p>
        </p:txBody>
      </p:sp>
      <p:grpSp>
        <p:nvGrpSpPr>
          <p:cNvPr id="50186" name="Group 10"/>
          <p:cNvGrpSpPr/>
          <p:nvPr/>
        </p:nvGrpSpPr>
        <p:grpSpPr bwMode="auto">
          <a:xfrm>
            <a:off x="107950" y="260350"/>
            <a:ext cx="792163" cy="579438"/>
            <a:chOff x="249" y="300"/>
            <a:chExt cx="499" cy="365"/>
          </a:xfrm>
        </p:grpSpPr>
        <p:sp>
          <p:nvSpPr>
            <p:cNvPr id="50180" name="Oval 4"/>
            <p:cNvSpPr>
              <a:spLocks noChangeArrowheads="1"/>
            </p:cNvSpPr>
            <p:nvPr/>
          </p:nvSpPr>
          <p:spPr bwMode="auto">
            <a:xfrm>
              <a:off x="249" y="346"/>
              <a:ext cx="499" cy="317"/>
            </a:xfrm>
            <a:prstGeom prst="ellipse">
              <a:avLst/>
            </a:prstGeom>
            <a:solidFill>
              <a:srgbClr val="FFD9B3">
                <a:alpha val="85001"/>
              </a:srgbClr>
            </a:solidFill>
            <a:ln w="9525">
              <a:solidFill>
                <a:srgbClr val="00FF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181" name="Rectangle 5"/>
            <p:cNvSpPr>
              <a:spLocks noChangeArrowheads="1"/>
            </p:cNvSpPr>
            <p:nvPr/>
          </p:nvSpPr>
          <p:spPr bwMode="auto">
            <a:xfrm>
              <a:off x="295" y="300"/>
              <a:ext cx="4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>
                  <a:solidFill>
                    <a:srgbClr val="FC4F20"/>
                  </a:solidFill>
                </a:rPr>
                <a:t>1b</a:t>
              </a:r>
              <a:endParaRPr lang="zh-CN" altLang="en-US" sz="3200">
                <a:solidFill>
                  <a:srgbClr val="FC4F20"/>
                </a:solidFill>
              </a:endParaRPr>
            </a:p>
          </p:txBody>
        </p:sp>
      </p:grpSp>
      <p:grpSp>
        <p:nvGrpSpPr>
          <p:cNvPr id="50199" name="Group 23"/>
          <p:cNvGrpSpPr/>
          <p:nvPr/>
        </p:nvGrpSpPr>
        <p:grpSpPr bwMode="auto">
          <a:xfrm>
            <a:off x="827088" y="1700213"/>
            <a:ext cx="7848600" cy="3962400"/>
            <a:chOff x="521" y="1071"/>
            <a:chExt cx="4944" cy="2496"/>
          </a:xfrm>
        </p:grpSpPr>
        <p:sp>
          <p:nvSpPr>
            <p:cNvPr id="50192" name="AutoShape 16"/>
            <p:cNvSpPr>
              <a:spLocks noChangeArrowheads="1"/>
            </p:cNvSpPr>
            <p:nvPr/>
          </p:nvSpPr>
          <p:spPr bwMode="auto">
            <a:xfrm>
              <a:off x="521" y="1071"/>
              <a:ext cx="4786" cy="2404"/>
            </a:xfrm>
            <a:prstGeom prst="roundRect">
              <a:avLst>
                <a:gd name="adj" fmla="val 16667"/>
              </a:avLst>
            </a:prstGeom>
            <a:solidFill>
              <a:srgbClr val="FFC1DC">
                <a:alpha val="60001"/>
              </a:srgbClr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191" name="Rectangle 15"/>
            <p:cNvSpPr>
              <a:spLocks noChangeArrowheads="1"/>
            </p:cNvSpPr>
            <p:nvPr/>
          </p:nvSpPr>
          <p:spPr bwMode="auto">
            <a:xfrm>
              <a:off x="975" y="1117"/>
              <a:ext cx="4490" cy="2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7A7FF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altLang="zh-CN" sz="2800">
                  <a:latin typeface="Arial Narrow" panose="020B0606020202030204" pitchFamily="34" charset="0"/>
                </a:rPr>
                <a:t>	Darren was _____________</a:t>
              </a:r>
            </a:p>
            <a:p>
              <a:pPr marL="342900" indent="-342900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altLang="zh-CN" sz="2800">
                  <a:latin typeface="Arial Narrow" panose="020B0606020202030204" pitchFamily="34" charset="0"/>
                </a:rPr>
                <a:t>	came to Tian’anmen Rostrum</a:t>
              </a:r>
            </a:p>
            <a:p>
              <a:pPr marL="342900" indent="-342900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altLang="zh-CN" sz="2800">
                  <a:latin typeface="Arial Narrow" panose="020B0606020202030204" pitchFamily="34" charset="0"/>
                </a:rPr>
                <a:t>	________ for Darren and _________ him at last</a:t>
              </a:r>
            </a:p>
            <a:p>
              <a:pPr marL="342900" indent="-342900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altLang="zh-CN" sz="2800">
                  <a:latin typeface="Arial Narrow" panose="020B0606020202030204" pitchFamily="34" charset="0"/>
                </a:rPr>
                <a:t>	________ at  Tian’anmen Square</a:t>
              </a:r>
            </a:p>
            <a:p>
              <a:pPr marL="342900" indent="-342900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altLang="zh-CN" sz="2800">
                  <a:latin typeface="Arial Narrow" panose="020B0606020202030204" pitchFamily="34" charset="0"/>
                </a:rPr>
                <a:t>	came to the Monument to the People’s Heroes</a:t>
              </a:r>
            </a:p>
          </p:txBody>
        </p:sp>
        <p:sp>
          <p:nvSpPr>
            <p:cNvPr id="50194" name="Rectangle 18"/>
            <p:cNvSpPr>
              <a:spLocks noChangeArrowheads="1"/>
            </p:cNvSpPr>
            <p:nvPr/>
          </p:nvSpPr>
          <p:spPr bwMode="auto">
            <a:xfrm>
              <a:off x="793" y="1207"/>
              <a:ext cx="317" cy="3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195" name="Rectangle 19"/>
            <p:cNvSpPr>
              <a:spLocks noChangeArrowheads="1"/>
            </p:cNvSpPr>
            <p:nvPr/>
          </p:nvSpPr>
          <p:spPr bwMode="auto">
            <a:xfrm>
              <a:off x="793" y="1706"/>
              <a:ext cx="317" cy="3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196" name="Rectangle 20"/>
            <p:cNvSpPr>
              <a:spLocks noChangeArrowheads="1"/>
            </p:cNvSpPr>
            <p:nvPr/>
          </p:nvSpPr>
          <p:spPr bwMode="auto">
            <a:xfrm>
              <a:off x="793" y="2115"/>
              <a:ext cx="317" cy="3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197" name="Rectangle 21"/>
            <p:cNvSpPr>
              <a:spLocks noChangeArrowheads="1"/>
            </p:cNvSpPr>
            <p:nvPr/>
          </p:nvSpPr>
          <p:spPr bwMode="auto">
            <a:xfrm>
              <a:off x="793" y="2568"/>
              <a:ext cx="317" cy="3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198" name="Rectangle 22"/>
            <p:cNvSpPr>
              <a:spLocks noChangeArrowheads="1"/>
            </p:cNvSpPr>
            <p:nvPr/>
          </p:nvSpPr>
          <p:spPr bwMode="auto">
            <a:xfrm>
              <a:off x="793" y="3022"/>
              <a:ext cx="317" cy="3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0200" name="Text Box 24"/>
          <p:cNvSpPr txBox="1">
            <a:spLocks noChangeArrowheads="1"/>
          </p:cNvSpPr>
          <p:nvPr/>
        </p:nvSpPr>
        <p:spPr bwMode="auto">
          <a:xfrm>
            <a:off x="1258888" y="4005263"/>
            <a:ext cx="5762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0000CC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50201" name="Text Box 25"/>
          <p:cNvSpPr txBox="1">
            <a:spLocks noChangeArrowheads="1"/>
          </p:cNvSpPr>
          <p:nvPr/>
        </p:nvSpPr>
        <p:spPr bwMode="auto">
          <a:xfrm>
            <a:off x="1258888" y="2636838"/>
            <a:ext cx="5762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0000CC"/>
                </a:solidFill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50202" name="Text Box 26"/>
          <p:cNvSpPr txBox="1">
            <a:spLocks noChangeArrowheads="1"/>
          </p:cNvSpPr>
          <p:nvPr/>
        </p:nvSpPr>
        <p:spPr bwMode="auto">
          <a:xfrm>
            <a:off x="1258888" y="4724400"/>
            <a:ext cx="5762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0000CC"/>
                </a:solidFill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50203" name="Text Box 27"/>
          <p:cNvSpPr txBox="1">
            <a:spLocks noChangeArrowheads="1"/>
          </p:cNvSpPr>
          <p:nvPr/>
        </p:nvSpPr>
        <p:spPr bwMode="auto">
          <a:xfrm>
            <a:off x="1258888" y="1844675"/>
            <a:ext cx="5762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0000CC"/>
                </a:solidFill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50204" name="Text Box 28"/>
          <p:cNvSpPr txBox="1">
            <a:spLocks noChangeArrowheads="1"/>
          </p:cNvSpPr>
          <p:nvPr/>
        </p:nvSpPr>
        <p:spPr bwMode="auto">
          <a:xfrm>
            <a:off x="1258888" y="3357563"/>
            <a:ext cx="5762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0000CC"/>
                </a:solidFill>
                <a:latin typeface="Arial Narrow" panose="020B0606020202030204" pitchFamily="34" charset="0"/>
              </a:rPr>
              <a:t>5</a:t>
            </a:r>
          </a:p>
        </p:txBody>
      </p:sp>
      <p:sp>
        <p:nvSpPr>
          <p:cNvPr id="50205" name="Text Box 29"/>
          <p:cNvSpPr txBox="1">
            <a:spLocks noChangeArrowheads="1"/>
          </p:cNvSpPr>
          <p:nvPr/>
        </p:nvSpPr>
        <p:spPr bwMode="auto">
          <a:xfrm>
            <a:off x="3800475" y="1912938"/>
            <a:ext cx="771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0000CC"/>
                </a:solidFill>
                <a:latin typeface="Times New Roman" panose="02020603050405020304" pitchFamily="18" charset="0"/>
              </a:rPr>
              <a:t>lost</a:t>
            </a:r>
          </a:p>
        </p:txBody>
      </p:sp>
      <p:sp>
        <p:nvSpPr>
          <p:cNvPr id="50206" name="Text Box 30"/>
          <p:cNvSpPr txBox="1">
            <a:spLocks noChangeArrowheads="1"/>
          </p:cNvSpPr>
          <p:nvPr/>
        </p:nvSpPr>
        <p:spPr bwMode="auto">
          <a:xfrm>
            <a:off x="1908175" y="3357563"/>
            <a:ext cx="12906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0000CC"/>
                </a:solidFill>
                <a:latin typeface="Times New Roman" panose="02020603050405020304" pitchFamily="18" charset="0"/>
              </a:rPr>
              <a:t>looked</a:t>
            </a:r>
          </a:p>
        </p:txBody>
      </p:sp>
      <p:sp>
        <p:nvSpPr>
          <p:cNvPr id="50207" name="Text Box 31"/>
          <p:cNvSpPr txBox="1">
            <a:spLocks noChangeArrowheads="1"/>
          </p:cNvSpPr>
          <p:nvPr/>
        </p:nvSpPr>
        <p:spPr bwMode="auto">
          <a:xfrm>
            <a:off x="5364163" y="3357563"/>
            <a:ext cx="11318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0000CC"/>
                </a:solidFill>
                <a:latin typeface="Times New Roman" panose="02020603050405020304" pitchFamily="18" charset="0"/>
              </a:rPr>
              <a:t>found</a:t>
            </a:r>
          </a:p>
        </p:txBody>
      </p:sp>
      <p:sp>
        <p:nvSpPr>
          <p:cNvPr id="50208" name="Text Box 32"/>
          <p:cNvSpPr txBox="1">
            <a:spLocks noChangeArrowheads="1"/>
          </p:cNvSpPr>
          <p:nvPr/>
        </p:nvSpPr>
        <p:spPr bwMode="auto">
          <a:xfrm>
            <a:off x="1979613" y="4076700"/>
            <a:ext cx="13350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0000CC"/>
                </a:solidFill>
                <a:latin typeface="Times New Roman" panose="02020603050405020304" pitchFamily="18" charset="0"/>
              </a:rPr>
              <a:t>arrived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0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0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0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50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50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50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50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50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00" grpId="0"/>
      <p:bldP spid="50201" grpId="0"/>
      <p:bldP spid="50202" grpId="0"/>
      <p:bldP spid="50203" grpId="0"/>
      <p:bldP spid="50204" grpId="0"/>
      <p:bldP spid="50205" grpId="0"/>
      <p:bldP spid="50206" grpId="0"/>
      <p:bldP spid="50207" grpId="0"/>
      <p:bldP spid="5020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/>
          <p:cNvSpPr/>
          <p:nvPr/>
        </p:nvSpPr>
        <p:spPr bwMode="auto">
          <a:xfrm>
            <a:off x="0" y="115888"/>
            <a:ext cx="9178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D9B3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3600" b="1" dirty="0">
                <a:latin typeface="Times New Roman" panose="02020603050405020304" pitchFamily="18" charset="0"/>
              </a:rPr>
              <a:t>Answer the questions according to 1a.   </a:t>
            </a: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323850" y="981075"/>
            <a:ext cx="8569325" cy="56165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2800">
                <a:latin typeface="Arial Narrow" panose="020B0606020202030204" pitchFamily="34" charset="0"/>
              </a:rPr>
              <a:t> How was the weather?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2800">
                <a:latin typeface="Arial Narrow" panose="020B0606020202030204" pitchFamily="34" charset="0"/>
              </a:rPr>
              <a:t> What was the day?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2800">
                <a:latin typeface="Arial Narrow" panose="020B0606020202030204" pitchFamily="34" charset="0"/>
              </a:rPr>
              <a:t> What did they do before they rode to  Tian’anmen Square?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2800">
                <a:latin typeface="Arial Narrow" panose="020B0606020202030204" pitchFamily="34" charset="0"/>
              </a:rPr>
              <a:t> Where did they go first?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2800">
                <a:latin typeface="Arial Narrow" panose="020B0606020202030204" pitchFamily="34" charset="0"/>
              </a:rPr>
              <a:t> What’s in the center of the square?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2800">
                <a:latin typeface="Arial Narrow" panose="020B0606020202030204" pitchFamily="34" charset="0"/>
              </a:rPr>
              <a:t> When did they find Darren was lost?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2800">
                <a:latin typeface="Arial Narrow" panose="020B0606020202030204" pitchFamily="34" charset="0"/>
              </a:rPr>
              <a:t> How did they feel before they found Darren?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6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6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6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6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026"/>
          <p:cNvSpPr>
            <a:spLocks noGrp="1"/>
          </p:cNvSpPr>
          <p:nvPr>
            <p:ph type="title"/>
          </p:nvPr>
        </p:nvSpPr>
        <p:spPr>
          <a:xfrm>
            <a:off x="703263" y="265113"/>
            <a:ext cx="8189912" cy="571500"/>
          </a:xfrm>
        </p:spPr>
        <p:txBody>
          <a:bodyPr/>
          <a:lstStyle/>
          <a:p>
            <a:r>
              <a:rPr lang="en-US" altLang="zh-CN" sz="3600" b="1" dirty="0">
                <a:solidFill>
                  <a:srgbClr val="0000FF"/>
                </a:solidFill>
              </a:rPr>
              <a:t>Exercise</a:t>
            </a:r>
          </a:p>
        </p:txBody>
      </p:sp>
      <p:sp>
        <p:nvSpPr>
          <p:cNvPr id="108547" name="Rectangle 1027"/>
          <p:cNvSpPr>
            <a:spLocks noGrp="1"/>
          </p:cNvSpPr>
          <p:nvPr>
            <p:ph idx="1"/>
          </p:nvPr>
        </p:nvSpPr>
        <p:spPr>
          <a:xfrm>
            <a:off x="323850" y="1268413"/>
            <a:ext cx="8820150" cy="5316537"/>
          </a:xfrm>
          <a:solidFill>
            <a:schemeClr val="bg1">
              <a:alpha val="60001"/>
            </a:schemeClr>
          </a:solidFill>
        </p:spPr>
        <p:txBody>
          <a:bodyPr/>
          <a:lstStyle/>
          <a:p>
            <a:pPr marL="381000" indent="-381000">
              <a:buFont typeface="Arial" panose="020B0604020202020204" pitchFamily="34" charset="0"/>
              <a:buNone/>
            </a:pPr>
            <a:r>
              <a:rPr lang="en-US" altLang="zh-CN" sz="2400" dirty="0">
                <a:latin typeface="Arial Narrow" panose="020B0606020202030204" pitchFamily="34" charset="0"/>
              </a:rPr>
              <a:t>(    ) 1. 	- Please ring me up ______  you come to my house. </a:t>
            </a:r>
          </a:p>
          <a:p>
            <a:pPr marL="381000" indent="-381000">
              <a:buFont typeface="Arial" panose="020B0604020202020204" pitchFamily="34" charset="0"/>
              <a:buNone/>
            </a:pPr>
            <a:r>
              <a:rPr lang="en-US" altLang="zh-CN" sz="2400" dirty="0">
                <a:latin typeface="Arial Narrow" panose="020B0606020202030204" pitchFamily="34" charset="0"/>
              </a:rPr>
              <a:t>        	- Sure, I will.</a:t>
            </a:r>
          </a:p>
          <a:p>
            <a:pPr marL="381000" indent="-381000">
              <a:buFont typeface="Arial" panose="020B0604020202020204" pitchFamily="34" charset="0"/>
              <a:buNone/>
            </a:pPr>
            <a:r>
              <a:rPr lang="en-US" altLang="zh-CN" sz="2400" dirty="0">
                <a:latin typeface="Arial Narrow" panose="020B0606020202030204" pitchFamily="34" charset="0"/>
              </a:rPr>
              <a:t>		A. after    	B. while     	C. before</a:t>
            </a:r>
          </a:p>
          <a:p>
            <a:pPr marL="381000" indent="-381000">
              <a:buFont typeface="Arial" panose="020B0604020202020204" pitchFamily="34" charset="0"/>
              <a:buNone/>
            </a:pPr>
            <a:r>
              <a:rPr lang="en-US" altLang="zh-CN" sz="2400" dirty="0">
                <a:latin typeface="Arial Narrow" panose="020B0606020202030204" pitchFamily="34" charset="0"/>
              </a:rPr>
              <a:t>(    ) 2. As soon as we _______ the park, we'll begin to plant trees.</a:t>
            </a:r>
          </a:p>
          <a:p>
            <a:pPr marL="381000" indent="-381000">
              <a:buFont typeface="Arial" panose="020B0604020202020204" pitchFamily="34" charset="0"/>
              <a:buNone/>
            </a:pPr>
            <a:r>
              <a:rPr lang="en-US" altLang="zh-CN" sz="2400" dirty="0">
                <a:latin typeface="Arial Narrow" panose="020B0606020202030204" pitchFamily="34" charset="0"/>
              </a:rPr>
              <a:t>		A.  arrive    	B.   arrived      	C.  will arrive</a:t>
            </a:r>
          </a:p>
          <a:p>
            <a:pPr marL="381000" indent="-381000">
              <a:buFont typeface="Arial" panose="020B0604020202020204" pitchFamily="34" charset="0"/>
              <a:buNone/>
            </a:pPr>
            <a:r>
              <a:rPr lang="en-US" altLang="zh-CN" sz="2400" dirty="0">
                <a:latin typeface="Arial Narrow" panose="020B0606020202030204" pitchFamily="34" charset="0"/>
              </a:rPr>
              <a:t>(    ) 3. We can't help _______ around because of the exciting news. </a:t>
            </a:r>
          </a:p>
          <a:p>
            <a:pPr marL="381000" indent="-381000">
              <a:buFont typeface="Arial" panose="020B0604020202020204" pitchFamily="34" charset="0"/>
              <a:buNone/>
            </a:pPr>
            <a:r>
              <a:rPr lang="en-US" altLang="zh-CN" sz="2400" dirty="0">
                <a:latin typeface="Arial Narrow" panose="020B0606020202030204" pitchFamily="34" charset="0"/>
              </a:rPr>
              <a:t>		A. to jump     	B. jump  	C. jumping</a:t>
            </a:r>
            <a:endParaRPr lang="en-US" altLang="zh-CN" sz="2400" b="1" dirty="0">
              <a:latin typeface="Arial Narrow" panose="020B0606020202030204" pitchFamily="34" charset="0"/>
            </a:endParaRPr>
          </a:p>
          <a:p>
            <a:pPr marL="381000" indent="-381000"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Arial Narrow" panose="020B0606020202030204" pitchFamily="34" charset="0"/>
              </a:rPr>
              <a:t>(    </a:t>
            </a:r>
            <a:r>
              <a:rPr lang="en-US" altLang="zh-CN" sz="2400" dirty="0">
                <a:latin typeface="Arial Narrow" panose="020B0606020202030204" pitchFamily="34" charset="0"/>
              </a:rPr>
              <a:t>) 4.Taiwan is _____ the southeast of China and Japan is _____ the east 	of China.</a:t>
            </a:r>
          </a:p>
          <a:p>
            <a:pPr marL="381000" indent="-381000">
              <a:buFont typeface="Arial" panose="020B0604020202020204" pitchFamily="34" charset="0"/>
              <a:buNone/>
            </a:pPr>
            <a:r>
              <a:rPr lang="en-US" altLang="zh-CN" sz="2400" dirty="0">
                <a:latin typeface="Arial Narrow" panose="020B0606020202030204" pitchFamily="34" charset="0"/>
              </a:rPr>
              <a:t>       	A. to, in 	B. in, to 	C .on, to</a:t>
            </a:r>
          </a:p>
          <a:p>
            <a:pPr marL="381000" indent="-381000">
              <a:buFont typeface="Arial" panose="020B0604020202020204" pitchFamily="34" charset="0"/>
              <a:buNone/>
            </a:pPr>
            <a:r>
              <a:rPr lang="en-US" altLang="zh-CN" sz="2400" dirty="0">
                <a:latin typeface="Arial Narrow" panose="020B0606020202030204" pitchFamily="34" charset="0"/>
              </a:rPr>
              <a:t>(    )  5.  - ____ is it from your home to school? - It's about ten minutes' walk.</a:t>
            </a:r>
          </a:p>
          <a:p>
            <a:pPr marL="381000" indent="-381000">
              <a:buFont typeface="Arial" panose="020B0604020202020204" pitchFamily="34" charset="0"/>
              <a:buNone/>
            </a:pPr>
            <a:r>
              <a:rPr lang="en-US" altLang="zh-CN" sz="2400" dirty="0">
                <a:latin typeface="Arial Narrow" panose="020B0606020202030204" pitchFamily="34" charset="0"/>
              </a:rPr>
              <a:t>       	A. How far        	B. How long	C. How many </a:t>
            </a:r>
            <a:endParaRPr lang="zh-CN" altLang="en-US" sz="2400" dirty="0">
              <a:latin typeface="Arial Narrow" panose="020B0606020202030204" pitchFamily="34" charset="0"/>
            </a:endParaRPr>
          </a:p>
        </p:txBody>
      </p:sp>
      <p:sp>
        <p:nvSpPr>
          <p:cNvPr id="108548" name="Rectangle 1028"/>
          <p:cNvSpPr>
            <a:spLocks noChangeArrowheads="1"/>
          </p:cNvSpPr>
          <p:nvPr/>
        </p:nvSpPr>
        <p:spPr bwMode="auto">
          <a:xfrm>
            <a:off x="323850" y="765175"/>
            <a:ext cx="4243388" cy="519113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/>
              <a:t>Choose the right answer. </a:t>
            </a:r>
          </a:p>
        </p:txBody>
      </p:sp>
      <p:sp>
        <p:nvSpPr>
          <p:cNvPr id="108550" name="Rectangle 1030"/>
          <p:cNvSpPr>
            <a:spLocks noChangeArrowheads="1"/>
          </p:cNvSpPr>
          <p:nvPr/>
        </p:nvSpPr>
        <p:spPr bwMode="auto">
          <a:xfrm>
            <a:off x="4824413" y="2060575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★</a:t>
            </a:r>
          </a:p>
        </p:txBody>
      </p:sp>
      <p:sp>
        <p:nvSpPr>
          <p:cNvPr id="108551" name="Rectangle 1031"/>
          <p:cNvSpPr>
            <a:spLocks noChangeArrowheads="1"/>
          </p:cNvSpPr>
          <p:nvPr/>
        </p:nvSpPr>
        <p:spPr bwMode="auto">
          <a:xfrm>
            <a:off x="1152525" y="2924175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★</a:t>
            </a:r>
          </a:p>
        </p:txBody>
      </p:sp>
      <p:sp>
        <p:nvSpPr>
          <p:cNvPr id="108552" name="Rectangle 1032"/>
          <p:cNvSpPr>
            <a:spLocks noChangeArrowheads="1"/>
          </p:cNvSpPr>
          <p:nvPr/>
        </p:nvSpPr>
        <p:spPr bwMode="auto">
          <a:xfrm>
            <a:off x="4824413" y="3846513"/>
            <a:ext cx="539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★</a:t>
            </a:r>
          </a:p>
        </p:txBody>
      </p:sp>
      <p:sp>
        <p:nvSpPr>
          <p:cNvPr id="108553" name="Rectangle 1033"/>
          <p:cNvSpPr>
            <a:spLocks noChangeArrowheads="1"/>
          </p:cNvSpPr>
          <p:nvPr/>
        </p:nvSpPr>
        <p:spPr bwMode="auto">
          <a:xfrm>
            <a:off x="2952750" y="5070475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★</a:t>
            </a:r>
          </a:p>
        </p:txBody>
      </p:sp>
      <p:sp>
        <p:nvSpPr>
          <p:cNvPr id="108554" name="Rectangle 1034"/>
          <p:cNvSpPr>
            <a:spLocks noChangeArrowheads="1"/>
          </p:cNvSpPr>
          <p:nvPr/>
        </p:nvSpPr>
        <p:spPr bwMode="auto">
          <a:xfrm>
            <a:off x="1152525" y="5949950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85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854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8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8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uiExpand="1" build="p" animBg="1"/>
      <p:bldP spid="1085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03" name="AutoShape 11"/>
          <p:cNvSpPr>
            <a:spLocks noChangeArrowheads="1"/>
          </p:cNvSpPr>
          <p:nvPr/>
        </p:nvSpPr>
        <p:spPr bwMode="auto">
          <a:xfrm>
            <a:off x="250825" y="909638"/>
            <a:ext cx="8713788" cy="5472112"/>
          </a:xfrm>
          <a:prstGeom prst="roundRect">
            <a:avLst>
              <a:gd name="adj" fmla="val 16667"/>
            </a:avLst>
          </a:prstGeom>
          <a:solidFill>
            <a:schemeClr val="bg1">
              <a:alpha val="67000"/>
            </a:schemeClr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0594" name="Rectangle 2"/>
          <p:cNvSpPr/>
          <p:nvPr/>
        </p:nvSpPr>
        <p:spPr bwMode="auto">
          <a:xfrm>
            <a:off x="323850" y="1125538"/>
            <a:ext cx="8785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latin typeface="Arial Narrow" panose="020B0606020202030204" pitchFamily="34" charset="0"/>
              </a:rPr>
              <a:t>1.</a:t>
            </a:r>
            <a:r>
              <a:rPr lang="zh-CN" altLang="en-US" sz="2800" dirty="0">
                <a:latin typeface="Arial Narrow" panose="020B0606020202030204" pitchFamily="34" charset="0"/>
              </a:rPr>
              <a:t>直到他告诉我，我才知道发生了什么事。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358775" y="1773238"/>
            <a:ext cx="87852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000066"/>
                </a:solidFill>
                <a:latin typeface="Arial Narrow" panose="020B0606020202030204" pitchFamily="34" charset="0"/>
              </a:rPr>
              <a:t>I did</a:t>
            </a:r>
            <a:r>
              <a:rPr lang="en-US" altLang="zh-CN" sz="2800">
                <a:solidFill>
                  <a:srgbClr val="FF0066"/>
                </a:solidFill>
                <a:latin typeface="Arial Narrow" panose="020B0606020202030204" pitchFamily="34" charset="0"/>
              </a:rPr>
              <a:t>n’t</a:t>
            </a:r>
            <a:r>
              <a:rPr lang="en-US" altLang="zh-CN" sz="2800">
                <a:solidFill>
                  <a:srgbClr val="000066"/>
                </a:solidFill>
                <a:latin typeface="Arial Narrow" panose="020B0606020202030204" pitchFamily="34" charset="0"/>
              </a:rPr>
              <a:t> know what happened </a:t>
            </a:r>
            <a:r>
              <a:rPr lang="en-US" altLang="zh-CN" sz="2800">
                <a:solidFill>
                  <a:srgbClr val="FF0066"/>
                </a:solidFill>
                <a:latin typeface="Arial Narrow" panose="020B0606020202030204" pitchFamily="34" charset="0"/>
              </a:rPr>
              <a:t>until</a:t>
            </a:r>
            <a:r>
              <a:rPr lang="en-US" altLang="zh-CN" sz="2800">
                <a:solidFill>
                  <a:srgbClr val="000066"/>
                </a:solidFill>
                <a:latin typeface="Arial Narrow" panose="020B0606020202030204" pitchFamily="34" charset="0"/>
              </a:rPr>
              <a:t> he told me about it. </a:t>
            </a:r>
          </a:p>
        </p:txBody>
      </p:sp>
      <p:sp>
        <p:nvSpPr>
          <p:cNvPr id="110596" name="Rectangle 4"/>
          <p:cNvSpPr/>
          <p:nvPr/>
        </p:nvSpPr>
        <p:spPr bwMode="auto">
          <a:xfrm>
            <a:off x="323850" y="2276475"/>
            <a:ext cx="8785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>
                <a:latin typeface="Arial Narrow" panose="020B0606020202030204" pitchFamily="34" charset="0"/>
              </a:rPr>
              <a:t>2.</a:t>
            </a:r>
            <a:r>
              <a:rPr lang="zh-CN" altLang="en-US" sz="2800">
                <a:latin typeface="Arial Narrow" panose="020B0606020202030204" pitchFamily="34" charset="0"/>
              </a:rPr>
              <a:t>昨晚他等着看足球赛一直到深夜。</a:t>
            </a: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430213" y="2924175"/>
            <a:ext cx="87137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000066"/>
                </a:solidFill>
                <a:latin typeface="Arial Narrow" panose="020B0606020202030204" pitchFamily="34" charset="0"/>
              </a:rPr>
              <a:t>He waited for the soccer game </a:t>
            </a:r>
            <a:r>
              <a:rPr lang="en-US" altLang="zh-CN" sz="2800">
                <a:solidFill>
                  <a:srgbClr val="FF0066"/>
                </a:solidFill>
                <a:latin typeface="Arial Narrow" panose="020B0606020202030204" pitchFamily="34" charset="0"/>
              </a:rPr>
              <a:t>until</a:t>
            </a:r>
            <a:r>
              <a:rPr lang="en-US" altLang="zh-CN" sz="2800">
                <a:solidFill>
                  <a:srgbClr val="000066"/>
                </a:solidFill>
                <a:latin typeface="Arial Narrow" panose="020B0606020202030204" pitchFamily="34" charset="0"/>
              </a:rPr>
              <a:t> it was mid-night. </a:t>
            </a:r>
          </a:p>
        </p:txBody>
      </p:sp>
      <p:sp>
        <p:nvSpPr>
          <p:cNvPr id="110598" name="Rectangle 6"/>
          <p:cNvSpPr/>
          <p:nvPr/>
        </p:nvSpPr>
        <p:spPr bwMode="auto">
          <a:xfrm>
            <a:off x="323850" y="3429000"/>
            <a:ext cx="8785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>
                <a:latin typeface="Arial Narrow" panose="020B0606020202030204" pitchFamily="34" charset="0"/>
              </a:rPr>
              <a:t>3.</a:t>
            </a:r>
            <a:r>
              <a:rPr lang="zh-CN" altLang="en-US" sz="2800">
                <a:latin typeface="Arial Narrow" panose="020B0606020202030204" pitchFamily="34" charset="0"/>
              </a:rPr>
              <a:t>别担心，她一到北京就会打电话给你。</a:t>
            </a:r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323850" y="4005263"/>
            <a:ext cx="87852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000066"/>
                </a:solidFill>
                <a:latin typeface="Arial Narrow" panose="020B0606020202030204" pitchFamily="34" charset="0"/>
              </a:rPr>
              <a:t>Don’t worry. She </a:t>
            </a:r>
            <a:r>
              <a:rPr lang="en-US" altLang="zh-CN" sz="2800">
                <a:solidFill>
                  <a:srgbClr val="FF0066"/>
                </a:solidFill>
                <a:latin typeface="Arial Narrow" panose="020B0606020202030204" pitchFamily="34" charset="0"/>
              </a:rPr>
              <a:t>will</a:t>
            </a:r>
            <a:r>
              <a:rPr lang="en-US" altLang="zh-CN" sz="2800">
                <a:solidFill>
                  <a:srgbClr val="000066"/>
                </a:solidFill>
                <a:latin typeface="Arial Narrow" panose="020B0606020202030204" pitchFamily="34" charset="0"/>
              </a:rPr>
              <a:t> ring you up as soon as she arrive</a:t>
            </a:r>
            <a:r>
              <a:rPr lang="en-US" altLang="zh-CN" sz="2800">
                <a:solidFill>
                  <a:srgbClr val="FF0066"/>
                </a:solidFill>
                <a:latin typeface="Arial Narrow" panose="020B0606020202030204" pitchFamily="34" charset="0"/>
              </a:rPr>
              <a:t>s</a:t>
            </a:r>
            <a:r>
              <a:rPr lang="en-US" altLang="zh-CN" sz="2800">
                <a:solidFill>
                  <a:srgbClr val="000066"/>
                </a:solidFill>
                <a:latin typeface="Arial Narrow" panose="020B0606020202030204" pitchFamily="34" charset="0"/>
              </a:rPr>
              <a:t> in Beijing.</a:t>
            </a:r>
          </a:p>
        </p:txBody>
      </p:sp>
      <p:sp>
        <p:nvSpPr>
          <p:cNvPr id="110600" name="Rectangle 8"/>
          <p:cNvSpPr/>
          <p:nvPr/>
        </p:nvSpPr>
        <p:spPr bwMode="auto">
          <a:xfrm>
            <a:off x="323850" y="4508500"/>
            <a:ext cx="8785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>
                <a:latin typeface="Arial Narrow" panose="020B0606020202030204" pitchFamily="34" charset="0"/>
              </a:rPr>
              <a:t>4.</a:t>
            </a:r>
            <a:r>
              <a:rPr lang="zh-CN" altLang="en-US" sz="2800">
                <a:latin typeface="Arial Narrow" panose="020B0606020202030204" pitchFamily="34" charset="0"/>
              </a:rPr>
              <a:t>当你在玩电脑游戏时，我正在做作业。</a:t>
            </a:r>
          </a:p>
        </p:txBody>
      </p:sp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323850" y="5084763"/>
            <a:ext cx="87852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000066"/>
                </a:solidFill>
                <a:latin typeface="Arial Narrow" panose="020B0606020202030204" pitchFamily="34" charset="0"/>
              </a:rPr>
              <a:t>While you were playing computer games, I was doing my homework. </a:t>
            </a:r>
          </a:p>
        </p:txBody>
      </p:sp>
      <p:sp>
        <p:nvSpPr>
          <p:cNvPr id="110602" name="Rectangle 10"/>
          <p:cNvSpPr/>
          <p:nvPr/>
        </p:nvSpPr>
        <p:spPr bwMode="auto">
          <a:xfrm>
            <a:off x="447675" y="260350"/>
            <a:ext cx="8445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en-US" altLang="zh-CN" sz="3600" b="1">
                <a:solidFill>
                  <a:srgbClr val="0000FF"/>
                </a:solidFill>
                <a:latin typeface="华文细黑" panose="02010600040101010101" pitchFamily="2" charset="-122"/>
              </a:rPr>
              <a:t>Exercise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0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0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3" grpId="0" animBg="1"/>
      <p:bldP spid="110595" grpId="0"/>
      <p:bldP spid="110597" grpId="0"/>
      <p:bldP spid="110599" grpId="0"/>
      <p:bldP spid="1106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838200"/>
          </a:xfrm>
        </p:spPr>
        <p:txBody>
          <a:bodyPr/>
          <a:lstStyle/>
          <a:p>
            <a:r>
              <a:rPr lang="en-US" altLang="zh-CN" sz="3600" b="1" dirty="0">
                <a:solidFill>
                  <a:srgbClr val="0000FF"/>
                </a:solidFill>
              </a:rPr>
              <a:t>Summary</a:t>
            </a:r>
            <a:r>
              <a:rPr lang="en-US" altLang="zh-CN" sz="3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250825" y="863600"/>
            <a:ext cx="8569325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Times New Roman" panose="02020603050405020304" pitchFamily="18" charset="0"/>
              <a:buNone/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			 We learn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Times New Roman" panose="02020603050405020304" pitchFamily="18" charset="0"/>
              <a:buChar char="☼"/>
            </a:pPr>
            <a:r>
              <a:rPr lang="en-US" altLang="zh-CN" sz="2800" dirty="0">
                <a:latin typeface="Times New Roman" panose="02020603050405020304" pitchFamily="18" charset="0"/>
              </a:rPr>
              <a:t> New words and phrases: 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Times New Roman" panose="02020603050405020304" pitchFamily="18" charset="0"/>
              <a:buNone/>
            </a:pPr>
            <a:r>
              <a:rPr lang="en-US" altLang="zh-CN" sz="2800" dirty="0">
                <a:latin typeface="Times New Roman" panose="02020603050405020304" pitchFamily="18" charset="0"/>
              </a:rPr>
              <a:t>	</a:t>
            </a:r>
            <a:r>
              <a:rPr lang="en-US" altLang="zh-CN" sz="2800" b="1" dirty="0">
                <a:latin typeface="Times New Roman" panose="02020603050405020304" pitchFamily="18" charset="0"/>
              </a:rPr>
              <a:t>everywhere, thank goodness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Times New Roman" panose="02020603050405020304" pitchFamily="18" charset="0"/>
              <a:buChar char="☼"/>
            </a:pPr>
            <a:r>
              <a:rPr lang="en-US" altLang="zh-CN" sz="2800" dirty="0">
                <a:latin typeface="Times New Roman" panose="02020603050405020304" pitchFamily="18" charset="0"/>
              </a:rPr>
              <a:t> Adverbial clauses of time with “</a:t>
            </a:r>
            <a:r>
              <a:rPr lang="en-US" altLang="zh-CN" sz="2800" b="1" dirty="0">
                <a:latin typeface="Times New Roman" panose="02020603050405020304" pitchFamily="18" charset="0"/>
              </a:rPr>
              <a:t>when, while, after, before, after, as soon as, not … until…</a:t>
            </a:r>
            <a:r>
              <a:rPr lang="en-US" altLang="zh-CN" sz="2800" dirty="0">
                <a:latin typeface="Times New Roman" panose="02020603050405020304" pitchFamily="18" charset="0"/>
              </a:rPr>
              <a:t>”. 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Times New Roman" panose="02020603050405020304" pitchFamily="18" charset="0"/>
              <a:buChar char="☼"/>
            </a:pPr>
            <a:r>
              <a:rPr lang="en-US" altLang="zh-CN" sz="2800" dirty="0">
                <a:latin typeface="Times New Roman" panose="02020603050405020304" pitchFamily="18" charset="0"/>
              </a:rPr>
              <a:t> How to write a diary.  </a:t>
            </a: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250825" y="4652963"/>
            <a:ext cx="7416800" cy="180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Times New Roman" panose="02020603050405020304" pitchFamily="18" charset="0"/>
              <a:buNone/>
            </a:pPr>
            <a:r>
              <a:rPr lang="en-US" altLang="zh-CN" sz="2800" dirty="0">
                <a:latin typeface="Times New Roman" panose="02020603050405020304" pitchFamily="18" charset="0"/>
              </a:rPr>
              <a:t>			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We can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Times New Roman" panose="02020603050405020304" pitchFamily="18" charset="0"/>
              <a:buChar char="☼"/>
            </a:pPr>
            <a:r>
              <a:rPr lang="en-US" altLang="zh-CN" sz="2800" dirty="0">
                <a:latin typeface="Times New Roman" panose="02020603050405020304" pitchFamily="18" charset="0"/>
              </a:rPr>
              <a:t> Talk about our own travel experience.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Times New Roman" panose="02020603050405020304" pitchFamily="18" charset="0"/>
              <a:buChar char="☼"/>
            </a:pPr>
            <a:r>
              <a:rPr lang="en-US" altLang="zh-CN" sz="2800" dirty="0">
                <a:latin typeface="Times New Roman" panose="02020603050405020304" pitchFamily="18" charset="0"/>
              </a:rPr>
              <a:t> Write diaries in English.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5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5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5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5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15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0"/>
                                        <p:tgtEl>
                                          <p:spTgt spid="1157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57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57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rgbClr val="5B5BFF"/>
              </a:buClr>
              <a:buFont typeface="Wingdings" panose="05000000000000000000" pitchFamily="2" charset="2"/>
              <a:buChar char="u"/>
            </a:pPr>
            <a:r>
              <a:rPr lang="en-US" altLang="zh-CN" sz="3200" dirty="0">
                <a:solidFill>
                  <a:srgbClr val="000066"/>
                </a:solidFill>
                <a:latin typeface="Times New Roman" panose="02020603050405020304" pitchFamily="18" charset="0"/>
              </a:rPr>
              <a:t> Did you ever get lost in a new place?</a:t>
            </a:r>
          </a:p>
          <a:p>
            <a:pPr>
              <a:lnSpc>
                <a:spcPct val="150000"/>
              </a:lnSpc>
              <a:buClr>
                <a:srgbClr val="5B5BFF"/>
              </a:buClr>
              <a:buFont typeface="Wingdings" panose="05000000000000000000" pitchFamily="2" charset="2"/>
              <a:buChar char="u"/>
            </a:pPr>
            <a:r>
              <a:rPr lang="en-US" altLang="zh-CN" sz="3200" dirty="0">
                <a:solidFill>
                  <a:srgbClr val="000066"/>
                </a:solidFill>
                <a:latin typeface="Times New Roman" panose="02020603050405020304" pitchFamily="18" charset="0"/>
              </a:rPr>
              <a:t> How did you feel when you were lost?</a:t>
            </a:r>
          </a:p>
          <a:p>
            <a:pPr>
              <a:lnSpc>
                <a:spcPct val="150000"/>
              </a:lnSpc>
              <a:buClr>
                <a:srgbClr val="5B5BFF"/>
              </a:buClr>
              <a:buFont typeface="Wingdings" panose="05000000000000000000" pitchFamily="2" charset="2"/>
              <a:buChar char="u"/>
            </a:pPr>
            <a:r>
              <a:rPr lang="en-US" altLang="zh-CN" sz="3200" dirty="0">
                <a:solidFill>
                  <a:srgbClr val="000066"/>
                </a:solidFill>
                <a:latin typeface="Times New Roman" panose="02020603050405020304" pitchFamily="18" charset="0"/>
              </a:rPr>
              <a:t> What did you do? </a:t>
            </a:r>
          </a:p>
          <a:p>
            <a:pPr>
              <a:lnSpc>
                <a:spcPct val="150000"/>
              </a:lnSpc>
              <a:buClr>
                <a:srgbClr val="5B5BFF"/>
              </a:buClr>
              <a:buFont typeface="Wingdings" panose="05000000000000000000" pitchFamily="2" charset="2"/>
              <a:buChar char="u"/>
            </a:pPr>
            <a:endParaRPr lang="en-US" altLang="zh-CN" sz="3200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3668" name="WordArt 4"/>
          <p:cNvSpPr>
            <a:spLocks noChangeArrowheads="1" noChangeShapeType="1" noTextEdit="1"/>
          </p:cNvSpPr>
          <p:nvPr/>
        </p:nvSpPr>
        <p:spPr bwMode="auto">
          <a:xfrm>
            <a:off x="6156325" y="333375"/>
            <a:ext cx="27352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>
                  <a:solidFill>
                    <a:srgbClr val="FF00FF"/>
                  </a:solidFill>
                  <a:rou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Talk about it. </a:t>
            </a:r>
            <a:endParaRPr lang="zh-CN" altLang="en-US" sz="3600" b="1" kern="10" dirty="0">
              <a:ln w="9525">
                <a:solidFill>
                  <a:srgbClr val="FF00FF"/>
                </a:solidFill>
                <a:round/>
              </a:ln>
              <a:solidFill>
                <a:schemeClr val="accent1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288925" y="188913"/>
            <a:ext cx="8855075" cy="6453187"/>
          </a:xfrm>
          <a:prstGeom prst="rect">
            <a:avLst/>
          </a:prstGeom>
          <a:solidFill>
            <a:schemeClr val="bg1">
              <a:alpha val="70000"/>
            </a:schemeClr>
          </a:solidFill>
          <a:ln w="57150">
            <a:pattFill prst="solidDmnd">
              <a:fgClr>
                <a:srgbClr val="660066"/>
              </a:fgClr>
              <a:bgClr>
                <a:srgbClr val="FFFFFF"/>
              </a:bgClr>
            </a:patt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 dirty="0">
                <a:latin typeface="Times New Roman" panose="02020603050405020304" pitchFamily="18" charset="0"/>
              </a:rPr>
              <a:t>	</a:t>
            </a:r>
          </a:p>
          <a:p>
            <a:pPr marL="609600" indent="-609600" algn="ctr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 dirty="0">
                <a:latin typeface="Times New Roman" panose="02020603050405020304" pitchFamily="18" charset="0"/>
              </a:rPr>
              <a:t>	</a:t>
            </a:r>
            <a:r>
              <a:rPr lang="en-US" altLang="zh-CN" sz="2800" b="1" dirty="0">
                <a:latin typeface="Times New Roman" panose="02020603050405020304" pitchFamily="18" charset="0"/>
              </a:rPr>
              <a:t>Describing Your Outdoor Experience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altLang="zh-CN" sz="2800" dirty="0">
                <a:latin typeface="Times New Roman" panose="02020603050405020304" pitchFamily="18" charset="0"/>
              </a:rPr>
              <a:t>Talk about the pictures in groups with the help of the following questions. 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altLang="zh-CN" sz="2800" dirty="0">
                <a:latin typeface="Times New Roman" panose="02020603050405020304" pitchFamily="18" charset="0"/>
              </a:rPr>
              <a:t> Write a story and share it with your classmates.</a:t>
            </a:r>
          </a:p>
        </p:txBody>
      </p:sp>
      <p:grpSp>
        <p:nvGrpSpPr>
          <p:cNvPr id="68622" name="Group 14"/>
          <p:cNvGrpSpPr/>
          <p:nvPr/>
        </p:nvGrpSpPr>
        <p:grpSpPr bwMode="auto">
          <a:xfrm>
            <a:off x="3132138" y="0"/>
            <a:ext cx="2160587" cy="720725"/>
            <a:chOff x="2109" y="210"/>
            <a:chExt cx="1361" cy="454"/>
          </a:xfrm>
        </p:grpSpPr>
        <p:grpSp>
          <p:nvGrpSpPr>
            <p:cNvPr id="68616" name="Group 8"/>
            <p:cNvGrpSpPr/>
            <p:nvPr/>
          </p:nvGrpSpPr>
          <p:grpSpPr bwMode="auto">
            <a:xfrm>
              <a:off x="2109" y="210"/>
              <a:ext cx="1361" cy="454"/>
              <a:chOff x="3130" y="2001"/>
              <a:chExt cx="1460" cy="500"/>
            </a:xfrm>
          </p:grpSpPr>
          <p:sp>
            <p:nvSpPr>
              <p:cNvPr id="68617" name="AutoShape 9"/>
              <p:cNvSpPr>
                <a:spLocks noChangeArrowheads="1"/>
              </p:cNvSpPr>
              <p:nvPr/>
            </p:nvSpPr>
            <p:spPr bwMode="auto">
              <a:xfrm>
                <a:off x="3130" y="2001"/>
                <a:ext cx="1460" cy="500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8618" name="AutoShape 10"/>
              <p:cNvSpPr>
                <a:spLocks noChangeArrowheads="1"/>
              </p:cNvSpPr>
              <p:nvPr/>
            </p:nvSpPr>
            <p:spPr bwMode="auto">
              <a:xfrm>
                <a:off x="3165" y="2023"/>
                <a:ext cx="1391" cy="455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8619" name="AutoShape 11"/>
              <p:cNvSpPr>
                <a:spLocks noChangeArrowheads="1"/>
              </p:cNvSpPr>
              <p:nvPr/>
            </p:nvSpPr>
            <p:spPr bwMode="auto">
              <a:xfrm>
                <a:off x="3164" y="2024"/>
                <a:ext cx="1391" cy="455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8620" name="Text Box 12"/>
            <p:cNvSpPr txBox="1">
              <a:spLocks noChangeArrowheads="1"/>
            </p:cNvSpPr>
            <p:nvPr/>
          </p:nvSpPr>
          <p:spPr bwMode="auto">
            <a:xfrm>
              <a:off x="2200" y="212"/>
              <a:ext cx="1111" cy="442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40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Project</a:t>
              </a:r>
            </a:p>
          </p:txBody>
        </p:sp>
      </p:grpSp>
      <p:grpSp>
        <p:nvGrpSpPr>
          <p:cNvPr id="68636" name="Group 28"/>
          <p:cNvGrpSpPr/>
          <p:nvPr/>
        </p:nvGrpSpPr>
        <p:grpSpPr bwMode="auto">
          <a:xfrm>
            <a:off x="539750" y="1749425"/>
            <a:ext cx="8424863" cy="2400300"/>
            <a:chOff x="340" y="1616"/>
            <a:chExt cx="5307" cy="1512"/>
          </a:xfrm>
        </p:grpSpPr>
        <p:grpSp>
          <p:nvGrpSpPr>
            <p:cNvPr id="68629" name="Group 21"/>
            <p:cNvGrpSpPr/>
            <p:nvPr/>
          </p:nvGrpSpPr>
          <p:grpSpPr bwMode="auto">
            <a:xfrm>
              <a:off x="340" y="1616"/>
              <a:ext cx="5171" cy="1223"/>
              <a:chOff x="340" y="1616"/>
              <a:chExt cx="5171" cy="1223"/>
            </a:xfrm>
          </p:grpSpPr>
          <p:grpSp>
            <p:nvGrpSpPr>
              <p:cNvPr id="68627" name="Group 19"/>
              <p:cNvGrpSpPr/>
              <p:nvPr/>
            </p:nvGrpSpPr>
            <p:grpSpPr bwMode="auto">
              <a:xfrm>
                <a:off x="340" y="1842"/>
                <a:ext cx="5170" cy="997"/>
                <a:chOff x="340" y="1842"/>
                <a:chExt cx="5170" cy="997"/>
              </a:xfrm>
            </p:grpSpPr>
            <p:pic>
              <p:nvPicPr>
                <p:cNvPr id="68623" name="Picture 15" descr="P40-3-4"/>
                <p:cNvPicPr>
                  <a:picLocks noChangeAspect="1" noChangeArrowheads="1"/>
                </p:cNvPicPr>
                <p:nvPr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2880" y="1842"/>
                  <a:ext cx="1270" cy="983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</p:pic>
            <p:pic>
              <p:nvPicPr>
                <p:cNvPr id="68624" name="Picture 16" descr="8-6-2-3"/>
                <p:cNvPicPr>
                  <a:picLocks noChangeAspect="1" noChangeArrowheads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auto">
                <a:xfrm>
                  <a:off x="340" y="1842"/>
                  <a:ext cx="1314" cy="997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</p:pic>
            <p:pic>
              <p:nvPicPr>
                <p:cNvPr id="68625" name="Picture 17" descr="8-6-2-4"/>
                <p:cNvPicPr>
                  <a:picLocks noChangeAspect="1" noChangeArrowheads="1"/>
                </p:cNvPicPr>
                <p:nvPr/>
              </p:nvPicPr>
              <p:blipFill>
                <a:blip r:embed="rId4" cstate="email"/>
                <a:srcRect/>
                <a:stretch>
                  <a:fillRect/>
                </a:stretch>
              </p:blipFill>
              <p:spPr bwMode="auto">
                <a:xfrm>
                  <a:off x="1701" y="1842"/>
                  <a:ext cx="1146" cy="994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</p:pic>
            <p:pic>
              <p:nvPicPr>
                <p:cNvPr id="68626" name="Picture 18" descr="P40-3-3"/>
                <p:cNvPicPr>
                  <a:picLocks noChangeAspect="1" noChangeArrowheads="1"/>
                </p:cNvPicPr>
                <p:nvPr/>
              </p:nvPicPr>
              <p:blipFill>
                <a:blip r:embed="rId5" cstate="email"/>
                <a:srcRect/>
                <a:stretch>
                  <a:fillRect/>
                </a:stretch>
              </p:blipFill>
              <p:spPr bwMode="auto">
                <a:xfrm>
                  <a:off x="4241" y="1842"/>
                  <a:ext cx="1269" cy="982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</p:pic>
          </p:grpSp>
          <p:sp>
            <p:nvSpPr>
              <p:cNvPr id="68628" name="AutoShape 20"/>
              <p:cNvSpPr>
                <a:spLocks noChangeArrowheads="1"/>
              </p:cNvSpPr>
              <p:nvPr/>
            </p:nvSpPr>
            <p:spPr bwMode="auto">
              <a:xfrm>
                <a:off x="4468" y="1616"/>
                <a:ext cx="1043" cy="272"/>
              </a:xfrm>
              <a:prstGeom prst="wedgeEllipseCallout">
                <a:avLst>
                  <a:gd name="adj1" fmla="val -35523"/>
                  <a:gd name="adj2" fmla="val 77204"/>
                </a:avLst>
              </a:prstGeom>
              <a:solidFill>
                <a:schemeClr val="bg1">
                  <a:alpha val="70000"/>
                </a:schemeClr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zh-CN" sz="1600"/>
                  <a:t>Don’t worry</a:t>
                </a:r>
              </a:p>
            </p:txBody>
          </p:sp>
        </p:grpSp>
        <p:sp>
          <p:nvSpPr>
            <p:cNvPr id="68630" name="Text Box 22"/>
            <p:cNvSpPr txBox="1">
              <a:spLocks noChangeArrowheads="1"/>
            </p:cNvSpPr>
            <p:nvPr/>
          </p:nvSpPr>
          <p:spPr bwMode="auto">
            <a:xfrm>
              <a:off x="431" y="2840"/>
              <a:ext cx="1134" cy="288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</a:rPr>
                <a:t>go camping</a:t>
              </a:r>
            </a:p>
          </p:txBody>
        </p:sp>
        <p:sp>
          <p:nvSpPr>
            <p:cNvPr id="68631" name="Text Box 23"/>
            <p:cNvSpPr txBox="1">
              <a:spLocks noChangeArrowheads="1"/>
            </p:cNvSpPr>
            <p:nvPr/>
          </p:nvSpPr>
          <p:spPr bwMode="auto">
            <a:xfrm>
              <a:off x="1610" y="2840"/>
              <a:ext cx="1360" cy="288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</a:rPr>
                <a:t>run after a goat</a:t>
              </a:r>
            </a:p>
          </p:txBody>
        </p:sp>
        <p:sp>
          <p:nvSpPr>
            <p:cNvPr id="68632" name="Text Box 24"/>
            <p:cNvSpPr txBox="1">
              <a:spLocks noChangeArrowheads="1"/>
            </p:cNvSpPr>
            <p:nvPr/>
          </p:nvSpPr>
          <p:spPr bwMode="auto">
            <a:xfrm>
              <a:off x="3108" y="2840"/>
              <a:ext cx="725" cy="288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</a:rPr>
                <a:t>get lost</a:t>
              </a:r>
            </a:p>
          </p:txBody>
        </p:sp>
        <p:sp>
          <p:nvSpPr>
            <p:cNvPr id="68633" name="Text Box 25"/>
            <p:cNvSpPr txBox="1">
              <a:spLocks noChangeArrowheads="1"/>
            </p:cNvSpPr>
            <p:nvPr/>
          </p:nvSpPr>
          <p:spPr bwMode="auto">
            <a:xfrm>
              <a:off x="4105" y="2840"/>
              <a:ext cx="1542" cy="288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</a:rPr>
                <a:t>help him get back</a:t>
              </a:r>
            </a:p>
          </p:txBody>
        </p:sp>
      </p:grpSp>
      <p:sp>
        <p:nvSpPr>
          <p:cNvPr id="68635" name="Text Box 27"/>
          <p:cNvSpPr txBox="1">
            <a:spLocks noChangeArrowheads="1"/>
          </p:cNvSpPr>
          <p:nvPr/>
        </p:nvSpPr>
        <p:spPr bwMode="auto">
          <a:xfrm>
            <a:off x="287338" y="4292600"/>
            <a:ext cx="3529012" cy="4572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1) Why was the boy lost?</a:t>
            </a:r>
          </a:p>
        </p:txBody>
      </p:sp>
      <p:sp>
        <p:nvSpPr>
          <p:cNvPr id="68637" name="Text Box 29"/>
          <p:cNvSpPr txBox="1">
            <a:spLocks noChangeArrowheads="1"/>
          </p:cNvSpPr>
          <p:nvPr/>
        </p:nvSpPr>
        <p:spPr bwMode="auto">
          <a:xfrm>
            <a:off x="319088" y="5040313"/>
            <a:ext cx="3600450" cy="4572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3) Who did he ask for help?</a:t>
            </a:r>
          </a:p>
        </p:txBody>
      </p:sp>
      <p:sp>
        <p:nvSpPr>
          <p:cNvPr id="68638" name="Text Box 30"/>
          <p:cNvSpPr txBox="1">
            <a:spLocks noChangeArrowheads="1"/>
          </p:cNvSpPr>
          <p:nvPr/>
        </p:nvSpPr>
        <p:spPr bwMode="auto">
          <a:xfrm>
            <a:off x="3890963" y="4292600"/>
            <a:ext cx="4929187" cy="4572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2) How did he feel when he was lost?</a:t>
            </a:r>
          </a:p>
        </p:txBody>
      </p:sp>
      <p:sp>
        <p:nvSpPr>
          <p:cNvPr id="68639" name="Text Box 31"/>
          <p:cNvSpPr txBox="1">
            <a:spLocks noChangeArrowheads="1"/>
          </p:cNvSpPr>
          <p:nvPr/>
        </p:nvSpPr>
        <p:spPr bwMode="auto">
          <a:xfrm>
            <a:off x="3887788" y="4987925"/>
            <a:ext cx="5076825" cy="4572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4) What should we do when we are lost?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68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68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86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6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571500"/>
          </a:xfrm>
        </p:spPr>
        <p:txBody>
          <a:bodyPr/>
          <a:lstStyle/>
          <a:p>
            <a:r>
              <a:rPr lang="en-US" altLang="zh-CN" sz="3600" b="1" dirty="0">
                <a:solidFill>
                  <a:srgbClr val="0000FF"/>
                </a:solidFill>
              </a:rPr>
              <a:t>Homework</a:t>
            </a: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468313" y="1341438"/>
            <a:ext cx="8135937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3200" dirty="0">
                <a:solidFill>
                  <a:srgbClr val="000066"/>
                </a:solidFill>
                <a:latin typeface="Times New Roman" panose="02020603050405020304" pitchFamily="18" charset="0"/>
              </a:rPr>
              <a:t> Review the new words, phrases and useful expressions in this topic.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3200" dirty="0">
                <a:solidFill>
                  <a:srgbClr val="000066"/>
                </a:solidFill>
                <a:latin typeface="Times New Roman" panose="02020603050405020304" pitchFamily="18" charset="0"/>
              </a:rPr>
              <a:t> Write a diary to talk about your own travel experiences. (when, where, who, how, what )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3200" dirty="0">
                <a:solidFill>
                  <a:srgbClr val="000066"/>
                </a:solidFill>
                <a:latin typeface="Times New Roman" panose="02020603050405020304" pitchFamily="18" charset="0"/>
              </a:rPr>
              <a:t> Collect some traffic signs and preview Section A of Topic 3.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WordArt 2"/>
          <p:cNvSpPr>
            <a:spLocks noChangeArrowheads="1" noChangeShapeType="1" noTextEdit="1"/>
          </p:cNvSpPr>
          <p:nvPr/>
        </p:nvSpPr>
        <p:spPr bwMode="auto">
          <a:xfrm>
            <a:off x="2555776" y="1628800"/>
            <a:ext cx="4392613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The end.</a:t>
            </a:r>
          </a:p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  Thanks</a:t>
            </a:r>
            <a:r>
              <a:rPr lang="en-US" altLang="zh-CN" sz="3600" b="1" kern="10" dirty="0" smtClean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!  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3" name="Rectangle 13"/>
          <p:cNvSpPr/>
          <p:nvPr/>
        </p:nvSpPr>
        <p:spPr bwMode="auto">
          <a:xfrm>
            <a:off x="250825" y="1557338"/>
            <a:ext cx="8569325" cy="5040312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dirty="0">
                <a:latin typeface="Arial Narrow" panose="020B0606020202030204" pitchFamily="34" charset="0"/>
                <a:ea typeface="楷体" panose="02010609060101010101" pitchFamily="49" charset="-122"/>
              </a:rPr>
              <a:t>收到一张明信片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dirty="0">
                <a:latin typeface="Arial Narrow" panose="020B0606020202030204" pitchFamily="34" charset="0"/>
                <a:ea typeface="楷体" panose="02010609060101010101" pitchFamily="49" charset="-122"/>
              </a:rPr>
              <a:t>去泰山度假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dirty="0">
                <a:latin typeface="Arial Narrow" panose="020B0606020202030204" pitchFamily="34" charset="0"/>
                <a:ea typeface="楷体" panose="02010609060101010101" pitchFamily="49" charset="-122"/>
              </a:rPr>
              <a:t>算出数学题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dirty="0">
                <a:latin typeface="Arial Narrow" panose="020B0606020202030204" pitchFamily="34" charset="0"/>
                <a:ea typeface="楷体" panose="02010609060101010101" pitchFamily="49" charset="-122"/>
              </a:rPr>
              <a:t>从北到南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dirty="0">
                <a:latin typeface="Arial Narrow" panose="020B0606020202030204" pitchFamily="34" charset="0"/>
                <a:ea typeface="楷体" panose="02010609060101010101" pitchFamily="49" charset="-122"/>
              </a:rPr>
              <a:t>在中国的东部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dirty="0">
                <a:latin typeface="Arial Narrow" panose="020B0606020202030204" pitchFamily="34" charset="0"/>
                <a:ea typeface="楷体" panose="02010609060101010101" pitchFamily="49" charset="-122"/>
              </a:rPr>
              <a:t>在广场的中央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dirty="0">
                <a:latin typeface="Arial Narrow" panose="020B0606020202030204" pitchFamily="34" charset="0"/>
                <a:ea typeface="楷体" panose="02010609060101010101" pitchFamily="49" charset="-122"/>
              </a:rPr>
              <a:t>满的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dirty="0">
                <a:latin typeface="Arial Narrow" panose="020B0606020202030204" pitchFamily="34" charset="0"/>
                <a:ea typeface="楷体" panose="02010609060101010101" pitchFamily="49" charset="-122"/>
              </a:rPr>
              <a:t>观光巴士</a:t>
            </a:r>
          </a:p>
        </p:txBody>
      </p:sp>
      <p:sp>
        <p:nvSpPr>
          <p:cNvPr id="81923" name="WordArt 3"/>
          <p:cNvSpPr>
            <a:spLocks noChangeArrowheads="1" noChangeShapeType="1" noTextEdit="1"/>
          </p:cNvSpPr>
          <p:nvPr/>
        </p:nvSpPr>
        <p:spPr bwMode="auto">
          <a:xfrm>
            <a:off x="5076825" y="404813"/>
            <a:ext cx="3130550" cy="9366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Word competition</a:t>
            </a:r>
            <a:endParaRPr lang="zh-CN" altLang="en-US" sz="3600" b="1" kern="10" dirty="0">
              <a:ln w="9525">
                <a:solidFill>
                  <a:srgbClr val="CC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5541690" y="1557338"/>
            <a:ext cx="31210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000066"/>
                </a:solidFill>
                <a:latin typeface="Times New Roman" panose="02020603050405020304" pitchFamily="18" charset="0"/>
              </a:rPr>
              <a:t>receive a postcard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3492500" y="2128838"/>
            <a:ext cx="51736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000066"/>
                </a:solidFill>
                <a:latin typeface="Times New Roman" panose="02020603050405020304" pitchFamily="18" charset="0"/>
              </a:rPr>
              <a:t>go to Mount Tai for a vacation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4057650" y="2655888"/>
            <a:ext cx="4608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000066"/>
                </a:solidFill>
                <a:latin typeface="Times New Roman" panose="02020603050405020304" pitchFamily="18" charset="0"/>
              </a:rPr>
              <a:t>work out the math problem</a:t>
            </a:r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5334000" y="3241675"/>
            <a:ext cx="3332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000066"/>
                </a:solidFill>
                <a:latin typeface="Times New Roman" panose="02020603050405020304" pitchFamily="18" charset="0"/>
              </a:rPr>
              <a:t>from north to south</a:t>
            </a:r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5319713" y="3827463"/>
            <a:ext cx="3346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000066"/>
                </a:solidFill>
                <a:latin typeface="Times New Roman" panose="02020603050405020304" pitchFamily="18" charset="0"/>
              </a:rPr>
              <a:t>in the east of China</a:t>
            </a:r>
          </a:p>
        </p:txBody>
      </p:sp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4270375" y="4413250"/>
            <a:ext cx="43957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000066"/>
                </a:solidFill>
                <a:latin typeface="Times New Roman" panose="02020603050405020304" pitchFamily="18" charset="0"/>
              </a:rPr>
              <a:t>in the center of the square</a:t>
            </a:r>
          </a:p>
        </p:txBody>
      </p: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6891338" y="4999038"/>
            <a:ext cx="17748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000066"/>
                </a:solidFill>
                <a:latin typeface="Times New Roman" panose="02020603050405020304" pitchFamily="18" charset="0"/>
              </a:rPr>
              <a:t>be full of </a:t>
            </a:r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6821488" y="5586413"/>
            <a:ext cx="18446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000066"/>
                </a:solidFill>
                <a:latin typeface="Times New Roman" panose="02020603050405020304" pitchFamily="18" charset="0"/>
              </a:rPr>
              <a:t>tour buses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3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3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1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1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1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1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19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19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19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19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19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19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3" grpId="0" uiExpand="1" build="allAtOnce" animBg="1"/>
      <p:bldP spid="81924" grpId="0"/>
      <p:bldP spid="81925" grpId="0"/>
      <p:bldP spid="81926" grpId="0"/>
      <p:bldP spid="81928" grpId="0"/>
      <p:bldP spid="81929" grpId="0"/>
      <p:bldP spid="81930" grpId="0"/>
      <p:bldP spid="81931" grpId="0"/>
      <p:bldP spid="819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1" name="WordArt 7"/>
          <p:cNvSpPr>
            <a:spLocks noChangeArrowheads="1" noChangeShapeType="1" noTextEdit="1"/>
          </p:cNvSpPr>
          <p:nvPr/>
        </p:nvSpPr>
        <p:spPr bwMode="auto">
          <a:xfrm>
            <a:off x="5076825" y="333375"/>
            <a:ext cx="3130550" cy="9366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Word competition</a:t>
            </a:r>
            <a:endParaRPr lang="zh-CN" altLang="en-US" sz="3600" b="1" kern="10">
              <a:ln w="9525">
                <a:solidFill>
                  <a:srgbClr val="CC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2472" name="Rectangle 8"/>
          <p:cNvSpPr/>
          <p:nvPr/>
        </p:nvSpPr>
        <p:spPr bwMode="auto">
          <a:xfrm>
            <a:off x="250825" y="1412875"/>
            <a:ext cx="8569325" cy="511175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空间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空地</a:t>
            </a: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从人群中挤出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从四面八方</a:t>
            </a: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踩；台阶；脚步</a:t>
            </a: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在一棵树旁</a:t>
            </a: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旅游经历</a:t>
            </a: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禁不住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6499225" y="1484313"/>
            <a:ext cx="10890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000066"/>
                </a:solidFill>
                <a:latin typeface="Times New Roman" panose="02020603050405020304" pitchFamily="18" charset="0"/>
              </a:rPr>
              <a:t>space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4252913" y="2205038"/>
            <a:ext cx="33353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000066"/>
                </a:solidFill>
                <a:latin typeface="Times New Roman" panose="02020603050405020304" pitchFamily="18" charset="0"/>
              </a:rPr>
              <a:t>push one’s way out</a:t>
            </a: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4875213" y="2852738"/>
            <a:ext cx="27130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000066"/>
                </a:solidFill>
                <a:latin typeface="Times New Roman" panose="02020603050405020304" pitchFamily="18" charset="0"/>
              </a:rPr>
              <a:t>in all directions</a:t>
            </a:r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6748463" y="3573463"/>
            <a:ext cx="8397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000066"/>
                </a:solidFill>
                <a:latin typeface="Times New Roman" panose="02020603050405020304" pitchFamily="18" charset="0"/>
              </a:rPr>
              <a:t>step</a:t>
            </a:r>
          </a:p>
        </p:txBody>
      </p:sp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5370513" y="4292600"/>
            <a:ext cx="22177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000066"/>
                </a:solidFill>
                <a:latin typeface="Times New Roman" panose="02020603050405020304" pitchFamily="18" charset="0"/>
              </a:rPr>
              <a:t>beside a tree</a:t>
            </a:r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4614863" y="5013325"/>
            <a:ext cx="31321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000066"/>
                </a:solidFill>
                <a:latin typeface="Times New Roman" panose="02020603050405020304" pitchFamily="18" charset="0"/>
              </a:rPr>
              <a:t>travel experiences</a:t>
            </a:r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5789613" y="5734050"/>
            <a:ext cx="17986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000066"/>
                </a:solidFill>
                <a:latin typeface="Times New Roman" panose="02020603050405020304" pitchFamily="18" charset="0"/>
              </a:rPr>
              <a:t>can’t help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7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7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4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4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4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4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24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24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24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4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24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24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2" grpId="0" uiExpand="1" build="allAtOnce" animBg="1"/>
      <p:bldP spid="62473" grpId="0"/>
      <p:bldP spid="62474" grpId="0"/>
      <p:bldP spid="62475" grpId="0"/>
      <p:bldP spid="62476" grpId="0"/>
      <p:bldP spid="62477" grpId="0"/>
      <p:bldP spid="62478" grpId="0"/>
      <p:bldP spid="624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WordArt 2"/>
          <p:cNvSpPr>
            <a:spLocks noChangeArrowheads="1" noChangeShapeType="1" noTextEdit="1"/>
          </p:cNvSpPr>
          <p:nvPr/>
        </p:nvSpPr>
        <p:spPr bwMode="auto">
          <a:xfrm>
            <a:off x="5219700" y="333375"/>
            <a:ext cx="2987675" cy="647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Translation</a:t>
            </a:r>
            <a:endParaRPr lang="zh-CN" altLang="en-US" sz="3600" b="1" kern="10" dirty="0">
              <a:ln w="9525">
                <a:solidFill>
                  <a:srgbClr val="CC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7043" name="Rectangle 3"/>
          <p:cNvSpPr/>
          <p:nvPr/>
        </p:nvSpPr>
        <p:spPr bwMode="auto">
          <a:xfrm>
            <a:off x="682625" y="1123950"/>
            <a:ext cx="56165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latin typeface="Arial Narrow" panose="020B0606020202030204" pitchFamily="34" charset="0"/>
              </a:rPr>
              <a:t>1.</a:t>
            </a:r>
            <a:r>
              <a:rPr lang="zh-CN" altLang="en-US" sz="2800" dirty="0">
                <a:latin typeface="Arial Narrow" panose="020B0606020202030204" pitchFamily="34" charset="0"/>
              </a:rPr>
              <a:t>我们学校占地面积</a:t>
            </a:r>
            <a:r>
              <a:rPr lang="en-US" altLang="zh-CN" sz="2800" dirty="0">
                <a:latin typeface="Arial Narrow" panose="020B0606020202030204" pitchFamily="34" charset="0"/>
              </a:rPr>
              <a:t>10</a:t>
            </a:r>
            <a:r>
              <a:rPr lang="zh-CN" altLang="en-US" sz="2800" dirty="0">
                <a:latin typeface="Arial Narrow" panose="020B0606020202030204" pitchFamily="34" charset="0"/>
              </a:rPr>
              <a:t>万平方米。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682625" y="1846263"/>
            <a:ext cx="6553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Our school covers 100 000 square meters. </a:t>
            </a:r>
          </a:p>
        </p:txBody>
      </p:sp>
      <p:sp>
        <p:nvSpPr>
          <p:cNvPr id="87045" name="Rectangle 5"/>
          <p:cNvSpPr/>
          <p:nvPr/>
        </p:nvSpPr>
        <p:spPr bwMode="auto">
          <a:xfrm>
            <a:off x="682625" y="2260600"/>
            <a:ext cx="45370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latin typeface="Arial Narrow" panose="020B0606020202030204" pitchFamily="34" charset="0"/>
              </a:rPr>
              <a:t>2.</a:t>
            </a:r>
            <a:r>
              <a:rPr lang="zh-CN" altLang="en-US" sz="2800" dirty="0">
                <a:latin typeface="Arial Narrow" panose="020B0606020202030204" pitchFamily="34" charset="0"/>
              </a:rPr>
              <a:t>加拿大在美国的北面。</a:t>
            </a: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684213" y="2982913"/>
            <a:ext cx="51133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Canada is </a:t>
            </a: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on</a:t>
            </a: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the north of the USA.</a:t>
            </a:r>
          </a:p>
        </p:txBody>
      </p:sp>
      <p:sp>
        <p:nvSpPr>
          <p:cNvPr id="87047" name="Rectangle 7"/>
          <p:cNvSpPr/>
          <p:nvPr/>
        </p:nvSpPr>
        <p:spPr bwMode="auto">
          <a:xfrm>
            <a:off x="682625" y="3502025"/>
            <a:ext cx="57610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latin typeface="Arial Narrow" panose="020B0606020202030204" pitchFamily="34" charset="0"/>
              </a:rPr>
              <a:t>3.</a:t>
            </a:r>
            <a:r>
              <a:rPr lang="zh-CN" altLang="en-US" sz="2800" dirty="0">
                <a:latin typeface="Arial Narrow" panose="020B0606020202030204" pitchFamily="34" charset="0"/>
              </a:rPr>
              <a:t>我们对他所说的话感到吃惊。</a:t>
            </a: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684213" y="4149725"/>
            <a:ext cx="48244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We are surprised at what he said. </a:t>
            </a:r>
          </a:p>
        </p:txBody>
      </p:sp>
      <p:sp>
        <p:nvSpPr>
          <p:cNvPr id="87049" name="Rectangle 9"/>
          <p:cNvSpPr/>
          <p:nvPr/>
        </p:nvSpPr>
        <p:spPr bwMode="auto">
          <a:xfrm>
            <a:off x="755650" y="4622800"/>
            <a:ext cx="4968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latin typeface="Arial Narrow" panose="020B0606020202030204" pitchFamily="34" charset="0"/>
              </a:rPr>
              <a:t>4.</a:t>
            </a:r>
            <a:r>
              <a:rPr lang="zh-CN" altLang="en-US" sz="2800" dirty="0">
                <a:latin typeface="Arial Narrow" panose="020B0606020202030204" pitchFamily="34" charset="0"/>
              </a:rPr>
              <a:t>请不要踩踏草地</a:t>
            </a:r>
            <a:r>
              <a:rPr lang="en-US" altLang="zh-CN" sz="2800" dirty="0">
                <a:latin typeface="Arial Narrow" panose="020B0606020202030204" pitchFamily="34" charset="0"/>
              </a:rPr>
              <a:t>(lawn)</a:t>
            </a:r>
            <a:r>
              <a:rPr lang="zh-CN" altLang="en-US" sz="2800" dirty="0">
                <a:latin typeface="Arial Narrow" panose="020B0606020202030204" pitchFamily="34" charset="0"/>
              </a:rPr>
              <a:t>。</a:t>
            </a:r>
          </a:p>
        </p:txBody>
      </p: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684213" y="5300663"/>
            <a:ext cx="5040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Please don’t step on the lawn.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7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7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7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7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/>
      <p:bldP spid="87046" grpId="0"/>
      <p:bldP spid="87048" grpId="0"/>
      <p:bldP spid="870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/>
          </p:cNvSpPr>
          <p:nvPr>
            <p:ph type="body" idx="4294967295"/>
          </p:nvPr>
        </p:nvSpPr>
        <p:spPr>
          <a:xfrm>
            <a:off x="0" y="1946275"/>
            <a:ext cx="8640763" cy="4103688"/>
          </a:xfrm>
          <a:solidFill>
            <a:schemeClr val="bg1">
              <a:alpha val="60001"/>
            </a:schemeClr>
          </a:solidFill>
        </p:spPr>
        <p:txBody>
          <a:bodyPr/>
          <a:lstStyle/>
          <a:p>
            <a:pPr marL="381000" indent="-381000">
              <a:buFont typeface="Arial" panose="020B0604020202020204" pitchFamily="34" charset="0"/>
              <a:buAutoNum type="arabicPeriod"/>
            </a:pPr>
            <a:r>
              <a:rPr lang="en-US" altLang="zh-CN" sz="3200" dirty="0">
                <a:latin typeface="Arial Narrow" panose="020B0606020202030204" pitchFamily="34" charset="0"/>
              </a:rPr>
              <a:t>Don’t forget to close the window _______ you leave. </a:t>
            </a:r>
          </a:p>
          <a:p>
            <a:pPr marL="381000" indent="-381000">
              <a:buFont typeface="Arial" panose="020B0604020202020204" pitchFamily="34" charset="0"/>
              <a:buAutoNum type="arabicPeriod"/>
            </a:pPr>
            <a:r>
              <a:rPr lang="en-US" altLang="zh-CN" sz="3200" dirty="0">
                <a:latin typeface="Arial Narrow" panose="020B0606020202030204" pitchFamily="34" charset="0"/>
              </a:rPr>
              <a:t>Helen went to fly kites _______  she finished her homework.</a:t>
            </a:r>
          </a:p>
          <a:p>
            <a:pPr marL="381000" indent="-381000">
              <a:buFont typeface="Arial" panose="020B0604020202020204" pitchFamily="34" charset="0"/>
              <a:buAutoNum type="arabicPeriod"/>
            </a:pPr>
            <a:r>
              <a:rPr lang="en-US" altLang="zh-CN" sz="3200" dirty="0">
                <a:latin typeface="Arial Narrow" panose="020B0606020202030204" pitchFamily="34" charset="0"/>
              </a:rPr>
              <a:t>Jack didn’t go to bed_________10:30 last night.</a:t>
            </a:r>
          </a:p>
          <a:p>
            <a:pPr marL="381000" indent="-381000">
              <a:buFont typeface="Arial" panose="020B0604020202020204" pitchFamily="34" charset="0"/>
              <a:buAutoNum type="arabicPeriod"/>
            </a:pPr>
            <a:r>
              <a:rPr lang="en-US" altLang="zh-CN" sz="3200" dirty="0">
                <a:latin typeface="Arial Narrow" panose="020B0606020202030204" pitchFamily="34" charset="0"/>
              </a:rPr>
              <a:t>He’ll send me a message _____________ he gets to London. </a:t>
            </a:r>
          </a:p>
          <a:p>
            <a:pPr marL="381000" indent="-381000">
              <a:buFont typeface="Arial" panose="020B0604020202020204" pitchFamily="34" charset="0"/>
              <a:buAutoNum type="arabicPeriod"/>
            </a:pPr>
            <a:r>
              <a:rPr lang="en-US" altLang="zh-CN" sz="3200" dirty="0">
                <a:latin typeface="Arial Narrow" panose="020B0606020202030204" pitchFamily="34" charset="0"/>
              </a:rPr>
              <a:t>_______I got to the station, it began to rain heavily.</a:t>
            </a:r>
            <a:endParaRPr lang="zh-CN" altLang="en-US" sz="3200" dirty="0">
              <a:latin typeface="Arial Narrow" panose="020B0606020202030204" pitchFamily="34" charset="0"/>
            </a:endParaRP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250825" y="1412875"/>
            <a:ext cx="8893175" cy="519113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dirty="0">
                <a:latin typeface="Arial Narrow" panose="020B0606020202030204" pitchFamily="34" charset="0"/>
              </a:rPr>
              <a:t>用</a:t>
            </a:r>
            <a:r>
              <a:rPr lang="en-US" altLang="zh-CN" sz="2800" dirty="0">
                <a:latin typeface="Arial Narrow" panose="020B0606020202030204" pitchFamily="34" charset="0"/>
              </a:rPr>
              <a:t>when, before, after, until, as soon as</a:t>
            </a:r>
            <a:r>
              <a:rPr lang="zh-CN" altLang="en-US" sz="2800" dirty="0">
                <a:latin typeface="Arial Narrow" panose="020B0606020202030204" pitchFamily="34" charset="0"/>
              </a:rPr>
              <a:t>填空，每词只用一次。</a:t>
            </a:r>
            <a:endParaRPr lang="en-US" altLang="zh-CN" sz="2800" dirty="0">
              <a:latin typeface="Arial Narrow" panose="020B0606020202030204" pitchFamily="34" charset="0"/>
            </a:endParaRPr>
          </a:p>
        </p:txBody>
      </p:sp>
      <p:sp>
        <p:nvSpPr>
          <p:cNvPr id="109574" name="WordArt 6"/>
          <p:cNvSpPr>
            <a:spLocks noChangeArrowheads="1" noChangeShapeType="1" noTextEdit="1"/>
          </p:cNvSpPr>
          <p:nvPr/>
        </p:nvSpPr>
        <p:spPr bwMode="auto">
          <a:xfrm rot="273041">
            <a:off x="5364163" y="260350"/>
            <a:ext cx="3313112" cy="11969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26959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Complete the sentences</a:t>
            </a:r>
            <a:endParaRPr lang="zh-CN" altLang="en-US" sz="3600" b="1" kern="10" dirty="0">
              <a:ln w="9525">
                <a:solidFill>
                  <a:srgbClr val="CC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126959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5580063" y="1916113"/>
            <a:ext cx="12223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before</a:t>
            </a: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4067175" y="2492375"/>
            <a:ext cx="928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after</a:t>
            </a: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4067175" y="3573463"/>
            <a:ext cx="9286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until</a:t>
            </a:r>
          </a:p>
        </p:txBody>
      </p:sp>
      <p:sp>
        <p:nvSpPr>
          <p:cNvPr id="109578" name="Text Box 10"/>
          <p:cNvSpPr txBox="1">
            <a:spLocks noChangeArrowheads="1"/>
          </p:cNvSpPr>
          <p:nvPr/>
        </p:nvSpPr>
        <p:spPr bwMode="auto">
          <a:xfrm>
            <a:off x="4643438" y="4149725"/>
            <a:ext cx="1835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as soon as</a:t>
            </a:r>
          </a:p>
        </p:txBody>
      </p:sp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755650" y="5229225"/>
            <a:ext cx="1257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When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957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957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uiExpand="1" build="p" animBg="1"/>
      <p:bldP spid="109572" grpId="0" animBg="1"/>
      <p:bldP spid="109575" grpId="0"/>
      <p:bldP spid="109576" grpId="0"/>
      <p:bldP spid="109577" grpId="0"/>
      <p:bldP spid="109578" grpId="0"/>
      <p:bldP spid="1095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56" name="Group 1076"/>
          <p:cNvGrpSpPr/>
          <p:nvPr/>
        </p:nvGrpSpPr>
        <p:grpSpPr bwMode="auto">
          <a:xfrm>
            <a:off x="250825" y="333375"/>
            <a:ext cx="2305050" cy="863600"/>
            <a:chOff x="385" y="255"/>
            <a:chExt cx="1452" cy="544"/>
          </a:xfrm>
        </p:grpSpPr>
        <p:grpSp>
          <p:nvGrpSpPr>
            <p:cNvPr id="47151" name="Group 1071"/>
            <p:cNvGrpSpPr/>
            <p:nvPr/>
          </p:nvGrpSpPr>
          <p:grpSpPr bwMode="auto">
            <a:xfrm>
              <a:off x="385" y="255"/>
              <a:ext cx="1406" cy="544"/>
              <a:chOff x="3130" y="2001"/>
              <a:chExt cx="1460" cy="500"/>
            </a:xfrm>
          </p:grpSpPr>
          <p:sp>
            <p:nvSpPr>
              <p:cNvPr id="47152" name="AutoShape 1072"/>
              <p:cNvSpPr>
                <a:spLocks noChangeArrowheads="1"/>
              </p:cNvSpPr>
              <p:nvPr/>
            </p:nvSpPr>
            <p:spPr bwMode="auto">
              <a:xfrm>
                <a:off x="3130" y="2001"/>
                <a:ext cx="1460" cy="50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33CC33">
                      <a:gamma/>
                      <a:shade val="86275"/>
                      <a:invGamma/>
                    </a:srgbClr>
                  </a:gs>
                  <a:gs pos="100000">
                    <a:srgbClr val="33CC33"/>
                  </a:gs>
                </a:gsLst>
                <a:lin ang="5400000" scaled="1"/>
              </a:gradFill>
              <a:ln>
                <a:noFill/>
              </a:ln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7153" name="AutoShape 1073"/>
              <p:cNvSpPr>
                <a:spLocks noChangeArrowheads="1"/>
              </p:cNvSpPr>
              <p:nvPr/>
            </p:nvSpPr>
            <p:spPr bwMode="auto">
              <a:xfrm>
                <a:off x="3165" y="2023"/>
                <a:ext cx="1391" cy="45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7154" name="AutoShape 1074"/>
              <p:cNvSpPr>
                <a:spLocks noChangeArrowheads="1"/>
              </p:cNvSpPr>
              <p:nvPr/>
            </p:nvSpPr>
            <p:spPr bwMode="auto">
              <a:xfrm>
                <a:off x="3164" y="2024"/>
                <a:ext cx="1391" cy="45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FF66">
                      <a:gamma/>
                      <a:shade val="46275"/>
                      <a:invGamma/>
                      <a:alpha val="0"/>
                    </a:srgbClr>
                  </a:gs>
                  <a:gs pos="100000">
                    <a:srgbClr val="FFFF66">
                      <a:alpha val="60001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7155" name="Text Box 1075"/>
            <p:cNvSpPr txBox="1">
              <a:spLocks noChangeArrowheads="1"/>
            </p:cNvSpPr>
            <p:nvPr/>
          </p:nvSpPr>
          <p:spPr bwMode="auto">
            <a:xfrm>
              <a:off x="430" y="300"/>
              <a:ext cx="140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dirty="0"/>
                <a:t>Grammar</a:t>
              </a:r>
            </a:p>
          </p:txBody>
        </p:sp>
      </p:grpSp>
      <p:grpSp>
        <p:nvGrpSpPr>
          <p:cNvPr id="47177" name="Group 1097"/>
          <p:cNvGrpSpPr/>
          <p:nvPr/>
        </p:nvGrpSpPr>
        <p:grpSpPr bwMode="auto">
          <a:xfrm>
            <a:off x="179388" y="1412875"/>
            <a:ext cx="5545137" cy="935038"/>
            <a:chOff x="249" y="799"/>
            <a:chExt cx="2448" cy="589"/>
          </a:xfrm>
        </p:grpSpPr>
        <p:sp>
          <p:nvSpPr>
            <p:cNvPr id="47157" name="AutoShape 1077"/>
            <p:cNvSpPr>
              <a:spLocks noChangeArrowheads="1"/>
            </p:cNvSpPr>
            <p:nvPr/>
          </p:nvSpPr>
          <p:spPr bwMode="auto">
            <a:xfrm>
              <a:off x="249" y="799"/>
              <a:ext cx="2448" cy="589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58" name="Text Box 1078"/>
            <p:cNvSpPr txBox="1">
              <a:spLocks noChangeArrowheads="1"/>
            </p:cNvSpPr>
            <p:nvPr/>
          </p:nvSpPr>
          <p:spPr bwMode="auto">
            <a:xfrm>
              <a:off x="295" y="845"/>
              <a:ext cx="2358" cy="327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幼圆" panose="02010509060101010101" pitchFamily="49" charset="-122"/>
                </a:rPr>
                <a:t>Adverbial Clauses of Time</a:t>
              </a:r>
            </a:p>
          </p:txBody>
        </p:sp>
      </p:grpSp>
      <p:graphicFrame>
        <p:nvGraphicFramePr>
          <p:cNvPr id="47190" name="Group 1110"/>
          <p:cNvGraphicFramePr>
            <a:graphicFrameLocks noGrp="1"/>
          </p:cNvGraphicFramePr>
          <p:nvPr/>
        </p:nvGraphicFramePr>
        <p:xfrm>
          <a:off x="179388" y="2060575"/>
          <a:ext cx="8748712" cy="4643506"/>
        </p:xfrm>
        <a:graphic>
          <a:graphicData uri="http://schemas.openxmlformats.org/drawingml/2006/table">
            <a:tbl>
              <a:tblPr/>
              <a:tblGrid>
                <a:gridCol w="8748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________ you were enjoying your trip, I was busy preparing for my exams. 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I’d like you to meet him with me ________ he arrives. 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Would you help me make a plan to explore Beijing _________ he comes?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_______ they were exploring happily, more and more people came to the square. 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He didn’t raise his head ________ someone called him. 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_____________ the three boys saw each other, they all jumped around happily. 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7183" name="Text Box 1103"/>
          <p:cNvSpPr txBox="1">
            <a:spLocks noChangeArrowheads="1"/>
          </p:cNvSpPr>
          <p:nvPr/>
        </p:nvSpPr>
        <p:spPr bwMode="auto">
          <a:xfrm>
            <a:off x="433388" y="2109788"/>
            <a:ext cx="96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66"/>
                </a:solidFill>
                <a:latin typeface="Times New Roman" panose="02020603050405020304" pitchFamily="18" charset="0"/>
              </a:rPr>
              <a:t>While</a:t>
            </a:r>
          </a:p>
        </p:txBody>
      </p:sp>
      <p:sp>
        <p:nvSpPr>
          <p:cNvPr id="47184" name="Text Box 1104"/>
          <p:cNvSpPr txBox="1">
            <a:spLocks noChangeArrowheads="1"/>
          </p:cNvSpPr>
          <p:nvPr/>
        </p:nvSpPr>
        <p:spPr bwMode="auto">
          <a:xfrm>
            <a:off x="4572000" y="3043238"/>
            <a:ext cx="879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66"/>
                </a:solidFill>
                <a:latin typeface="Times New Roman" panose="02020603050405020304" pitchFamily="18" charset="0"/>
              </a:rPr>
              <a:t>when</a:t>
            </a:r>
          </a:p>
        </p:txBody>
      </p:sp>
      <p:sp>
        <p:nvSpPr>
          <p:cNvPr id="47185" name="Text Box 1105"/>
          <p:cNvSpPr txBox="1">
            <a:spLocks noChangeArrowheads="1"/>
          </p:cNvSpPr>
          <p:nvPr/>
        </p:nvSpPr>
        <p:spPr bwMode="auto">
          <a:xfrm>
            <a:off x="6583363" y="3548063"/>
            <a:ext cx="1012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66"/>
                </a:solidFill>
                <a:latin typeface="Times New Roman" panose="02020603050405020304" pitchFamily="18" charset="0"/>
              </a:rPr>
              <a:t>before</a:t>
            </a:r>
          </a:p>
        </p:txBody>
      </p:sp>
      <p:sp>
        <p:nvSpPr>
          <p:cNvPr id="47186" name="Text Box 1106"/>
          <p:cNvSpPr txBox="1">
            <a:spLocks noChangeArrowheads="1"/>
          </p:cNvSpPr>
          <p:nvPr/>
        </p:nvSpPr>
        <p:spPr bwMode="auto">
          <a:xfrm>
            <a:off x="361950" y="4411663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66"/>
                </a:solidFill>
                <a:latin typeface="Times New Roman" panose="02020603050405020304" pitchFamily="18" charset="0"/>
              </a:rPr>
              <a:t>As</a:t>
            </a:r>
          </a:p>
        </p:txBody>
      </p:sp>
      <p:sp>
        <p:nvSpPr>
          <p:cNvPr id="47187" name="Text Box 1107"/>
          <p:cNvSpPr txBox="1">
            <a:spLocks noChangeArrowheads="1"/>
          </p:cNvSpPr>
          <p:nvPr/>
        </p:nvSpPr>
        <p:spPr bwMode="auto">
          <a:xfrm>
            <a:off x="3417888" y="5300663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66"/>
                </a:solidFill>
                <a:latin typeface="Times New Roman" panose="02020603050405020304" pitchFamily="18" charset="0"/>
              </a:rPr>
              <a:t>until</a:t>
            </a:r>
          </a:p>
        </p:txBody>
      </p:sp>
      <p:sp>
        <p:nvSpPr>
          <p:cNvPr id="47188" name="Text Box 1108"/>
          <p:cNvSpPr txBox="1">
            <a:spLocks noChangeArrowheads="1"/>
          </p:cNvSpPr>
          <p:nvPr/>
        </p:nvSpPr>
        <p:spPr bwMode="auto">
          <a:xfrm>
            <a:off x="250825" y="5851525"/>
            <a:ext cx="1541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66"/>
                </a:solidFill>
                <a:latin typeface="Times New Roman" panose="02020603050405020304" pitchFamily="18" charset="0"/>
              </a:rPr>
              <a:t>As soon 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83" grpId="0"/>
      <p:bldP spid="47184" grpId="0"/>
      <p:bldP spid="47185" grpId="0"/>
      <p:bldP spid="47186" grpId="0"/>
      <p:bldP spid="47187" grpId="0"/>
      <p:bldP spid="471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54" name="Group 42"/>
          <p:cNvGrpSpPr/>
          <p:nvPr/>
        </p:nvGrpSpPr>
        <p:grpSpPr bwMode="auto">
          <a:xfrm>
            <a:off x="1042988" y="0"/>
            <a:ext cx="7200900" cy="1012825"/>
            <a:chOff x="657" y="1253"/>
            <a:chExt cx="4536" cy="638"/>
          </a:xfrm>
        </p:grpSpPr>
        <p:grpSp>
          <p:nvGrpSpPr>
            <p:cNvPr id="90146" name="Group 34"/>
            <p:cNvGrpSpPr/>
            <p:nvPr/>
          </p:nvGrpSpPr>
          <p:grpSpPr bwMode="auto">
            <a:xfrm>
              <a:off x="657" y="1253"/>
              <a:ext cx="4536" cy="638"/>
              <a:chOff x="597" y="2045"/>
              <a:chExt cx="1686" cy="638"/>
            </a:xfrm>
          </p:grpSpPr>
          <p:grpSp>
            <p:nvGrpSpPr>
              <p:cNvPr id="90147" name="Group 35"/>
              <p:cNvGrpSpPr/>
              <p:nvPr/>
            </p:nvGrpSpPr>
            <p:grpSpPr bwMode="auto">
              <a:xfrm>
                <a:off x="597" y="2045"/>
                <a:ext cx="1686" cy="638"/>
                <a:chOff x="567" y="2023"/>
                <a:chExt cx="1746" cy="710"/>
              </a:xfrm>
            </p:grpSpPr>
            <p:sp>
              <p:nvSpPr>
                <p:cNvPr id="90148" name="AutoShape 36"/>
                <p:cNvSpPr>
                  <a:spLocks noChangeArrowheads="1"/>
                </p:cNvSpPr>
                <p:nvPr/>
              </p:nvSpPr>
              <p:spPr bwMode="auto">
                <a:xfrm flipV="1">
                  <a:off x="567" y="2053"/>
                  <a:ext cx="1746" cy="650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90149" name="Group 37"/>
                <p:cNvGrpSpPr/>
                <p:nvPr/>
              </p:nvGrpSpPr>
              <p:grpSpPr bwMode="auto">
                <a:xfrm flipV="1">
                  <a:off x="853" y="2023"/>
                  <a:ext cx="1174" cy="710"/>
                  <a:chOff x="1303" y="1480"/>
                  <a:chExt cx="1724" cy="1041"/>
                </a:xfrm>
              </p:grpSpPr>
              <p:sp>
                <p:nvSpPr>
                  <p:cNvPr id="90150" name="AutoShape 38"/>
                  <p:cNvSpPr>
                    <a:spLocks noChangeArrowheads="1"/>
                  </p:cNvSpPr>
                  <p:nvPr/>
                </p:nvSpPr>
                <p:spPr bwMode="auto">
                  <a:xfrm>
                    <a:off x="1303" y="2387"/>
                    <a:ext cx="1724" cy="134"/>
                  </a:xfrm>
                  <a:custGeom>
                    <a:avLst/>
                    <a:gdLst>
                      <a:gd name="G0" fmla="+- 26 0 0"/>
                      <a:gd name="G1" fmla="+- 11796480 0 0"/>
                      <a:gd name="G2" fmla="+- 0 0 11796480"/>
                      <a:gd name="T0" fmla="*/ 0 256 1"/>
                      <a:gd name="T1" fmla="*/ 180 256 1"/>
                      <a:gd name="G3" fmla="+- 11796480 T0 T1"/>
                      <a:gd name="T2" fmla="*/ 0 256 1"/>
                      <a:gd name="T3" fmla="*/ 90 256 1"/>
                      <a:gd name="G4" fmla="+- 11796480 T2 T3"/>
                      <a:gd name="G5" fmla="*/ G4 2 1"/>
                      <a:gd name="T4" fmla="*/ 90 256 1"/>
                      <a:gd name="T5" fmla="*/ 0 256 1"/>
                      <a:gd name="G6" fmla="+- 11796480 T4 T5"/>
                      <a:gd name="G7" fmla="*/ G6 2 1"/>
                      <a:gd name="G8" fmla="abs 11796480"/>
                      <a:gd name="T6" fmla="*/ 0 256 1"/>
                      <a:gd name="T7" fmla="*/ 90 256 1"/>
                      <a:gd name="G9" fmla="+- G8 T6 T7"/>
                      <a:gd name="G10" fmla="?: G9 G7 G5"/>
                      <a:gd name="T8" fmla="*/ 0 256 1"/>
                      <a:gd name="T9" fmla="*/ 360 256 1"/>
                      <a:gd name="G11" fmla="+- G10 T8 T9"/>
                      <a:gd name="G12" fmla="?: G10 G11 G10"/>
                      <a:gd name="T10" fmla="*/ 0 256 1"/>
                      <a:gd name="T11" fmla="*/ 360 256 1"/>
                      <a:gd name="G13" fmla="+- G12 T10 T11"/>
                      <a:gd name="G14" fmla="?: G12 G13 G12"/>
                      <a:gd name="G15" fmla="+- 0 0 G14"/>
                      <a:gd name="G16" fmla="+- 10800 0 0"/>
                      <a:gd name="G17" fmla="+- 10800 0 26"/>
                      <a:gd name="G18" fmla="*/ 26 1 2"/>
                      <a:gd name="G19" fmla="+- G18 5400 0"/>
                      <a:gd name="G20" fmla="cos G19 11796480"/>
                      <a:gd name="G21" fmla="sin G19 11796480"/>
                      <a:gd name="G22" fmla="+- G20 10800 0"/>
                      <a:gd name="G23" fmla="+- G21 10800 0"/>
                      <a:gd name="G24" fmla="+- 10800 0 G20"/>
                      <a:gd name="G25" fmla="+- 26 10800 0"/>
                      <a:gd name="G26" fmla="?: G9 G17 G25"/>
                      <a:gd name="G27" fmla="?: G9 0 21600"/>
                      <a:gd name="G28" fmla="cos 10800 11796480"/>
                      <a:gd name="G29" fmla="sin 10800 11796480"/>
                      <a:gd name="G30" fmla="sin 26 11796480"/>
                      <a:gd name="G31" fmla="+- G28 10800 0"/>
                      <a:gd name="G32" fmla="+- G29 10800 0"/>
                      <a:gd name="G33" fmla="+- G30 10800 0"/>
                      <a:gd name="G34" fmla="?: G4 0 G31"/>
                      <a:gd name="G35" fmla="?: 11796480 G34 0"/>
                      <a:gd name="G36" fmla="?: G6 G35 G31"/>
                      <a:gd name="G37" fmla="+- 21600 0 G36"/>
                      <a:gd name="G38" fmla="?: G4 0 G33"/>
                      <a:gd name="G39" fmla="?: 11796480 G38 G32"/>
                      <a:gd name="G40" fmla="?: G6 G39 0"/>
                      <a:gd name="G41" fmla="?: G4 G32 21600"/>
                      <a:gd name="G42" fmla="?: G6 G41 G33"/>
                      <a:gd name="T12" fmla="*/ 10800 w 21600"/>
                      <a:gd name="T13" fmla="*/ 0 h 21600"/>
                      <a:gd name="T14" fmla="*/ 5387 w 21600"/>
                      <a:gd name="T15" fmla="*/ 10800 h 21600"/>
                      <a:gd name="T16" fmla="*/ 10800 w 21600"/>
                      <a:gd name="T17" fmla="*/ 10774 h 21600"/>
                      <a:gd name="T18" fmla="*/ 16213 w 21600"/>
                      <a:gd name="T19" fmla="*/ 10800 h 21600"/>
                      <a:gd name="T20" fmla="*/ G36 w 21600"/>
                      <a:gd name="T21" fmla="*/ G40 h 21600"/>
                      <a:gd name="T22" fmla="*/ G37 w 21600"/>
                      <a:gd name="T23" fmla="*/ G42 h 21600"/>
                    </a:gdLst>
                    <a:ahLst/>
                    <a:cxnLst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T20" t="T21" r="T22" b="T23"/>
                    <a:pathLst>
                      <a:path w="21600" h="21600">
                        <a:moveTo>
                          <a:pt x="10774" y="10800"/>
                        </a:moveTo>
                        <a:cubicBezTo>
                          <a:pt x="10774" y="10785"/>
                          <a:pt x="10785" y="10774"/>
                          <a:pt x="10800" y="10774"/>
                        </a:cubicBezTo>
                        <a:cubicBezTo>
                          <a:pt x="10814" y="10773"/>
                          <a:pt x="10825" y="10785"/>
                          <a:pt x="10826" y="10799"/>
                        </a:cubicBezTo>
                        <a:lnTo>
                          <a:pt x="21600" y="10800"/>
                        </a:ln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FF"/>
                      </a:gs>
                      <a:gs pos="100000">
                        <a:srgbClr val="CCCCFF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0151" name="AutoShape 39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303" y="1480"/>
                    <a:ext cx="1724" cy="134"/>
                  </a:xfrm>
                  <a:custGeom>
                    <a:avLst/>
                    <a:gdLst>
                      <a:gd name="G0" fmla="+- 26 0 0"/>
                      <a:gd name="G1" fmla="+- 11796480 0 0"/>
                      <a:gd name="G2" fmla="+- 0 0 11796480"/>
                      <a:gd name="T0" fmla="*/ 0 256 1"/>
                      <a:gd name="T1" fmla="*/ 180 256 1"/>
                      <a:gd name="G3" fmla="+- 11796480 T0 T1"/>
                      <a:gd name="T2" fmla="*/ 0 256 1"/>
                      <a:gd name="T3" fmla="*/ 90 256 1"/>
                      <a:gd name="G4" fmla="+- 11796480 T2 T3"/>
                      <a:gd name="G5" fmla="*/ G4 2 1"/>
                      <a:gd name="T4" fmla="*/ 90 256 1"/>
                      <a:gd name="T5" fmla="*/ 0 256 1"/>
                      <a:gd name="G6" fmla="+- 11796480 T4 T5"/>
                      <a:gd name="G7" fmla="*/ G6 2 1"/>
                      <a:gd name="G8" fmla="abs 11796480"/>
                      <a:gd name="T6" fmla="*/ 0 256 1"/>
                      <a:gd name="T7" fmla="*/ 90 256 1"/>
                      <a:gd name="G9" fmla="+- G8 T6 T7"/>
                      <a:gd name="G10" fmla="?: G9 G7 G5"/>
                      <a:gd name="T8" fmla="*/ 0 256 1"/>
                      <a:gd name="T9" fmla="*/ 360 256 1"/>
                      <a:gd name="G11" fmla="+- G10 T8 T9"/>
                      <a:gd name="G12" fmla="?: G10 G11 G10"/>
                      <a:gd name="T10" fmla="*/ 0 256 1"/>
                      <a:gd name="T11" fmla="*/ 360 256 1"/>
                      <a:gd name="G13" fmla="+- G12 T10 T11"/>
                      <a:gd name="G14" fmla="?: G12 G13 G12"/>
                      <a:gd name="G15" fmla="+- 0 0 G14"/>
                      <a:gd name="G16" fmla="+- 10800 0 0"/>
                      <a:gd name="G17" fmla="+- 10800 0 26"/>
                      <a:gd name="G18" fmla="*/ 26 1 2"/>
                      <a:gd name="G19" fmla="+- G18 5400 0"/>
                      <a:gd name="G20" fmla="cos G19 11796480"/>
                      <a:gd name="G21" fmla="sin G19 11796480"/>
                      <a:gd name="G22" fmla="+- G20 10800 0"/>
                      <a:gd name="G23" fmla="+- G21 10800 0"/>
                      <a:gd name="G24" fmla="+- 10800 0 G20"/>
                      <a:gd name="G25" fmla="+- 26 10800 0"/>
                      <a:gd name="G26" fmla="?: G9 G17 G25"/>
                      <a:gd name="G27" fmla="?: G9 0 21600"/>
                      <a:gd name="G28" fmla="cos 10800 11796480"/>
                      <a:gd name="G29" fmla="sin 10800 11796480"/>
                      <a:gd name="G30" fmla="sin 26 11796480"/>
                      <a:gd name="G31" fmla="+- G28 10800 0"/>
                      <a:gd name="G32" fmla="+- G29 10800 0"/>
                      <a:gd name="G33" fmla="+- G30 10800 0"/>
                      <a:gd name="G34" fmla="?: G4 0 G31"/>
                      <a:gd name="G35" fmla="?: 11796480 G34 0"/>
                      <a:gd name="G36" fmla="?: G6 G35 G31"/>
                      <a:gd name="G37" fmla="+- 21600 0 G36"/>
                      <a:gd name="G38" fmla="?: G4 0 G33"/>
                      <a:gd name="G39" fmla="?: 11796480 G38 G32"/>
                      <a:gd name="G40" fmla="?: G6 G39 0"/>
                      <a:gd name="G41" fmla="?: G4 G32 21600"/>
                      <a:gd name="G42" fmla="?: G6 G41 G33"/>
                      <a:gd name="T12" fmla="*/ 10800 w 21600"/>
                      <a:gd name="T13" fmla="*/ 0 h 21600"/>
                      <a:gd name="T14" fmla="*/ 5387 w 21600"/>
                      <a:gd name="T15" fmla="*/ 10800 h 21600"/>
                      <a:gd name="T16" fmla="*/ 10800 w 21600"/>
                      <a:gd name="T17" fmla="*/ 10774 h 21600"/>
                      <a:gd name="T18" fmla="*/ 16213 w 21600"/>
                      <a:gd name="T19" fmla="*/ 10800 h 21600"/>
                      <a:gd name="T20" fmla="*/ G36 w 21600"/>
                      <a:gd name="T21" fmla="*/ G40 h 21600"/>
                      <a:gd name="T22" fmla="*/ G37 w 21600"/>
                      <a:gd name="T23" fmla="*/ G42 h 21600"/>
                    </a:gdLst>
                    <a:ahLst/>
                    <a:cxnLst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T20" t="T21" r="T22" b="T23"/>
                    <a:pathLst>
                      <a:path w="21600" h="21600">
                        <a:moveTo>
                          <a:pt x="10774" y="10800"/>
                        </a:moveTo>
                        <a:cubicBezTo>
                          <a:pt x="10774" y="10785"/>
                          <a:pt x="10785" y="10774"/>
                          <a:pt x="10800" y="10774"/>
                        </a:cubicBezTo>
                        <a:cubicBezTo>
                          <a:pt x="10814" y="10773"/>
                          <a:pt x="10825" y="10785"/>
                          <a:pt x="10826" y="10799"/>
                        </a:cubicBezTo>
                        <a:lnTo>
                          <a:pt x="21600" y="10800"/>
                        </a:ln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FF"/>
                      </a:gs>
                      <a:gs pos="100000">
                        <a:srgbClr val="CCCCFF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90152" name="AutoShape 40"/>
                <p:cNvSpPr>
                  <a:spLocks noChangeArrowheads="1"/>
                </p:cNvSpPr>
                <p:nvPr/>
              </p:nvSpPr>
              <p:spPr bwMode="auto">
                <a:xfrm flipV="1">
                  <a:off x="622" y="2144"/>
                  <a:ext cx="1636" cy="468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4D4D4D"/>
                    </a:gs>
                    <a:gs pos="100000">
                      <a:srgbClr val="4D4D4D">
                        <a:gamma/>
                        <a:shade val="79216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90153" name="Oval 41"/>
              <p:cNvSpPr>
                <a:spLocks noChangeArrowheads="1"/>
              </p:cNvSpPr>
              <p:nvPr/>
            </p:nvSpPr>
            <p:spPr bwMode="auto">
              <a:xfrm>
                <a:off x="964" y="2468"/>
                <a:ext cx="952" cy="9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90122" name="Text Box 10"/>
            <p:cNvSpPr txBox="1">
              <a:spLocks noChangeArrowheads="1"/>
            </p:cNvSpPr>
            <p:nvPr/>
          </p:nvSpPr>
          <p:spPr bwMode="auto">
            <a:xfrm>
              <a:off x="748" y="1389"/>
              <a:ext cx="439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Adverbial clauses of time </a:t>
              </a:r>
              <a:r>
                <a: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时间状语从句</a:t>
              </a:r>
            </a:p>
          </p:txBody>
        </p:sp>
      </p:grpSp>
      <p:grpSp>
        <p:nvGrpSpPr>
          <p:cNvPr id="90170" name="Group 58"/>
          <p:cNvGrpSpPr/>
          <p:nvPr/>
        </p:nvGrpSpPr>
        <p:grpSpPr bwMode="auto">
          <a:xfrm>
            <a:off x="107950" y="1196975"/>
            <a:ext cx="1360488" cy="1209675"/>
            <a:chOff x="249" y="799"/>
            <a:chExt cx="771" cy="635"/>
          </a:xfrm>
        </p:grpSpPr>
        <p:sp>
          <p:nvSpPr>
            <p:cNvPr id="90161" name="AutoShape 49"/>
            <p:cNvSpPr>
              <a:spLocks noChangeArrowheads="1"/>
            </p:cNvSpPr>
            <p:nvPr/>
          </p:nvSpPr>
          <p:spPr bwMode="auto">
            <a:xfrm>
              <a:off x="249" y="799"/>
              <a:ext cx="771" cy="635"/>
            </a:xfrm>
            <a:prstGeom prst="roundRect">
              <a:avLst>
                <a:gd name="adj" fmla="val 16667"/>
              </a:avLst>
            </a:prstGeom>
            <a:solidFill>
              <a:srgbClr val="FF99CC">
                <a:alpha val="80000"/>
              </a:srgbClr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162" name="Text Box 50"/>
            <p:cNvSpPr txBox="1">
              <a:spLocks noChangeArrowheads="1"/>
            </p:cNvSpPr>
            <p:nvPr/>
          </p:nvSpPr>
          <p:spPr bwMode="auto">
            <a:xfrm>
              <a:off x="249" y="845"/>
              <a:ext cx="743" cy="272"/>
            </a:xfrm>
            <a:prstGeom prst="rect">
              <a:avLst/>
            </a:prstGeom>
            <a:solidFill>
              <a:srgbClr val="FF99CC">
                <a:alpha val="8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b="1" dirty="0">
                  <a:solidFill>
                    <a:schemeClr val="bg1"/>
                  </a:solidFill>
                  <a:latin typeface="幼圆" panose="02010509060101010101" pitchFamily="49" charset="-122"/>
                </a:rPr>
                <a:t>Tips</a:t>
              </a:r>
            </a:p>
          </p:txBody>
        </p:sp>
      </p:grpSp>
      <p:sp>
        <p:nvSpPr>
          <p:cNvPr id="90172" name="Text Box 60"/>
          <p:cNvSpPr txBox="1">
            <a:spLocks noChangeArrowheads="1"/>
          </p:cNvSpPr>
          <p:nvPr/>
        </p:nvSpPr>
        <p:spPr bwMode="auto">
          <a:xfrm>
            <a:off x="107950" y="1844675"/>
            <a:ext cx="8964613" cy="4752975"/>
          </a:xfrm>
          <a:prstGeom prst="rect">
            <a:avLst/>
          </a:prstGeom>
          <a:solidFill>
            <a:srgbClr val="D9FFD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66"/>
              </a:buClr>
              <a:buFont typeface="Arial" panose="020B0604020202020204" pitchFamily="34" charset="0"/>
              <a:buChar char="♥"/>
            </a:pPr>
            <a:r>
              <a:rPr lang="en-US" altLang="zh-CN" sz="2400" dirty="0">
                <a:latin typeface="Times New Roman" panose="02020603050405020304" pitchFamily="18" charset="0"/>
              </a:rPr>
              <a:t>as soon as</a:t>
            </a:r>
            <a:r>
              <a:rPr lang="zh-CN" altLang="en-US" sz="2400" dirty="0">
                <a:latin typeface="Times New Roman" panose="02020603050405020304" pitchFamily="18" charset="0"/>
              </a:rPr>
              <a:t>， 表示语句的动作紧接着从句的动作而发生。如：</a:t>
            </a:r>
            <a:r>
              <a:rPr lang="en-US" altLang="zh-CN" sz="2400" dirty="0">
                <a:latin typeface="Times New Roman" panose="02020603050405020304" pitchFamily="18" charset="0"/>
              </a:rPr>
              <a:t>I will give him the message as soon as I see him. (</a:t>
            </a:r>
            <a:r>
              <a:rPr lang="zh-CN" altLang="en-US" sz="2400" dirty="0">
                <a:latin typeface="Times New Roman" panose="02020603050405020304" pitchFamily="18" charset="0"/>
              </a:rPr>
              <a:t>我一看到他，就告诉他。</a:t>
            </a:r>
            <a:r>
              <a:rPr lang="en-US" altLang="zh-CN" sz="2400" dirty="0"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50000"/>
              </a:spcBef>
              <a:buClr>
                <a:srgbClr val="FF0066"/>
              </a:buClr>
              <a:buFont typeface="Arial" panose="020B0604020202020204" pitchFamily="34" charset="0"/>
              <a:buChar char="♥"/>
            </a:pPr>
            <a:r>
              <a:rPr lang="en-US" altLang="zh-CN" sz="2400" dirty="0">
                <a:latin typeface="Times New Roman" panose="02020603050405020304" pitchFamily="18" charset="0"/>
              </a:rPr>
              <a:t> “not … until…” </a:t>
            </a:r>
            <a:r>
              <a:rPr lang="zh-CN" altLang="en-US" sz="2400" dirty="0">
                <a:latin typeface="Times New Roman" panose="02020603050405020304" pitchFamily="18" charset="0"/>
              </a:rPr>
              <a:t>与“</a:t>
            </a:r>
            <a:r>
              <a:rPr lang="en-US" altLang="zh-CN" sz="2400" dirty="0">
                <a:latin typeface="Times New Roman" panose="02020603050405020304" pitchFamily="18" charset="0"/>
              </a:rPr>
              <a:t>until”</a:t>
            </a:r>
            <a:r>
              <a:rPr lang="zh-CN" altLang="en-US" sz="2400" dirty="0">
                <a:latin typeface="Times New Roman" panose="02020603050405020304" pitchFamily="18" charset="0"/>
              </a:rPr>
              <a:t>：前者表示“直到</a:t>
            </a:r>
            <a:r>
              <a:rPr lang="en-US" altLang="zh-CN" sz="2400" dirty="0">
                <a:latin typeface="Times New Roman" panose="02020603050405020304" pitchFamily="18" charset="0"/>
              </a:rPr>
              <a:t>……</a:t>
            </a:r>
            <a:r>
              <a:rPr lang="zh-CN" altLang="en-US" sz="2400" dirty="0">
                <a:latin typeface="Times New Roman" panose="02020603050405020304" pitchFamily="18" charset="0"/>
              </a:rPr>
              <a:t>才</a:t>
            </a:r>
            <a:r>
              <a:rPr lang="en-US" altLang="zh-CN" sz="2400" dirty="0">
                <a:latin typeface="Times New Roman" panose="02020603050405020304" pitchFamily="18" charset="0"/>
              </a:rPr>
              <a:t>……</a:t>
            </a:r>
            <a:r>
              <a:rPr lang="zh-CN" altLang="en-US" sz="2400" dirty="0">
                <a:latin typeface="Times New Roman" panose="02020603050405020304" pitchFamily="18" charset="0"/>
              </a:rPr>
              <a:t>”，指主句的动作在从句所表示的时间才开始，谓语一般用非延续性动词；而后者则表示主句的动作在从句所表示的时间之前就开始，并且一直持续到该时间为止，其谓语一般用持续性动词。</a:t>
            </a:r>
          </a:p>
          <a:p>
            <a:pPr eaLnBrk="1" hangingPunct="1">
              <a:spcBef>
                <a:spcPct val="50000"/>
              </a:spcBef>
              <a:buClr>
                <a:srgbClr val="FF0066"/>
              </a:buClr>
              <a:buFont typeface="Arial" panose="020B0604020202020204" pitchFamily="34" charset="0"/>
              <a:buChar char="♥"/>
            </a:pPr>
            <a:r>
              <a:rPr lang="en-US" altLang="zh-CN" sz="2400" dirty="0">
                <a:latin typeface="Times New Roman" panose="02020603050405020304" pitchFamily="18" charset="0"/>
              </a:rPr>
              <a:t> “</a:t>
            </a:r>
            <a:r>
              <a:rPr lang="zh-CN" altLang="en-US" sz="2400" dirty="0">
                <a:latin typeface="Times New Roman" panose="02020603050405020304" pitchFamily="18" charset="0"/>
              </a:rPr>
              <a:t>主将从现”：即主句用一般将来时态，从句只能用一般现在时。</a:t>
            </a:r>
          </a:p>
          <a:p>
            <a:pPr eaLnBrk="1" hangingPunct="1">
              <a:spcBef>
                <a:spcPct val="50000"/>
              </a:spcBef>
              <a:buClr>
                <a:srgbClr val="FF0066"/>
              </a:buClr>
              <a:buFont typeface="Arial" panose="020B0604020202020204" pitchFamily="34" charset="0"/>
              <a:buChar char="♥"/>
            </a:pPr>
            <a:r>
              <a:rPr lang="zh-CN" altLang="en-US" sz="2400" dirty="0">
                <a:latin typeface="Times New Roman" panose="02020603050405020304" pitchFamily="18" charset="0"/>
              </a:rPr>
              <a:t>从句的位置：  时间状语从句放在主句之前或之后均可。但在主句之前时，应用逗号与主句分开。 </a:t>
            </a:r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0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90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90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Group 2"/>
          <p:cNvGrpSpPr/>
          <p:nvPr/>
        </p:nvGrpSpPr>
        <p:grpSpPr bwMode="auto">
          <a:xfrm>
            <a:off x="250825" y="333375"/>
            <a:ext cx="2305050" cy="863600"/>
            <a:chOff x="385" y="255"/>
            <a:chExt cx="1452" cy="544"/>
          </a:xfrm>
        </p:grpSpPr>
        <p:grpSp>
          <p:nvGrpSpPr>
            <p:cNvPr id="71683" name="Group 3"/>
            <p:cNvGrpSpPr/>
            <p:nvPr/>
          </p:nvGrpSpPr>
          <p:grpSpPr bwMode="auto">
            <a:xfrm>
              <a:off x="385" y="255"/>
              <a:ext cx="1406" cy="544"/>
              <a:chOff x="3130" y="2001"/>
              <a:chExt cx="1460" cy="500"/>
            </a:xfrm>
          </p:grpSpPr>
          <p:sp>
            <p:nvSpPr>
              <p:cNvPr id="71684" name="AutoShape 4"/>
              <p:cNvSpPr>
                <a:spLocks noChangeArrowheads="1"/>
              </p:cNvSpPr>
              <p:nvPr/>
            </p:nvSpPr>
            <p:spPr bwMode="auto">
              <a:xfrm>
                <a:off x="3130" y="2001"/>
                <a:ext cx="1460" cy="50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33CC33">
                      <a:gamma/>
                      <a:shade val="86275"/>
                      <a:invGamma/>
                    </a:srgbClr>
                  </a:gs>
                  <a:gs pos="100000">
                    <a:srgbClr val="33CC33"/>
                  </a:gs>
                </a:gsLst>
                <a:lin ang="5400000" scaled="1"/>
              </a:gradFill>
              <a:ln>
                <a:noFill/>
              </a:ln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1685" name="AutoShape 5"/>
              <p:cNvSpPr>
                <a:spLocks noChangeArrowheads="1"/>
              </p:cNvSpPr>
              <p:nvPr/>
            </p:nvSpPr>
            <p:spPr bwMode="auto">
              <a:xfrm>
                <a:off x="3165" y="2023"/>
                <a:ext cx="1391" cy="45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1686" name="AutoShape 6"/>
              <p:cNvSpPr>
                <a:spLocks noChangeArrowheads="1"/>
              </p:cNvSpPr>
              <p:nvPr/>
            </p:nvSpPr>
            <p:spPr bwMode="auto">
              <a:xfrm>
                <a:off x="3164" y="2024"/>
                <a:ext cx="1391" cy="45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FF66">
                      <a:gamma/>
                      <a:shade val="46275"/>
                      <a:invGamma/>
                      <a:alpha val="0"/>
                    </a:srgbClr>
                  </a:gs>
                  <a:gs pos="100000">
                    <a:srgbClr val="FFFF66">
                      <a:alpha val="60001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1687" name="Text Box 7"/>
            <p:cNvSpPr txBox="1">
              <a:spLocks noChangeArrowheads="1"/>
            </p:cNvSpPr>
            <p:nvPr/>
          </p:nvSpPr>
          <p:spPr bwMode="auto">
            <a:xfrm>
              <a:off x="430" y="300"/>
              <a:ext cx="140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/>
                <a:t>Functions</a:t>
              </a:r>
            </a:p>
          </p:txBody>
        </p:sp>
      </p:grpSp>
      <p:graphicFrame>
        <p:nvGraphicFramePr>
          <p:cNvPr id="71745" name="Group 65"/>
          <p:cNvGraphicFramePr>
            <a:graphicFrameLocks noGrp="1"/>
          </p:cNvGraphicFramePr>
          <p:nvPr/>
        </p:nvGraphicFramePr>
        <p:xfrm>
          <a:off x="179388" y="1484313"/>
          <a:ext cx="8496300" cy="4392613"/>
        </p:xfrm>
        <a:graphic>
          <a:graphicData uri="http://schemas.openxmlformats.org/drawingml/2006/table">
            <a:tbl>
              <a:tblPr/>
              <a:tblGrid>
                <a:gridCol w="849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1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幼圆" panose="02010509060101010101" pitchFamily="49" charset="-122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7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幼圆" panose="02010509060101010101" pitchFamily="49" charset="-122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幼圆" panose="02010509060101010101" pitchFamily="49" charset="-122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1703" name="Text Box 23"/>
          <p:cNvSpPr txBox="1">
            <a:spLocks noChangeArrowheads="1"/>
          </p:cNvSpPr>
          <p:nvPr/>
        </p:nvSpPr>
        <p:spPr bwMode="auto">
          <a:xfrm>
            <a:off x="2484438" y="1628775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</a:rPr>
              <a:t>be</a:t>
            </a:r>
          </a:p>
        </p:txBody>
      </p:sp>
      <p:sp>
        <p:nvSpPr>
          <p:cNvPr id="71712" name="Rectangle 32"/>
          <p:cNvSpPr>
            <a:spLocks noChangeArrowheads="1"/>
          </p:cNvSpPr>
          <p:nvPr/>
        </p:nvSpPr>
        <p:spPr bwMode="auto">
          <a:xfrm>
            <a:off x="322263" y="1628775"/>
            <a:ext cx="56308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/>
              <a:t>That would _____ very interesting.</a:t>
            </a:r>
            <a:endParaRPr lang="zh-CN" altLang="en-US" sz="2800"/>
          </a:p>
        </p:txBody>
      </p:sp>
      <p:sp>
        <p:nvSpPr>
          <p:cNvPr id="71713" name="Rectangle 33"/>
          <p:cNvSpPr>
            <a:spLocks noChangeArrowheads="1"/>
          </p:cNvSpPr>
          <p:nvPr/>
        </p:nvSpPr>
        <p:spPr bwMode="auto">
          <a:xfrm>
            <a:off x="336550" y="2349500"/>
            <a:ext cx="5314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/>
              <a:t>It can _____ one million people. </a:t>
            </a:r>
          </a:p>
        </p:txBody>
      </p:sp>
      <p:sp>
        <p:nvSpPr>
          <p:cNvPr id="71714" name="Rectangle 34"/>
          <p:cNvSpPr>
            <a:spLocks noChangeArrowheads="1"/>
          </p:cNvSpPr>
          <p:nvPr/>
        </p:nvSpPr>
        <p:spPr bwMode="auto">
          <a:xfrm>
            <a:off x="322263" y="3203575"/>
            <a:ext cx="82089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/>
              <a:t>The Tian’anmen Rostrum is _____________ Tian’anmen Square</a:t>
            </a:r>
            <a:endParaRPr lang="zh-CN" altLang="en-US" sz="2800"/>
          </a:p>
        </p:txBody>
      </p:sp>
      <p:sp>
        <p:nvSpPr>
          <p:cNvPr id="71716" name="Rectangle 36"/>
          <p:cNvSpPr>
            <a:spLocks noChangeArrowheads="1"/>
          </p:cNvSpPr>
          <p:nvPr/>
        </p:nvSpPr>
        <p:spPr bwMode="auto">
          <a:xfrm>
            <a:off x="322263" y="5084763"/>
            <a:ext cx="42608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/>
              <a:t>I can’t  _______ to see it. </a:t>
            </a:r>
            <a:endParaRPr lang="zh-CN" altLang="en-US" sz="2800"/>
          </a:p>
        </p:txBody>
      </p:sp>
      <p:sp>
        <p:nvSpPr>
          <p:cNvPr id="71733" name="Rectangle 53"/>
          <p:cNvSpPr>
            <a:spLocks noChangeArrowheads="1"/>
          </p:cNvSpPr>
          <p:nvPr/>
        </p:nvSpPr>
        <p:spPr bwMode="auto">
          <a:xfrm>
            <a:off x="322263" y="4437063"/>
            <a:ext cx="8353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/>
              <a:t>It’s about one and a half hours _____ bike.</a:t>
            </a:r>
            <a:endParaRPr lang="zh-CN" altLang="en-US" sz="2800"/>
          </a:p>
        </p:txBody>
      </p:sp>
      <p:sp>
        <p:nvSpPr>
          <p:cNvPr id="71705" name="Text Box 25"/>
          <p:cNvSpPr txBox="1">
            <a:spLocks noChangeArrowheads="1"/>
          </p:cNvSpPr>
          <p:nvPr/>
        </p:nvSpPr>
        <p:spPr bwMode="auto">
          <a:xfrm>
            <a:off x="5508625" y="4437063"/>
            <a:ext cx="5603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</a:rPr>
              <a:t>by</a:t>
            </a:r>
          </a:p>
        </p:txBody>
      </p:sp>
      <p:sp>
        <p:nvSpPr>
          <p:cNvPr id="71706" name="Text Box 26"/>
          <p:cNvSpPr txBox="1">
            <a:spLocks noChangeArrowheads="1"/>
          </p:cNvSpPr>
          <p:nvPr/>
        </p:nvSpPr>
        <p:spPr bwMode="auto">
          <a:xfrm>
            <a:off x="4938713" y="3197225"/>
            <a:ext cx="2370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</a:rPr>
              <a:t>in the north of</a:t>
            </a:r>
          </a:p>
        </p:txBody>
      </p:sp>
      <p:sp>
        <p:nvSpPr>
          <p:cNvPr id="71746" name="Text Box 66"/>
          <p:cNvSpPr txBox="1">
            <a:spLocks noChangeArrowheads="1"/>
          </p:cNvSpPr>
          <p:nvPr/>
        </p:nvSpPr>
        <p:spPr bwMode="auto">
          <a:xfrm>
            <a:off x="1790700" y="5070475"/>
            <a:ext cx="836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</a:rPr>
              <a:t>wait</a:t>
            </a:r>
          </a:p>
        </p:txBody>
      </p:sp>
      <p:sp>
        <p:nvSpPr>
          <p:cNvPr id="71704" name="Text Box 24"/>
          <p:cNvSpPr txBox="1">
            <a:spLocks noChangeArrowheads="1"/>
          </p:cNvSpPr>
          <p:nvPr/>
        </p:nvSpPr>
        <p:spPr bwMode="auto">
          <a:xfrm>
            <a:off x="1403350" y="2349500"/>
            <a:ext cx="857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</a:rPr>
              <a:t>hold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1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3" grpId="0"/>
      <p:bldP spid="71705" grpId="0"/>
      <p:bldP spid="71706" grpId="0"/>
      <p:bldP spid="71746" grpId="0"/>
      <p:bldP spid="717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6" name="Text Box 1048"/>
          <p:cNvSpPr txBox="1">
            <a:spLocks noChangeArrowheads="1"/>
          </p:cNvSpPr>
          <p:nvPr/>
        </p:nvSpPr>
        <p:spPr bwMode="auto">
          <a:xfrm>
            <a:off x="971550" y="260350"/>
            <a:ext cx="81375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latin typeface="Times New Roman" panose="02020603050405020304" pitchFamily="18" charset="0"/>
              </a:rPr>
              <a:t>Read Michael’s diary for his trip to  Tian’anmen Square. Pay attention to the form of the diary. </a:t>
            </a:r>
          </a:p>
        </p:txBody>
      </p:sp>
      <p:grpSp>
        <p:nvGrpSpPr>
          <p:cNvPr id="18459" name="Group 1051"/>
          <p:cNvGrpSpPr/>
          <p:nvPr/>
        </p:nvGrpSpPr>
        <p:grpSpPr bwMode="auto">
          <a:xfrm>
            <a:off x="106363" y="328613"/>
            <a:ext cx="865187" cy="579437"/>
            <a:chOff x="521" y="2069"/>
            <a:chExt cx="545" cy="365"/>
          </a:xfrm>
        </p:grpSpPr>
        <p:sp>
          <p:nvSpPr>
            <p:cNvPr id="18457" name="Oval 1049"/>
            <p:cNvSpPr>
              <a:spLocks noChangeArrowheads="1"/>
            </p:cNvSpPr>
            <p:nvPr/>
          </p:nvSpPr>
          <p:spPr bwMode="auto">
            <a:xfrm>
              <a:off x="521" y="2115"/>
              <a:ext cx="545" cy="317"/>
            </a:xfrm>
            <a:prstGeom prst="ellipse">
              <a:avLst/>
            </a:prstGeom>
            <a:solidFill>
              <a:srgbClr val="4343FF">
                <a:alpha val="73000"/>
              </a:srgbClr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58" name="Rectangle 1050"/>
            <p:cNvSpPr>
              <a:spLocks noChangeArrowheads="1"/>
            </p:cNvSpPr>
            <p:nvPr/>
          </p:nvSpPr>
          <p:spPr bwMode="auto">
            <a:xfrm>
              <a:off x="612" y="2069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latin typeface="Times New Roman" panose="02020603050405020304" pitchFamily="18" charset="0"/>
                </a:rPr>
                <a:t>1a</a:t>
              </a:r>
              <a:endParaRPr lang="zh-CN" altLang="en-US" sz="32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8471" name="Group 1063"/>
          <p:cNvGrpSpPr/>
          <p:nvPr/>
        </p:nvGrpSpPr>
        <p:grpSpPr bwMode="auto">
          <a:xfrm>
            <a:off x="539750" y="1484313"/>
            <a:ext cx="7993063" cy="4897437"/>
            <a:chOff x="340" y="935"/>
            <a:chExt cx="5035" cy="3085"/>
          </a:xfrm>
        </p:grpSpPr>
        <p:sp>
          <p:nvSpPr>
            <p:cNvPr id="18463" name="Document"/>
            <p:cNvSpPr>
              <a:spLocks noEditPoints="1" noChangeArrowheads="1"/>
            </p:cNvSpPr>
            <p:nvPr/>
          </p:nvSpPr>
          <p:spPr bwMode="auto">
            <a:xfrm>
              <a:off x="340" y="935"/>
              <a:ext cx="5035" cy="3085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8" name="Text Box 1060"/>
            <p:cNvSpPr txBox="1">
              <a:spLocks noChangeArrowheads="1"/>
            </p:cNvSpPr>
            <p:nvPr/>
          </p:nvSpPr>
          <p:spPr bwMode="auto">
            <a:xfrm>
              <a:off x="385" y="1117"/>
              <a:ext cx="4944" cy="2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spcBef>
                  <a:spcPct val="50000"/>
                </a:spcBef>
              </a:pPr>
              <a:r>
                <a:rPr lang="en-US" altLang="zh-CN"/>
  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  </a:r>
            </a:p>
          </p:txBody>
        </p:sp>
      </p:grpSp>
      <p:sp>
        <p:nvSpPr>
          <p:cNvPr id="18467" name="Text Box 1059"/>
          <p:cNvSpPr txBox="1">
            <a:spLocks noChangeArrowheads="1"/>
          </p:cNvSpPr>
          <p:nvPr/>
        </p:nvSpPr>
        <p:spPr bwMode="auto">
          <a:xfrm>
            <a:off x="1187450" y="2492375"/>
            <a:ext cx="9001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000066"/>
                </a:solidFill>
              </a:rPr>
              <a:t>Body</a:t>
            </a:r>
          </a:p>
        </p:txBody>
      </p:sp>
      <p:sp>
        <p:nvSpPr>
          <p:cNvPr id="18464" name="Text Box 1056"/>
          <p:cNvSpPr txBox="1">
            <a:spLocks noChangeArrowheads="1"/>
          </p:cNvSpPr>
          <p:nvPr/>
        </p:nvSpPr>
        <p:spPr bwMode="auto">
          <a:xfrm>
            <a:off x="684213" y="1916113"/>
            <a:ext cx="2808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000066"/>
                </a:solidFill>
              </a:rPr>
              <a:t>Day of the week, date</a:t>
            </a:r>
          </a:p>
        </p:txBody>
      </p:sp>
      <p:sp>
        <p:nvSpPr>
          <p:cNvPr id="18470" name="Rectangle 1062"/>
          <p:cNvSpPr>
            <a:spLocks noChangeArrowheads="1"/>
          </p:cNvSpPr>
          <p:nvPr/>
        </p:nvSpPr>
        <p:spPr bwMode="auto">
          <a:xfrm>
            <a:off x="7092950" y="1916113"/>
            <a:ext cx="1149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000066"/>
                </a:solidFill>
              </a:rPr>
              <a:t> Weather</a:t>
            </a:r>
            <a:endParaRPr lang="zh-CN" altLang="en-US" b="1">
              <a:solidFill>
                <a:srgbClr val="000066"/>
              </a:solidFill>
            </a:endParaRPr>
          </a:p>
        </p:txBody>
      </p:sp>
      <p:sp>
        <p:nvSpPr>
          <p:cNvPr id="18472" name="Rectangle 1064"/>
          <p:cNvSpPr>
            <a:spLocks noChangeArrowheads="1"/>
          </p:cNvSpPr>
          <p:nvPr/>
        </p:nvSpPr>
        <p:spPr bwMode="auto">
          <a:xfrm>
            <a:off x="4859338" y="5589588"/>
            <a:ext cx="3365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4343FF"/>
                </a:solidFill>
                <a:latin typeface="Times New Roman" panose="02020603050405020304" pitchFamily="18" charset="0"/>
              </a:rPr>
              <a:t>The form of a diary</a:t>
            </a:r>
            <a:endParaRPr lang="zh-CN" altLang="en-US" sz="3200">
              <a:solidFill>
                <a:srgbClr val="4343FF"/>
              </a:solidFill>
              <a:latin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8478" name="WindowsMediaPlayer1" r:id="rId2" imgW="3311640" imgH="577800"/>
        </mc:Choice>
        <mc:Fallback>
          <p:control name="WindowsMediaPlayer1" r:id="rId2" imgW="3311640" imgH="577800">
            <p:pic>
              <p:nvPicPr>
                <p:cNvPr id="2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973138" y="5514975"/>
                  <a:ext cx="3311525" cy="57785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7" grpId="0"/>
      <p:bldP spid="18464" grpId="0"/>
      <p:bldP spid="18470" grpId="0"/>
      <p:bldP spid="18472" grpId="0"/>
    </p:bldLst>
  </p:timing>
</p:sld>
</file>

<file path=ppt/theme/theme1.xml><?xml version="1.0" encoding="utf-8"?>
<a:theme xmlns:a="http://schemas.openxmlformats.org/drawingml/2006/main" name="WWW.2PPT.COM&#10;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主题38</Template>
  <TotalTime>0</TotalTime>
  <Words>980</Words>
  <Application>Microsoft Office PowerPoint</Application>
  <PresentationFormat>全屏显示(4:3)</PresentationFormat>
  <Paragraphs>188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Calibri</vt:lpstr>
      <vt:lpstr>楷体</vt:lpstr>
      <vt:lpstr>华文细黑</vt:lpstr>
      <vt:lpstr>宋体</vt:lpstr>
      <vt:lpstr>Wingdings</vt:lpstr>
      <vt:lpstr>Arial</vt:lpstr>
      <vt:lpstr>微软雅黑</vt:lpstr>
      <vt:lpstr>Arial Narrow</vt:lpstr>
      <vt:lpstr>幼圆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Exercise</vt:lpstr>
      <vt:lpstr>PowerPoint 演示文稿</vt:lpstr>
      <vt:lpstr>Summary </vt:lpstr>
      <vt:lpstr>PowerPoint 演示文稿</vt:lpstr>
      <vt:lpstr>PowerPoint 演示文稿</vt:lpstr>
      <vt:lpstr>Homework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2022-02-08T06:58:06Z</dcterms:created>
  <dcterms:modified xsi:type="dcterms:W3CDTF">2023-01-17T00:04:09Z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B8A8578F3B33468FB6C08B682990178A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