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32" r:id="rId2"/>
    <p:sldId id="268" r:id="rId3"/>
    <p:sldId id="290" r:id="rId4"/>
    <p:sldId id="291" r:id="rId5"/>
    <p:sldId id="292" r:id="rId6"/>
    <p:sldId id="334" r:id="rId7"/>
    <p:sldId id="308" r:id="rId8"/>
    <p:sldId id="317" r:id="rId9"/>
    <p:sldId id="335" r:id="rId10"/>
    <p:sldId id="310" r:id="rId11"/>
    <p:sldId id="312" r:id="rId12"/>
    <p:sldId id="333" r:id="rId13"/>
    <p:sldId id="302" r:id="rId14"/>
    <p:sldId id="313" r:id="rId15"/>
    <p:sldId id="327" r:id="rId16"/>
    <p:sldId id="314" r:id="rId17"/>
    <p:sldId id="316" r:id="rId18"/>
  </p:sldIdLst>
  <p:sldSz cx="9144000" cy="5143500" type="screen16x9"/>
  <p:notesSz cx="7104063" cy="102346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黑体" panose="02010609060101010101" pitchFamily="49" charset="-122"/>
      <p:regular r:id="rId24"/>
    </p:embeddedFont>
    <p:embeddedFont>
      <p:font typeface="楷体" panose="02010609060101010101" pitchFamily="49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C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702"/>
      </p:cViewPr>
      <p:guideLst>
        <p:guide orient="horz" pos="1596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121" y="1279287"/>
            <a:ext cx="6139504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  <a:t>3</a:t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23555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3</a:t>
            </a:fld>
            <a:endParaRPr lang="en-US" altLang="zh-CN" sz="1200" dirty="0"/>
          </a:p>
        </p:txBody>
      </p:sp>
      <p:sp>
        <p:nvSpPr>
          <p:cNvPr id="2355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23557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4915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42875" y="768350"/>
            <a:ext cx="6818313" cy="3836988"/>
          </a:xfrm>
        </p:spPr>
      </p:sp>
      <p:sp>
        <p:nvSpPr>
          <p:cNvPr id="39939" name="文本占位符 49154"/>
          <p:cNvSpPr>
            <a:spLocks noGrp="1" noChangeArrowheads="1"/>
          </p:cNvSpPr>
          <p:nvPr>
            <p:ph type="body" idx="4294967295"/>
          </p:nvPr>
        </p:nvSpPr>
        <p:spPr>
          <a:xfrm>
            <a:off x="710407" y="4861441"/>
            <a:ext cx="5683250" cy="4605576"/>
          </a:xfrm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348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58371" name="文本占位符 34818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ctr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1909310"/>
            <a:ext cx="914400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平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行四边形的面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积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0" y="3523027"/>
            <a:ext cx="914400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课堂导入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新知探究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课堂练习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课堂作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业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82156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多边形的面积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342403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7" name="Group 5"/>
          <p:cNvGrpSpPr/>
          <p:nvPr/>
        </p:nvGrpSpPr>
        <p:grpSpPr>
          <a:xfrm>
            <a:off x="1115695" y="2213610"/>
            <a:ext cx="2039620" cy="1254702"/>
            <a:chOff x="1536" y="1728"/>
            <a:chExt cx="1824" cy="1104"/>
          </a:xfrm>
        </p:grpSpPr>
        <p:sp>
          <p:nvSpPr>
            <p:cNvPr id="40968" name="AutoShape 6"/>
            <p:cNvSpPr/>
            <p:nvPr/>
          </p:nvSpPr>
          <p:spPr>
            <a:xfrm>
              <a:off x="1536" y="1728"/>
              <a:ext cx="1824" cy="768"/>
            </a:xfrm>
            <a:prstGeom prst="parallelogram">
              <a:avLst>
                <a:gd name="adj" fmla="val 59375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969" name="Line 7"/>
            <p:cNvSpPr/>
            <p:nvPr/>
          </p:nvSpPr>
          <p:spPr>
            <a:xfrm flipH="1">
              <a:off x="2304" y="1728"/>
              <a:ext cx="2" cy="768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0" name="Rectangle 8"/>
            <p:cNvSpPr/>
            <p:nvPr/>
          </p:nvSpPr>
          <p:spPr>
            <a:xfrm>
              <a:off x="2304" y="2448"/>
              <a:ext cx="48" cy="48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025" name="Rectangle 9"/>
            <p:cNvSpPr>
              <a:spLocks noChangeArrowheads="1"/>
            </p:cNvSpPr>
            <p:nvPr/>
          </p:nvSpPr>
          <p:spPr bwMode="auto">
            <a:xfrm>
              <a:off x="2306" y="1920"/>
              <a:ext cx="768" cy="33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楷体" panose="02010609060101010101" pitchFamily="49" charset="-122"/>
                </a:rPr>
                <a:t>10</a:t>
              </a:r>
              <a:r>
                <a:rPr kumimoji="1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楷体" panose="02010609060101010101" pitchFamily="49" charset="-122"/>
                </a:rPr>
                <a:t>米</a:t>
              </a:r>
            </a:p>
          </p:txBody>
        </p:sp>
        <p:sp>
          <p:nvSpPr>
            <p:cNvPr id="86026" name="Rectangle 10"/>
            <p:cNvSpPr>
              <a:spLocks noChangeArrowheads="1"/>
            </p:cNvSpPr>
            <p:nvPr/>
          </p:nvSpPr>
          <p:spPr bwMode="auto">
            <a:xfrm>
              <a:off x="1962" y="2496"/>
              <a:ext cx="530" cy="33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楷体" panose="02010609060101010101" pitchFamily="49" charset="-122"/>
                </a:rPr>
                <a:t>18</a:t>
              </a:r>
              <a:r>
                <a:rPr kumimoji="1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楷体" panose="02010609060101010101" pitchFamily="49" charset="-122"/>
                </a:rPr>
                <a:t>米</a:t>
              </a:r>
            </a:p>
          </p:txBody>
        </p:sp>
      </p:grp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3258452" y="2146069"/>
            <a:ext cx="5497195" cy="17716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18×10</a:t>
            </a:r>
            <a:r>
              <a:rPr kumimoji="1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＝</a:t>
            </a:r>
            <a:r>
              <a:rPr kumimoji="1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180(</a:t>
            </a:r>
            <a:r>
              <a:rPr kumimoji="1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平方米</a:t>
            </a:r>
            <a:r>
              <a:rPr kumimoji="1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答：它的面积是</a:t>
            </a:r>
            <a:r>
              <a:rPr kumimoji="1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180</a:t>
            </a:r>
            <a:r>
              <a:rPr kumimoji="1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平方米。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2470" y="455295"/>
            <a:ext cx="80435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一块平行四边形的草地</a:t>
            </a:r>
            <a:r>
              <a:rPr kumimoji="1" lang="en-US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,</a:t>
            </a:r>
            <a:r>
              <a:rPr kumimoji="1" lang="zh-CN" altLang="en-US" sz="28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底是</a:t>
            </a:r>
            <a:r>
              <a:rPr kumimoji="1" lang="en-US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18</a:t>
            </a:r>
            <a:r>
              <a:rPr kumimoji="1" lang="zh-CN" altLang="en-US" sz="28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米</a:t>
            </a:r>
            <a:r>
              <a:rPr kumimoji="1" lang="en-US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,</a:t>
            </a:r>
            <a:r>
              <a:rPr kumimoji="1" lang="zh-CN" altLang="en-US" sz="28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高是</a:t>
            </a:r>
            <a:r>
              <a:rPr kumimoji="1" lang="en-US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10</a:t>
            </a:r>
            <a:r>
              <a:rPr kumimoji="1" lang="zh-CN" altLang="en-US" sz="28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米</a:t>
            </a:r>
            <a:r>
              <a:rPr kumimoji="1" lang="en-US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.</a:t>
            </a:r>
            <a:r>
              <a:rPr kumimoji="1" lang="zh-CN" altLang="en-US" sz="28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这块草地的面积是多少？</a:t>
            </a:r>
            <a:endParaRPr lang="zh-CN" altLang="en-US" sz="2800" dirty="0"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670" y="524909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6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6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9"/>
          <p:cNvSpPr txBox="1"/>
          <p:nvPr/>
        </p:nvSpPr>
        <p:spPr>
          <a:xfrm>
            <a:off x="714375" y="366794"/>
            <a:ext cx="7715250" cy="130888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为了方便停车，很多停车位设计成平行四边形，如图。</a:t>
            </a:r>
          </a:p>
        </p:txBody>
      </p:sp>
      <p:pic>
        <p:nvPicPr>
          <p:cNvPr id="9219" name="图片 7" descr="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65095" y="1437535"/>
            <a:ext cx="3158729" cy="13132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Box 9"/>
          <p:cNvSpPr txBox="1"/>
          <p:nvPr/>
        </p:nvSpPr>
        <p:spPr>
          <a:xfrm>
            <a:off x="1085850" y="3068320"/>
            <a:ext cx="6466205" cy="1371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</a:rPr>
              <a:t>如何求出这个停车位的面积？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想一想并与同伴交流。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941" y="474371"/>
            <a:ext cx="652329" cy="74987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8775" y="297815"/>
            <a:ext cx="8716010" cy="1371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）已知这个停车位的底是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4.8m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，对应的高是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2.5m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，它的面积是多少？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02067" y="3012950"/>
            <a:ext cx="4656455" cy="5979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4.8×2.5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m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902067" y="1592577"/>
            <a:ext cx="7339865" cy="130888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）测量出它的底和高就可以求出停车位的面积。</a:t>
            </a:r>
          </a:p>
        </p:txBody>
      </p:sp>
      <p:sp>
        <p:nvSpPr>
          <p:cNvPr id="4" name="矩形 3"/>
          <p:cNvSpPr/>
          <p:nvPr/>
        </p:nvSpPr>
        <p:spPr>
          <a:xfrm>
            <a:off x="1553765" y="3773248"/>
            <a:ext cx="3583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答：它的面积是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12 ㎡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27018" y="394032"/>
            <a:ext cx="7742348" cy="45405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915" name="Text Box 3"/>
          <p:cNvSpPr txBox="1"/>
          <p:nvPr/>
        </p:nvSpPr>
        <p:spPr>
          <a:xfrm>
            <a:off x="1212393" y="352866"/>
            <a:ext cx="7386837" cy="4572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  任意一个平行四边形都可以转化成一个（        ），它的面积与原平行四边形的面积（      ）。这个长方形的长与原平行四边形的（  ）相等。这个长方形的（   ）与原平行四边形的（  ）相等。因为长方形的面积等于（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 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 ），所以平行四边形的面积等于（     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    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 。</a:t>
            </a:r>
          </a:p>
        </p:txBody>
      </p:sp>
      <p:sp>
        <p:nvSpPr>
          <p:cNvPr id="7172" name="Text Box 4"/>
          <p:cNvSpPr txBox="1"/>
          <p:nvPr/>
        </p:nvSpPr>
        <p:spPr>
          <a:xfrm>
            <a:off x="1518733" y="1184775"/>
            <a:ext cx="15290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长方形</a:t>
            </a:r>
          </a:p>
        </p:txBody>
      </p:sp>
      <p:sp>
        <p:nvSpPr>
          <p:cNvPr id="7173" name="Text Box 5"/>
          <p:cNvSpPr txBox="1"/>
          <p:nvPr/>
        </p:nvSpPr>
        <p:spPr>
          <a:xfrm>
            <a:off x="1571140" y="1766649"/>
            <a:ext cx="10541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相等</a:t>
            </a:r>
            <a:r>
              <a:rPr lang="zh-CN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</a:p>
        </p:txBody>
      </p:sp>
      <p:sp>
        <p:nvSpPr>
          <p:cNvPr id="7174" name="Text Box 6"/>
          <p:cNvSpPr txBox="1"/>
          <p:nvPr/>
        </p:nvSpPr>
        <p:spPr>
          <a:xfrm>
            <a:off x="1524066" y="2426645"/>
            <a:ext cx="28321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zh-CN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底</a:t>
            </a:r>
          </a:p>
        </p:txBody>
      </p:sp>
      <p:sp>
        <p:nvSpPr>
          <p:cNvPr id="7175" name="Text Box 7"/>
          <p:cNvSpPr txBox="1"/>
          <p:nvPr/>
        </p:nvSpPr>
        <p:spPr>
          <a:xfrm>
            <a:off x="5809486" y="2428005"/>
            <a:ext cx="74295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宽</a:t>
            </a:r>
          </a:p>
        </p:txBody>
      </p:sp>
      <p:sp>
        <p:nvSpPr>
          <p:cNvPr id="7176" name="Text Box 8"/>
          <p:cNvSpPr txBox="1"/>
          <p:nvPr/>
        </p:nvSpPr>
        <p:spPr>
          <a:xfrm>
            <a:off x="2757168" y="3076995"/>
            <a:ext cx="85725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高</a:t>
            </a:r>
          </a:p>
        </p:txBody>
      </p:sp>
      <p:sp>
        <p:nvSpPr>
          <p:cNvPr id="7178" name="Text Box 10"/>
          <p:cNvSpPr txBox="1"/>
          <p:nvPr/>
        </p:nvSpPr>
        <p:spPr>
          <a:xfrm>
            <a:off x="1578613" y="3730457"/>
            <a:ext cx="14649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长×宽</a:t>
            </a:r>
          </a:p>
        </p:txBody>
      </p:sp>
      <p:sp>
        <p:nvSpPr>
          <p:cNvPr id="7179" name="Text Box 11"/>
          <p:cNvSpPr txBox="1"/>
          <p:nvPr/>
        </p:nvSpPr>
        <p:spPr>
          <a:xfrm>
            <a:off x="1606645" y="4340827"/>
            <a:ext cx="16548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底×高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 animBg="1"/>
      <p:bldP spid="7176" grpId="0" animBg="1"/>
      <p:bldP spid="7178" grpId="0" animBg="1"/>
      <p:bldP spid="71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/>
          <p:nvPr/>
        </p:nvSpPr>
        <p:spPr>
          <a:xfrm>
            <a:off x="657893" y="647427"/>
            <a:ext cx="6908165" cy="548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判断下面各题，对的打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√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错的打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“×”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33795" name="Text Box 4"/>
          <p:cNvSpPr txBox="1"/>
          <p:nvPr/>
        </p:nvSpPr>
        <p:spPr>
          <a:xfrm>
            <a:off x="709930" y="1044575"/>
            <a:ext cx="8006715" cy="17397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76250" indent="-476250" algn="l" fontAlgn="auto">
              <a:spcBef>
                <a:spcPts val="0"/>
              </a:spcBef>
            </a:pP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 marL="476250" indent="-476250" algn="l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(1)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已知平行四边形的底是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5.8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米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高是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0.6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米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求面积的算式是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5.8 ×0.6    (     )</a:t>
            </a:r>
          </a:p>
        </p:txBody>
      </p:sp>
      <p:sp>
        <p:nvSpPr>
          <p:cNvPr id="33796" name="Text Box 5"/>
          <p:cNvSpPr txBox="1"/>
          <p:nvPr/>
        </p:nvSpPr>
        <p:spPr>
          <a:xfrm>
            <a:off x="724364" y="2272664"/>
            <a:ext cx="7689984" cy="17397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76250" indent="-476250" algn="l" fontAlgn="auto">
              <a:spcBef>
                <a:spcPts val="0"/>
              </a:spcBef>
            </a:pP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 marL="476250" indent="-476250" algn="l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(2)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平行四边形的底是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10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米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高是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16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米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,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面积是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160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米                   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(     )</a:t>
            </a:r>
          </a:p>
        </p:txBody>
      </p:sp>
      <p:sp>
        <p:nvSpPr>
          <p:cNvPr id="33799" name="Text Box 8"/>
          <p:cNvSpPr txBox="1"/>
          <p:nvPr/>
        </p:nvSpPr>
        <p:spPr>
          <a:xfrm>
            <a:off x="4559112" y="3507234"/>
            <a:ext cx="62865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×</a:t>
            </a:r>
          </a:p>
        </p:txBody>
      </p:sp>
      <p:sp>
        <p:nvSpPr>
          <p:cNvPr id="33801" name="Text Box 10"/>
          <p:cNvSpPr txBox="1"/>
          <p:nvPr/>
        </p:nvSpPr>
        <p:spPr>
          <a:xfrm>
            <a:off x="4772332" y="2272664"/>
            <a:ext cx="6286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64" y="564882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6"/>
          <p:cNvSpPr txBox="1"/>
          <p:nvPr/>
        </p:nvSpPr>
        <p:spPr>
          <a:xfrm>
            <a:off x="478790" y="635642"/>
            <a:ext cx="8186420" cy="1308884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476250" indent="-476250"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(3)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一个平行四边形的底是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分米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高是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0.5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厘米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,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它的面积是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2.5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平方厘米   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(     )</a:t>
            </a:r>
          </a:p>
        </p:txBody>
      </p:sp>
      <p:sp>
        <p:nvSpPr>
          <p:cNvPr id="33800" name="Text Box 9"/>
          <p:cNvSpPr txBox="1"/>
          <p:nvPr/>
        </p:nvSpPr>
        <p:spPr>
          <a:xfrm>
            <a:off x="4469264" y="1406271"/>
            <a:ext cx="8985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×</a:t>
            </a:r>
          </a:p>
        </p:txBody>
      </p:sp>
      <p:sp>
        <p:nvSpPr>
          <p:cNvPr id="33798" name="Text Box 7"/>
          <p:cNvSpPr txBox="1"/>
          <p:nvPr/>
        </p:nvSpPr>
        <p:spPr>
          <a:xfrm>
            <a:off x="477520" y="2157730"/>
            <a:ext cx="8432800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76250" indent="-476250"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(4)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平行四边形的底和高分别与长方形的长和宽相等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它们的面积一定相等   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(     )</a:t>
            </a:r>
          </a:p>
        </p:txBody>
      </p:sp>
      <p:sp>
        <p:nvSpPr>
          <p:cNvPr id="33802" name="Text Box 12"/>
          <p:cNvSpPr txBox="1"/>
          <p:nvPr/>
        </p:nvSpPr>
        <p:spPr>
          <a:xfrm>
            <a:off x="4710993" y="2943394"/>
            <a:ext cx="8985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9"/>
          <p:cNvSpPr txBox="1"/>
          <p:nvPr/>
        </p:nvSpPr>
        <p:spPr>
          <a:xfrm>
            <a:off x="597796" y="478452"/>
            <a:ext cx="8178800" cy="20116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）画图并与同伴说一说，平行四边形的面积公式是怎么得到的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）量一量并计算下边平行四边形的面积。</a:t>
            </a: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7218" y="2502013"/>
            <a:ext cx="4354115" cy="14037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362497" y="3624310"/>
            <a:ext cx="166866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2cm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3595257" y="2965648"/>
            <a:ext cx="1191" cy="66317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35620" y="3033994"/>
            <a:ext cx="12598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1cm</a:t>
            </a:r>
          </a:p>
        </p:txBody>
      </p:sp>
      <p:sp>
        <p:nvSpPr>
          <p:cNvPr id="8" name="TextBox 7"/>
          <p:cNvSpPr txBox="1"/>
          <p:nvPr/>
        </p:nvSpPr>
        <p:spPr>
          <a:xfrm rot="1336052">
            <a:off x="5594989" y="3386174"/>
            <a:ext cx="13455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2.8cm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7037705" y="3294979"/>
            <a:ext cx="172641" cy="38338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216052">
            <a:off x="5874761" y="2954900"/>
            <a:ext cx="133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0.7cm</a:t>
            </a:r>
          </a:p>
        </p:txBody>
      </p:sp>
      <p:sp>
        <p:nvSpPr>
          <p:cNvPr id="12" name="矩形 11"/>
          <p:cNvSpPr/>
          <p:nvPr/>
        </p:nvSpPr>
        <p:spPr>
          <a:xfrm>
            <a:off x="1347344" y="4215876"/>
            <a:ext cx="224452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2×1=2(cm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</a:p>
        </p:txBody>
      </p:sp>
      <p:sp>
        <p:nvSpPr>
          <p:cNvPr id="13" name="矩形 12"/>
          <p:cNvSpPr/>
          <p:nvPr/>
        </p:nvSpPr>
        <p:spPr>
          <a:xfrm>
            <a:off x="4687196" y="4251415"/>
            <a:ext cx="334418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8×0</a:t>
            </a: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7=1</a:t>
            </a: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96(cm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</a:p>
        </p:txBody>
      </p:sp>
      <p:grpSp>
        <p:nvGrpSpPr>
          <p:cNvPr id="14" name="组合 28"/>
          <p:cNvGrpSpPr/>
          <p:nvPr/>
        </p:nvGrpSpPr>
        <p:grpSpPr>
          <a:xfrm>
            <a:off x="3591869" y="3486669"/>
            <a:ext cx="132398" cy="149632"/>
            <a:chOff x="0" y="0"/>
            <a:chExt cx="144000" cy="144000"/>
          </a:xfrm>
        </p:grpSpPr>
        <p:cxnSp>
          <p:nvCxnSpPr>
            <p:cNvPr id="15" name="直接连接符 26"/>
            <p:cNvCxnSpPr/>
            <p:nvPr/>
          </p:nvCxnSpPr>
          <p:spPr>
            <a:xfrm>
              <a:off x="0" y="4747"/>
              <a:ext cx="144000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6" name="直接连接符 27"/>
            <p:cNvCxnSpPr/>
            <p:nvPr/>
          </p:nvCxnSpPr>
          <p:spPr>
            <a:xfrm rot="-5400000">
              <a:off x="64087" y="72000"/>
              <a:ext cx="144000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17" name="组合 28"/>
          <p:cNvGrpSpPr/>
          <p:nvPr/>
        </p:nvGrpSpPr>
        <p:grpSpPr>
          <a:xfrm rot="17544534">
            <a:off x="6912004" y="3518971"/>
            <a:ext cx="132398" cy="149632"/>
            <a:chOff x="0" y="0"/>
            <a:chExt cx="144000" cy="144000"/>
          </a:xfrm>
        </p:grpSpPr>
        <p:cxnSp>
          <p:nvCxnSpPr>
            <p:cNvPr id="18" name="直接连接符 26"/>
            <p:cNvCxnSpPr/>
            <p:nvPr/>
          </p:nvCxnSpPr>
          <p:spPr>
            <a:xfrm>
              <a:off x="0" y="4747"/>
              <a:ext cx="144000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9" name="直接连接符 27"/>
            <p:cNvCxnSpPr/>
            <p:nvPr/>
          </p:nvCxnSpPr>
          <p:spPr>
            <a:xfrm rot="-5400000">
              <a:off x="64087" y="72000"/>
              <a:ext cx="144000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95760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矩形 33797"/>
          <p:cNvSpPr/>
          <p:nvPr/>
        </p:nvSpPr>
        <p:spPr>
          <a:xfrm>
            <a:off x="675957" y="509208"/>
            <a:ext cx="7792085" cy="2011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一块平行四边形菜地，底是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30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米，高是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米，每平方米收青菜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千克。这块地共可收青菜多少千克？</a:t>
            </a:r>
          </a:p>
        </p:txBody>
      </p:sp>
      <p:sp>
        <p:nvSpPr>
          <p:cNvPr id="33801" name="矩形 33800"/>
          <p:cNvSpPr/>
          <p:nvPr/>
        </p:nvSpPr>
        <p:spPr>
          <a:xfrm>
            <a:off x="2096135" y="1807845"/>
            <a:ext cx="555815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              30×15×4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              =450×4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              =1800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（千克）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答：这块地共可收青菜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1800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千克。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509208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8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4215" y="378460"/>
            <a:ext cx="8044815" cy="4385945"/>
            <a:chOff x="1418" y="646"/>
            <a:chExt cx="12669" cy="6907"/>
          </a:xfrm>
        </p:grpSpPr>
        <p:sp>
          <p:nvSpPr>
            <p:cNvPr id="4" name="流程图: 可选过程 3"/>
            <p:cNvSpPr/>
            <p:nvPr/>
          </p:nvSpPr>
          <p:spPr>
            <a:xfrm>
              <a:off x="1418" y="646"/>
              <a:ext cx="12479" cy="6907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755" y="1374"/>
              <a:ext cx="12332" cy="524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.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经历平行四边形面积猜想与验证的探究活动，体验数方格及割补法在探究中的应用，获得成功探索问题的体验。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.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掌握平行四边形面积计算公式，并能正确计算平行四边形的面积。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3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.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能运用平行四边形面积计算公式解决相关的实际问题。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"/>
          <p:cNvSpPr/>
          <p:nvPr/>
        </p:nvSpPr>
        <p:spPr>
          <a:xfrm>
            <a:off x="852804" y="1002890"/>
            <a:ext cx="7922485" cy="3780062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67500" tIns="35100" rIns="67500" bIns="35100" anchor="ctr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3253" name="Rectangle 5"/>
          <p:cNvSpPr/>
          <p:nvPr/>
        </p:nvSpPr>
        <p:spPr>
          <a:xfrm>
            <a:off x="1262142" y="1260766"/>
            <a:ext cx="1783556" cy="1096566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67500" tIns="35100" rIns="67500" bIns="35100" anchor="ctr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3254" name="AutoShape 6"/>
          <p:cNvSpPr/>
          <p:nvPr/>
        </p:nvSpPr>
        <p:spPr>
          <a:xfrm>
            <a:off x="4555014" y="1368081"/>
            <a:ext cx="1999060" cy="864394"/>
          </a:xfrm>
          <a:prstGeom prst="parallelogram">
            <a:avLst>
              <a:gd name="adj" fmla="val 57816"/>
            </a:avLst>
          </a:prstGeom>
          <a:solidFill>
            <a:schemeClr val="accent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67500" tIns="35100" rIns="67500" bIns="35100" anchor="ctr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3255" name="Freeform 7"/>
          <p:cNvSpPr/>
          <p:nvPr/>
        </p:nvSpPr>
        <p:spPr>
          <a:xfrm>
            <a:off x="7149465" y="882306"/>
            <a:ext cx="1081088" cy="1350169"/>
          </a:xfrm>
          <a:custGeom>
            <a:avLst/>
            <a:gdLst>
              <a:gd name="txL" fmla="*/ 0 w 726"/>
              <a:gd name="txT" fmla="*/ 0 h 907"/>
              <a:gd name="txR" fmla="*/ 726 w 726"/>
              <a:gd name="txB" fmla="*/ 907 h 907"/>
            </a:gdLst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726" h="907">
                <a:moveTo>
                  <a:pt x="544" y="0"/>
                </a:moveTo>
                <a:lnTo>
                  <a:pt x="0" y="907"/>
                </a:lnTo>
                <a:lnTo>
                  <a:pt x="726" y="907"/>
                </a:lnTo>
                <a:lnTo>
                  <a:pt x="544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3256" name="Rectangle 8"/>
          <p:cNvSpPr/>
          <p:nvPr/>
        </p:nvSpPr>
        <p:spPr>
          <a:xfrm>
            <a:off x="1818085" y="3112744"/>
            <a:ext cx="1132284" cy="1079897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67500" tIns="35100" rIns="67500" bIns="35100" anchor="ctr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3257" name="Freeform 9"/>
          <p:cNvSpPr/>
          <p:nvPr/>
        </p:nvSpPr>
        <p:spPr>
          <a:xfrm>
            <a:off x="4431983" y="3004000"/>
            <a:ext cx="1944291" cy="1079897"/>
          </a:xfrm>
          <a:custGeom>
            <a:avLst/>
            <a:gdLst>
              <a:gd name="txL" fmla="*/ 0 w 1633"/>
              <a:gd name="txT" fmla="*/ 0 h 907"/>
              <a:gd name="txR" fmla="*/ 1633 w 1633"/>
              <a:gd name="txB" fmla="*/ 907 h 907"/>
            </a:gdLst>
            <a:ahLst/>
            <a:cxnLst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</a:cxnLst>
            <a:rect l="txL" t="txT" r="txR" b="txB"/>
            <a:pathLst>
              <a:path w="1633" h="907">
                <a:moveTo>
                  <a:pt x="544" y="0"/>
                </a:moveTo>
                <a:lnTo>
                  <a:pt x="1270" y="0"/>
                </a:lnTo>
                <a:lnTo>
                  <a:pt x="1633" y="907"/>
                </a:lnTo>
                <a:lnTo>
                  <a:pt x="0" y="907"/>
                </a:lnTo>
                <a:lnTo>
                  <a:pt x="544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3258" name="Oval 10"/>
          <p:cNvSpPr/>
          <p:nvPr/>
        </p:nvSpPr>
        <p:spPr>
          <a:xfrm>
            <a:off x="7251780" y="2895812"/>
            <a:ext cx="1188244" cy="1188244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67500" tIns="35100" rIns="67500" bIns="35100" anchor="ctr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7" name="Rectangle 11"/>
          <p:cNvSpPr/>
          <p:nvPr/>
        </p:nvSpPr>
        <p:spPr>
          <a:xfrm>
            <a:off x="918144" y="589915"/>
            <a:ext cx="4825101" cy="501773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学过的平面几何图形有哪些？</a:t>
            </a:r>
          </a:p>
        </p:txBody>
      </p:sp>
      <p:sp>
        <p:nvSpPr>
          <p:cNvPr id="693260" name="Rectangle 12"/>
          <p:cNvSpPr/>
          <p:nvPr/>
        </p:nvSpPr>
        <p:spPr>
          <a:xfrm>
            <a:off x="811053" y="2441946"/>
            <a:ext cx="3202863" cy="501773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67500" tIns="35100" rIns="67500" bIns="3510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长方形面积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=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长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×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宽</a:t>
            </a:r>
          </a:p>
        </p:txBody>
      </p:sp>
      <p:sp>
        <p:nvSpPr>
          <p:cNvPr id="693261" name="Rectangle 13"/>
          <p:cNvSpPr/>
          <p:nvPr/>
        </p:nvSpPr>
        <p:spPr>
          <a:xfrm>
            <a:off x="613255" y="4270270"/>
            <a:ext cx="3924215" cy="501773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67500" tIns="35100" rIns="67500" bIns="3510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正方形面积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=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边长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×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边长</a:t>
            </a:r>
          </a:p>
        </p:txBody>
      </p:sp>
      <p:grpSp>
        <p:nvGrpSpPr>
          <p:cNvPr id="2" name="Group 35"/>
          <p:cNvGrpSpPr/>
          <p:nvPr/>
        </p:nvGrpSpPr>
        <p:grpSpPr>
          <a:xfrm>
            <a:off x="1262142" y="1260766"/>
            <a:ext cx="1789510" cy="1079897"/>
            <a:chOff x="500" y="1072"/>
            <a:chExt cx="1503" cy="816"/>
          </a:xfrm>
          <a:solidFill>
            <a:schemeClr val="accent6"/>
          </a:solidFill>
        </p:grpSpPr>
        <p:sp>
          <p:nvSpPr>
            <p:cNvPr id="22550" name="Rectangle 15"/>
            <p:cNvSpPr/>
            <p:nvPr/>
          </p:nvSpPr>
          <p:spPr>
            <a:xfrm>
              <a:off x="506" y="1072"/>
              <a:ext cx="1497" cy="816"/>
            </a:xfrm>
            <a:prstGeom prst="rect">
              <a:avLst/>
            </a:prstGeom>
            <a:grpFill/>
            <a:ln w="25400" cap="flat" cmpd="sng">
              <a:solidFill>
                <a:srgbClr val="FF66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67500" tIns="35100" rIns="67500" bIns="35100" anchor="ctr"/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51" name="Line 16"/>
            <p:cNvSpPr/>
            <p:nvPr/>
          </p:nvSpPr>
          <p:spPr>
            <a:xfrm>
              <a:off x="500" y="1344"/>
              <a:ext cx="1497" cy="0"/>
            </a:xfrm>
            <a:prstGeom prst="line">
              <a:avLst/>
            </a:prstGeom>
            <a:grpFill/>
            <a:ln w="25400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Line 17"/>
            <p:cNvSpPr/>
            <p:nvPr/>
          </p:nvSpPr>
          <p:spPr>
            <a:xfrm>
              <a:off x="500" y="1616"/>
              <a:ext cx="1497" cy="0"/>
            </a:xfrm>
            <a:prstGeom prst="line">
              <a:avLst/>
            </a:prstGeom>
            <a:grpFill/>
            <a:ln w="25400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Line 21"/>
            <p:cNvSpPr/>
            <p:nvPr/>
          </p:nvSpPr>
          <p:spPr>
            <a:xfrm>
              <a:off x="1655" y="1072"/>
              <a:ext cx="0" cy="816"/>
            </a:xfrm>
            <a:prstGeom prst="line">
              <a:avLst/>
            </a:prstGeom>
            <a:grpFill/>
            <a:ln w="25400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Line 22"/>
            <p:cNvSpPr/>
            <p:nvPr/>
          </p:nvSpPr>
          <p:spPr>
            <a:xfrm>
              <a:off x="1365" y="1072"/>
              <a:ext cx="0" cy="816"/>
            </a:xfrm>
            <a:prstGeom prst="line">
              <a:avLst/>
            </a:prstGeom>
            <a:grpFill/>
            <a:ln w="25400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5" name="Line 23"/>
            <p:cNvSpPr/>
            <p:nvPr/>
          </p:nvSpPr>
          <p:spPr>
            <a:xfrm>
              <a:off x="1066" y="1072"/>
              <a:ext cx="0" cy="816"/>
            </a:xfrm>
            <a:prstGeom prst="line">
              <a:avLst/>
            </a:prstGeom>
            <a:grpFill/>
            <a:ln w="25400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6" name="Line 24"/>
            <p:cNvSpPr/>
            <p:nvPr/>
          </p:nvSpPr>
          <p:spPr>
            <a:xfrm>
              <a:off x="757" y="1072"/>
              <a:ext cx="0" cy="816"/>
            </a:xfrm>
            <a:prstGeom prst="line">
              <a:avLst/>
            </a:prstGeom>
            <a:grpFill/>
            <a:ln w="25400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1818085" y="3112744"/>
            <a:ext cx="1134665" cy="1079897"/>
            <a:chOff x="567" y="2614"/>
            <a:chExt cx="953" cy="907"/>
          </a:xfrm>
          <a:solidFill>
            <a:schemeClr val="accent6"/>
          </a:solidFill>
        </p:grpSpPr>
        <p:sp>
          <p:nvSpPr>
            <p:cNvPr id="22544" name="Rectangle 27"/>
            <p:cNvSpPr/>
            <p:nvPr/>
          </p:nvSpPr>
          <p:spPr>
            <a:xfrm>
              <a:off x="567" y="2614"/>
              <a:ext cx="952" cy="907"/>
            </a:xfrm>
            <a:prstGeom prst="rect">
              <a:avLst/>
            </a:prstGeom>
            <a:grpFill/>
            <a:ln w="25400" cap="flat" cmpd="sng">
              <a:solidFill>
                <a:srgbClr val="FF66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67500" tIns="35100" rIns="67500" bIns="35100" anchor="ctr"/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45" name="Line 28"/>
            <p:cNvSpPr/>
            <p:nvPr/>
          </p:nvSpPr>
          <p:spPr>
            <a:xfrm>
              <a:off x="567" y="2931"/>
              <a:ext cx="952" cy="0"/>
            </a:xfrm>
            <a:prstGeom prst="line">
              <a:avLst/>
            </a:prstGeom>
            <a:grpFill/>
            <a:ln w="25400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6" name="Line 29"/>
            <p:cNvSpPr/>
            <p:nvPr/>
          </p:nvSpPr>
          <p:spPr>
            <a:xfrm>
              <a:off x="567" y="3249"/>
              <a:ext cx="952" cy="0"/>
            </a:xfrm>
            <a:prstGeom prst="line">
              <a:avLst/>
            </a:prstGeom>
            <a:grpFill/>
            <a:ln w="25400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Line 31"/>
            <p:cNvSpPr/>
            <p:nvPr/>
          </p:nvSpPr>
          <p:spPr>
            <a:xfrm>
              <a:off x="1520" y="2614"/>
              <a:ext cx="0" cy="816"/>
            </a:xfrm>
            <a:prstGeom prst="line">
              <a:avLst/>
            </a:prstGeom>
            <a:grpFill/>
            <a:ln w="25400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8" name="Line 32"/>
            <p:cNvSpPr/>
            <p:nvPr/>
          </p:nvSpPr>
          <p:spPr>
            <a:xfrm>
              <a:off x="1203" y="2614"/>
              <a:ext cx="0" cy="907"/>
            </a:xfrm>
            <a:prstGeom prst="line">
              <a:avLst/>
            </a:prstGeom>
            <a:grpFill/>
            <a:ln w="25400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9" name="Line 33"/>
            <p:cNvSpPr/>
            <p:nvPr/>
          </p:nvSpPr>
          <p:spPr>
            <a:xfrm>
              <a:off x="885" y="2614"/>
              <a:ext cx="0" cy="907"/>
            </a:xfrm>
            <a:prstGeom prst="line">
              <a:avLst/>
            </a:prstGeom>
            <a:grpFill/>
            <a:ln w="25400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9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9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9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9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3" grpId="0" bldLvl="0" animBg="1"/>
      <p:bldP spid="693254" grpId="0" bldLvl="0" animBg="1"/>
      <p:bldP spid="693256" grpId="0" bldLvl="0" animBg="1"/>
      <p:bldP spid="693258" grpId="0" bldLvl="0" animBg="1"/>
      <p:bldP spid="693260" grpId="0" bldLvl="0" animBg="1"/>
      <p:bldP spid="69326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8194"/>
          <p:cNvSpPr>
            <a:spLocks noGrp="1"/>
          </p:cNvSpPr>
          <p:nvPr>
            <p:ph type="title" idx="4294967295"/>
          </p:nvPr>
        </p:nvSpPr>
        <p:spPr>
          <a:xfrm>
            <a:off x="294005" y="517525"/>
            <a:ext cx="8255635" cy="1141730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    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公园准备在一块平行四边形的空地上铺上草坪（如下图），这块空地的面积是多少？</a:t>
            </a:r>
          </a:p>
        </p:txBody>
      </p:sp>
      <p:pic>
        <p:nvPicPr>
          <p:cNvPr id="13336" name="Picture 2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17921" y="2086351"/>
            <a:ext cx="3233738" cy="15823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平行四边形 25"/>
          <p:cNvSpPr/>
          <p:nvPr/>
        </p:nvSpPr>
        <p:spPr>
          <a:xfrm>
            <a:off x="2481977" y="2391549"/>
            <a:ext cx="3105150" cy="972741"/>
          </a:xfrm>
          <a:prstGeom prst="parallelogram">
            <a:avLst>
              <a:gd name="adj" fmla="val 127409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3711575" y="2416419"/>
            <a:ext cx="14605" cy="93662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dash"/>
          </a:ln>
          <a:effectLst/>
        </p:spPr>
      </p:cxnSp>
      <p:sp>
        <p:nvSpPr>
          <p:cNvPr id="30" name="TextBox 29"/>
          <p:cNvSpPr txBox="1"/>
          <p:nvPr/>
        </p:nvSpPr>
        <p:spPr>
          <a:xfrm rot="19260000">
            <a:off x="2632233" y="2364415"/>
            <a:ext cx="9569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66172" y="2681585"/>
            <a:ext cx="90582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99156" y="3299702"/>
            <a:ext cx="98464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6m</a:t>
            </a:r>
          </a:p>
        </p:txBody>
      </p:sp>
      <p:sp>
        <p:nvSpPr>
          <p:cNvPr id="2" name="矩形 1"/>
          <p:cNvSpPr/>
          <p:nvPr/>
        </p:nvSpPr>
        <p:spPr>
          <a:xfrm>
            <a:off x="326390" y="3642995"/>
            <a:ext cx="8515985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如何求这块空地的面积？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小组交流说一说你们的想法和理由。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 rot="10800000">
            <a:off x="3581123" y="312061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509709" y="3463858"/>
            <a:ext cx="4196080" cy="13381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56335" y="3389630"/>
            <a:ext cx="3061970" cy="1412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4338" name="Group 2"/>
          <p:cNvGraphicFramePr>
            <a:graphicFrameLocks noGrp="1"/>
          </p:cNvGraphicFramePr>
          <p:nvPr/>
        </p:nvGraphicFramePr>
        <p:xfrm>
          <a:off x="1458278" y="986763"/>
          <a:ext cx="6052820" cy="2229485"/>
        </p:xfrm>
        <a:graphic>
          <a:graphicData uri="http://schemas.openxmlformats.org/drawingml/2006/table">
            <a:tbl>
              <a:tblPr/>
              <a:tblGrid>
                <a:gridCol w="31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94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7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94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17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44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94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3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77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940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318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1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788" name="平行四边形 25"/>
          <p:cNvSpPr/>
          <p:nvPr/>
        </p:nvSpPr>
        <p:spPr>
          <a:xfrm>
            <a:off x="4356930" y="1271869"/>
            <a:ext cx="3177778" cy="971550"/>
          </a:xfrm>
          <a:prstGeom prst="parallelogram">
            <a:avLst>
              <a:gd name="adj" fmla="val 130152"/>
            </a:avLst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514" name="直接连接符 23"/>
          <p:cNvCxnSpPr/>
          <p:nvPr/>
        </p:nvCxnSpPr>
        <p:spPr>
          <a:xfrm>
            <a:off x="5613100" y="1325844"/>
            <a:ext cx="11441" cy="863600"/>
          </a:xfrm>
          <a:prstGeom prst="line">
            <a:avLst/>
          </a:prstGeom>
          <a:ln w="28575" cap="flat" cmpd="sng"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</p:cxnSp>
      <p:grpSp>
        <p:nvGrpSpPr>
          <p:cNvPr id="14515" name="组合 28"/>
          <p:cNvGrpSpPr/>
          <p:nvPr/>
        </p:nvGrpSpPr>
        <p:grpSpPr>
          <a:xfrm>
            <a:off x="5613099" y="2038859"/>
            <a:ext cx="256541" cy="229325"/>
            <a:chOff x="0" y="0"/>
            <a:chExt cx="144000" cy="144000"/>
          </a:xfrm>
        </p:grpSpPr>
        <p:cxnSp>
          <p:nvCxnSpPr>
            <p:cNvPr id="26800" name="直接连接符 26"/>
            <p:cNvCxnSpPr/>
            <p:nvPr/>
          </p:nvCxnSpPr>
          <p:spPr>
            <a:xfrm>
              <a:off x="0" y="4747"/>
              <a:ext cx="144000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6801" name="直接连接符 27"/>
            <p:cNvCxnSpPr/>
            <p:nvPr/>
          </p:nvCxnSpPr>
          <p:spPr>
            <a:xfrm rot="-5400000">
              <a:off x="64087" y="72000"/>
              <a:ext cx="144000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14518" name="TextBox 29"/>
          <p:cNvSpPr txBox="1"/>
          <p:nvPr/>
        </p:nvSpPr>
        <p:spPr>
          <a:xfrm>
            <a:off x="4264402" y="1330463"/>
            <a:ext cx="95024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5m</a:t>
            </a:r>
          </a:p>
        </p:txBody>
      </p:sp>
      <p:sp>
        <p:nvSpPr>
          <p:cNvPr id="14519" name="TextBox 30"/>
          <p:cNvSpPr txBox="1"/>
          <p:nvPr/>
        </p:nvSpPr>
        <p:spPr>
          <a:xfrm>
            <a:off x="5071605" y="2179935"/>
            <a:ext cx="153614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6m</a:t>
            </a:r>
          </a:p>
        </p:txBody>
      </p:sp>
      <p:sp>
        <p:nvSpPr>
          <p:cNvPr id="14520" name="TextBox 31"/>
          <p:cNvSpPr txBox="1"/>
          <p:nvPr/>
        </p:nvSpPr>
        <p:spPr>
          <a:xfrm>
            <a:off x="5754986" y="1446486"/>
            <a:ext cx="124774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3m</a:t>
            </a:r>
          </a:p>
        </p:txBody>
      </p:sp>
      <p:sp>
        <p:nvSpPr>
          <p:cNvPr id="26795" name="矩形 40"/>
          <p:cNvSpPr/>
          <p:nvPr/>
        </p:nvSpPr>
        <p:spPr>
          <a:xfrm>
            <a:off x="1786938" y="1284312"/>
            <a:ext cx="1890713" cy="1590675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523" name="TextBox 41"/>
          <p:cNvSpPr txBox="1"/>
          <p:nvPr/>
        </p:nvSpPr>
        <p:spPr>
          <a:xfrm>
            <a:off x="1111885" y="3439092"/>
            <a:ext cx="3002280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长方形的面积：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6×5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30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sp>
        <p:nvSpPr>
          <p:cNvPr id="14525" name="TextBox 43"/>
          <p:cNvSpPr txBox="1"/>
          <p:nvPr/>
        </p:nvSpPr>
        <p:spPr>
          <a:xfrm>
            <a:off x="2145257" y="2441545"/>
            <a:ext cx="117407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6m</a:t>
            </a:r>
          </a:p>
        </p:txBody>
      </p:sp>
      <p:sp>
        <p:nvSpPr>
          <p:cNvPr id="14526" name="TextBox 44"/>
          <p:cNvSpPr txBox="1"/>
          <p:nvPr/>
        </p:nvSpPr>
        <p:spPr>
          <a:xfrm>
            <a:off x="933979" y="1656715"/>
            <a:ext cx="10266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5m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5984" y="341470"/>
            <a:ext cx="625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借助方格纸数一数比一比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06323" y="3439092"/>
            <a:ext cx="3877945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这个平行四边形所占的方格肯定不够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个……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4518" grpId="0"/>
      <p:bldP spid="14519" grpId="0"/>
      <p:bldP spid="14520" grpId="0"/>
      <p:bldP spid="14523" grpId="0"/>
      <p:bldP spid="14525" grpId="0"/>
      <p:bldP spid="1452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48129"/>
          <p:cNvSpPr>
            <a:spLocks noChangeArrowheads="1"/>
          </p:cNvSpPr>
          <p:nvPr/>
        </p:nvSpPr>
        <p:spPr bwMode="auto">
          <a:xfrm>
            <a:off x="865188" y="1059657"/>
            <a:ext cx="7129462" cy="25372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8133" name="表格 48132"/>
          <p:cNvGraphicFramePr/>
          <p:nvPr/>
        </p:nvGraphicFramePr>
        <p:xfrm>
          <a:off x="2724886" y="919494"/>
          <a:ext cx="2860675" cy="1450181"/>
        </p:xfrm>
        <a:graphic>
          <a:graphicData uri="http://schemas.openxmlformats.org/drawingml/2006/table">
            <a:tbl>
              <a:tblPr/>
              <a:tblGrid>
                <a:gridCol w="286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0181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000" dirty="0"/>
                    </a:p>
                  </a:txBody>
                  <a:tcPr marT="34290" marB="34290">
                    <a:lnL cap="flat"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139" name="直角三角形 48138"/>
          <p:cNvSpPr>
            <a:spLocks noChangeArrowheads="1"/>
          </p:cNvSpPr>
          <p:nvPr/>
        </p:nvSpPr>
        <p:spPr bwMode="auto">
          <a:xfrm rot="10799293" flipV="1">
            <a:off x="1651023" y="916888"/>
            <a:ext cx="1081087" cy="1452563"/>
          </a:xfrm>
          <a:prstGeom prst="rtTriangle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4586" name="组合 48139"/>
          <p:cNvGrpSpPr/>
          <p:nvPr/>
        </p:nvGrpSpPr>
        <p:grpSpPr bwMode="auto">
          <a:xfrm>
            <a:off x="2738475" y="919382"/>
            <a:ext cx="3937752" cy="1450181"/>
            <a:chOff x="1779" y="943"/>
            <a:chExt cx="3142" cy="1543"/>
          </a:xfrm>
          <a:solidFill>
            <a:schemeClr val="accent6"/>
          </a:solidFill>
        </p:grpSpPr>
        <p:grpSp>
          <p:nvGrpSpPr>
            <p:cNvPr id="24591" name="组合 48140"/>
            <p:cNvGrpSpPr/>
            <p:nvPr/>
          </p:nvGrpSpPr>
          <p:grpSpPr bwMode="auto">
            <a:xfrm>
              <a:off x="4059" y="943"/>
              <a:ext cx="862" cy="1543"/>
              <a:chOff x="4059" y="943"/>
              <a:chExt cx="862" cy="1543"/>
            </a:xfrm>
            <a:grpFill/>
          </p:grpSpPr>
          <p:sp>
            <p:nvSpPr>
              <p:cNvPr id="24593" name="直角三角形 48141"/>
              <p:cNvSpPr>
                <a:spLocks noChangeArrowheads="1"/>
              </p:cNvSpPr>
              <p:nvPr/>
            </p:nvSpPr>
            <p:spPr bwMode="auto">
              <a:xfrm flipV="1">
                <a:off x="4059" y="943"/>
                <a:ext cx="862" cy="1543"/>
              </a:xfrm>
              <a:prstGeom prst="rtTriangle">
                <a:avLst/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594" name="直接连接符 48142"/>
              <p:cNvSpPr>
                <a:spLocks noChangeShapeType="1"/>
              </p:cNvSpPr>
              <p:nvPr/>
            </p:nvSpPr>
            <p:spPr bwMode="auto">
              <a:xfrm>
                <a:off x="4059" y="943"/>
                <a:ext cx="0" cy="1543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4592" name="直接连接符 48143"/>
            <p:cNvSpPr>
              <a:spLocks noChangeShapeType="1"/>
            </p:cNvSpPr>
            <p:nvPr/>
          </p:nvSpPr>
          <p:spPr bwMode="auto">
            <a:xfrm>
              <a:off x="1779" y="943"/>
              <a:ext cx="0" cy="1543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1907" y="243400"/>
            <a:ext cx="6077585" cy="662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怎样把平行四边形转化成长方形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?</a:t>
            </a:r>
          </a:p>
        </p:txBody>
      </p:sp>
      <p:sp>
        <p:nvSpPr>
          <p:cNvPr id="17" name="矩形 16"/>
          <p:cNvSpPr/>
          <p:nvPr/>
        </p:nvSpPr>
        <p:spPr>
          <a:xfrm>
            <a:off x="1290955" y="2604582"/>
            <a:ext cx="24257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algn="ctr" eaLnBrk="1" fontAlgn="base" hangingPunct="1"/>
            <a:r>
              <a:rPr lang="zh-CN" altLang="en-US" sz="28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平行四边形面积</a:t>
            </a:r>
          </a:p>
        </p:txBody>
      </p:sp>
      <p:sp>
        <p:nvSpPr>
          <p:cNvPr id="18" name="矩形 17"/>
          <p:cNvSpPr/>
          <p:nvPr/>
        </p:nvSpPr>
        <p:spPr>
          <a:xfrm>
            <a:off x="1664963" y="3280010"/>
            <a:ext cx="206502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algn="ctr" eaLnBrk="1" fontAlgn="base" hangingPunct="1"/>
            <a:r>
              <a:rPr lang="zh-CN" altLang="en-US" sz="28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长方形面积</a:t>
            </a:r>
          </a:p>
        </p:txBody>
      </p:sp>
      <p:sp>
        <p:nvSpPr>
          <p:cNvPr id="19" name="矩形 18"/>
          <p:cNvSpPr/>
          <p:nvPr/>
        </p:nvSpPr>
        <p:spPr>
          <a:xfrm>
            <a:off x="4384437" y="2677081"/>
            <a:ext cx="5143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algn="ctr" eaLnBrk="1" fontAlgn="base" hangingPunct="1"/>
            <a:r>
              <a:rPr lang="zh-CN" altLang="en-US" sz="28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底</a:t>
            </a:r>
          </a:p>
        </p:txBody>
      </p:sp>
      <p:sp>
        <p:nvSpPr>
          <p:cNvPr id="20" name="矩形 19"/>
          <p:cNvSpPr/>
          <p:nvPr/>
        </p:nvSpPr>
        <p:spPr>
          <a:xfrm>
            <a:off x="4433721" y="3267107"/>
            <a:ext cx="4000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algn="ctr" eaLnBrk="1" fontAlgn="base" hangingPunct="1"/>
            <a:r>
              <a:rPr lang="zh-CN" altLang="en-US" sz="28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长</a:t>
            </a:r>
          </a:p>
        </p:txBody>
      </p:sp>
      <p:sp>
        <p:nvSpPr>
          <p:cNvPr id="21" name="矩形 20"/>
          <p:cNvSpPr/>
          <p:nvPr/>
        </p:nvSpPr>
        <p:spPr>
          <a:xfrm>
            <a:off x="5546249" y="2704664"/>
            <a:ext cx="457200" cy="342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algn="ctr" eaLnBrk="1" fontAlgn="base" hangingPunct="1"/>
            <a:r>
              <a:rPr lang="zh-CN" altLang="en-US" sz="28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高</a:t>
            </a:r>
          </a:p>
        </p:txBody>
      </p:sp>
      <p:sp>
        <p:nvSpPr>
          <p:cNvPr id="22" name="矩形 21"/>
          <p:cNvSpPr/>
          <p:nvPr/>
        </p:nvSpPr>
        <p:spPr>
          <a:xfrm>
            <a:off x="5427281" y="3368501"/>
            <a:ext cx="685800" cy="28575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fontAlgn="base" hangingPunct="1"/>
            <a:r>
              <a:rPr lang="zh-CN" altLang="en-US" sz="28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宽</a:t>
            </a:r>
          </a:p>
        </p:txBody>
      </p:sp>
      <p:sp>
        <p:nvSpPr>
          <p:cNvPr id="23" name="矩形 22"/>
          <p:cNvSpPr/>
          <p:nvPr/>
        </p:nvSpPr>
        <p:spPr>
          <a:xfrm>
            <a:off x="5037789" y="3354904"/>
            <a:ext cx="3429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algn="ctr" eaLnBrk="1" fontAlgn="base" hangingPunct="1"/>
            <a:r>
              <a:rPr lang="en-US" altLang="zh-CN" sz="28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×</a:t>
            </a:r>
          </a:p>
        </p:txBody>
      </p:sp>
      <p:sp>
        <p:nvSpPr>
          <p:cNvPr id="24" name="矩形 23"/>
          <p:cNvSpPr/>
          <p:nvPr/>
        </p:nvSpPr>
        <p:spPr>
          <a:xfrm>
            <a:off x="5022850" y="2778189"/>
            <a:ext cx="3429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algn="ctr" eaLnBrk="1" fontAlgn="base" hangingPunct="1"/>
            <a:r>
              <a:rPr lang="en-US" altLang="zh-CN" sz="28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×</a:t>
            </a:r>
          </a:p>
        </p:txBody>
      </p:sp>
      <p:sp>
        <p:nvSpPr>
          <p:cNvPr id="25" name="矩形 24"/>
          <p:cNvSpPr/>
          <p:nvPr/>
        </p:nvSpPr>
        <p:spPr>
          <a:xfrm>
            <a:off x="3727450" y="3705869"/>
            <a:ext cx="274320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algn="ctr" eaLnBrk="1" fontAlgn="base" hangingPunct="1"/>
            <a:endParaRPr lang="en-US" altLang="zh-CN" sz="2800" strike="noStrike" noProof="1"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 eaLnBrk="1" fontAlgn="base" hangingPunct="1"/>
            <a:endParaRPr lang="en-US" altLang="zh-CN" sz="2800" strike="noStrike" noProof="1"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17750" y="4224981"/>
            <a:ext cx="1485900" cy="342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algn="ctr" eaLnBrk="1" fontAlgn="base" hangingPunct="1"/>
            <a:endParaRPr sz="2800" strike="noStrike" noProof="1"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29869" y="2747915"/>
            <a:ext cx="40005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algn="ctr" eaLnBrk="1" fontAlgn="base" hangingPunct="1"/>
            <a:r>
              <a:rPr lang="zh-CN" altLang="en-US" sz="28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＝</a:t>
            </a:r>
          </a:p>
        </p:txBody>
      </p:sp>
      <p:sp>
        <p:nvSpPr>
          <p:cNvPr id="28" name="矩形 27"/>
          <p:cNvSpPr/>
          <p:nvPr/>
        </p:nvSpPr>
        <p:spPr>
          <a:xfrm>
            <a:off x="3991769" y="3325408"/>
            <a:ext cx="40005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algn="ctr" eaLnBrk="1" fontAlgn="base" hangingPunct="1"/>
            <a:r>
              <a:rPr lang="zh-CN" altLang="en-US" sz="28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＝</a:t>
            </a:r>
          </a:p>
        </p:txBody>
      </p:sp>
      <p:sp>
        <p:nvSpPr>
          <p:cNvPr id="29" name="直接连接符 28"/>
          <p:cNvSpPr/>
          <p:nvPr/>
        </p:nvSpPr>
        <p:spPr>
          <a:xfrm flipV="1">
            <a:off x="4626610" y="3074083"/>
            <a:ext cx="0" cy="23931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直接连接符 29"/>
          <p:cNvSpPr/>
          <p:nvPr/>
        </p:nvSpPr>
        <p:spPr>
          <a:xfrm flipV="1">
            <a:off x="3006034" y="3077568"/>
            <a:ext cx="0" cy="221456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直接连接符 30"/>
          <p:cNvSpPr/>
          <p:nvPr/>
        </p:nvSpPr>
        <p:spPr>
          <a:xfrm flipH="1" flipV="1">
            <a:off x="5757997" y="3088204"/>
            <a:ext cx="6668" cy="239554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61135" y="3774475"/>
            <a:ext cx="6586855" cy="342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algn="ctr" eaLnBrk="1" fontAlgn="base" hangingPunct="1"/>
            <a:r>
              <a:rPr lang="en-US" altLang="zh-CN" sz="28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S</a:t>
            </a:r>
            <a:r>
              <a:rPr lang="zh-CN" altLang="en-US" sz="28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表示平行四边形的面积：</a:t>
            </a:r>
            <a:r>
              <a:rPr lang="en-US" altLang="zh-CN" sz="28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a</a:t>
            </a:r>
            <a:r>
              <a:rPr lang="zh-CN" altLang="en-US" sz="28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表示底，</a:t>
            </a:r>
            <a:r>
              <a:rPr lang="en-US" altLang="zh-CN" sz="28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h</a:t>
            </a:r>
            <a:r>
              <a:rPr lang="zh-CN" altLang="en-US" sz="28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表示高。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371044" y="4295515"/>
            <a:ext cx="5223523" cy="476097"/>
            <a:chOff x="-645" y="169"/>
            <a:chExt cx="3989" cy="400"/>
          </a:xfrm>
        </p:grpSpPr>
        <p:sp>
          <p:nvSpPr>
            <p:cNvPr id="34" name="矩形 33"/>
            <p:cNvSpPr/>
            <p:nvPr/>
          </p:nvSpPr>
          <p:spPr>
            <a:xfrm>
              <a:off x="527" y="203"/>
              <a:ext cx="2817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lvl="0" algn="ctr" eaLnBrk="1" fontAlgn="base" hangingPunct="1"/>
              <a:r>
                <a:rPr lang="en-US" altLang="zh-CN" sz="2800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S=ah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-645" y="169"/>
              <a:ext cx="179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lvl="0" algn="ctr" eaLnBrk="1" fontAlgn="base" hangingPunct="1"/>
              <a:r>
                <a:rPr lang="zh-CN" altLang="en-US" sz="2800" strike="noStrike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平行四边形面积写成：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3345699" y="1959185"/>
            <a:ext cx="5143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algn="ctr" eaLnBrk="1" fontAlgn="base" hangingPunct="1"/>
            <a:r>
              <a:rPr lang="zh-CN" altLang="en-US" sz="2800" strike="noStrike" noProof="1"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底</a:t>
            </a:r>
          </a:p>
        </p:txBody>
      </p:sp>
      <p:sp>
        <p:nvSpPr>
          <p:cNvPr id="37" name="矩形 36"/>
          <p:cNvSpPr/>
          <p:nvPr/>
        </p:nvSpPr>
        <p:spPr>
          <a:xfrm>
            <a:off x="3251330" y="1454197"/>
            <a:ext cx="5143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algn="ctr" eaLnBrk="1" fontAlgn="base" hangingPunct="1"/>
            <a:r>
              <a:rPr lang="en-US" altLang="zh-CN" sz="2800" strike="noStrike" noProof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=</a:t>
            </a:r>
            <a:r>
              <a:rPr lang="zh-CN" altLang="en-US" sz="2800" strike="noStrike" noProof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宽</a:t>
            </a:r>
          </a:p>
        </p:txBody>
      </p:sp>
      <p:sp>
        <p:nvSpPr>
          <p:cNvPr id="38" name="矩形 37"/>
          <p:cNvSpPr/>
          <p:nvPr/>
        </p:nvSpPr>
        <p:spPr>
          <a:xfrm>
            <a:off x="3903872" y="1967372"/>
            <a:ext cx="5143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algn="ctr" eaLnBrk="1" fontAlgn="base" hangingPunct="1"/>
            <a:r>
              <a:rPr lang="en-US" altLang="zh-CN" sz="2800" strike="noStrike" noProof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=</a:t>
            </a:r>
            <a:r>
              <a:rPr lang="zh-CN" altLang="en-US" sz="2800" strike="noStrike" noProof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长</a:t>
            </a:r>
          </a:p>
        </p:txBody>
      </p:sp>
      <p:sp>
        <p:nvSpPr>
          <p:cNvPr id="39" name="文本框 48146"/>
          <p:cNvSpPr txBox="1">
            <a:spLocks noChangeArrowheads="1"/>
          </p:cNvSpPr>
          <p:nvPr/>
        </p:nvSpPr>
        <p:spPr bwMode="auto">
          <a:xfrm>
            <a:off x="2697473" y="1371417"/>
            <a:ext cx="545342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 bldLvl="0"/>
      <p:bldP spid="23" grpId="0"/>
      <p:bldP spid="24" grpId="0"/>
      <p:bldP spid="27" grpId="0"/>
      <p:bldP spid="28" grpId="0"/>
      <p:bldP spid="32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1" name="Picture 2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34854" y="1330378"/>
            <a:ext cx="3233738" cy="1582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0" name="平行四边形 25"/>
          <p:cNvSpPr/>
          <p:nvPr/>
        </p:nvSpPr>
        <p:spPr>
          <a:xfrm>
            <a:off x="2686050" y="1638750"/>
            <a:ext cx="3105150" cy="972741"/>
          </a:xfrm>
          <a:prstGeom prst="parallelogram">
            <a:avLst>
              <a:gd name="adj" fmla="val 127405"/>
            </a:avLst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334" name="直接连接符 23"/>
          <p:cNvCxnSpPr/>
          <p:nvPr/>
        </p:nvCxnSpPr>
        <p:spPr>
          <a:xfrm>
            <a:off x="3942160" y="1638750"/>
            <a:ext cx="0" cy="972741"/>
          </a:xfrm>
          <a:prstGeom prst="line">
            <a:avLst/>
          </a:prstGeom>
          <a:ln w="28575" cap="flat" cmpd="sng"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</p:cxnSp>
      <p:grpSp>
        <p:nvGrpSpPr>
          <p:cNvPr id="13335" name="组合 28"/>
          <p:cNvGrpSpPr/>
          <p:nvPr/>
        </p:nvGrpSpPr>
        <p:grpSpPr>
          <a:xfrm>
            <a:off x="3942160" y="2493619"/>
            <a:ext cx="108347" cy="108347"/>
            <a:chOff x="0" y="0"/>
            <a:chExt cx="144000" cy="144000"/>
          </a:xfrm>
        </p:grpSpPr>
        <p:cxnSp>
          <p:nvCxnSpPr>
            <p:cNvPr id="39947" name="直接连接符 26"/>
            <p:cNvCxnSpPr/>
            <p:nvPr/>
          </p:nvCxnSpPr>
          <p:spPr>
            <a:xfrm>
              <a:off x="0" y="4748"/>
              <a:ext cx="144000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9948" name="直接连接符 27"/>
            <p:cNvCxnSpPr/>
            <p:nvPr/>
          </p:nvCxnSpPr>
          <p:spPr>
            <a:xfrm rot="-5400000">
              <a:off x="64088" y="72000"/>
              <a:ext cx="144000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13338" name="TextBox 29"/>
          <p:cNvSpPr txBox="1"/>
          <p:nvPr/>
        </p:nvSpPr>
        <p:spPr>
          <a:xfrm>
            <a:off x="2787888" y="1639067"/>
            <a:ext cx="80954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5m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39" name="TextBox 30"/>
          <p:cNvSpPr txBox="1"/>
          <p:nvPr/>
        </p:nvSpPr>
        <p:spPr>
          <a:xfrm>
            <a:off x="3220720" y="2493645"/>
            <a:ext cx="9963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6m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40" name="TextBox 31"/>
          <p:cNvSpPr txBox="1"/>
          <p:nvPr/>
        </p:nvSpPr>
        <p:spPr>
          <a:xfrm>
            <a:off x="3942159" y="1943550"/>
            <a:ext cx="80954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3m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46" name="文本框 2"/>
          <p:cNvSpPr txBox="1"/>
          <p:nvPr/>
        </p:nvSpPr>
        <p:spPr>
          <a:xfrm>
            <a:off x="2787888" y="3313217"/>
            <a:ext cx="3739135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S=ah</a:t>
            </a:r>
          </a:p>
          <a:p>
            <a:pPr marL="0" lvl="0" indent="0" defTabSz="91440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6×3=18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（平方米）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65" y="379711"/>
            <a:ext cx="556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你能求出这块空地的面积吗？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8" grpId="0"/>
      <p:bldP spid="13339" grpId="0"/>
      <p:bldP spid="13340" grpId="0"/>
      <p:bldP spid="399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AutoShape 3"/>
          <p:cNvSpPr/>
          <p:nvPr/>
        </p:nvSpPr>
        <p:spPr>
          <a:xfrm>
            <a:off x="1331012" y="2003187"/>
            <a:ext cx="1288256" cy="1566863"/>
          </a:xfrm>
          <a:prstGeom prst="parallelogram">
            <a:avLst>
              <a:gd name="adj" fmla="val 25000"/>
            </a:avLst>
          </a:prstGeom>
          <a:solidFill>
            <a:srgbClr val="00B050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9" name="Line 6"/>
          <p:cNvSpPr/>
          <p:nvPr/>
        </p:nvSpPr>
        <p:spPr>
          <a:xfrm>
            <a:off x="2263855" y="2096902"/>
            <a:ext cx="0" cy="1566863"/>
          </a:xfrm>
          <a:prstGeom prst="line">
            <a:avLst/>
          </a:prstGeom>
          <a:ln w="5715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0" name="Rectangle 7"/>
          <p:cNvSpPr/>
          <p:nvPr/>
        </p:nvSpPr>
        <p:spPr>
          <a:xfrm>
            <a:off x="1453667" y="3564393"/>
            <a:ext cx="94128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15m</a:t>
            </a:r>
          </a:p>
        </p:txBody>
      </p:sp>
      <p:sp>
        <p:nvSpPr>
          <p:cNvPr id="41992" name="Line 9"/>
          <p:cNvSpPr/>
          <p:nvPr/>
        </p:nvSpPr>
        <p:spPr>
          <a:xfrm>
            <a:off x="2111846" y="1991440"/>
            <a:ext cx="0" cy="24884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3" name="Line 10"/>
          <p:cNvSpPr/>
          <p:nvPr/>
        </p:nvSpPr>
        <p:spPr>
          <a:xfrm flipH="1">
            <a:off x="2101930" y="2251683"/>
            <a:ext cx="1619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933465" y="1992471"/>
            <a:ext cx="1776491" cy="1588294"/>
            <a:chOff x="6056" y="2615"/>
            <a:chExt cx="2798" cy="2501"/>
          </a:xfrm>
          <a:solidFill>
            <a:srgbClr val="00B050"/>
          </a:solidFill>
        </p:grpSpPr>
        <p:sp>
          <p:nvSpPr>
            <p:cNvPr id="41988" name="AutoShape 5"/>
            <p:cNvSpPr/>
            <p:nvPr/>
          </p:nvSpPr>
          <p:spPr>
            <a:xfrm flipV="1">
              <a:off x="6056" y="2615"/>
              <a:ext cx="2288" cy="2501"/>
            </a:xfrm>
            <a:prstGeom prst="parallelogram">
              <a:avLst>
                <a:gd name="adj" fmla="val 25000"/>
              </a:avLst>
            </a:prstGeom>
            <a:grp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lvl="0" indent="0"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991" name="Line 8"/>
            <p:cNvSpPr/>
            <p:nvPr/>
          </p:nvSpPr>
          <p:spPr>
            <a:xfrm flipV="1">
              <a:off x="6323" y="3771"/>
              <a:ext cx="1711" cy="16"/>
            </a:xfrm>
            <a:prstGeom prst="line">
              <a:avLst/>
            </a:prstGeom>
            <a:grpFill/>
            <a:ln w="38100" cap="rnd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4" name="Rectangle 11"/>
            <p:cNvSpPr/>
            <p:nvPr/>
          </p:nvSpPr>
          <p:spPr>
            <a:xfrm rot="15430023">
              <a:off x="7687" y="3632"/>
              <a:ext cx="1469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18m</a:t>
              </a:r>
            </a:p>
          </p:txBody>
        </p:sp>
        <p:sp>
          <p:nvSpPr>
            <p:cNvPr id="41996" name="Rectangle 17"/>
            <p:cNvSpPr/>
            <p:nvPr/>
          </p:nvSpPr>
          <p:spPr>
            <a:xfrm>
              <a:off x="6377" y="3742"/>
              <a:ext cx="1469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11m</a:t>
              </a:r>
            </a:p>
          </p:txBody>
        </p:sp>
        <p:sp>
          <p:nvSpPr>
            <p:cNvPr id="41997" name="Line 18"/>
            <p:cNvSpPr/>
            <p:nvPr/>
          </p:nvSpPr>
          <p:spPr>
            <a:xfrm flipH="1">
              <a:off x="7710" y="3575"/>
              <a:ext cx="255" cy="0"/>
            </a:xfrm>
            <a:prstGeom prst="line">
              <a:avLst/>
            </a:prstGeom>
            <a:grp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8" name="Line 19"/>
            <p:cNvSpPr/>
            <p:nvPr/>
          </p:nvSpPr>
          <p:spPr>
            <a:xfrm>
              <a:off x="7702" y="3575"/>
              <a:ext cx="0" cy="212"/>
            </a:xfrm>
            <a:prstGeom prst="line">
              <a:avLst/>
            </a:prstGeom>
            <a:grp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999" name="Rectangle 20"/>
          <p:cNvSpPr/>
          <p:nvPr/>
        </p:nvSpPr>
        <p:spPr>
          <a:xfrm rot="16200000">
            <a:off x="1291146" y="2491563"/>
            <a:ext cx="111817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24m</a:t>
            </a:r>
          </a:p>
        </p:txBody>
      </p:sp>
      <p:grpSp>
        <p:nvGrpSpPr>
          <p:cNvPr id="42001" name="Group 22"/>
          <p:cNvGrpSpPr/>
          <p:nvPr/>
        </p:nvGrpSpPr>
        <p:grpSpPr>
          <a:xfrm>
            <a:off x="6268215" y="2096902"/>
            <a:ext cx="2670572" cy="2051450"/>
            <a:chOff x="3264" y="914"/>
            <a:chExt cx="2243" cy="1723"/>
          </a:xfrm>
          <a:solidFill>
            <a:srgbClr val="00B050"/>
          </a:solidFill>
        </p:grpSpPr>
        <p:grpSp>
          <p:nvGrpSpPr>
            <p:cNvPr id="42003" name="Group 23"/>
            <p:cNvGrpSpPr/>
            <p:nvPr/>
          </p:nvGrpSpPr>
          <p:grpSpPr>
            <a:xfrm>
              <a:off x="3264" y="1104"/>
              <a:ext cx="2016" cy="1008"/>
              <a:chOff x="480" y="1200"/>
              <a:chExt cx="2016" cy="1008"/>
            </a:xfrm>
            <a:grpFill/>
          </p:grpSpPr>
          <p:grpSp>
            <p:nvGrpSpPr>
              <p:cNvPr id="42007" name="Group 24"/>
              <p:cNvGrpSpPr/>
              <p:nvPr/>
            </p:nvGrpSpPr>
            <p:grpSpPr>
              <a:xfrm>
                <a:off x="480" y="1200"/>
                <a:ext cx="2016" cy="1008"/>
                <a:chOff x="1968" y="1152"/>
                <a:chExt cx="2016" cy="1008"/>
              </a:xfrm>
              <a:grpFill/>
            </p:grpSpPr>
            <p:sp>
              <p:nvSpPr>
                <p:cNvPr id="60441" name="AutoShape 25"/>
                <p:cNvSpPr>
                  <a:spLocks noChangeArrowheads="1"/>
                </p:cNvSpPr>
                <p:nvPr/>
              </p:nvSpPr>
              <p:spPr bwMode="auto">
                <a:xfrm>
                  <a:off x="1968" y="1152"/>
                  <a:ext cx="2016" cy="1008"/>
                </a:xfrm>
                <a:prstGeom prst="parallelogram">
                  <a:avLst>
                    <a:gd name="adj" fmla="val 50000"/>
                  </a:avLst>
                </a:prstGeom>
                <a:grpFill/>
                <a:ln w="381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grpSp>
              <p:nvGrpSpPr>
                <p:cNvPr id="42015" name="Group 26"/>
                <p:cNvGrpSpPr/>
                <p:nvPr/>
              </p:nvGrpSpPr>
              <p:grpSpPr>
                <a:xfrm>
                  <a:off x="2496" y="1188"/>
                  <a:ext cx="96" cy="972"/>
                  <a:chOff x="2448" y="1188"/>
                  <a:chExt cx="96" cy="972"/>
                </a:xfrm>
                <a:grpFill/>
              </p:grpSpPr>
              <p:sp>
                <p:nvSpPr>
                  <p:cNvPr id="42016" name="Line 27"/>
                  <p:cNvSpPr/>
                  <p:nvPr/>
                </p:nvSpPr>
                <p:spPr>
                  <a:xfrm>
                    <a:off x="2448" y="1188"/>
                    <a:ext cx="0" cy="972"/>
                  </a:xfrm>
                  <a:prstGeom prst="line">
                    <a:avLst/>
                  </a:prstGeom>
                  <a:grpFill/>
                  <a:ln w="28575" cap="flat" cmpd="sng">
                    <a:solidFill>
                      <a:schemeClr val="tx1"/>
                    </a:solidFill>
                    <a:prstDash val="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2017" name="Group 28"/>
                  <p:cNvGrpSpPr/>
                  <p:nvPr/>
                </p:nvGrpSpPr>
                <p:grpSpPr>
                  <a:xfrm>
                    <a:off x="2448" y="2064"/>
                    <a:ext cx="96" cy="96"/>
                    <a:chOff x="2448" y="2064"/>
                    <a:chExt cx="96" cy="96"/>
                  </a:xfrm>
                  <a:grpFill/>
                </p:grpSpPr>
                <p:sp>
                  <p:nvSpPr>
                    <p:cNvPr id="42018" name="Line 29"/>
                    <p:cNvSpPr/>
                    <p:nvPr/>
                  </p:nvSpPr>
                  <p:spPr>
                    <a:xfrm>
                      <a:off x="2448" y="2064"/>
                      <a:ext cx="96" cy="0"/>
                    </a:xfrm>
                    <a:prstGeom prst="line">
                      <a:avLst/>
                    </a:prstGeom>
                    <a:grpFill/>
                    <a:ln w="28575" cap="flat" cmpd="sng">
                      <a:solidFill>
                        <a:schemeClr val="tx1"/>
                      </a:solidFill>
                      <a:prstDash val="dash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2019" name="Line 30"/>
                    <p:cNvSpPr/>
                    <p:nvPr/>
                  </p:nvSpPr>
                  <p:spPr>
                    <a:xfrm>
                      <a:off x="2544" y="2064"/>
                      <a:ext cx="0" cy="96"/>
                    </a:xfrm>
                    <a:prstGeom prst="line">
                      <a:avLst/>
                    </a:prstGeom>
                    <a:grpFill/>
                    <a:ln w="28575" cap="flat" cmpd="sng">
                      <a:solidFill>
                        <a:schemeClr val="tx1"/>
                      </a:solidFill>
                      <a:prstDash val="dash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42008" name="Group 31"/>
              <p:cNvGrpSpPr/>
              <p:nvPr/>
            </p:nvGrpSpPr>
            <p:grpSpPr>
              <a:xfrm>
                <a:off x="960" y="1200"/>
                <a:ext cx="1344" cy="528"/>
                <a:chOff x="960" y="1200"/>
                <a:chExt cx="1344" cy="528"/>
              </a:xfrm>
              <a:grpFill/>
            </p:grpSpPr>
            <p:sp>
              <p:nvSpPr>
                <p:cNvPr id="42009" name="Line 32"/>
                <p:cNvSpPr/>
                <p:nvPr/>
              </p:nvSpPr>
              <p:spPr>
                <a:xfrm>
                  <a:off x="960" y="1200"/>
                  <a:ext cx="1296" cy="528"/>
                </a:xfrm>
                <a:prstGeom prst="line">
                  <a:avLst/>
                </a:prstGeom>
                <a:grpFill/>
                <a:ln w="2857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10" name="Line 33"/>
                <p:cNvSpPr/>
                <p:nvPr/>
              </p:nvSpPr>
              <p:spPr>
                <a:xfrm flipV="1">
                  <a:off x="2160" y="1584"/>
                  <a:ext cx="48" cy="96"/>
                </a:xfrm>
                <a:prstGeom prst="line">
                  <a:avLst/>
                </a:prstGeom>
                <a:grpFill/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11" name="Line 34"/>
                <p:cNvSpPr/>
                <p:nvPr/>
              </p:nvSpPr>
              <p:spPr>
                <a:xfrm>
                  <a:off x="2208" y="1584"/>
                  <a:ext cx="96" cy="48"/>
                </a:xfrm>
                <a:prstGeom prst="line">
                  <a:avLst/>
                </a:prstGeom>
                <a:grpFill/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2004" name="Text Box 35"/>
            <p:cNvSpPr txBox="1"/>
            <p:nvPr/>
          </p:nvSpPr>
          <p:spPr>
            <a:xfrm>
              <a:off x="3686" y="2176"/>
              <a:ext cx="1332" cy="4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27m</a:t>
              </a:r>
            </a:p>
          </p:txBody>
        </p:sp>
        <p:sp>
          <p:nvSpPr>
            <p:cNvPr id="42005" name="Text Box 36"/>
            <p:cNvSpPr txBox="1"/>
            <p:nvPr/>
          </p:nvSpPr>
          <p:spPr>
            <a:xfrm>
              <a:off x="3756" y="1524"/>
              <a:ext cx="1446" cy="4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13m</a:t>
              </a:r>
            </a:p>
          </p:txBody>
        </p:sp>
        <p:sp>
          <p:nvSpPr>
            <p:cNvPr id="42006" name="Text Box 37"/>
            <p:cNvSpPr txBox="1"/>
            <p:nvPr/>
          </p:nvSpPr>
          <p:spPr>
            <a:xfrm rot="1140000">
              <a:off x="3867" y="914"/>
              <a:ext cx="1640" cy="4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16m</a:t>
              </a:r>
            </a:p>
          </p:txBody>
        </p:sp>
      </p:grpSp>
      <p:sp>
        <p:nvSpPr>
          <p:cNvPr id="60454" name="Text Box 38"/>
          <p:cNvSpPr txBox="1"/>
          <p:nvPr/>
        </p:nvSpPr>
        <p:spPr>
          <a:xfrm>
            <a:off x="2771620" y="4181536"/>
            <a:ext cx="4067810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底与高一定要对应哦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!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2329" y="362394"/>
            <a:ext cx="7954010" cy="1482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defTabSz="457200" rtl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zh-CN" altLang="en-US" sz="3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计算下列平行四边形的面积</a:t>
            </a:r>
            <a:r>
              <a:rPr lang="en-US" altLang="zh-CN" sz="3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en-US" sz="3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与同学说说你的方法。</a:t>
            </a:r>
            <a:r>
              <a:rPr lang="zh-CN" altLang="en-US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670" y="488313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14438" y="895563"/>
            <a:ext cx="2615565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15×24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360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㎡</a:t>
            </a:r>
          </a:p>
        </p:txBody>
      </p:sp>
      <p:sp>
        <p:nvSpPr>
          <p:cNvPr id="4" name="矩形 3"/>
          <p:cNvSpPr/>
          <p:nvPr/>
        </p:nvSpPr>
        <p:spPr>
          <a:xfrm>
            <a:off x="1481893" y="1802467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18×11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198㎡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541854" y="2709371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27×13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351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㎡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Office PowerPoint</Application>
  <PresentationFormat>全屏显示(16:9)</PresentationFormat>
  <Paragraphs>106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Calibri</vt:lpstr>
      <vt:lpstr>黑体</vt:lpstr>
      <vt:lpstr>楷体</vt:lpstr>
      <vt:lpstr>微软雅黑</vt:lpstr>
      <vt:lpstr>宋体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      公园准备在一块平行四边形的空地上铺上草坪（如下图），这块空地的面积是多少？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2023-01-17T00:04:26Z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E568BC6735624512A4A6ED5243963694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