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5" r:id="rId2"/>
    <p:sldId id="557" r:id="rId3"/>
    <p:sldId id="607" r:id="rId4"/>
    <p:sldId id="716" r:id="rId5"/>
    <p:sldId id="777" r:id="rId6"/>
    <p:sldId id="653" r:id="rId7"/>
    <p:sldId id="772" r:id="rId8"/>
    <p:sldId id="773" r:id="rId9"/>
    <p:sldId id="692" r:id="rId10"/>
    <p:sldId id="528" r:id="rId11"/>
    <p:sldId id="778" r:id="rId12"/>
    <p:sldId id="762" r:id="rId13"/>
    <p:sldId id="763" r:id="rId14"/>
    <p:sldId id="774" r:id="rId15"/>
    <p:sldId id="775" r:id="rId16"/>
    <p:sldId id="779" r:id="rId17"/>
    <p:sldId id="776" r:id="rId18"/>
    <p:sldId id="704" r:id="rId19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F"/>
    <a:srgbClr val="DE00AE"/>
    <a:srgbClr val="FF00FF"/>
    <a:srgbClr val="A1C450"/>
    <a:srgbClr val="CDCDCD"/>
    <a:srgbClr val="0000FF"/>
    <a:srgbClr val="F1F8EC"/>
    <a:srgbClr val="DF1FCB"/>
    <a:srgbClr val="2B09BB"/>
    <a:srgbClr val="30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96"/>
      </p:cViewPr>
      <p:guideLst>
        <p:guide orient="horz" pos="2142"/>
        <p:guide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2A92-4C64-4F29-9F38-BEB9D228204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F01-9379-4D94-9B7A-4A5CBF3F26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845516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圆的面积</a:t>
            </a:r>
            <a:endParaRPr lang="en-US" altLang="zh-CN" sz="6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-1" y="9347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第六单元   圆</a:t>
            </a:r>
            <a:endParaRPr lang="zh-CN" altLang="en-US" sz="3600" b="1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7584" y="4275120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五年级  下册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5776999"/>
            <a:ext cx="12191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1223010" y="2373948"/>
            <a:ext cx="9144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圆的面积</a:t>
            </a:r>
          </a:p>
        </p:txBody>
      </p:sp>
      <p:sp>
        <p:nvSpPr>
          <p:cNvPr id="15363" name="AutoShape 3"/>
          <p:cNvSpPr/>
          <p:nvPr/>
        </p:nvSpPr>
        <p:spPr>
          <a:xfrm>
            <a:off x="1985645" y="1880870"/>
            <a:ext cx="381000" cy="3048000"/>
          </a:xfrm>
          <a:prstGeom prst="leftBrace">
            <a:avLst>
              <a:gd name="adj1" fmla="val 6666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2579370" y="1616710"/>
            <a:ext cx="5791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圆的面积：圆所占平面的大小。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2579370" y="3048000"/>
            <a:ext cx="6172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圆面积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的计算公式：S＝πr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2579370" y="4495800"/>
            <a:ext cx="8874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已知圆的半径、直径和周长都可以求出圆的面积。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/>
      <p:bldP spid="15365" grpId="0"/>
      <p:bldP spid="15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1545" y="1210945"/>
            <a:ext cx="97542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已知圆的周长求圆的面积的方法：</a:t>
            </a:r>
            <a:endParaRPr lang="en-US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3290" y="2297430"/>
            <a:ext cx="21723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圆的周长</a:t>
            </a:r>
            <a:endParaRPr lang="en-US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5830" y="2317750"/>
            <a:ext cx="21723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圆的半径</a:t>
            </a:r>
            <a:endParaRPr lang="en-US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72830" y="2322830"/>
            <a:ext cx="21723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圆的面积</a:t>
            </a:r>
            <a:endParaRPr lang="en-US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00985" y="2147570"/>
            <a:ext cx="2278380" cy="836295"/>
            <a:chOff x="4411" y="2950"/>
            <a:chExt cx="3588" cy="1317"/>
          </a:xfrm>
        </p:grpSpPr>
        <p:sp>
          <p:nvSpPr>
            <p:cNvPr id="7" name="右箭头 6"/>
            <p:cNvSpPr/>
            <p:nvPr/>
          </p:nvSpPr>
          <p:spPr>
            <a:xfrm>
              <a:off x="4411" y="3797"/>
              <a:ext cx="3047" cy="4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79" y="2950"/>
              <a:ext cx="3421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r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＝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C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÷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π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÷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2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1785" y="2175510"/>
            <a:ext cx="2522220" cy="798195"/>
            <a:chOff x="10491" y="2994"/>
            <a:chExt cx="3972" cy="1257"/>
          </a:xfrm>
        </p:grpSpPr>
        <p:sp>
          <p:nvSpPr>
            <p:cNvPr id="8" name="右箭头 7"/>
            <p:cNvSpPr/>
            <p:nvPr/>
          </p:nvSpPr>
          <p:spPr>
            <a:xfrm>
              <a:off x="10491" y="3781"/>
              <a:ext cx="3047" cy="4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043" y="2994"/>
              <a:ext cx="3421" cy="1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S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＝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楷体" panose="02010609060101010101" pitchFamily="49" charset="-122"/>
                </a:rPr>
                <a:t>πr²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625475" y="683260"/>
            <a:ext cx="10927080" cy="3075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直接写得数。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3²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       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       4²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               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0.6²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              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0.7²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8²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       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        9²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               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10²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               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50²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＝</a:t>
            </a:r>
            <a:endParaRPr lang="en-US" altLang="zh-CN" sz="3200" b="1" dirty="0"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619885" y="1449705"/>
            <a:ext cx="825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4274820" y="1449705"/>
            <a:ext cx="120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7332345" y="1449705"/>
            <a:ext cx="120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0.36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10198100" y="1464945"/>
            <a:ext cx="120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0.49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1624965" y="2216785"/>
            <a:ext cx="825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64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4279900" y="2216785"/>
            <a:ext cx="120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81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7337425" y="2216785"/>
            <a:ext cx="120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10203180" y="2201545"/>
            <a:ext cx="1201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2500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240" y="669290"/>
            <a:ext cx="10927080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小华量得一个圆形草编坐垫的周长是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94.2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厘米。这个圆形坐垫的面积是多少平方厘米？</a:t>
            </a:r>
            <a:endParaRPr lang="en-US" altLang="zh-CN" sz="3200" b="1" dirty="0"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3034877" y="2351405"/>
            <a:ext cx="612351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94.2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30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15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（厘米）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024294" y="3972349"/>
            <a:ext cx="62611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3.14×15²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3.14×225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706.5（平方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厘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米）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2223982" y="5617422"/>
            <a:ext cx="91397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这个圆形坐垫的面积是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706.5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平方厘米。</a:t>
            </a:r>
            <a:endParaRPr lang="en-US" altLang="zh-CN" sz="2800" b="1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170" y="2021205"/>
            <a:ext cx="2466975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j_p100_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1510665"/>
            <a:ext cx="6470015" cy="4617085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>
                <a:latin typeface="+mn-ea"/>
              </a:rPr>
              <a:t>一棵树树干横截面的周长是</a:t>
            </a:r>
            <a:r>
              <a:rPr lang="en-US" altLang="zh-CN" sz="3200" b="1" noProof="1">
                <a:latin typeface="+mn-ea"/>
              </a:rPr>
              <a:t>81.64</a:t>
            </a:r>
            <a:r>
              <a:rPr lang="zh-CN" altLang="en-US" sz="3200" b="1" noProof="1">
                <a:latin typeface="+mn-ea"/>
              </a:rPr>
              <a:t>厘米。这棵树干横截面的面积大约是多少？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>
                <a:latin typeface="+mn-ea"/>
              </a:rPr>
              <a:t>一棵树树干横截面的周长是</a:t>
            </a:r>
            <a:r>
              <a:rPr lang="en-US" altLang="zh-CN" sz="3200" b="1" noProof="1">
                <a:latin typeface="+mn-ea"/>
              </a:rPr>
              <a:t>81.64</a:t>
            </a:r>
            <a:r>
              <a:rPr lang="zh-CN" altLang="en-US" sz="3200" b="1" noProof="1">
                <a:latin typeface="+mn-ea"/>
              </a:rPr>
              <a:t>厘米。这棵树干横截面的面积大约是多少？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3034877" y="2351405"/>
            <a:ext cx="612351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81.64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26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13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（厘米）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024294" y="3972349"/>
            <a:ext cx="62611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3.14×13²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3.14×169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530.66（平方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厘米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2223770" y="5617210"/>
            <a:ext cx="960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这棵树干横截面的面积大约是530.66平方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厘米。</a:t>
            </a:r>
            <a:endParaRPr lang="en-US" altLang="zh-CN" sz="2800" b="1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6886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4863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>
                <a:latin typeface="+mn-ea"/>
              </a:rPr>
              <a:t>一根绳子长</a:t>
            </a:r>
            <a:r>
              <a:rPr lang="en-US" altLang="zh-CN" sz="3200" b="1" noProof="1">
                <a:latin typeface="+mn-ea"/>
              </a:rPr>
              <a:t>31.4</a:t>
            </a:r>
            <a:r>
              <a:rPr lang="zh-CN" altLang="en-US" sz="3200" b="1" noProof="1">
                <a:latin typeface="+mn-ea"/>
              </a:rPr>
              <a:t>米，把它围成一个正方形或圆形。是围成的正方形面积大，还是围成的圆形面积大？大多少？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153920" y="2652395"/>
            <a:ext cx="8341360" cy="852170"/>
            <a:chOff x="-12308989" y="1013769"/>
            <a:chExt cx="17784662" cy="437116"/>
          </a:xfrm>
        </p:grpSpPr>
        <p:sp>
          <p:nvSpPr>
            <p:cNvPr id="15" name="圆角矩形标注 14"/>
            <p:cNvSpPr/>
            <p:nvPr/>
          </p:nvSpPr>
          <p:spPr>
            <a:xfrm>
              <a:off x="-12308989" y="1040152"/>
              <a:ext cx="16769247" cy="410733"/>
            </a:xfrm>
            <a:prstGeom prst="wedgeRoundRectCallout">
              <a:avLst>
                <a:gd name="adj1" fmla="val -53426"/>
                <a:gd name="adj2" fmla="val -84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-12308989" y="1013769"/>
              <a:ext cx="17784662" cy="42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+mn-ea"/>
                </a:rPr>
                <a:t>先分别求出正方形和圆形的面积，再比较。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6886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4863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>
                <a:latin typeface="+mn-ea"/>
              </a:rPr>
              <a:t>一根绳子长</a:t>
            </a:r>
            <a:r>
              <a:rPr lang="en-US" altLang="zh-CN" sz="3200" b="1" noProof="1">
                <a:latin typeface="+mn-ea"/>
              </a:rPr>
              <a:t>31.4</a:t>
            </a:r>
            <a:r>
              <a:rPr lang="zh-CN" altLang="en-US" sz="3200" b="1" noProof="1">
                <a:latin typeface="+mn-ea"/>
              </a:rPr>
              <a:t>米，把它围成一个正方形或圆形。是围成的正方形面积大，还是围成的圆形面积大？大多少？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7850717" y="2092325"/>
            <a:ext cx="612351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</a:t>
            </a:r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31.4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10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（米）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7840134" y="3576109"/>
            <a:ext cx="62611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3.14×5²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3.14×25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78.5（平方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1736090" y="5830570"/>
            <a:ext cx="960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围成的圆形面积大，大16.8775平方米。</a:t>
            </a:r>
            <a:endParaRPr lang="en-US" altLang="zh-CN" sz="2800" b="1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799465" y="2127885"/>
            <a:ext cx="2808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zh-CN" altLang="en-US" sz="28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正方形面积：</a:t>
            </a:r>
          </a:p>
        </p:txBody>
      </p:sp>
      <p:sp>
        <p:nvSpPr>
          <p:cNvPr id="4" name="TextBox 22"/>
          <p:cNvSpPr txBox="1"/>
          <p:nvPr/>
        </p:nvSpPr>
        <p:spPr>
          <a:xfrm>
            <a:off x="6454775" y="2127885"/>
            <a:ext cx="2808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zh-CN" altLang="en-US" sz="28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圆面积：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331682" y="2757170"/>
            <a:ext cx="612351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 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31.4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4= 7.85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（米）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94522" y="3447415"/>
            <a:ext cx="612351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7.85²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61.6225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（平方米）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1240790" y="5165725"/>
            <a:ext cx="8003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78.5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61.6225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16.8775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（平方米）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4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>
                <a:latin typeface="+mn-ea"/>
              </a:rPr>
              <a:t>找一个底面是圆形的茶叶罐或纸筒，量出底面周长，并算出它的面积。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153920" y="3251200"/>
            <a:ext cx="6899910" cy="852170"/>
            <a:chOff x="-12308989" y="1013769"/>
            <a:chExt cx="14711338" cy="437116"/>
          </a:xfrm>
        </p:grpSpPr>
        <p:sp>
          <p:nvSpPr>
            <p:cNvPr id="20" name="圆角矩形标注 19"/>
            <p:cNvSpPr/>
            <p:nvPr/>
          </p:nvSpPr>
          <p:spPr>
            <a:xfrm>
              <a:off x="-12308989" y="1040152"/>
              <a:ext cx="13626875" cy="410733"/>
            </a:xfrm>
            <a:prstGeom prst="wedgeRoundRectCallout">
              <a:avLst>
                <a:gd name="adj1" fmla="val -53426"/>
                <a:gd name="adj2" fmla="val -84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-12308989" y="1013769"/>
              <a:ext cx="14711338" cy="42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    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动手量一量，算一算吧！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432" y="682185"/>
            <a:ext cx="11460667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进一步掌握圆的面积计算公式，能解决已知圆的周长求圆的面积的问题，并能解决相应的简单实际问题。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2.通过解决已知圆的周长求圆的面积的问题，提高应用公式解决问题的能力，培养分析、推理等思维能力。</a:t>
            </a:r>
          </a:p>
          <a:p>
            <a:pPr fontAlgn="auto">
              <a:lnSpc>
                <a:spcPct val="10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3.体会数学在现实生活里的应用，培养应用意识；逐步具有探究精神和创新意识，体验数学探究的乐趣。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57505" y="3949700"/>
            <a:ext cx="11528425" cy="253111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130" y="4181546"/>
            <a:ext cx="10895887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重点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运用圆的面积计算公式解决简单的实际问题。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415290" y="5395807"/>
            <a:ext cx="112433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【</a:t>
            </a:r>
            <a:r>
              <a:rPr lang="zh-CN" altLang="en-US" sz="2800" dirty="0" smtClean="0"/>
              <a:t>难点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理解已知圆周长求圆面积的方法</a:t>
            </a:r>
            <a:r>
              <a:rPr lang="zh-CN" sz="2800" dirty="0" smtClean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1807845" y="1002030"/>
            <a:ext cx="7722870" cy="1677670"/>
            <a:chOff x="-9469887" y="1013769"/>
            <a:chExt cx="16465874" cy="860551"/>
          </a:xfrm>
        </p:grpSpPr>
        <p:sp>
          <p:nvSpPr>
            <p:cNvPr id="15" name="圆角矩形标注 14"/>
            <p:cNvSpPr/>
            <p:nvPr/>
          </p:nvSpPr>
          <p:spPr>
            <a:xfrm>
              <a:off x="-9469887" y="1040152"/>
              <a:ext cx="16204675" cy="834168"/>
            </a:xfrm>
            <a:prstGeom prst="wedgeRoundRectCallout">
              <a:avLst>
                <a:gd name="adj1" fmla="val 53125"/>
                <a:gd name="adj2" fmla="val -216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-9164529" y="1013769"/>
              <a:ext cx="16160516" cy="80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计算圆的面积通常需要知道哪些条件，说说怎样计算圆的面积？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4417695" y="3052445"/>
            <a:ext cx="2961640" cy="2961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369576" y="1025416"/>
              <a:ext cx="533421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2468880" y="2667635"/>
            <a:ext cx="6899910" cy="852170"/>
            <a:chOff x="-12308989" y="1013769"/>
            <a:chExt cx="14711338" cy="437116"/>
          </a:xfrm>
        </p:grpSpPr>
        <p:sp>
          <p:nvSpPr>
            <p:cNvPr id="15" name="圆角矩形标注 14"/>
            <p:cNvSpPr/>
            <p:nvPr/>
          </p:nvSpPr>
          <p:spPr>
            <a:xfrm>
              <a:off x="-12308989" y="1040152"/>
              <a:ext cx="13626875" cy="410733"/>
            </a:xfrm>
            <a:prstGeom prst="wedgeRoundRectCallout">
              <a:avLst>
                <a:gd name="adj1" fmla="val -53426"/>
                <a:gd name="adj2" fmla="val -84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-12308989" y="1013769"/>
              <a:ext cx="14711338" cy="42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+mn-ea"/>
                </a:rPr>
                <a:t>要求花圃的面积，先要求出什么？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" name="TextBox 22"/>
          <p:cNvSpPr txBox="1"/>
          <p:nvPr/>
        </p:nvSpPr>
        <p:spPr>
          <a:xfrm>
            <a:off x="1417955" y="610235"/>
            <a:ext cx="10243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李庄小学有一个圆形花圃，它的周长是</a:t>
            </a:r>
            <a:r>
              <a:rPr lang="en-US" altLang="zh-CN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25.12</a:t>
            </a:r>
            <a:r>
              <a: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米，面积是多少平方米？</a:t>
            </a:r>
          </a:p>
        </p:txBody>
      </p:sp>
      <p:grpSp>
        <p:nvGrpSpPr>
          <p:cNvPr id="27" name="组合 13"/>
          <p:cNvGrpSpPr/>
          <p:nvPr/>
        </p:nvGrpSpPr>
        <p:grpSpPr bwMode="auto">
          <a:xfrm>
            <a:off x="4332605" y="4157345"/>
            <a:ext cx="4558665" cy="950595"/>
            <a:chOff x="-2584145" y="1040009"/>
            <a:chExt cx="9318860" cy="487625"/>
          </a:xfrm>
        </p:grpSpPr>
        <p:sp>
          <p:nvSpPr>
            <p:cNvPr id="28" name="圆角矩形标注 27"/>
            <p:cNvSpPr/>
            <p:nvPr/>
          </p:nvSpPr>
          <p:spPr>
            <a:xfrm>
              <a:off x="-2584145" y="1040009"/>
              <a:ext cx="9318860" cy="487625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>
              <a:off x="-1650831" y="1065091"/>
              <a:ext cx="7993528" cy="42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宋体" panose="02010600030101010101" pitchFamily="2" charset="-122"/>
                </a:rPr>
                <a:t>先要求出圆的半径。</a:t>
              </a:r>
              <a:endPara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369576" y="1025416"/>
              <a:ext cx="533421" cy="47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TextBox 22"/>
          <p:cNvSpPr txBox="1"/>
          <p:nvPr/>
        </p:nvSpPr>
        <p:spPr>
          <a:xfrm>
            <a:off x="1417955" y="610235"/>
            <a:ext cx="10243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李庄小学有一个圆形花圃，它的周长是</a:t>
            </a:r>
            <a:r>
              <a:rPr lang="en-US" altLang="zh-CN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25.12</a:t>
            </a:r>
            <a:r>
              <a: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米，面积是多少平方米？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1663277" y="2591647"/>
            <a:ext cx="2345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sz="2800" b="1" noProof="1" smtClean="0">
                <a:latin typeface="+中文正文" charset="0"/>
                <a:ea typeface="+mn-ea"/>
                <a:cs typeface="+mn-cs"/>
                <a:sym typeface="+mn-ea"/>
              </a:rPr>
              <a:t>花圃的半径</a:t>
            </a:r>
            <a:r>
              <a:rPr lang="zh-CN" sz="3200" b="1" noProof="1" smtClean="0">
                <a:latin typeface="+中文正文" charset="0"/>
                <a:ea typeface="+mn-ea"/>
                <a:cs typeface="+mn-cs"/>
                <a:sym typeface="+mn-ea"/>
              </a:rPr>
              <a:t>：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1663277" y="3175212"/>
            <a:ext cx="432646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28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25.12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8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（米）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6774181" y="2591647"/>
            <a:ext cx="23431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sz="2800" b="1" noProof="1" smtClean="0">
                <a:latin typeface="+中文正文" charset="0"/>
                <a:ea typeface="+mn-ea"/>
                <a:cs typeface="+mn-cs"/>
                <a:sym typeface="+mn-ea"/>
              </a:rPr>
              <a:t>花圃的面积</a:t>
            </a:r>
            <a:r>
              <a:rPr lang="zh-CN" sz="3200" b="1" noProof="1" smtClean="0">
                <a:latin typeface="+中文正文" charset="0"/>
                <a:ea typeface="+mn-ea"/>
                <a:cs typeface="+mn-cs"/>
                <a:sym typeface="+mn-ea"/>
              </a:rPr>
              <a:t>：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6879590" y="3175000"/>
            <a:ext cx="40182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2800" b="1" baseline="660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</a:t>
            </a:r>
            <a:r>
              <a:rPr 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50.24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（平方米）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3763645" y="5272193"/>
            <a:ext cx="59393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答：面积是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50.24</a:t>
            </a:r>
            <a:r>
              <a:rPr 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43013" y="895402"/>
            <a:ext cx="10943167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求下面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各圆的面积。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320117" y="1510454"/>
            <a:ext cx="2980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C=6.28</a:t>
            </a:r>
            <a:r>
              <a: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 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1957917" y="2282826"/>
            <a:ext cx="432011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6.28÷3.14÷2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2÷2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1（米）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6180032" y="2294256"/>
            <a:ext cx="4965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3.14×1²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3.14×1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3.14（平方米）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43013" y="895402"/>
            <a:ext cx="10943167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求下面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各圆的面积。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320117" y="1510454"/>
            <a:ext cx="2980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C=</a:t>
            </a:r>
            <a:r>
              <a:rPr 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125.6</a:t>
            </a:r>
            <a:r>
              <a: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 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1957917" y="2282826"/>
            <a:ext cx="432011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125.6÷3.14÷2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40÷2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20（</a:t>
            </a:r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6180032" y="2294256"/>
            <a:ext cx="4965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3.14×20²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3.14×400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1256（平方</a:t>
            </a:r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43013" y="895402"/>
            <a:ext cx="10943167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求下面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各圆的面积。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320117" y="1510454"/>
            <a:ext cx="29802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d=6</a:t>
            </a:r>
            <a:r>
              <a:rPr lang="zh-CN" altLang="en-US" sz="32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分米 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3542877" y="2282826"/>
            <a:ext cx="432011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6÷2=3（</a:t>
            </a:r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米）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3542877" y="3121026"/>
            <a:ext cx="4965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3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3.14×3²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3.14×9</a:t>
            </a:r>
          </a:p>
          <a:p>
            <a:pPr algn="l" fontAlgn="auto">
              <a:lnSpc>
                <a:spcPct val="150000"/>
              </a:lnSpc>
              <a:buNone/>
            </a:pP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28.26（平方</a:t>
            </a:r>
            <a:r>
              <a:rPr lang="zh-CN" altLang="en-US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2" name="TextBox 22"/>
          <p:cNvSpPr txBox="1"/>
          <p:nvPr/>
        </p:nvSpPr>
        <p:spPr>
          <a:xfrm>
            <a:off x="770890" y="715010"/>
            <a:ext cx="105924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龙湖小区有一个圆形花坛，量得花坛周围的篱笆长是18.84米。这个花坛的占地面积是多少平方米？</a:t>
            </a:r>
            <a:endParaRPr lang="zh-CN" altLang="en-US" sz="3200" b="1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3034877" y="2442845"/>
            <a:ext cx="612351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18.84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6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</a:p>
          <a:p>
            <a:pPr fontAlgn="auto"/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</a:t>
            </a:r>
            <a:r>
              <a:rPr lang="zh-CN" altLang="en-US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（米）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024294" y="4063789"/>
            <a:ext cx="62611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3200" noProof="1" smtClean="0">
                <a:latin typeface="Arial" panose="020B0604020202020204" pitchFamily="34" charset="0"/>
                <a:ea typeface="+mn-ea"/>
                <a:cs typeface="+mn-cs"/>
                <a:sym typeface="+mn-ea"/>
              </a:rPr>
              <a:t>  </a:t>
            </a:r>
            <a:r>
              <a:rPr lang="en-US" altLang="zh-CN" sz="32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3.14×3²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3.14×9</a:t>
            </a:r>
          </a:p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28.26（平方米）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2223982" y="5708862"/>
            <a:ext cx="91397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buNone/>
            </a:pPr>
            <a:r>
              <a:rPr lang="en-US" altLang="zh-CN" sz="28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答：这个花坛的占地面积是28.26平方米。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宽屏</PresentationFormat>
  <Paragraphs>122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Calibri</vt:lpstr>
      <vt:lpstr>黑体</vt:lpstr>
      <vt:lpstr>+中文正文</vt:lpstr>
      <vt:lpstr>楷体</vt:lpstr>
      <vt:lpstr>微软雅黑</vt:lpstr>
      <vt:lpstr>宋体</vt:lpstr>
      <vt:lpstr>楷体_GB2312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2023-01-17T00:04:41Z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0D4F843BDDA0461CB00FFE88433F11AA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