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412" r:id="rId22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FE1"/>
    <a:srgbClr val="21B1C5"/>
    <a:srgbClr val="57D2E3"/>
    <a:srgbClr val="FF6699"/>
    <a:srgbClr val="FFCCFF"/>
    <a:srgbClr val="FF66FF"/>
    <a:srgbClr val="E6FBFE"/>
    <a:srgbClr val="B2F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/>
    <p:restoredTop sz="94660"/>
  </p:normalViewPr>
  <p:slideViewPr>
    <p:cSldViewPr snapToGrid="0" showGuides="1">
      <p:cViewPr>
        <p:scale>
          <a:sx n="90" d="100"/>
          <a:sy n="90" d="100"/>
        </p:scale>
        <p:origin x="-1578" y="-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-41490"/>
    </p:cViewPr>
  </p:sorter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2C23EA9-E334-493F-B64C-ECE6D971E3F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AF375E5-9426-4257-8000-BE1971F71B8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2355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solidFill>
                  <a:srgbClr val="000000"/>
                </a:solidFill>
              </a:rPr>
              <a:t>1</a:t>
            </a:fld>
            <a:endParaRPr lang="zh-CN" alt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987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3555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3F1B229-0E30-474D-B425-A1049DED9328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10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4035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5603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7125252B-620F-4F47-A4F3-6C1062E4BB51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11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6083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7651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F652304-FA8D-48F6-9ED0-A7E836A36D59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12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8131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9699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8626B96-A577-4D1F-B341-A47A09181A77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13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0179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1747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5A2BAA0-3618-4347-ABE2-62D11FC0AA87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14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2227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1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B59D99A-CBF3-4FF0-B498-8C3D7B4A3AEF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15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4275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9219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12211D2C-CBAE-4A1A-A75A-6253B34BB540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16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6323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1267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16EE2CDA-586E-4BDB-AB3A-815F23826970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17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8371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3315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FEA47F8-6166-4DF7-A166-0E59C40FC9CF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18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60419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5363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73DEC88C-3488-4B77-BD6B-6D8FE5A73F0F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19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5603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1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7A5945AB-C0CE-4E16-89CF-4F741E8AC9F3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2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62467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7411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5E05594-9C3B-4506-9A64-15BB442D6317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20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1709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1709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solidFill>
                  <a:srgbClr val="000000"/>
                </a:solidFill>
              </a:rPr>
              <a:t>21</a:t>
            </a:fld>
            <a:endParaRPr lang="zh-CN" alt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7651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9219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495BBDA-DB3A-42BD-915D-504F4A255E08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3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9699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1267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0BFF187-52AA-47FA-B06C-9A9DE8FC6244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4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1747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3315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DCE3A56-4609-401E-A94D-176CB105E01B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5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3795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5363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CFD3246-A961-411F-BBE6-64C955126F8D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6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5843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7411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82CDD492-402F-47F3-9CA0-C7FFF050FA28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7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7891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9459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8B007FA5-F52D-45A4-951F-9EBE7FCAC148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8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9939" name="备注占位符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1507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b" anchorCtr="0" compatLnSpc="1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20A97DE-E1A6-42CC-8722-6D49659157C7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ea"/>
                <a:sym typeface="+mn-ea"/>
              </a:rPr>
              <a:t>9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组合 1"/>
          <p:cNvGrpSpPr/>
          <p:nvPr userDrawn="1"/>
        </p:nvGrpSpPr>
        <p:grpSpPr>
          <a:xfrm>
            <a:off x="0" y="876300"/>
            <a:ext cx="8143875" cy="3740150"/>
            <a:chOff x="-1" y="869694"/>
            <a:chExt cx="8144452" cy="3740406"/>
          </a:xfrm>
        </p:grpSpPr>
        <p:sp>
          <p:nvSpPr>
            <p:cNvPr id="8" name="矩形 14"/>
            <p:cNvSpPr>
              <a:spLocks noChangeArrowheads="1"/>
            </p:cNvSpPr>
            <p:nvPr/>
          </p:nvSpPr>
          <p:spPr bwMode="auto">
            <a:xfrm rot="10800000">
              <a:off x="-1" y="869694"/>
              <a:ext cx="8144452" cy="3740406"/>
            </a:xfrm>
            <a:prstGeom prst="rect">
              <a:avLst/>
            </a:prstGeom>
            <a:gradFill flip="none" rotWithShape="1">
              <a:gsLst>
                <a:gs pos="917">
                  <a:schemeClr val="bg1"/>
                </a:gs>
                <a:gs pos="37000">
                  <a:srgbClr val="E6FBFE">
                    <a:alpha val="80000"/>
                  </a:srgbClr>
                </a:gs>
                <a:gs pos="100000">
                  <a:srgbClr val="57D2E3"/>
                </a:gs>
              </a:gsLst>
              <a:lin ang="0" scaled="1"/>
              <a:tileRect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2054" name="图片 28"/>
            <p:cNvPicPr>
              <a:picLocks noChangeAspect="1"/>
            </p:cNvPicPr>
            <p:nvPr/>
          </p:nvPicPr>
          <p:blipFill>
            <a:blip r:embed="rId2" cstate="email"/>
            <a:srcRect b="-90"/>
            <a:stretch>
              <a:fillRect/>
            </a:stretch>
          </p:blipFill>
          <p:spPr>
            <a:xfrm>
              <a:off x="0" y="869694"/>
              <a:ext cx="8144450" cy="333654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0" name="矩形 14"/>
          <p:cNvSpPr>
            <a:spLocks noChangeArrowheads="1"/>
          </p:cNvSpPr>
          <p:nvPr/>
        </p:nvSpPr>
        <p:spPr bwMode="auto">
          <a:xfrm>
            <a:off x="6531" y="1536700"/>
            <a:ext cx="8144451" cy="2298699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图片 21"/>
          <p:cNvPicPr>
            <a:picLocks noChangeAspect="1"/>
          </p:cNvPicPr>
          <p:nvPr userDrawn="1"/>
        </p:nvPicPr>
        <p:blipFill>
          <a:blip r:embed="rId3" cstate="email"/>
          <a:srcRect l="-2669" r="-10663"/>
          <a:stretch>
            <a:fillRect/>
          </a:stretch>
        </p:blipFill>
        <p:spPr>
          <a:xfrm>
            <a:off x="2233613" y="182563"/>
            <a:ext cx="9958387" cy="5095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2"/>
          <p:cNvGrpSpPr/>
          <p:nvPr userDrawn="1"/>
        </p:nvGrpSpPr>
        <p:grpSpPr>
          <a:xfrm>
            <a:off x="0" y="839788"/>
            <a:ext cx="12192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4109" name="图片 28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280416" y="839788"/>
              <a:ext cx="11640122" cy="3122612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0" y="2127509"/>
            <a:ext cx="12192000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2646680" y="2373630"/>
            <a:ext cx="777049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谢谢观看！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</p:sldLayoutIdLst>
  <p:hf sldNum="0" hdr="0" ftr="0" dt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7.wmf"/><Relationship Id="rId4" Type="http://schemas.openxmlformats.org/officeDocument/2006/relationships/image" Target="../media/image18.png"/><Relationship Id="rId9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6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2.png"/><Relationship Id="rId10" Type="http://schemas.openxmlformats.org/officeDocument/2006/relationships/oleObject" Target="../embeddings/oleObject8.bin"/><Relationship Id="rId4" Type="http://schemas.openxmlformats.org/officeDocument/2006/relationships/image" Target="../media/image8.png"/><Relationship Id="rId9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6531" y="840302"/>
            <a:ext cx="12192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531" name="矩形 24"/>
          <p:cNvSpPr/>
          <p:nvPr/>
        </p:nvSpPr>
        <p:spPr>
          <a:xfrm>
            <a:off x="1809159" y="1712912"/>
            <a:ext cx="4530725" cy="54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第三单元 </a:t>
            </a:r>
            <a:r>
              <a:rPr lang="en-US" altLang="zh-CN" sz="20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 </a:t>
            </a:r>
            <a:r>
              <a:rPr lang="zh-CN" altLang="en-US" sz="20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小数的意义和性质</a:t>
            </a:r>
          </a:p>
        </p:txBody>
      </p:sp>
      <p:sp>
        <p:nvSpPr>
          <p:cNvPr id="22532" name="TextBox 2"/>
          <p:cNvSpPr txBox="1"/>
          <p:nvPr/>
        </p:nvSpPr>
        <p:spPr>
          <a:xfrm>
            <a:off x="6531" y="2536969"/>
            <a:ext cx="8135983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800" b="1" dirty="0" smtClean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</a:t>
            </a:r>
            <a:r>
              <a:rPr lang="zh-CN" altLang="en-US" sz="48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数的意义和读写</a:t>
            </a:r>
          </a:p>
        </p:txBody>
      </p:sp>
      <p:pic>
        <p:nvPicPr>
          <p:cNvPr id="22534" name="Picture 16" descr="F52FA8698EADA84D9D913F21EE602D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142514" y="1536700"/>
            <a:ext cx="4049486" cy="5321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/>
        </p:nvSpPr>
        <p:spPr>
          <a:xfrm>
            <a:off x="2427275" y="5769437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组合 4"/>
          <p:cNvGrpSpPr/>
          <p:nvPr/>
        </p:nvGrpSpPr>
        <p:grpSpPr>
          <a:xfrm>
            <a:off x="449263" y="1252538"/>
            <a:ext cx="800100" cy="655637"/>
            <a:chOff x="357158" y="928670"/>
            <a:chExt cx="600065" cy="655853"/>
          </a:xfrm>
        </p:grpSpPr>
        <p:pic>
          <p:nvPicPr>
            <p:cNvPr id="40978" name="图片 2" descr="例题.pn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0979" name="TextBox 8"/>
            <p:cNvSpPr txBox="1"/>
            <p:nvPr/>
          </p:nvSpPr>
          <p:spPr>
            <a:xfrm>
              <a:off x="428594" y="1047772"/>
              <a:ext cx="419093" cy="51928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n-US" altLang="zh-CN" sz="28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endPara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0963" name="TextBox 1"/>
          <p:cNvSpPr txBox="1"/>
          <p:nvPr/>
        </p:nvSpPr>
        <p:spPr>
          <a:xfrm>
            <a:off x="1306513" y="1323975"/>
            <a:ext cx="10287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0.001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0.040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0.105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这几个小数有什么共同点？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489200" y="2571750"/>
            <a:ext cx="7131050" cy="6413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三位小数表示千分之几。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4044950" y="3527425"/>
            <a:ext cx="1836738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3810000" y="4108450"/>
            <a:ext cx="2306638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6840538" y="3816350"/>
            <a:ext cx="1619250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0.003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1"/>
          <p:cNvGrpSpPr/>
          <p:nvPr/>
        </p:nvGrpSpPr>
        <p:grpSpPr>
          <a:xfrm>
            <a:off x="2578100" y="3567113"/>
            <a:ext cx="8394700" cy="2443162"/>
            <a:chOff x="1919518" y="3582774"/>
            <a:chExt cx="6295820" cy="2443400"/>
          </a:xfrm>
        </p:grpSpPr>
        <p:sp>
          <p:nvSpPr>
            <p:cNvPr id="40972" name="TextBox 1"/>
            <p:cNvSpPr txBox="1"/>
            <p:nvPr/>
          </p:nvSpPr>
          <p:spPr>
            <a:xfrm>
              <a:off x="1941393" y="3811307"/>
              <a:ext cx="2214578" cy="58478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32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z="32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毫米＝</a:t>
              </a:r>
            </a:p>
          </p:txBody>
        </p:sp>
        <p:graphicFrame>
          <p:nvGraphicFramePr>
            <p:cNvPr id="40973" name="Object 2"/>
            <p:cNvGraphicFramePr/>
            <p:nvPr/>
          </p:nvGraphicFramePr>
          <p:xfrm>
            <a:off x="3214685" y="3582774"/>
            <a:ext cx="1214439" cy="1031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7" r:id="rId5" imgW="368935" imgH="394335" progId="Equation.DSMT4">
                    <p:embed/>
                  </p:oleObj>
                </mc:Choice>
                <mc:Fallback>
                  <p:oleObj r:id="rId5" imgW="368935" imgH="394335" progId="Equation.DSMT4">
                    <p:embed/>
                    <p:pic>
                      <p:nvPicPr>
                        <p:cNvPr id="0" name="图片 3087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214685" y="3582774"/>
                          <a:ext cx="1214439" cy="103187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974" name="TextBox 1"/>
            <p:cNvSpPr txBox="1"/>
            <p:nvPr/>
          </p:nvSpPr>
          <p:spPr>
            <a:xfrm>
              <a:off x="4301988" y="3803106"/>
              <a:ext cx="3786214" cy="58478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米＝（         ）米</a:t>
              </a:r>
            </a:p>
          </p:txBody>
        </p:sp>
        <p:sp>
          <p:nvSpPr>
            <p:cNvPr id="40975" name="TextBox 1"/>
            <p:cNvSpPr txBox="1"/>
            <p:nvPr/>
          </p:nvSpPr>
          <p:spPr>
            <a:xfrm>
              <a:off x="1919518" y="5286689"/>
              <a:ext cx="2214578" cy="58478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32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86</a:t>
              </a:r>
              <a:r>
                <a:rPr lang="zh-CN" altLang="en-US" sz="32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毫米＝</a:t>
              </a:r>
            </a:p>
          </p:txBody>
        </p:sp>
        <p:graphicFrame>
          <p:nvGraphicFramePr>
            <p:cNvPr id="40976" name="Object 3"/>
            <p:cNvGraphicFramePr/>
            <p:nvPr/>
          </p:nvGraphicFramePr>
          <p:xfrm>
            <a:off x="3286122" y="4994299"/>
            <a:ext cx="1254922" cy="1031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8" r:id="rId7" imgW="368935" imgH="394335" progId="Equation.DSMT4">
                    <p:embed/>
                  </p:oleObj>
                </mc:Choice>
                <mc:Fallback>
                  <p:oleObj r:id="rId7" imgW="368935" imgH="394335" progId="Equation.DSMT4">
                    <p:embed/>
                    <p:pic>
                      <p:nvPicPr>
                        <p:cNvPr id="0" name="图片 3086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286122" y="4994299"/>
                          <a:ext cx="1254922" cy="103187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977" name="TextBox 1"/>
            <p:cNvSpPr txBox="1"/>
            <p:nvPr/>
          </p:nvSpPr>
          <p:spPr>
            <a:xfrm>
              <a:off x="4429124" y="5208603"/>
              <a:ext cx="3786214" cy="58478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米＝（         ）米</a:t>
              </a:r>
            </a:p>
          </p:txBody>
        </p:sp>
      </p:grpSp>
      <p:sp>
        <p:nvSpPr>
          <p:cNvPr id="19" name="TextBox 1"/>
          <p:cNvSpPr txBox="1"/>
          <p:nvPr/>
        </p:nvSpPr>
        <p:spPr>
          <a:xfrm>
            <a:off x="4427538" y="4916488"/>
            <a:ext cx="13208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86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4286250" y="5510213"/>
            <a:ext cx="1524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6918325" y="5230813"/>
            <a:ext cx="16192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0.086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4" grpId="0"/>
      <p:bldP spid="15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8"/>
          <p:cNvSpPr txBox="1"/>
          <p:nvPr/>
        </p:nvSpPr>
        <p:spPr>
          <a:xfrm>
            <a:off x="203200" y="1285875"/>
            <a:ext cx="22733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归纳总结</a:t>
            </a:r>
          </a:p>
        </p:txBody>
      </p:sp>
      <p:sp>
        <p:nvSpPr>
          <p:cNvPr id="30" name="TextBox 1"/>
          <p:cNvSpPr txBox="1">
            <a:spLocks noChangeArrowheads="1"/>
          </p:cNvSpPr>
          <p:nvPr/>
        </p:nvSpPr>
        <p:spPr bwMode="auto">
          <a:xfrm>
            <a:off x="584200" y="2282825"/>
            <a:ext cx="10572750" cy="25638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R="0" defTabSz="914400" eaLnBrk="1" hangingPunct="1">
              <a:lnSpc>
                <a:spcPct val="150000"/>
              </a:lnSpc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分母是</a:t>
            </a:r>
            <a:r>
              <a:rPr kumimoji="0" lang="en-US" altLang="zh-CN" sz="3600" b="1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</a:t>
            </a:r>
            <a:r>
              <a:rPr kumimoji="0" lang="zh-CN" altLang="en-US" sz="3600" b="1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、</a:t>
            </a:r>
            <a:r>
              <a:rPr kumimoji="0" lang="en-US" altLang="zh-CN" sz="3600" b="1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</a:t>
            </a:r>
            <a:r>
              <a:rPr kumimoji="0" lang="zh-CN" altLang="en-US" sz="3600" b="1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、</a:t>
            </a:r>
            <a:r>
              <a:rPr kumimoji="0" lang="en-US" altLang="zh-CN" sz="3600" b="1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100……</a:t>
            </a:r>
            <a:r>
              <a:rPr kumimoji="0" lang="zh-CN" altLang="en-US" sz="3600" b="1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的分数都可以用小数表示。</a:t>
            </a:r>
            <a:r>
              <a:rPr kumimoji="0" lang="zh-CN" altLang="en-US" sz="3600" b="1" kern="1200" cap="none" spc="0" normalizeH="0" baseline="0" noProof="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一位小数表示十分之几</a:t>
            </a:r>
            <a:r>
              <a:rPr kumimoji="0" lang="zh-CN" altLang="en-US" sz="3600" b="1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</a:t>
            </a:r>
            <a:r>
              <a:rPr kumimoji="0" lang="zh-CN" altLang="en-US" sz="3600" b="1" u="sng" kern="1200" cap="none" spc="0" normalizeH="0" baseline="0" noProof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两位小数表示百分之几</a:t>
            </a:r>
            <a:r>
              <a:rPr kumimoji="0" lang="zh-CN" altLang="en-US" sz="3600" b="1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</a:t>
            </a:r>
            <a:r>
              <a:rPr kumimoji="0" lang="zh-CN" altLang="en-US" sz="3600" b="1" kern="1200" cap="none" spc="0" normalizeH="0" baseline="0" noProof="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三位小数表示千分之几</a:t>
            </a:r>
            <a:r>
              <a:rPr kumimoji="0" lang="en-US" altLang="zh-CN" sz="3600" b="1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……</a:t>
            </a:r>
            <a:endParaRPr kumimoji="0" lang="zh-CN" altLang="en-US" sz="3600" b="1" kern="1200" cap="none" spc="0" normalizeH="0" baseline="0" noProof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3012" name="图片 30" descr="青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667750" y="4716463"/>
            <a:ext cx="2000250" cy="16795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Box 1"/>
          <p:cNvSpPr txBox="1"/>
          <p:nvPr/>
        </p:nvSpPr>
        <p:spPr>
          <a:xfrm>
            <a:off x="1417638" y="955675"/>
            <a:ext cx="11049000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说一说下面小数表示的意义，再读一读！</a:t>
            </a:r>
          </a:p>
        </p:txBody>
      </p:sp>
      <p:sp>
        <p:nvSpPr>
          <p:cNvPr id="45059" name="TextBox 1"/>
          <p:cNvSpPr txBox="1"/>
          <p:nvPr/>
        </p:nvSpPr>
        <p:spPr>
          <a:xfrm>
            <a:off x="2667000" y="1708150"/>
            <a:ext cx="1905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0.867</a:t>
            </a:r>
            <a:endParaRPr lang="zh-CN" altLang="en-US" sz="3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060" name="TextBox 1"/>
          <p:cNvSpPr txBox="1"/>
          <p:nvPr/>
        </p:nvSpPr>
        <p:spPr>
          <a:xfrm>
            <a:off x="7239000" y="1708150"/>
            <a:ext cx="1905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0.45</a:t>
            </a:r>
            <a:endParaRPr lang="zh-CN" altLang="en-US" sz="3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061" name="TextBox 1"/>
          <p:cNvSpPr txBox="1"/>
          <p:nvPr/>
        </p:nvSpPr>
        <p:spPr>
          <a:xfrm>
            <a:off x="2667000" y="3279775"/>
            <a:ext cx="1905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0.3</a:t>
            </a:r>
            <a:endParaRPr lang="zh-CN" altLang="en-US" sz="3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062" name="TextBox 1"/>
          <p:cNvSpPr txBox="1"/>
          <p:nvPr/>
        </p:nvSpPr>
        <p:spPr>
          <a:xfrm>
            <a:off x="7239000" y="3279775"/>
            <a:ext cx="1905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0.010</a:t>
            </a:r>
            <a:endParaRPr lang="zh-CN" altLang="en-US" sz="3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2190750" y="2454275"/>
            <a:ext cx="3810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零点八六七</a:t>
            </a: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6832600" y="2454275"/>
            <a:ext cx="3810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零点四五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2381250" y="3989388"/>
            <a:ext cx="381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零点三</a:t>
            </a: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6832600" y="3992563"/>
            <a:ext cx="381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零点零一零</a:t>
            </a: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990600" y="4873625"/>
            <a:ext cx="10401300" cy="1555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R="0" defTabSz="914400" eaLnBrk="1" hangingPunct="1">
              <a:lnSpc>
                <a:spcPct val="150000"/>
              </a:lnSpc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小数点之前的按照整数的</a:t>
            </a:r>
            <a:r>
              <a:rPr kumimoji="0" lang="zh-CN" altLang="en-US" sz="3200" b="1" u="sng" kern="1200" cap="none" spc="0" normalizeH="0" baseline="0" noProof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读法读</a:t>
            </a:r>
            <a:r>
              <a:rPr kumimoji="0" lang="zh-CN" altLang="en-US" sz="3200" b="1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；小数点读“</a:t>
            </a:r>
            <a:r>
              <a:rPr kumimoji="0" lang="zh-CN" altLang="en-US" sz="3200" b="1" u="sng" kern="1200" cap="none" spc="0" normalizeH="0" baseline="0" noProof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</a:t>
            </a:r>
            <a:r>
              <a:rPr kumimoji="0" lang="zh-CN" altLang="en-US" sz="3200" b="1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”；小数点之后的部分</a:t>
            </a:r>
            <a:r>
              <a:rPr kumimoji="0" lang="zh-CN" altLang="en-US" sz="3200" b="1" u="sng" kern="1200" cap="none" spc="0" normalizeH="0" baseline="0" noProof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顺次读出每个数字</a:t>
            </a:r>
            <a:r>
              <a:rPr kumimoji="0" lang="zh-CN" altLang="en-US" sz="3200" b="1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Box 8"/>
          <p:cNvSpPr txBox="1"/>
          <p:nvPr/>
        </p:nvSpPr>
        <p:spPr>
          <a:xfrm>
            <a:off x="-130175" y="1101725"/>
            <a:ext cx="22733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试一试</a:t>
            </a:r>
          </a:p>
        </p:txBody>
      </p:sp>
      <p:sp>
        <p:nvSpPr>
          <p:cNvPr id="47107" name="TextBox 1"/>
          <p:cNvSpPr txBox="1"/>
          <p:nvPr/>
        </p:nvSpPr>
        <p:spPr>
          <a:xfrm>
            <a:off x="666750" y="2287588"/>
            <a:ext cx="29527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分是</a:t>
            </a:r>
          </a:p>
        </p:txBody>
      </p:sp>
      <p:graphicFrame>
        <p:nvGraphicFramePr>
          <p:cNvPr id="47108" name="Object 2"/>
          <p:cNvGraphicFramePr/>
          <p:nvPr/>
        </p:nvGraphicFramePr>
        <p:xfrm>
          <a:off x="2286000" y="2076450"/>
          <a:ext cx="1617663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r:id="rId4" imgW="368935" imgH="394335" progId="Equation.DSMT4">
                  <p:embed/>
                </p:oleObj>
              </mc:Choice>
              <mc:Fallback>
                <p:oleObj r:id="rId4" imgW="368935" imgH="394335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0" y="2076450"/>
                        <a:ext cx="1617663" cy="1031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"/>
          <p:cNvSpPr txBox="1"/>
          <p:nvPr/>
        </p:nvSpPr>
        <p:spPr>
          <a:xfrm>
            <a:off x="2393950" y="2001838"/>
            <a:ext cx="1320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110" name="TextBox 1"/>
          <p:cNvSpPr txBox="1"/>
          <p:nvPr/>
        </p:nvSpPr>
        <p:spPr>
          <a:xfrm>
            <a:off x="4000500" y="2287588"/>
            <a:ext cx="78105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元，写成小数是（      ）元。</a:t>
            </a:r>
          </a:p>
        </p:txBody>
      </p:sp>
      <p:sp>
        <p:nvSpPr>
          <p:cNvPr id="47111" name="TextBox 1"/>
          <p:cNvSpPr txBox="1"/>
          <p:nvPr/>
        </p:nvSpPr>
        <p:spPr>
          <a:xfrm>
            <a:off x="666750" y="3681413"/>
            <a:ext cx="29527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分是</a:t>
            </a:r>
          </a:p>
        </p:txBody>
      </p:sp>
      <p:graphicFrame>
        <p:nvGraphicFramePr>
          <p:cNvPr id="47112" name="Object 3"/>
          <p:cNvGraphicFramePr/>
          <p:nvPr/>
        </p:nvGraphicFramePr>
        <p:xfrm>
          <a:off x="2286000" y="3470275"/>
          <a:ext cx="1617663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r:id="rId6" imgW="368935" imgH="394335" progId="Equation.DSMT4">
                  <p:embed/>
                </p:oleObj>
              </mc:Choice>
              <mc:Fallback>
                <p:oleObj r:id="rId6" imgW="368935" imgH="394335" progId="Equation.DSMT4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0" y="3470275"/>
                        <a:ext cx="1617663" cy="1031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3" name="TextBox 1"/>
          <p:cNvSpPr txBox="1"/>
          <p:nvPr/>
        </p:nvSpPr>
        <p:spPr>
          <a:xfrm>
            <a:off x="4000500" y="3681413"/>
            <a:ext cx="78105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元，写成小数是（      ）元。</a:t>
            </a:r>
          </a:p>
        </p:txBody>
      </p:sp>
      <p:sp>
        <p:nvSpPr>
          <p:cNvPr id="47114" name="TextBox 1"/>
          <p:cNvSpPr txBox="1"/>
          <p:nvPr/>
        </p:nvSpPr>
        <p:spPr>
          <a:xfrm>
            <a:off x="666750" y="5002213"/>
            <a:ext cx="29527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角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分是</a:t>
            </a:r>
          </a:p>
        </p:txBody>
      </p:sp>
      <p:graphicFrame>
        <p:nvGraphicFramePr>
          <p:cNvPr id="47115" name="Object 4"/>
          <p:cNvGraphicFramePr/>
          <p:nvPr/>
        </p:nvGraphicFramePr>
        <p:xfrm>
          <a:off x="3048000" y="4791075"/>
          <a:ext cx="1565275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r:id="rId7" imgW="368935" imgH="394335" progId="Equation.DSMT4">
                  <p:embed/>
                </p:oleObj>
              </mc:Choice>
              <mc:Fallback>
                <p:oleObj r:id="rId7" imgW="368935" imgH="394335" progId="Equation.DSMT4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0" y="4791075"/>
                        <a:ext cx="1565275" cy="1031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6" name="TextBox 1"/>
          <p:cNvSpPr txBox="1"/>
          <p:nvPr/>
        </p:nvSpPr>
        <p:spPr>
          <a:xfrm>
            <a:off x="4762500" y="5002213"/>
            <a:ext cx="69532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元，写成小数是（      ）元。</a:t>
            </a:r>
          </a:p>
        </p:txBody>
      </p:sp>
      <p:sp>
        <p:nvSpPr>
          <p:cNvPr id="31" name="TextBox 1"/>
          <p:cNvSpPr txBox="1"/>
          <p:nvPr/>
        </p:nvSpPr>
        <p:spPr>
          <a:xfrm>
            <a:off x="2381250" y="2573338"/>
            <a:ext cx="1320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1"/>
          <p:cNvSpPr txBox="1"/>
          <p:nvPr/>
        </p:nvSpPr>
        <p:spPr>
          <a:xfrm>
            <a:off x="7035800" y="2287588"/>
            <a:ext cx="1320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0.01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1"/>
          <p:cNvSpPr txBox="1"/>
          <p:nvPr/>
        </p:nvSpPr>
        <p:spPr>
          <a:xfrm>
            <a:off x="2393950" y="3430588"/>
            <a:ext cx="1320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1"/>
          <p:cNvSpPr txBox="1"/>
          <p:nvPr/>
        </p:nvSpPr>
        <p:spPr>
          <a:xfrm>
            <a:off x="2381250" y="4002088"/>
            <a:ext cx="1320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Box 1"/>
          <p:cNvSpPr txBox="1"/>
          <p:nvPr/>
        </p:nvSpPr>
        <p:spPr>
          <a:xfrm>
            <a:off x="7035800" y="3716338"/>
            <a:ext cx="1320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0.05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extBox 1"/>
          <p:cNvSpPr txBox="1"/>
          <p:nvPr/>
        </p:nvSpPr>
        <p:spPr>
          <a:xfrm>
            <a:off x="3155950" y="4703763"/>
            <a:ext cx="1320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73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1"/>
          <p:cNvSpPr txBox="1"/>
          <p:nvPr/>
        </p:nvSpPr>
        <p:spPr>
          <a:xfrm>
            <a:off x="3143250" y="5275263"/>
            <a:ext cx="1320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1"/>
          <p:cNvSpPr txBox="1"/>
          <p:nvPr/>
        </p:nvSpPr>
        <p:spPr>
          <a:xfrm>
            <a:off x="7810500" y="4989513"/>
            <a:ext cx="1320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0.73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8"/>
          <p:cNvSpPr txBox="1"/>
          <p:nvPr/>
        </p:nvSpPr>
        <p:spPr>
          <a:xfrm>
            <a:off x="0" y="1174750"/>
            <a:ext cx="22733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  <p:sp>
        <p:nvSpPr>
          <p:cNvPr id="49155" name="TextBox 1"/>
          <p:cNvSpPr txBox="1"/>
          <p:nvPr/>
        </p:nvSpPr>
        <p:spPr>
          <a:xfrm>
            <a:off x="2152650" y="1257300"/>
            <a:ext cx="9115425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下面每个图形都表示整数“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”，先涂色表示它上面的小数，再填空。</a:t>
            </a:r>
          </a:p>
        </p:txBody>
      </p:sp>
      <p:pic>
        <p:nvPicPr>
          <p:cNvPr id="49156" name="Picture 5" descr="C:\Documents and Settings\Administrator\桌面\QQ截图20140924153126.jpg"/>
          <p:cNvPicPr>
            <a:picLocks noChangeAspect="1"/>
          </p:cNvPicPr>
          <p:nvPr/>
        </p:nvPicPr>
        <p:blipFill>
          <a:blip r:embed="rId4" cstate="email"/>
          <a:srcRect t="2824"/>
          <a:stretch>
            <a:fillRect/>
          </a:stretch>
        </p:blipFill>
        <p:spPr>
          <a:xfrm>
            <a:off x="1047750" y="2333625"/>
            <a:ext cx="9829800" cy="41021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29702" name="Object 6"/>
          <p:cNvGraphicFramePr/>
          <p:nvPr/>
        </p:nvGraphicFramePr>
        <p:xfrm>
          <a:off x="2476500" y="4597400"/>
          <a:ext cx="66675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r:id="rId5" imgW="203200" imgH="394335" progId="Equation.DSMT4">
                  <p:embed/>
                </p:oleObj>
              </mc:Choice>
              <mc:Fallback>
                <p:oleObj r:id="rId5" imgW="203200" imgH="394335" progId="Equation.DSMT4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76500" y="4597400"/>
                        <a:ext cx="666750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1"/>
          <p:cNvSpPr txBox="1"/>
          <p:nvPr/>
        </p:nvSpPr>
        <p:spPr>
          <a:xfrm>
            <a:off x="2190750" y="5773738"/>
            <a:ext cx="1320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0.7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9" name="Object 7"/>
          <p:cNvGraphicFramePr/>
          <p:nvPr/>
        </p:nvGraphicFramePr>
        <p:xfrm>
          <a:off x="5792788" y="4597400"/>
          <a:ext cx="91757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r:id="rId7" imgW="280035" imgH="394335" progId="Equation.DSMT4">
                  <p:embed/>
                </p:oleObj>
              </mc:Choice>
              <mc:Fallback>
                <p:oleObj r:id="rId7" imgW="280035" imgH="394335" progId="Equation.DSMT4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92788" y="4597400"/>
                        <a:ext cx="917575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1"/>
          <p:cNvSpPr txBox="1"/>
          <p:nvPr/>
        </p:nvSpPr>
        <p:spPr>
          <a:xfrm>
            <a:off x="5632450" y="5773738"/>
            <a:ext cx="1320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0.43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0" name="Object 8"/>
          <p:cNvGraphicFramePr/>
          <p:nvPr/>
        </p:nvGraphicFramePr>
        <p:xfrm>
          <a:off x="9097963" y="4597400"/>
          <a:ext cx="116522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r:id="rId9" imgW="355600" imgH="394335" progId="Equation.DSMT4">
                  <p:embed/>
                </p:oleObj>
              </mc:Choice>
              <mc:Fallback>
                <p:oleObj r:id="rId9" imgW="355600" imgH="394335" progId="Equation.DSMT4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097963" y="4597400"/>
                        <a:ext cx="1165225" cy="9032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1"/>
          <p:cNvSpPr txBox="1"/>
          <p:nvPr/>
        </p:nvSpPr>
        <p:spPr>
          <a:xfrm>
            <a:off x="8966200" y="5773738"/>
            <a:ext cx="16065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0.009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9" grpId="0"/>
      <p:bldP spid="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流程图: 过程 124"/>
          <p:cNvSpPr/>
          <p:nvPr/>
        </p:nvSpPr>
        <p:spPr>
          <a:xfrm>
            <a:off x="8382000" y="2928938"/>
            <a:ext cx="952500" cy="1428750"/>
          </a:xfrm>
          <a:prstGeom prst="flowChartProcess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6" name="流程图: 过程 125"/>
          <p:cNvSpPr/>
          <p:nvPr/>
        </p:nvSpPr>
        <p:spPr>
          <a:xfrm>
            <a:off x="9334500" y="3929063"/>
            <a:ext cx="190500" cy="428625"/>
          </a:xfrm>
          <a:prstGeom prst="flowChartProcess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2" name="流程图: 过程 121"/>
          <p:cNvSpPr/>
          <p:nvPr/>
        </p:nvSpPr>
        <p:spPr>
          <a:xfrm>
            <a:off x="5238750" y="3071813"/>
            <a:ext cx="190500" cy="1285875"/>
          </a:xfrm>
          <a:prstGeom prst="flowChartProcess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1" name="流程图: 过程 120"/>
          <p:cNvSpPr/>
          <p:nvPr/>
        </p:nvSpPr>
        <p:spPr>
          <a:xfrm>
            <a:off x="2095500" y="2928938"/>
            <a:ext cx="1714500" cy="1428750"/>
          </a:xfrm>
          <a:prstGeom prst="flowChartProcess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206" name="TextBox 1"/>
          <p:cNvSpPr txBox="1"/>
          <p:nvPr/>
        </p:nvSpPr>
        <p:spPr>
          <a:xfrm>
            <a:off x="1155700" y="1682750"/>
            <a:ext cx="108585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．先涂色，表示分数，再写出相应的小数。</a:t>
            </a:r>
          </a:p>
        </p:txBody>
      </p:sp>
      <p:grpSp>
        <p:nvGrpSpPr>
          <p:cNvPr id="51207" name="组合 57"/>
          <p:cNvGrpSpPr/>
          <p:nvPr/>
        </p:nvGrpSpPr>
        <p:grpSpPr>
          <a:xfrm>
            <a:off x="5238750" y="2928938"/>
            <a:ext cx="1917700" cy="1428750"/>
            <a:chOff x="1990708" y="3143248"/>
            <a:chExt cx="1438284" cy="142876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2000233" y="3143248"/>
              <a:ext cx="1428759" cy="1587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rot="5400000">
              <a:off x="1281091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rot="5400000">
              <a:off x="1423966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rot="5400000">
              <a:off x="1566842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rot="5400000">
              <a:off x="1709718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rot="5400000">
              <a:off x="1852594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rot="5400000">
              <a:off x="1995470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rot="5400000">
              <a:off x="2138346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rot="5400000">
              <a:off x="2281222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rot="5400000">
              <a:off x="2424098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rot="5400000">
              <a:off x="2566974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rot="5400000">
              <a:off x="2709849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2000233" y="3284536"/>
              <a:ext cx="1428759" cy="1588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2000233" y="3436937"/>
              <a:ext cx="1428759" cy="1588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2000233" y="3571876"/>
              <a:ext cx="1428759" cy="1587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2000233" y="3713164"/>
              <a:ext cx="1428759" cy="1588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2000233" y="3854453"/>
              <a:ext cx="1428759" cy="1587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2000233" y="4006854"/>
              <a:ext cx="1428759" cy="1587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2000233" y="4141792"/>
              <a:ext cx="1428759" cy="1588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2000233" y="4294193"/>
              <a:ext cx="1428759" cy="1588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2000233" y="4446594"/>
              <a:ext cx="1428759" cy="1588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2000233" y="4570420"/>
              <a:ext cx="1428759" cy="1588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208" name="组合 56"/>
          <p:cNvGrpSpPr/>
          <p:nvPr/>
        </p:nvGrpSpPr>
        <p:grpSpPr>
          <a:xfrm>
            <a:off x="2095500" y="2928938"/>
            <a:ext cx="1917700" cy="1428750"/>
            <a:chOff x="1990708" y="3143248"/>
            <a:chExt cx="1438284" cy="1428760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2000233" y="3143248"/>
              <a:ext cx="1428759" cy="1587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rot="5400000">
              <a:off x="1281091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rot="5400000">
              <a:off x="1423966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 rot="5400000">
              <a:off x="1566842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rot="5400000">
              <a:off x="1709718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rot="5400000">
              <a:off x="1852594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 rot="5400000">
              <a:off x="1995470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 rot="5400000">
              <a:off x="2138346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 rot="5400000">
              <a:off x="2281222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rot="5400000">
              <a:off x="2424098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 rot="5400000">
              <a:off x="2566974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rot="5400000">
              <a:off x="2709849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2000233" y="4570420"/>
              <a:ext cx="1428759" cy="1588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209" name="组合 57"/>
          <p:cNvGrpSpPr/>
          <p:nvPr/>
        </p:nvGrpSpPr>
        <p:grpSpPr>
          <a:xfrm>
            <a:off x="8369300" y="2928938"/>
            <a:ext cx="1917700" cy="1428750"/>
            <a:chOff x="1990708" y="3143248"/>
            <a:chExt cx="1438284" cy="1428760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2000233" y="3143248"/>
              <a:ext cx="1428759" cy="1587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rot="5400000">
              <a:off x="1281091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rot="5400000">
              <a:off x="1423966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rot="5400000">
              <a:off x="1566842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rot="5400000">
              <a:off x="1709718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rot="5400000">
              <a:off x="1852594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rot="5400000">
              <a:off x="1995470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rot="5400000">
              <a:off x="2138346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rot="5400000">
              <a:off x="2281222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 rot="5400000">
              <a:off x="2424098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rot="5400000">
              <a:off x="2566974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rot="5400000">
              <a:off x="2709849" y="3852866"/>
              <a:ext cx="1428760" cy="9525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>
              <a:off x="2000233" y="3284536"/>
              <a:ext cx="1428759" cy="1588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>
              <a:off x="2000233" y="3436937"/>
              <a:ext cx="1428759" cy="1588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>
              <a:off x="2000233" y="3571876"/>
              <a:ext cx="1428759" cy="1587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>
              <a:off x="2000233" y="3713164"/>
              <a:ext cx="1428759" cy="1588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>
              <a:off x="2000233" y="3854453"/>
              <a:ext cx="1428759" cy="1587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>
              <a:off x="2000233" y="4006854"/>
              <a:ext cx="1428759" cy="1587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>
              <a:off x="2000233" y="4141792"/>
              <a:ext cx="1428759" cy="1588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>
              <a:off x="2000233" y="4294193"/>
              <a:ext cx="1428759" cy="1588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/>
            <p:cNvCxnSpPr/>
            <p:nvPr/>
          </p:nvCxnSpPr>
          <p:spPr>
            <a:xfrm>
              <a:off x="2000233" y="4446594"/>
              <a:ext cx="1428759" cy="1588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>
              <a:off x="2000233" y="4570420"/>
              <a:ext cx="1428759" cy="1588"/>
            </a:xfrm>
            <a:prstGeom prst="line">
              <a:avLst/>
            </a:prstGeom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1210" name="Object 3"/>
          <p:cNvGraphicFramePr/>
          <p:nvPr/>
        </p:nvGraphicFramePr>
        <p:xfrm>
          <a:off x="2000250" y="4643438"/>
          <a:ext cx="5905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r:id="rId4" imgW="203200" imgH="393700" progId="Equation.DSMT4">
                  <p:embed/>
                </p:oleObj>
              </mc:Choice>
              <mc:Fallback>
                <p:oleObj r:id="rId4" imgW="203200" imgH="393700" progId="Equation.DSMT4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00250" y="4643438"/>
                        <a:ext cx="590550" cy="8572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1" name="TextBox 1"/>
          <p:cNvSpPr txBox="1"/>
          <p:nvPr/>
        </p:nvSpPr>
        <p:spPr>
          <a:xfrm>
            <a:off x="2298700" y="4711700"/>
            <a:ext cx="25781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  ）</a:t>
            </a:r>
          </a:p>
        </p:txBody>
      </p:sp>
      <p:graphicFrame>
        <p:nvGraphicFramePr>
          <p:cNvPr id="51212" name="Object 4"/>
          <p:cNvGraphicFramePr/>
          <p:nvPr/>
        </p:nvGraphicFramePr>
        <p:xfrm>
          <a:off x="5129213" y="4643438"/>
          <a:ext cx="8128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r:id="rId6" imgW="279400" imgH="393700" progId="Equation.DSMT4">
                  <p:embed/>
                </p:oleObj>
              </mc:Choice>
              <mc:Fallback>
                <p:oleObj r:id="rId6" imgW="279400" imgH="393700" progId="Equation.DSMT4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29213" y="4643438"/>
                        <a:ext cx="812800" cy="8572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3" name="TextBox 1"/>
          <p:cNvSpPr txBox="1"/>
          <p:nvPr/>
        </p:nvSpPr>
        <p:spPr>
          <a:xfrm>
            <a:off x="5537200" y="4711700"/>
            <a:ext cx="2794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  ）</a:t>
            </a:r>
          </a:p>
        </p:txBody>
      </p:sp>
      <p:graphicFrame>
        <p:nvGraphicFramePr>
          <p:cNvPr id="51214" name="Object 5"/>
          <p:cNvGraphicFramePr/>
          <p:nvPr/>
        </p:nvGraphicFramePr>
        <p:xfrm>
          <a:off x="8382000" y="4643438"/>
          <a:ext cx="8128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r:id="rId8" imgW="279400" imgH="393700" progId="Equation.DSMT4">
                  <p:embed/>
                </p:oleObj>
              </mc:Choice>
              <mc:Fallback>
                <p:oleObj r:id="rId8" imgW="279400" imgH="393700" progId="Equation.DSMT4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382000" y="4643438"/>
                        <a:ext cx="812800" cy="8572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5" name="TextBox 1"/>
          <p:cNvSpPr txBox="1"/>
          <p:nvPr/>
        </p:nvSpPr>
        <p:spPr>
          <a:xfrm>
            <a:off x="8789988" y="4711700"/>
            <a:ext cx="2667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  ）</a:t>
            </a:r>
          </a:p>
        </p:txBody>
      </p:sp>
      <p:sp>
        <p:nvSpPr>
          <p:cNvPr id="123" name="TextBox 1"/>
          <p:cNvSpPr txBox="1"/>
          <p:nvPr/>
        </p:nvSpPr>
        <p:spPr>
          <a:xfrm>
            <a:off x="2178050" y="4740275"/>
            <a:ext cx="2082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0.9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4" name="TextBox 1"/>
          <p:cNvSpPr txBox="1"/>
          <p:nvPr/>
        </p:nvSpPr>
        <p:spPr>
          <a:xfrm>
            <a:off x="5429250" y="4740275"/>
            <a:ext cx="2082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0.09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7" name="TextBox 1"/>
          <p:cNvSpPr txBox="1"/>
          <p:nvPr/>
        </p:nvSpPr>
        <p:spPr>
          <a:xfrm>
            <a:off x="8667750" y="4740275"/>
            <a:ext cx="2082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0.53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126" grpId="0" animBg="1"/>
      <p:bldP spid="122" grpId="0" animBg="1"/>
      <p:bldP spid="121" grpId="0" animBg="1"/>
      <p:bldP spid="123" grpId="0"/>
      <p:bldP spid="124" grpId="0"/>
      <p:bldP spid="1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Box 1"/>
          <p:cNvSpPr txBox="1"/>
          <p:nvPr/>
        </p:nvSpPr>
        <p:spPr>
          <a:xfrm>
            <a:off x="520700" y="1150938"/>
            <a:ext cx="108585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填空</a:t>
            </a:r>
          </a:p>
        </p:txBody>
      </p:sp>
      <p:sp>
        <p:nvSpPr>
          <p:cNvPr id="53251" name="TextBox 1"/>
          <p:cNvSpPr txBox="1"/>
          <p:nvPr/>
        </p:nvSpPr>
        <p:spPr>
          <a:xfrm>
            <a:off x="1676400" y="1608138"/>
            <a:ext cx="9118600" cy="1570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0.8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是把整数“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”平均分成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份，表示这样的（     ）份。</a:t>
            </a:r>
          </a:p>
        </p:txBody>
      </p:sp>
      <p:sp>
        <p:nvSpPr>
          <p:cNvPr id="53252" name="TextBox 1"/>
          <p:cNvSpPr txBox="1"/>
          <p:nvPr/>
        </p:nvSpPr>
        <p:spPr>
          <a:xfrm>
            <a:off x="1676400" y="3255963"/>
            <a:ext cx="9118600" cy="1570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0.46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是把整数“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”平均分成（       ）份，表示这样的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46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份。</a:t>
            </a:r>
          </a:p>
        </p:txBody>
      </p:sp>
      <p:sp>
        <p:nvSpPr>
          <p:cNvPr id="53253" name="TextBox 1"/>
          <p:cNvSpPr txBox="1"/>
          <p:nvPr/>
        </p:nvSpPr>
        <p:spPr>
          <a:xfrm>
            <a:off x="1676400" y="4806950"/>
            <a:ext cx="9118600" cy="156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0.137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是把整数“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”平均分成（       ）份，表示这样的（        ）份。</a:t>
            </a:r>
          </a:p>
        </p:txBody>
      </p:sp>
      <p:sp>
        <p:nvSpPr>
          <p:cNvPr id="80" name="TextBox 1"/>
          <p:cNvSpPr txBox="1"/>
          <p:nvPr/>
        </p:nvSpPr>
        <p:spPr>
          <a:xfrm>
            <a:off x="2382838" y="2546350"/>
            <a:ext cx="1749425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TextBox 1"/>
          <p:cNvSpPr txBox="1"/>
          <p:nvPr/>
        </p:nvSpPr>
        <p:spPr>
          <a:xfrm>
            <a:off x="7954963" y="3455988"/>
            <a:ext cx="17494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TextBox 1"/>
          <p:cNvSpPr txBox="1"/>
          <p:nvPr/>
        </p:nvSpPr>
        <p:spPr>
          <a:xfrm>
            <a:off x="8194675" y="4973638"/>
            <a:ext cx="1749425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3" name="TextBox 1"/>
          <p:cNvSpPr txBox="1"/>
          <p:nvPr/>
        </p:nvSpPr>
        <p:spPr>
          <a:xfrm>
            <a:off x="3763963" y="5708650"/>
            <a:ext cx="17494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137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82" grpId="0"/>
      <p:bldP spid="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Box 1"/>
          <p:cNvSpPr txBox="1"/>
          <p:nvPr/>
        </p:nvSpPr>
        <p:spPr>
          <a:xfrm>
            <a:off x="666750" y="1495425"/>
            <a:ext cx="108585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．读出下面各数，并说出各表示几分之几。</a:t>
            </a:r>
          </a:p>
        </p:txBody>
      </p:sp>
      <p:sp>
        <p:nvSpPr>
          <p:cNvPr id="55299" name="TextBox 1"/>
          <p:cNvSpPr txBox="1"/>
          <p:nvPr/>
        </p:nvSpPr>
        <p:spPr>
          <a:xfrm>
            <a:off x="1428750" y="3063875"/>
            <a:ext cx="1809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0.39</a:t>
            </a:r>
            <a:endParaRPr lang="zh-CN" altLang="en-US" sz="3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300" name="TextBox 1"/>
          <p:cNvSpPr txBox="1"/>
          <p:nvPr/>
        </p:nvSpPr>
        <p:spPr>
          <a:xfrm>
            <a:off x="3429000" y="3067050"/>
            <a:ext cx="1809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0.108</a:t>
            </a:r>
            <a:endParaRPr lang="zh-CN" altLang="en-US" sz="3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301" name="TextBox 1"/>
          <p:cNvSpPr txBox="1"/>
          <p:nvPr/>
        </p:nvSpPr>
        <p:spPr>
          <a:xfrm>
            <a:off x="5619750" y="3067050"/>
            <a:ext cx="1809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0.006</a:t>
            </a:r>
            <a:endParaRPr lang="zh-CN" altLang="en-US" sz="3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302" name="TextBox 1"/>
          <p:cNvSpPr txBox="1"/>
          <p:nvPr/>
        </p:nvSpPr>
        <p:spPr>
          <a:xfrm>
            <a:off x="7810500" y="3070225"/>
            <a:ext cx="1809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0.2</a:t>
            </a:r>
            <a:endParaRPr lang="zh-CN" altLang="en-US" sz="3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303" name="TextBox 1"/>
          <p:cNvSpPr txBox="1"/>
          <p:nvPr/>
        </p:nvSpPr>
        <p:spPr>
          <a:xfrm>
            <a:off x="9334500" y="3067050"/>
            <a:ext cx="1809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0.80</a:t>
            </a:r>
            <a:endParaRPr lang="zh-CN" altLang="en-US" sz="3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9458" name="Object 2"/>
          <p:cNvGraphicFramePr/>
          <p:nvPr/>
        </p:nvGraphicFramePr>
        <p:xfrm>
          <a:off x="1619250" y="4138613"/>
          <a:ext cx="881063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r:id="rId4" imgW="279400" imgH="393700" progId="Equation.DSMT4">
                  <p:embed/>
                </p:oleObj>
              </mc:Choice>
              <mc:Fallback>
                <p:oleObj r:id="rId4" imgW="279400" imgH="393700" progId="Equation.DSMT4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19250" y="4138613"/>
                        <a:ext cx="881063" cy="9286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/>
          <p:nvPr/>
        </p:nvGraphicFramePr>
        <p:xfrm>
          <a:off x="3668713" y="4138613"/>
          <a:ext cx="1119187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r:id="rId6" imgW="355600" imgH="393700" progId="Equation.DSMT4">
                  <p:embed/>
                </p:oleObj>
              </mc:Choice>
              <mc:Fallback>
                <p:oleObj r:id="rId6" imgW="355600" imgH="393700" progId="Equation.DSMT4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68713" y="4138613"/>
                        <a:ext cx="1119187" cy="9286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/>
          <p:nvPr/>
        </p:nvGraphicFramePr>
        <p:xfrm>
          <a:off x="5834063" y="4138613"/>
          <a:ext cx="1119187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r:id="rId8" imgW="355600" imgH="393700" progId="Equation.DSMT4">
                  <p:embed/>
                </p:oleObj>
              </mc:Choice>
              <mc:Fallback>
                <p:oleObj r:id="rId8" imgW="355600" imgH="393700" progId="Equation.DSMT4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834063" y="4138613"/>
                        <a:ext cx="1119187" cy="9286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/>
          <p:nvPr/>
        </p:nvGraphicFramePr>
        <p:xfrm>
          <a:off x="8072438" y="4138613"/>
          <a:ext cx="639762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r:id="rId10" imgW="203200" imgH="393700" progId="Equation.DSMT4">
                  <p:embed/>
                </p:oleObj>
              </mc:Choice>
              <mc:Fallback>
                <p:oleObj r:id="rId10" imgW="203200" imgH="393700" progId="Equation.DSMT4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072438" y="4138613"/>
                        <a:ext cx="639762" cy="9286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/>
          <p:nvPr/>
        </p:nvGraphicFramePr>
        <p:xfrm>
          <a:off x="9625013" y="4138613"/>
          <a:ext cx="877887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r:id="rId12" imgW="279400" imgH="393700" progId="Equation.DSMT4">
                  <p:embed/>
                </p:oleObj>
              </mc:Choice>
              <mc:Fallback>
                <p:oleObj r:id="rId12" imgW="279400" imgH="393700" progId="Equation.DSMT4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625013" y="4138613"/>
                        <a:ext cx="877887" cy="9286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Box 1"/>
          <p:cNvSpPr txBox="1"/>
          <p:nvPr/>
        </p:nvSpPr>
        <p:spPr>
          <a:xfrm>
            <a:off x="735013" y="1344613"/>
            <a:ext cx="108585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．写出下面各数，并说出各是几位小数。</a:t>
            </a:r>
          </a:p>
        </p:txBody>
      </p:sp>
      <p:sp>
        <p:nvSpPr>
          <p:cNvPr id="57347" name="TextBox 1"/>
          <p:cNvSpPr txBox="1"/>
          <p:nvPr/>
        </p:nvSpPr>
        <p:spPr>
          <a:xfrm>
            <a:off x="2544763" y="2309813"/>
            <a:ext cx="40005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零点七</a:t>
            </a:r>
          </a:p>
        </p:txBody>
      </p:sp>
      <p:sp>
        <p:nvSpPr>
          <p:cNvPr id="57348" name="TextBox 1"/>
          <p:cNvSpPr txBox="1"/>
          <p:nvPr/>
        </p:nvSpPr>
        <p:spPr>
          <a:xfrm>
            <a:off x="2544763" y="3167063"/>
            <a:ext cx="40005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零点二八</a:t>
            </a:r>
          </a:p>
        </p:txBody>
      </p:sp>
      <p:sp>
        <p:nvSpPr>
          <p:cNvPr id="57349" name="TextBox 1"/>
          <p:cNvSpPr txBox="1"/>
          <p:nvPr/>
        </p:nvSpPr>
        <p:spPr>
          <a:xfrm>
            <a:off x="2544763" y="4024313"/>
            <a:ext cx="40005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零点四零六</a:t>
            </a:r>
          </a:p>
        </p:txBody>
      </p:sp>
      <p:sp>
        <p:nvSpPr>
          <p:cNvPr id="57350" name="TextBox 1"/>
          <p:cNvSpPr txBox="1"/>
          <p:nvPr/>
        </p:nvSpPr>
        <p:spPr>
          <a:xfrm>
            <a:off x="2544763" y="4881563"/>
            <a:ext cx="40005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零点三零零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7034213" y="2309813"/>
            <a:ext cx="2082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0.7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7021513" y="3163888"/>
            <a:ext cx="2082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0.28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7034213" y="4024313"/>
            <a:ext cx="2082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0.406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7021513" y="4878388"/>
            <a:ext cx="2082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0.300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Box 1"/>
          <p:cNvSpPr txBox="1"/>
          <p:nvPr/>
        </p:nvSpPr>
        <p:spPr>
          <a:xfrm>
            <a:off x="762000" y="1341438"/>
            <a:ext cx="108585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．把相等的数连一连。</a:t>
            </a:r>
          </a:p>
        </p:txBody>
      </p:sp>
      <p:pic>
        <p:nvPicPr>
          <p:cNvPr id="59395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136775"/>
            <a:ext cx="11239500" cy="3224213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15" name="直接连接符 14"/>
          <p:cNvCxnSpPr/>
          <p:nvPr/>
        </p:nvCxnSpPr>
        <p:spPr>
          <a:xfrm>
            <a:off x="1217613" y="3119438"/>
            <a:ext cx="7121525" cy="173831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4168775" y="3119438"/>
            <a:ext cx="6011863" cy="162401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4108450" y="3119438"/>
            <a:ext cx="2082800" cy="173831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6286500" y="3214688"/>
            <a:ext cx="3894138" cy="16430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H="1">
            <a:off x="1876425" y="3214688"/>
            <a:ext cx="6213475" cy="16430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/>
          <p:nvPr/>
        </p:nvSpPr>
        <p:spPr>
          <a:xfrm>
            <a:off x="1577975" y="1095375"/>
            <a:ext cx="8667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五年级同学身高和跳远统计表</a:t>
            </a:r>
          </a:p>
        </p:txBody>
      </p:sp>
      <p:graphicFrame>
        <p:nvGraphicFramePr>
          <p:cNvPr id="17411" name="表格 17410"/>
          <p:cNvGraphicFramePr/>
          <p:nvPr/>
        </p:nvGraphicFramePr>
        <p:xfrm>
          <a:off x="1895475" y="2095500"/>
          <a:ext cx="8127999" cy="2897190"/>
        </p:xfrm>
        <a:graphic>
          <a:graphicData uri="http://schemas.openxmlformats.org/drawingml/2006/table">
            <a:tbl>
              <a:tblPr/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502"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zh-CN" altLang="en-US" sz="32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姓    名</a:t>
                      </a:r>
                    </a:p>
                  </a:txBody>
                  <a:tcPr marL="121920" marR="121920" marT="45725" marB="45725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zh-CN" altLang="en-US" sz="32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身高</a:t>
                      </a:r>
                      <a:r>
                        <a:rPr lang="en-US" altLang="zh-CN" sz="32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/m</a:t>
                      </a:r>
                      <a:endParaRPr lang="zh-CN" altLang="en-US" sz="32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121920" marR="121920" marT="45725" marB="45725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zh-CN" altLang="en-US" sz="32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跳远</a:t>
                      </a:r>
                      <a:r>
                        <a:rPr lang="en-US" altLang="zh-CN" sz="32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/m</a:t>
                      </a:r>
                      <a:endParaRPr lang="zh-CN" altLang="en-US" sz="32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121920" marR="121920" marT="45725" marB="45725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501"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zh-CN" altLang="en-US" sz="32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李明</a:t>
                      </a:r>
                    </a:p>
                  </a:txBody>
                  <a:tcPr marL="121920" marR="121920" marT="45725" marB="45725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en-US" altLang="zh-CN" sz="32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1.3</a:t>
                      </a:r>
                      <a:endParaRPr lang="zh-CN" altLang="en-US" sz="32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121920" marR="121920" marT="45725" marB="45725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en-US" altLang="zh-CN" sz="32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2.5</a:t>
                      </a:r>
                      <a:endParaRPr lang="zh-CN" altLang="en-US" sz="32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121920" marR="121920" marT="45725" marB="45725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84"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zh-CN" altLang="en-US" sz="32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刘丹</a:t>
                      </a:r>
                    </a:p>
                  </a:txBody>
                  <a:tcPr marL="121920" marR="121920" marT="45725" marB="45725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en-US" altLang="zh-CN" sz="32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1.54</a:t>
                      </a:r>
                      <a:endParaRPr lang="zh-CN" altLang="en-US" sz="32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121920" marR="121920" marT="45725" marB="45725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en-US" altLang="zh-CN" sz="32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2.57</a:t>
                      </a:r>
                      <a:endParaRPr lang="zh-CN" altLang="en-US" sz="32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121920" marR="121920" marT="45725" marB="45725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502"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zh-CN" altLang="en-US" sz="32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许达</a:t>
                      </a:r>
                    </a:p>
                  </a:txBody>
                  <a:tcPr marL="121920" marR="121920" marT="45725" marB="45725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en-US" altLang="zh-CN" sz="32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1.47</a:t>
                      </a:r>
                      <a:endParaRPr lang="zh-CN" altLang="en-US" sz="32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121920" marR="121920" marT="45725" marB="45725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en-US" altLang="zh-CN" sz="32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2.83</a:t>
                      </a:r>
                      <a:endParaRPr lang="zh-CN" altLang="en-US" sz="32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121920" marR="121920" marT="45725" marB="45725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501"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zh-CN" altLang="en-US" sz="32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白洁</a:t>
                      </a:r>
                    </a:p>
                  </a:txBody>
                  <a:tcPr marL="121920" marR="121920" marT="45725" marB="45725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en-US" altLang="zh-CN" sz="32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1.4</a:t>
                      </a:r>
                      <a:endParaRPr lang="zh-CN" altLang="en-US" sz="32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121920" marR="121920" marT="45725" marB="45725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buNone/>
                      </a:pPr>
                      <a:r>
                        <a:rPr lang="en-US" altLang="zh-CN" sz="32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2.6</a:t>
                      </a:r>
                      <a:endParaRPr lang="zh-CN" altLang="en-US" sz="32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121920" marR="121920" marT="45725" marB="45725" anchor="ctr">
                    <a:lnL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79646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组合 9"/>
          <p:cNvGrpSpPr/>
          <p:nvPr/>
        </p:nvGrpSpPr>
        <p:grpSpPr>
          <a:xfrm>
            <a:off x="3089275" y="4992688"/>
            <a:ext cx="6489700" cy="1285875"/>
            <a:chOff x="2285984" y="5143512"/>
            <a:chExt cx="4867617" cy="1285884"/>
          </a:xfrm>
        </p:grpSpPr>
        <p:pic>
          <p:nvPicPr>
            <p:cNvPr id="24606" name="图片 7" descr="青菜-教材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143636" y="5143512"/>
              <a:ext cx="1009965" cy="128588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" name="圆角矩形标注 8"/>
            <p:cNvSpPr/>
            <p:nvPr/>
          </p:nvSpPr>
          <p:spPr>
            <a:xfrm>
              <a:off x="2285984" y="5572140"/>
              <a:ext cx="3572126" cy="571504"/>
            </a:xfrm>
            <a:prstGeom prst="wedgeRoundRectCallout">
              <a:avLst>
                <a:gd name="adj1" fmla="val 57296"/>
                <a:gd name="adj2" fmla="val -6071"/>
                <a:gd name="adj3" fmla="val 16667"/>
              </a:avLst>
            </a:prstGeom>
            <a:solidFill>
              <a:schemeClr val="accent2"/>
            </a:solidFill>
            <a:ln w="1270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你认识这些数吗？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Box 1"/>
          <p:cNvSpPr txBox="1"/>
          <p:nvPr/>
        </p:nvSpPr>
        <p:spPr>
          <a:xfrm>
            <a:off x="273050" y="1377950"/>
            <a:ext cx="108585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43" name="TextBox 1"/>
          <p:cNvSpPr txBox="1"/>
          <p:nvPr/>
        </p:nvSpPr>
        <p:spPr>
          <a:xfrm>
            <a:off x="666750" y="1352550"/>
            <a:ext cx="108585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）改写成用“米”作单位的小数。</a:t>
            </a:r>
          </a:p>
        </p:txBody>
      </p:sp>
      <p:sp>
        <p:nvSpPr>
          <p:cNvPr id="61444" name="TextBox 1"/>
          <p:cNvSpPr txBox="1"/>
          <p:nvPr/>
        </p:nvSpPr>
        <p:spPr>
          <a:xfrm>
            <a:off x="1428750" y="2209800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分米</a:t>
            </a:r>
          </a:p>
        </p:txBody>
      </p:sp>
      <p:sp>
        <p:nvSpPr>
          <p:cNvPr id="61445" name="TextBox 1"/>
          <p:cNvSpPr txBox="1"/>
          <p:nvPr/>
        </p:nvSpPr>
        <p:spPr>
          <a:xfrm>
            <a:off x="4000500" y="2212975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</a:p>
        </p:txBody>
      </p:sp>
      <p:sp>
        <p:nvSpPr>
          <p:cNvPr id="61446" name="TextBox 1"/>
          <p:cNvSpPr txBox="1"/>
          <p:nvPr/>
        </p:nvSpPr>
        <p:spPr>
          <a:xfrm>
            <a:off x="6572250" y="2212975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</a:p>
        </p:txBody>
      </p:sp>
      <p:sp>
        <p:nvSpPr>
          <p:cNvPr id="61447" name="TextBox 1"/>
          <p:cNvSpPr txBox="1"/>
          <p:nvPr/>
        </p:nvSpPr>
        <p:spPr>
          <a:xfrm>
            <a:off x="9144000" y="2216150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毫米</a:t>
            </a:r>
          </a:p>
        </p:txBody>
      </p:sp>
      <p:sp>
        <p:nvSpPr>
          <p:cNvPr id="61448" name="TextBox 1"/>
          <p:cNvSpPr txBox="1"/>
          <p:nvPr/>
        </p:nvSpPr>
        <p:spPr>
          <a:xfrm>
            <a:off x="666750" y="3703638"/>
            <a:ext cx="108585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）改写成用“元”作单位的小数。</a:t>
            </a:r>
          </a:p>
        </p:txBody>
      </p:sp>
      <p:sp>
        <p:nvSpPr>
          <p:cNvPr id="61449" name="TextBox 1"/>
          <p:cNvSpPr txBox="1"/>
          <p:nvPr/>
        </p:nvSpPr>
        <p:spPr>
          <a:xfrm>
            <a:off x="1428750" y="4560888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角</a:t>
            </a:r>
          </a:p>
        </p:txBody>
      </p:sp>
      <p:sp>
        <p:nvSpPr>
          <p:cNvPr id="61450" name="TextBox 1"/>
          <p:cNvSpPr txBox="1"/>
          <p:nvPr/>
        </p:nvSpPr>
        <p:spPr>
          <a:xfrm>
            <a:off x="4000500" y="4564063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</a:p>
        </p:txBody>
      </p:sp>
      <p:sp>
        <p:nvSpPr>
          <p:cNvPr id="61451" name="TextBox 1"/>
          <p:cNvSpPr txBox="1"/>
          <p:nvPr/>
        </p:nvSpPr>
        <p:spPr>
          <a:xfrm>
            <a:off x="6572250" y="4564063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角</a:t>
            </a: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</a:p>
        </p:txBody>
      </p:sp>
      <p:sp>
        <p:nvSpPr>
          <p:cNvPr id="61452" name="TextBox 1"/>
          <p:cNvSpPr txBox="1"/>
          <p:nvPr/>
        </p:nvSpPr>
        <p:spPr>
          <a:xfrm>
            <a:off x="9144000" y="4567238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角</a:t>
            </a:r>
          </a:p>
        </p:txBody>
      </p:sp>
      <p:sp>
        <p:nvSpPr>
          <p:cNvPr id="24" name="TextBox 1"/>
          <p:cNvSpPr txBox="1"/>
          <p:nvPr/>
        </p:nvSpPr>
        <p:spPr>
          <a:xfrm>
            <a:off x="1428750" y="2917825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0.4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4000500" y="2921000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0.09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6572250" y="2921000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0.18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</a:p>
        </p:txBody>
      </p:sp>
      <p:sp>
        <p:nvSpPr>
          <p:cNvPr id="27" name="TextBox 1"/>
          <p:cNvSpPr txBox="1"/>
          <p:nvPr/>
        </p:nvSpPr>
        <p:spPr>
          <a:xfrm>
            <a:off x="9144000" y="2924175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0.023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</a:p>
        </p:txBody>
      </p:sp>
      <p:sp>
        <p:nvSpPr>
          <p:cNvPr id="29" name="TextBox 1"/>
          <p:cNvSpPr txBox="1"/>
          <p:nvPr/>
        </p:nvSpPr>
        <p:spPr>
          <a:xfrm>
            <a:off x="1428750" y="5203825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0.3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4000500" y="5207000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0.08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</a:p>
        </p:txBody>
      </p:sp>
      <p:sp>
        <p:nvSpPr>
          <p:cNvPr id="32" name="TextBox 1"/>
          <p:cNvSpPr txBox="1"/>
          <p:nvPr/>
        </p:nvSpPr>
        <p:spPr>
          <a:xfrm>
            <a:off x="6572250" y="5207000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0.59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</a:p>
        </p:txBody>
      </p:sp>
      <p:sp>
        <p:nvSpPr>
          <p:cNvPr id="33" name="TextBox 1"/>
          <p:cNvSpPr txBox="1"/>
          <p:nvPr/>
        </p:nvSpPr>
        <p:spPr>
          <a:xfrm>
            <a:off x="9144000" y="5210175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4.7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9" grpId="0"/>
      <p:bldP spid="30" grpId="0"/>
      <p:bldP spid="32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/>
          <p:nvPr/>
        </p:nvSpPr>
        <p:spPr>
          <a:xfrm>
            <a:off x="2381250" y="1855788"/>
            <a:ext cx="24765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分米＝</a:t>
            </a:r>
          </a:p>
        </p:txBody>
      </p:sp>
      <p:graphicFrame>
        <p:nvGraphicFramePr>
          <p:cNvPr id="26627" name="Object 2"/>
          <p:cNvGraphicFramePr/>
          <p:nvPr/>
        </p:nvGraphicFramePr>
        <p:xfrm>
          <a:off x="4667250" y="1644650"/>
          <a:ext cx="1408113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r:id="rId4" imgW="368935" imgH="394335" progId="Equation.DSMT4">
                  <p:embed/>
                </p:oleObj>
              </mc:Choice>
              <mc:Fallback>
                <p:oleObj r:id="rId4" imgW="368935" imgH="394335" progId="Equation.DSMT4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67250" y="1644650"/>
                        <a:ext cx="1408113" cy="1031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TextBox 1"/>
          <p:cNvSpPr txBox="1"/>
          <p:nvPr/>
        </p:nvSpPr>
        <p:spPr>
          <a:xfrm>
            <a:off x="5905500" y="1858963"/>
            <a:ext cx="50482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米＝（       ）米</a:t>
            </a:r>
          </a:p>
        </p:txBody>
      </p:sp>
      <p:sp>
        <p:nvSpPr>
          <p:cNvPr id="26629" name="TextBox 1"/>
          <p:cNvSpPr txBox="1"/>
          <p:nvPr/>
        </p:nvSpPr>
        <p:spPr>
          <a:xfrm>
            <a:off x="2381250" y="3181350"/>
            <a:ext cx="24765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分米＝</a:t>
            </a:r>
          </a:p>
        </p:txBody>
      </p:sp>
      <p:graphicFrame>
        <p:nvGraphicFramePr>
          <p:cNvPr id="26630" name="Object 3"/>
          <p:cNvGraphicFramePr/>
          <p:nvPr/>
        </p:nvGraphicFramePr>
        <p:xfrm>
          <a:off x="4667250" y="2970213"/>
          <a:ext cx="1408113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r:id="rId6" imgW="368935" imgH="394335" progId="Equation.DSMT4">
                  <p:embed/>
                </p:oleObj>
              </mc:Choice>
              <mc:Fallback>
                <p:oleObj r:id="rId6" imgW="368935" imgH="394335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67250" y="2970213"/>
                        <a:ext cx="1408113" cy="1031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TextBox 1"/>
          <p:cNvSpPr txBox="1"/>
          <p:nvPr/>
        </p:nvSpPr>
        <p:spPr>
          <a:xfrm>
            <a:off x="5905500" y="3184525"/>
            <a:ext cx="51435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米＝（       ）米</a:t>
            </a:r>
          </a:p>
        </p:txBody>
      </p:sp>
      <p:grpSp>
        <p:nvGrpSpPr>
          <p:cNvPr id="3" name="组合 18"/>
          <p:cNvGrpSpPr/>
          <p:nvPr/>
        </p:nvGrpSpPr>
        <p:grpSpPr>
          <a:xfrm>
            <a:off x="571500" y="4927600"/>
            <a:ext cx="11144250" cy="1285875"/>
            <a:chOff x="428596" y="5143512"/>
            <a:chExt cx="8358246" cy="1285884"/>
          </a:xfrm>
        </p:grpSpPr>
        <p:pic>
          <p:nvPicPr>
            <p:cNvPr id="26643" name="图片 19" descr="青菜-教材.png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7776877" y="5143512"/>
              <a:ext cx="1009965" cy="128588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1" name="圆角矩形标注 20"/>
            <p:cNvSpPr/>
            <p:nvPr/>
          </p:nvSpPr>
          <p:spPr>
            <a:xfrm>
              <a:off x="428596" y="5572140"/>
              <a:ext cx="7215238" cy="571504"/>
            </a:xfrm>
            <a:prstGeom prst="wedgeRoundRectCallout">
              <a:avLst>
                <a:gd name="adj1" fmla="val 52358"/>
                <a:gd name="adj2" fmla="val 10552"/>
                <a:gd name="adj3" fmla="val 16667"/>
              </a:avLst>
            </a:prstGeom>
            <a:solidFill>
              <a:schemeClr val="accent2"/>
            </a:solidFill>
            <a:ln w="1270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分米是几分之几米？写成小数是多少？</a:t>
              </a:r>
            </a:p>
          </p:txBody>
        </p:sp>
      </p:grpSp>
      <p:sp>
        <p:nvSpPr>
          <p:cNvPr id="22" name="TextBox 1"/>
          <p:cNvSpPr txBox="1"/>
          <p:nvPr/>
        </p:nvSpPr>
        <p:spPr>
          <a:xfrm>
            <a:off x="4679950" y="1570038"/>
            <a:ext cx="1320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4667250" y="2144713"/>
            <a:ext cx="1320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7169150" y="1855788"/>
            <a:ext cx="1320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4679950" y="2859088"/>
            <a:ext cx="1320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4667250" y="3498850"/>
            <a:ext cx="1320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7169150" y="3209925"/>
            <a:ext cx="1320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2489200" y="4352925"/>
            <a:ext cx="7131050" cy="6413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一位小数表示十分之几。</a:t>
            </a:r>
          </a:p>
        </p:txBody>
      </p:sp>
      <p:grpSp>
        <p:nvGrpSpPr>
          <p:cNvPr id="26640" name="组合 4"/>
          <p:cNvGrpSpPr/>
          <p:nvPr/>
        </p:nvGrpSpPr>
        <p:grpSpPr>
          <a:xfrm>
            <a:off x="555625" y="989013"/>
            <a:ext cx="800100" cy="655637"/>
            <a:chOff x="357158" y="928670"/>
            <a:chExt cx="600065" cy="655853"/>
          </a:xfrm>
        </p:grpSpPr>
        <p:pic>
          <p:nvPicPr>
            <p:cNvPr id="26641" name="图片 2" descr="例题.png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6642" name="TextBox 8"/>
            <p:cNvSpPr txBox="1"/>
            <p:nvPr/>
          </p:nvSpPr>
          <p:spPr>
            <a:xfrm>
              <a:off x="428594" y="1047772"/>
              <a:ext cx="419093" cy="51928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n-US" altLang="zh-CN" sz="28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组合 4"/>
          <p:cNvGrpSpPr/>
          <p:nvPr/>
        </p:nvGrpSpPr>
        <p:grpSpPr>
          <a:xfrm>
            <a:off x="476250" y="928688"/>
            <a:ext cx="800100" cy="655637"/>
            <a:chOff x="357158" y="928670"/>
            <a:chExt cx="600065" cy="655853"/>
          </a:xfrm>
        </p:grpSpPr>
        <p:pic>
          <p:nvPicPr>
            <p:cNvPr id="28685" name="图片 2" descr="例题.pn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8686" name="TextBox 8"/>
            <p:cNvSpPr txBox="1"/>
            <p:nvPr/>
          </p:nvSpPr>
          <p:spPr>
            <a:xfrm>
              <a:off x="428596" y="1047737"/>
              <a:ext cx="419079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n-US" altLang="zh-CN" sz="28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endPara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28675" name="TextBox 1"/>
          <p:cNvSpPr txBox="1"/>
          <p:nvPr/>
        </p:nvSpPr>
        <p:spPr>
          <a:xfrm>
            <a:off x="2571750" y="2214563"/>
            <a:ext cx="24765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厘米＝</a:t>
            </a:r>
          </a:p>
        </p:txBody>
      </p:sp>
      <p:graphicFrame>
        <p:nvGraphicFramePr>
          <p:cNvPr id="28676" name="Object 2"/>
          <p:cNvGraphicFramePr/>
          <p:nvPr/>
        </p:nvGraphicFramePr>
        <p:xfrm>
          <a:off x="4648200" y="1981200"/>
          <a:ext cx="156845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5" imgW="368935" imgH="394335" progId="Equation.DSMT4">
                  <p:embed/>
                </p:oleObj>
              </mc:Choice>
              <mc:Fallback>
                <p:oleObj r:id="rId5" imgW="368935" imgH="394335" progId="Equation.DSMT4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48200" y="1981200"/>
                        <a:ext cx="1568450" cy="10334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TextBox 1"/>
          <p:cNvSpPr txBox="1"/>
          <p:nvPr/>
        </p:nvSpPr>
        <p:spPr>
          <a:xfrm>
            <a:off x="6096000" y="2217738"/>
            <a:ext cx="50482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米＝（       ）米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4668838" y="1884363"/>
            <a:ext cx="1320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703763" y="2511425"/>
            <a:ext cx="12382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7359650" y="2228850"/>
            <a:ext cx="1320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16"/>
          <p:cNvGrpSpPr/>
          <p:nvPr/>
        </p:nvGrpSpPr>
        <p:grpSpPr>
          <a:xfrm>
            <a:off x="476250" y="3173413"/>
            <a:ext cx="9564688" cy="1436687"/>
            <a:chOff x="357158" y="2316474"/>
            <a:chExt cx="8486925" cy="1436368"/>
          </a:xfrm>
        </p:grpSpPr>
        <p:sp>
          <p:nvSpPr>
            <p:cNvPr id="15" name="圆角矩形标注 14"/>
            <p:cNvSpPr/>
            <p:nvPr/>
          </p:nvSpPr>
          <p:spPr>
            <a:xfrm>
              <a:off x="1843251" y="2316474"/>
              <a:ext cx="7000832" cy="1280828"/>
            </a:xfrm>
            <a:prstGeom prst="wedgeRoundRectCallout">
              <a:avLst>
                <a:gd name="adj1" fmla="val -54709"/>
                <a:gd name="adj2" fmla="val 24630"/>
                <a:gd name="adj3" fmla="val 16667"/>
              </a:avLst>
            </a:prstGeom>
            <a:solidFill>
              <a:schemeClr val="accent2"/>
            </a:solidFill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厘米是</a:t>
              </a:r>
              <a:r>
                <a:rPr kumimoji="0" lang="en-US" altLang="zh-CN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米的几分之几？是几分之几米？写成小数是多少？</a:t>
              </a:r>
            </a:p>
          </p:txBody>
        </p:sp>
        <p:pic>
          <p:nvPicPr>
            <p:cNvPr id="28684" name="图片 15" descr="番茄.png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 flipH="1">
              <a:off x="357158" y="2714620"/>
              <a:ext cx="1158162" cy="1038222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2571750" y="4940300"/>
            <a:ext cx="7988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0.01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读作：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零点零一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组合 4"/>
          <p:cNvGrpSpPr/>
          <p:nvPr/>
        </p:nvGrpSpPr>
        <p:grpSpPr>
          <a:xfrm>
            <a:off x="476250" y="928688"/>
            <a:ext cx="800100" cy="655637"/>
            <a:chOff x="357158" y="928670"/>
            <a:chExt cx="600065" cy="655853"/>
          </a:xfrm>
        </p:grpSpPr>
        <p:pic>
          <p:nvPicPr>
            <p:cNvPr id="30737" name="图片 2" descr="例题.pn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0738" name="TextBox 8"/>
            <p:cNvSpPr txBox="1"/>
            <p:nvPr/>
          </p:nvSpPr>
          <p:spPr>
            <a:xfrm>
              <a:off x="428596" y="1047737"/>
              <a:ext cx="419079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n-US" altLang="zh-CN" sz="28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  <a:endPara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30723" name="TextBox 1"/>
          <p:cNvSpPr txBox="1"/>
          <p:nvPr/>
        </p:nvSpPr>
        <p:spPr>
          <a:xfrm>
            <a:off x="2095500" y="1857375"/>
            <a:ext cx="24765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厘米＝</a:t>
            </a:r>
          </a:p>
        </p:txBody>
      </p:sp>
      <p:graphicFrame>
        <p:nvGraphicFramePr>
          <p:cNvPr id="30724" name="Object 2"/>
          <p:cNvGraphicFramePr/>
          <p:nvPr/>
        </p:nvGraphicFramePr>
        <p:xfrm>
          <a:off x="4381500" y="1646238"/>
          <a:ext cx="1408113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r:id="rId5" imgW="368935" imgH="394335" progId="Equation.DSMT4">
                  <p:embed/>
                </p:oleObj>
              </mc:Choice>
              <mc:Fallback>
                <p:oleObj r:id="rId5" imgW="368935" imgH="394335" progId="Equation.DSMT4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81500" y="1646238"/>
                        <a:ext cx="1408113" cy="1031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TextBox 1"/>
          <p:cNvSpPr txBox="1"/>
          <p:nvPr/>
        </p:nvSpPr>
        <p:spPr>
          <a:xfrm>
            <a:off x="5619750" y="1860550"/>
            <a:ext cx="50482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米＝（       ）米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4305300" y="1571625"/>
            <a:ext cx="1320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318000" y="2146300"/>
            <a:ext cx="1320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946900" y="1857375"/>
            <a:ext cx="1320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0.04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2286000" y="4286250"/>
            <a:ext cx="7988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0.04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读作：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零点零四</a:t>
            </a:r>
          </a:p>
        </p:txBody>
      </p:sp>
      <p:sp>
        <p:nvSpPr>
          <p:cNvPr id="30730" name="TextBox 1"/>
          <p:cNvSpPr txBox="1"/>
          <p:nvPr/>
        </p:nvSpPr>
        <p:spPr>
          <a:xfrm>
            <a:off x="1905000" y="3136900"/>
            <a:ext cx="2667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厘米＝</a:t>
            </a:r>
          </a:p>
        </p:txBody>
      </p:sp>
      <p:graphicFrame>
        <p:nvGraphicFramePr>
          <p:cNvPr id="30731" name="Object 3"/>
          <p:cNvGraphicFramePr/>
          <p:nvPr/>
        </p:nvGraphicFramePr>
        <p:xfrm>
          <a:off x="4381500" y="2925763"/>
          <a:ext cx="1408113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r:id="rId7" imgW="368935" imgH="394335" progId="Equation.DSMT4">
                  <p:embed/>
                </p:oleObj>
              </mc:Choice>
              <mc:Fallback>
                <p:oleObj r:id="rId7" imgW="368935" imgH="394335" progId="Equation.DSMT4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81500" y="2925763"/>
                        <a:ext cx="1408113" cy="1031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TextBox 1"/>
          <p:cNvSpPr txBox="1"/>
          <p:nvPr/>
        </p:nvSpPr>
        <p:spPr>
          <a:xfrm>
            <a:off x="5619750" y="3140075"/>
            <a:ext cx="50482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米＝（       ）米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4330700" y="2851150"/>
            <a:ext cx="1320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4343400" y="3425825"/>
            <a:ext cx="1320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6959600" y="3136900"/>
            <a:ext cx="1320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2286000" y="5211763"/>
            <a:ext cx="7988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0.12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读作：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零点一二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8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组合 4"/>
          <p:cNvGrpSpPr/>
          <p:nvPr/>
        </p:nvGrpSpPr>
        <p:grpSpPr>
          <a:xfrm>
            <a:off x="476250" y="928688"/>
            <a:ext cx="800100" cy="655637"/>
            <a:chOff x="357158" y="928670"/>
            <a:chExt cx="600065" cy="655853"/>
          </a:xfrm>
        </p:grpSpPr>
        <p:pic>
          <p:nvPicPr>
            <p:cNvPr id="32788" name="图片 2" descr="例题.pn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2789" name="TextBox 8"/>
            <p:cNvSpPr txBox="1"/>
            <p:nvPr/>
          </p:nvSpPr>
          <p:spPr>
            <a:xfrm>
              <a:off x="428594" y="1047772"/>
              <a:ext cx="419093" cy="51928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n-US" altLang="zh-CN" sz="28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32771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750" y="2500313"/>
            <a:ext cx="10668000" cy="857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772" name="TextBox 1"/>
          <p:cNvSpPr txBox="1"/>
          <p:nvPr/>
        </p:nvSpPr>
        <p:spPr>
          <a:xfrm>
            <a:off x="1333500" y="1000125"/>
            <a:ext cx="10287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在括号里填上合适的数，先填一填，再读一读。</a:t>
            </a:r>
          </a:p>
        </p:txBody>
      </p:sp>
      <p:cxnSp>
        <p:nvCxnSpPr>
          <p:cNvPr id="26" name="直接箭头连接符 25"/>
          <p:cNvCxnSpPr/>
          <p:nvPr/>
        </p:nvCxnSpPr>
        <p:spPr>
          <a:xfrm rot="5400000" flipH="1" flipV="1">
            <a:off x="1481138" y="3575050"/>
            <a:ext cx="500063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774" name="Object 3"/>
          <p:cNvGraphicFramePr/>
          <p:nvPr/>
        </p:nvGraphicFramePr>
        <p:xfrm>
          <a:off x="5611813" y="3968750"/>
          <a:ext cx="203835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r:id="rId6" imgW="534035" imgH="394335" progId="Equation.DSMT4">
                  <p:embed/>
                </p:oleObj>
              </mc:Choice>
              <mc:Fallback>
                <p:oleObj r:id="rId6" imgW="534035" imgH="394335" progId="Equation.DSMT4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11813" y="3968750"/>
                        <a:ext cx="2038350" cy="1031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7"/>
          <p:cNvGraphicFramePr/>
          <p:nvPr/>
        </p:nvGraphicFramePr>
        <p:xfrm>
          <a:off x="877888" y="3929063"/>
          <a:ext cx="1749425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r:id="rId8" imgW="457835" imgH="394335" progId="Equation.DSMT4">
                  <p:embed/>
                </p:oleObj>
              </mc:Choice>
              <mc:Fallback>
                <p:oleObj r:id="rId8" imgW="457835" imgH="394335" progId="Equation.DSMT4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77888" y="3929063"/>
                        <a:ext cx="1749425" cy="1031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TextBox 1"/>
          <p:cNvSpPr txBox="1"/>
          <p:nvPr/>
        </p:nvSpPr>
        <p:spPr>
          <a:xfrm>
            <a:off x="831850" y="5140325"/>
            <a:ext cx="2006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0.01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5" name="直接箭头连接符 34"/>
          <p:cNvCxnSpPr/>
          <p:nvPr/>
        </p:nvCxnSpPr>
        <p:spPr>
          <a:xfrm rot="5400000" flipH="1" flipV="1">
            <a:off x="6369050" y="3575050"/>
            <a:ext cx="500063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8" name="TextBox 1"/>
          <p:cNvSpPr txBox="1"/>
          <p:nvPr/>
        </p:nvSpPr>
        <p:spPr>
          <a:xfrm>
            <a:off x="5143500" y="5143500"/>
            <a:ext cx="2952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    ）米</a:t>
            </a:r>
          </a:p>
        </p:txBody>
      </p:sp>
      <p:graphicFrame>
        <p:nvGraphicFramePr>
          <p:cNvPr id="32779" name="Object 8"/>
          <p:cNvGraphicFramePr/>
          <p:nvPr/>
        </p:nvGraphicFramePr>
        <p:xfrm>
          <a:off x="8945563" y="3968750"/>
          <a:ext cx="203835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r:id="rId10" imgW="534035" imgH="394335" progId="Equation.DSMT4">
                  <p:embed/>
                </p:oleObj>
              </mc:Choice>
              <mc:Fallback>
                <p:oleObj r:id="rId10" imgW="534035" imgH="394335" progId="Equation.DSMT4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945563" y="3968750"/>
                        <a:ext cx="2038350" cy="1031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直接箭头连接符 37"/>
          <p:cNvCxnSpPr/>
          <p:nvPr/>
        </p:nvCxnSpPr>
        <p:spPr>
          <a:xfrm rot="5400000" flipH="1" flipV="1">
            <a:off x="9658350" y="3619500"/>
            <a:ext cx="500063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1" name="TextBox 1"/>
          <p:cNvSpPr txBox="1"/>
          <p:nvPr/>
        </p:nvSpPr>
        <p:spPr>
          <a:xfrm>
            <a:off x="8477250" y="5143500"/>
            <a:ext cx="2952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    ）米</a:t>
            </a:r>
          </a:p>
        </p:txBody>
      </p:sp>
      <p:sp>
        <p:nvSpPr>
          <p:cNvPr id="40" name="TextBox 1"/>
          <p:cNvSpPr txBox="1"/>
          <p:nvPr/>
        </p:nvSpPr>
        <p:spPr>
          <a:xfrm>
            <a:off x="5556250" y="3925888"/>
            <a:ext cx="1320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Box 1"/>
          <p:cNvSpPr txBox="1"/>
          <p:nvPr/>
        </p:nvSpPr>
        <p:spPr>
          <a:xfrm>
            <a:off x="5556250" y="4497388"/>
            <a:ext cx="1320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Box 1"/>
          <p:cNvSpPr txBox="1"/>
          <p:nvPr/>
        </p:nvSpPr>
        <p:spPr>
          <a:xfrm>
            <a:off x="5619750" y="5140325"/>
            <a:ext cx="1320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0.07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Box 1"/>
          <p:cNvSpPr txBox="1"/>
          <p:nvPr/>
        </p:nvSpPr>
        <p:spPr>
          <a:xfrm>
            <a:off x="8915400" y="3925888"/>
            <a:ext cx="1320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1"/>
          <p:cNvSpPr txBox="1"/>
          <p:nvPr/>
        </p:nvSpPr>
        <p:spPr>
          <a:xfrm>
            <a:off x="8890000" y="4497388"/>
            <a:ext cx="1320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Box 1"/>
          <p:cNvSpPr txBox="1"/>
          <p:nvPr/>
        </p:nvSpPr>
        <p:spPr>
          <a:xfrm>
            <a:off x="8953500" y="5140325"/>
            <a:ext cx="1320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组合 4"/>
          <p:cNvGrpSpPr/>
          <p:nvPr/>
        </p:nvGrpSpPr>
        <p:grpSpPr>
          <a:xfrm>
            <a:off x="476250" y="928688"/>
            <a:ext cx="800100" cy="655637"/>
            <a:chOff x="357158" y="928670"/>
            <a:chExt cx="600065" cy="655853"/>
          </a:xfrm>
        </p:grpSpPr>
        <p:pic>
          <p:nvPicPr>
            <p:cNvPr id="34824" name="图片 2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4825" name="TextBox 8"/>
            <p:cNvSpPr txBox="1"/>
            <p:nvPr/>
          </p:nvSpPr>
          <p:spPr>
            <a:xfrm>
              <a:off x="428594" y="1047772"/>
              <a:ext cx="419093" cy="51928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n-US" altLang="zh-CN" sz="28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4819" name="TextBox 1"/>
          <p:cNvSpPr txBox="1"/>
          <p:nvPr/>
        </p:nvSpPr>
        <p:spPr>
          <a:xfrm>
            <a:off x="1333500" y="1000125"/>
            <a:ext cx="102870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0.01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0.04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0.12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0.07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0.11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这几个小数有什么共同点？</a:t>
            </a: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2489200" y="2854325"/>
            <a:ext cx="7131050" cy="6413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两位小数表示百分之几。</a:t>
            </a:r>
          </a:p>
        </p:txBody>
      </p:sp>
      <p:grpSp>
        <p:nvGrpSpPr>
          <p:cNvPr id="3" name="组合 18"/>
          <p:cNvGrpSpPr/>
          <p:nvPr/>
        </p:nvGrpSpPr>
        <p:grpSpPr>
          <a:xfrm>
            <a:off x="571500" y="4143375"/>
            <a:ext cx="11144250" cy="1785938"/>
            <a:chOff x="428596" y="5000643"/>
            <a:chExt cx="8358246" cy="1785964"/>
          </a:xfrm>
        </p:grpSpPr>
        <p:pic>
          <p:nvPicPr>
            <p:cNvPr id="34822" name="图片 19" descr="青菜-教材.pn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776877" y="5500721"/>
              <a:ext cx="1009965" cy="128588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9" name="圆角矩形标注 28"/>
            <p:cNvSpPr/>
            <p:nvPr/>
          </p:nvSpPr>
          <p:spPr>
            <a:xfrm>
              <a:off x="428596" y="5000643"/>
              <a:ext cx="7215238" cy="1143017"/>
            </a:xfrm>
            <a:prstGeom prst="wedgeRoundRectCallout">
              <a:avLst>
                <a:gd name="adj1" fmla="val 52358"/>
                <a:gd name="adj2" fmla="val 38604"/>
                <a:gd name="adj3" fmla="val 16667"/>
              </a:avLst>
            </a:prstGeom>
            <a:solidFill>
              <a:schemeClr val="accent2"/>
            </a:solidFill>
            <a:ln w="1270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什么样的分数可以写成三位小数？三位小数表示的应该是怎样的分数？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组合 4"/>
          <p:cNvGrpSpPr/>
          <p:nvPr/>
        </p:nvGrpSpPr>
        <p:grpSpPr>
          <a:xfrm>
            <a:off x="476250" y="928688"/>
            <a:ext cx="800100" cy="655637"/>
            <a:chOff x="357158" y="928670"/>
            <a:chExt cx="600065" cy="655853"/>
          </a:xfrm>
        </p:grpSpPr>
        <p:pic>
          <p:nvPicPr>
            <p:cNvPr id="36878" name="图片 2" descr="例题.pn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6879" name="TextBox 8"/>
            <p:cNvSpPr txBox="1"/>
            <p:nvPr/>
          </p:nvSpPr>
          <p:spPr>
            <a:xfrm>
              <a:off x="428594" y="1047772"/>
              <a:ext cx="419093" cy="51928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n-US" altLang="zh-CN" sz="28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6867" name="TextBox 1"/>
          <p:cNvSpPr txBox="1"/>
          <p:nvPr/>
        </p:nvSpPr>
        <p:spPr>
          <a:xfrm>
            <a:off x="1333500" y="1000125"/>
            <a:ext cx="102870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把</a:t>
            </a: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米长的直尺，平均分成</a:t>
            </a:r>
            <a:r>
              <a:rPr lang="en-US" altLang="zh-CN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份，每份的长度是多少？</a:t>
            </a:r>
          </a:p>
        </p:txBody>
      </p:sp>
      <p:grpSp>
        <p:nvGrpSpPr>
          <p:cNvPr id="3" name="组合 16"/>
          <p:cNvGrpSpPr/>
          <p:nvPr/>
        </p:nvGrpSpPr>
        <p:grpSpPr>
          <a:xfrm>
            <a:off x="476250" y="2786063"/>
            <a:ext cx="9664700" cy="1395412"/>
            <a:chOff x="357158" y="2357431"/>
            <a:chExt cx="7248078" cy="1395411"/>
          </a:xfrm>
        </p:grpSpPr>
        <p:sp>
          <p:nvSpPr>
            <p:cNvPr id="12" name="圆角矩形标注 11"/>
            <p:cNvSpPr/>
            <p:nvPr/>
          </p:nvSpPr>
          <p:spPr>
            <a:xfrm>
              <a:off x="1785820" y="2357431"/>
              <a:ext cx="5819416" cy="857249"/>
            </a:xfrm>
            <a:prstGeom prst="wedgeRoundRectCallout">
              <a:avLst>
                <a:gd name="adj1" fmla="val -52979"/>
                <a:gd name="adj2" fmla="val 43799"/>
                <a:gd name="adj3" fmla="val 16667"/>
              </a:avLst>
            </a:prstGeom>
            <a:solidFill>
              <a:schemeClr val="accent2"/>
            </a:solidFill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</a:t>
              </a:r>
              <a:r>
                <a:rPr kumimoji="0" lang="zh-CN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毫米是</a:t>
              </a:r>
              <a:r>
                <a:rPr kumimoji="0" lang="en-US" altLang="zh-CN" sz="3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1</a:t>
              </a:r>
              <a:r>
                <a:rPr kumimoji="0" lang="zh-CN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米的几分之几？是多少厘米？</a:t>
              </a:r>
            </a:p>
          </p:txBody>
        </p:sp>
        <p:pic>
          <p:nvPicPr>
            <p:cNvPr id="36877" name="图片 15" descr="番茄.png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 flipH="1">
              <a:off x="357158" y="2714620"/>
              <a:ext cx="1158162" cy="1038222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6869" name="TextBox 1"/>
          <p:cNvSpPr txBox="1"/>
          <p:nvPr/>
        </p:nvSpPr>
        <p:spPr>
          <a:xfrm>
            <a:off x="2530475" y="4037013"/>
            <a:ext cx="1890713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毫米＝</a:t>
            </a:r>
          </a:p>
        </p:txBody>
      </p:sp>
      <p:graphicFrame>
        <p:nvGraphicFramePr>
          <p:cNvPr id="36870" name="Object 2"/>
          <p:cNvGraphicFramePr/>
          <p:nvPr/>
        </p:nvGraphicFramePr>
        <p:xfrm>
          <a:off x="4284663" y="3841750"/>
          <a:ext cx="1620837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r:id="rId6" imgW="368935" imgH="394335" progId="Equation.DSMT4">
                  <p:embed/>
                </p:oleObj>
              </mc:Choice>
              <mc:Fallback>
                <p:oleObj r:id="rId6" imgW="368935" imgH="394335" progId="Equation.DSMT4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84663" y="3841750"/>
                        <a:ext cx="1620837" cy="1031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1" name="TextBox 1"/>
          <p:cNvSpPr txBox="1"/>
          <p:nvPr/>
        </p:nvSpPr>
        <p:spPr>
          <a:xfrm>
            <a:off x="5905500" y="4037013"/>
            <a:ext cx="50482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米＝（         ）米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4284663" y="3744913"/>
            <a:ext cx="13208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4183063" y="4357688"/>
            <a:ext cx="1524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7207250" y="4065588"/>
            <a:ext cx="16192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0.001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2286000" y="5211763"/>
            <a:ext cx="7988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0.001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读作：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零点零零一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组合 4"/>
          <p:cNvGrpSpPr/>
          <p:nvPr/>
        </p:nvGrpSpPr>
        <p:grpSpPr>
          <a:xfrm>
            <a:off x="422275" y="1082675"/>
            <a:ext cx="800100" cy="655638"/>
            <a:chOff x="357158" y="928670"/>
            <a:chExt cx="600065" cy="655853"/>
          </a:xfrm>
        </p:grpSpPr>
        <p:pic>
          <p:nvPicPr>
            <p:cNvPr id="38930" name="图片 2" descr="例题.pn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8931" name="TextBox 8"/>
            <p:cNvSpPr txBox="1"/>
            <p:nvPr/>
          </p:nvSpPr>
          <p:spPr>
            <a:xfrm>
              <a:off x="428594" y="1047772"/>
              <a:ext cx="419093" cy="51928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n-US" altLang="zh-CN" sz="2800" b="1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8915" name="TextBox 1"/>
          <p:cNvSpPr txBox="1"/>
          <p:nvPr/>
        </p:nvSpPr>
        <p:spPr>
          <a:xfrm>
            <a:off x="1279525" y="1154113"/>
            <a:ext cx="10287000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毫米、</a:t>
            </a: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105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毫米分别改写成用米作单位的分数和小数。</a:t>
            </a:r>
          </a:p>
        </p:txBody>
      </p:sp>
      <p:sp>
        <p:nvSpPr>
          <p:cNvPr id="38916" name="TextBox 1"/>
          <p:cNvSpPr txBox="1"/>
          <p:nvPr/>
        </p:nvSpPr>
        <p:spPr>
          <a:xfrm>
            <a:off x="2301875" y="2316163"/>
            <a:ext cx="2952750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毫米＝</a:t>
            </a:r>
          </a:p>
        </p:txBody>
      </p:sp>
      <p:graphicFrame>
        <p:nvGraphicFramePr>
          <p:cNvPr id="38917" name="Object 2"/>
          <p:cNvGraphicFramePr/>
          <p:nvPr/>
        </p:nvGraphicFramePr>
        <p:xfrm>
          <a:off x="4381500" y="2144713"/>
          <a:ext cx="158750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r:id="rId5" imgW="368935" imgH="394335" progId="Equation.DSMT4">
                  <p:embed/>
                </p:oleObj>
              </mc:Choice>
              <mc:Fallback>
                <p:oleObj r:id="rId5" imgW="368935" imgH="394335" progId="Equation.DSMT4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81500" y="2144713"/>
                        <a:ext cx="1587500" cy="1031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8" name="TextBox 1"/>
          <p:cNvSpPr txBox="1"/>
          <p:nvPr/>
        </p:nvSpPr>
        <p:spPr>
          <a:xfrm>
            <a:off x="5905500" y="2359025"/>
            <a:ext cx="50482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米＝（         ）米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4381500" y="2084388"/>
            <a:ext cx="13208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4260850" y="2662238"/>
            <a:ext cx="15240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7207250" y="2355850"/>
            <a:ext cx="16192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0.040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922" name="TextBox 1"/>
          <p:cNvSpPr txBox="1"/>
          <p:nvPr/>
        </p:nvSpPr>
        <p:spPr>
          <a:xfrm>
            <a:off x="2255838" y="3703638"/>
            <a:ext cx="29527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105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毫米＝</a:t>
            </a:r>
          </a:p>
        </p:txBody>
      </p:sp>
      <p:graphicFrame>
        <p:nvGraphicFramePr>
          <p:cNvPr id="38923" name="Object 4"/>
          <p:cNvGraphicFramePr/>
          <p:nvPr/>
        </p:nvGraphicFramePr>
        <p:xfrm>
          <a:off x="4381500" y="3492500"/>
          <a:ext cx="158750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r:id="rId7" imgW="368935" imgH="394335" progId="Equation.DSMT4">
                  <p:embed/>
                </p:oleObj>
              </mc:Choice>
              <mc:Fallback>
                <p:oleObj r:id="rId7" imgW="368935" imgH="394335" progId="Equation.DSMT4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81500" y="3492500"/>
                        <a:ext cx="1587500" cy="1031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4" name="TextBox 1"/>
          <p:cNvSpPr txBox="1"/>
          <p:nvPr/>
        </p:nvSpPr>
        <p:spPr>
          <a:xfrm>
            <a:off x="5905500" y="3706813"/>
            <a:ext cx="50482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米＝（         ）米</a:t>
            </a:r>
          </a:p>
        </p:txBody>
      </p:sp>
      <p:sp>
        <p:nvSpPr>
          <p:cNvPr id="31" name="TextBox 1"/>
          <p:cNvSpPr txBox="1"/>
          <p:nvPr/>
        </p:nvSpPr>
        <p:spPr>
          <a:xfrm>
            <a:off x="4410075" y="3430588"/>
            <a:ext cx="1320800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105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1"/>
          <p:cNvSpPr txBox="1"/>
          <p:nvPr/>
        </p:nvSpPr>
        <p:spPr>
          <a:xfrm>
            <a:off x="4260850" y="4019550"/>
            <a:ext cx="1524000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1"/>
          <p:cNvSpPr txBox="1"/>
          <p:nvPr/>
        </p:nvSpPr>
        <p:spPr>
          <a:xfrm>
            <a:off x="7181850" y="3703638"/>
            <a:ext cx="16192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0.105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1"/>
          <p:cNvSpPr txBox="1">
            <a:spLocks noChangeArrowheads="1"/>
          </p:cNvSpPr>
          <p:nvPr/>
        </p:nvSpPr>
        <p:spPr bwMode="auto">
          <a:xfrm>
            <a:off x="2286000" y="4710113"/>
            <a:ext cx="7988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0.040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读作：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零点零四零</a:t>
            </a:r>
          </a:p>
        </p:txBody>
      </p:sp>
      <p:sp>
        <p:nvSpPr>
          <p:cNvPr id="35" name="TextBox 1"/>
          <p:cNvSpPr txBox="1">
            <a:spLocks noChangeArrowheads="1"/>
          </p:cNvSpPr>
          <p:nvPr/>
        </p:nvSpPr>
        <p:spPr bwMode="auto">
          <a:xfrm>
            <a:off x="2286000" y="5567363"/>
            <a:ext cx="7988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0.105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读作：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零点一零五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31" grpId="0"/>
      <p:bldP spid="32" grpId="0"/>
      <p:bldP spid="33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762</Words>
  <Application>Microsoft Office PowerPoint</Application>
  <PresentationFormat>宽屏</PresentationFormat>
  <Paragraphs>209</Paragraphs>
  <Slides>21</Slides>
  <Notes>21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黑体</vt:lpstr>
      <vt:lpstr>华文楷体</vt:lpstr>
      <vt:lpstr>宋体</vt:lpstr>
      <vt:lpstr>微软雅黑</vt:lpstr>
      <vt:lpstr>Arial</vt:lpstr>
      <vt:lpstr>Calibri</vt:lpstr>
      <vt:lpstr>Calibri Light</vt:lpstr>
      <vt:lpstr>WWW.2PPT.COM
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2023-01-17T00:04:48Z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184B4BC4049C465ABA2835CD4765406C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