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7" r:id="rId2"/>
    <p:sldId id="258" r:id="rId3"/>
    <p:sldId id="307" r:id="rId4"/>
    <p:sldId id="308" r:id="rId5"/>
    <p:sldId id="286" r:id="rId6"/>
    <p:sldId id="303" r:id="rId7"/>
    <p:sldId id="295" r:id="rId8"/>
    <p:sldId id="300" r:id="rId9"/>
    <p:sldId id="280" r:id="rId10"/>
    <p:sldId id="306" r:id="rId11"/>
    <p:sldId id="310" r:id="rId12"/>
    <p:sldId id="269" r:id="rId13"/>
    <p:sldId id="309" r:id="rId14"/>
    <p:sldId id="291" r:id="rId15"/>
    <p:sldId id="298" r:id="rId16"/>
    <p:sldId id="302"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o Tao" initials="TT"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80A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2818" autoAdjust="0"/>
  </p:normalViewPr>
  <p:slideViewPr>
    <p:cSldViewPr snapToGrid="0">
      <p:cViewPr varScale="1">
        <p:scale>
          <a:sx n="116" d="100"/>
          <a:sy n="116" d="100"/>
        </p:scale>
        <p:origin x="-35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715EE-3B03-4D2D-B87F-C1C933DDB61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6DF3B-9234-45E1-9B81-8D140CFA6B0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9</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10</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12</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13</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0094" y="489775"/>
            <a:ext cx="4816556"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第</a:t>
            </a:r>
            <a:r>
              <a:rPr lang="zh-CN" altLang="en-US" sz="3200" dirty="0">
                <a:solidFill>
                  <a:srgbClr val="FFFFFF"/>
                </a:solidFill>
                <a:latin typeface="微软雅黑" panose="020B0503020204020204" pitchFamily="34" charset="-122"/>
              </a:rPr>
              <a:t>二</a:t>
            </a:r>
            <a:r>
              <a:rPr lang="zh-CN" altLang="en-US" sz="3200" dirty="0" smtClean="0">
                <a:solidFill>
                  <a:srgbClr val="FFFFFF"/>
                </a:solidFill>
                <a:latin typeface="微软雅黑" panose="020B0503020204020204" pitchFamily="34" charset="-122"/>
              </a:rPr>
              <a:t>单元 </a:t>
            </a:r>
            <a:r>
              <a:rPr lang="zh-CN" altLang="zh-CN" sz="3200" dirty="0" smtClean="0">
                <a:solidFill>
                  <a:srgbClr val="FFFFFF"/>
                </a:solidFill>
                <a:latin typeface="微软雅黑" panose="020B0503020204020204" pitchFamily="34" charset="-122"/>
              </a:rPr>
              <a:t>认识</a:t>
            </a:r>
            <a:r>
              <a:rPr lang="zh-CN" altLang="zh-CN" sz="3200" dirty="0">
                <a:solidFill>
                  <a:srgbClr val="FFFFFF"/>
                </a:solidFill>
                <a:latin typeface="微软雅黑" panose="020B0503020204020204" pitchFamily="34" charset="-122"/>
              </a:rPr>
              <a:t>多位数</a:t>
            </a:r>
            <a:endParaRPr lang="zh-CN" altLang="en-US" sz="3200" dirty="0">
              <a:solidFill>
                <a:srgbClr val="FFFFFF"/>
              </a:solidFill>
              <a:latin typeface="微软雅黑" panose="020B0503020204020204" pitchFamily="34" charset="-122"/>
            </a:endParaRPr>
          </a:p>
        </p:txBody>
      </p:sp>
      <p:sp>
        <p:nvSpPr>
          <p:cNvPr id="4" name="文本框 3"/>
          <p:cNvSpPr txBox="1"/>
          <p:nvPr/>
        </p:nvSpPr>
        <p:spPr>
          <a:xfrm>
            <a:off x="0" y="1812979"/>
            <a:ext cx="12192000" cy="1172629"/>
          </a:xfrm>
          <a:prstGeom prst="rect">
            <a:avLst/>
          </a:prstGeom>
          <a:noFill/>
        </p:spPr>
        <p:txBody>
          <a:bodyPr wrap="square">
            <a:spAutoFit/>
          </a:bodyPr>
          <a:lstStyle/>
          <a:p>
            <a:pPr algn="ctr">
              <a:lnSpc>
                <a:spcPct val="130000"/>
              </a:lnSpc>
              <a:defRPr/>
            </a:pPr>
            <a:r>
              <a:rPr lang="zh-CN" altLang="zh-CN" sz="5400" b="1" dirty="0" smtClean="0">
                <a:solidFill>
                  <a:schemeClr val="tx1">
                    <a:lumMod val="65000"/>
                    <a:lumOff val="35000"/>
                  </a:schemeClr>
                </a:solidFill>
                <a:latin typeface="微软雅黑" panose="020B0503020204020204" pitchFamily="34" charset="-122"/>
                <a:ea typeface="微软雅黑" panose="020B0503020204020204" pitchFamily="34" charset="-122"/>
              </a:rPr>
              <a:t>认识</a:t>
            </a:r>
            <a:r>
              <a:rPr lang="zh-CN" altLang="zh-CN" sz="5400" b="1" dirty="0">
                <a:solidFill>
                  <a:schemeClr val="tx1">
                    <a:lumMod val="65000"/>
                    <a:lumOff val="35000"/>
                  </a:schemeClr>
                </a:solidFill>
                <a:latin typeface="微软雅黑" panose="020B0503020204020204" pitchFamily="34" charset="-122"/>
                <a:ea typeface="微软雅黑" panose="020B0503020204020204" pitchFamily="34" charset="-122"/>
              </a:rPr>
              <a:t>含有亿级和万级的</a:t>
            </a:r>
            <a:r>
              <a:rPr lang="zh-CN" altLang="zh-CN" sz="5400" b="1" dirty="0" smtClean="0">
                <a:solidFill>
                  <a:schemeClr val="tx1">
                    <a:lumMod val="65000"/>
                    <a:lumOff val="35000"/>
                  </a:schemeClr>
                </a:solidFill>
                <a:latin typeface="微软雅黑" panose="020B0503020204020204" pitchFamily="34" charset="-122"/>
                <a:ea typeface="微软雅黑" panose="020B0503020204020204" pitchFamily="34" charset="-122"/>
              </a:rPr>
              <a:t>数</a:t>
            </a:r>
            <a:endParaRPr lang="zh-CN" altLang="zh-CN" sz="5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1026" name="Picture 2"/>
          <p:cNvPicPr>
            <a:picLocks noChangeAspect="1" noChangeArrowheads="1"/>
          </p:cNvPicPr>
          <p:nvPr/>
        </p:nvPicPr>
        <p:blipFill>
          <a:blip r:embed="rId3"/>
          <a:srcRect/>
          <a:stretch>
            <a:fillRect/>
          </a:stretch>
        </p:blipFill>
        <p:spPr bwMode="auto">
          <a:xfrm>
            <a:off x="3789118" y="3281193"/>
            <a:ext cx="4613763" cy="2269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矩形 5"/>
          <p:cNvSpPr/>
          <p:nvPr/>
        </p:nvSpPr>
        <p:spPr>
          <a:xfrm>
            <a:off x="-10094" y="590880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1" y="501650"/>
            <a:ext cx="2572948"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课堂练习</a:t>
            </a:r>
          </a:p>
        </p:txBody>
      </p:sp>
      <p:sp>
        <p:nvSpPr>
          <p:cNvPr id="2" name="矩形 1"/>
          <p:cNvSpPr/>
          <p:nvPr/>
        </p:nvSpPr>
        <p:spPr>
          <a:xfrm>
            <a:off x="866301" y="1558350"/>
            <a:ext cx="10458191" cy="2031325"/>
          </a:xfrm>
          <a:prstGeom prst="rect">
            <a:avLst/>
          </a:prstGeom>
        </p:spPr>
        <p:txBody>
          <a:bodyPr wrap="square">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2. </a:t>
            </a:r>
            <a:r>
              <a:rPr lang="zh-CN" altLang="zh-CN" sz="2800" dirty="0" smtClean="0">
                <a:latin typeface="微软雅黑" panose="020B0503020204020204" pitchFamily="34" charset="-122"/>
                <a:ea typeface="微软雅黑" panose="020B0503020204020204" pitchFamily="34" charset="-122"/>
              </a:rPr>
              <a:t>写出</a:t>
            </a:r>
            <a:r>
              <a:rPr lang="zh-CN" altLang="zh-CN" sz="2800" dirty="0">
                <a:latin typeface="微软雅黑" panose="020B0503020204020204" pitchFamily="34" charset="-122"/>
                <a:ea typeface="微软雅黑" panose="020B0503020204020204" pitchFamily="34" charset="-122"/>
              </a:rPr>
              <a:t>下列横线上的各数。</a:t>
            </a:r>
          </a:p>
          <a:p>
            <a:pPr>
              <a:lnSpc>
                <a:spcPct val="150000"/>
              </a:lnSpc>
            </a:pPr>
            <a:r>
              <a:rPr lang="en-US" altLang="zh-CN" sz="2800" dirty="0" smtClean="0">
                <a:latin typeface="微软雅黑" panose="020B0503020204020204" pitchFamily="34" charset="-122"/>
                <a:ea typeface="微软雅黑" panose="020B0503020204020204" pitchFamily="34" charset="-122"/>
              </a:rPr>
              <a:t>    2003</a:t>
            </a:r>
            <a:r>
              <a:rPr lang="zh-CN" altLang="zh-CN" sz="2800" dirty="0">
                <a:latin typeface="微软雅黑" panose="020B0503020204020204" pitchFamily="34" charset="-122"/>
                <a:ea typeface="微软雅黑" panose="020B0503020204020204" pitchFamily="34" charset="-122"/>
              </a:rPr>
              <a:t>年，我国共生产移动电话机</a:t>
            </a:r>
            <a:r>
              <a:rPr lang="zh-CN" altLang="zh-CN" sz="2800" u="sng" dirty="0">
                <a:latin typeface="微软雅黑" panose="020B0503020204020204" pitchFamily="34" charset="-122"/>
                <a:ea typeface="微软雅黑" panose="020B0503020204020204" pitchFamily="34" charset="-122"/>
              </a:rPr>
              <a:t>一亿八千万</a:t>
            </a:r>
            <a:r>
              <a:rPr lang="zh-CN" altLang="zh-CN" sz="2800" dirty="0">
                <a:latin typeface="微软雅黑" panose="020B0503020204020204" pitchFamily="34" charset="-122"/>
                <a:ea typeface="微软雅黑" panose="020B0503020204020204" pitchFamily="34" charset="-122"/>
              </a:rPr>
              <a:t>部，电话单机</a:t>
            </a:r>
            <a:r>
              <a:rPr lang="zh-CN" altLang="zh-CN" sz="2800" u="sng" dirty="0">
                <a:latin typeface="微软雅黑" panose="020B0503020204020204" pitchFamily="34" charset="-122"/>
                <a:ea typeface="微软雅黑" panose="020B0503020204020204" pitchFamily="34" charset="-122"/>
              </a:rPr>
              <a:t>一亿二千九百万</a:t>
            </a:r>
            <a:r>
              <a:rPr lang="zh-CN" altLang="zh-CN" sz="2800" dirty="0">
                <a:latin typeface="微软雅黑" panose="020B0503020204020204" pitchFamily="34" charset="-122"/>
                <a:ea typeface="微软雅黑" panose="020B0503020204020204" pitchFamily="34" charset="-122"/>
              </a:rPr>
              <a:t>部，软磁盘</a:t>
            </a:r>
            <a:r>
              <a:rPr lang="zh-CN" altLang="zh-CN" sz="2800" u="sng" dirty="0">
                <a:latin typeface="微软雅黑" panose="020B0503020204020204" pitchFamily="34" charset="-122"/>
                <a:ea typeface="微软雅黑" panose="020B0503020204020204" pitchFamily="34" charset="-122"/>
              </a:rPr>
              <a:t>六亿七千一百万</a:t>
            </a:r>
            <a:r>
              <a:rPr lang="zh-CN" altLang="zh-CN" sz="2800" dirty="0">
                <a:latin typeface="微软雅黑" panose="020B0503020204020204" pitchFamily="34" charset="-122"/>
                <a:ea typeface="微软雅黑" panose="020B0503020204020204" pitchFamily="34" charset="-122"/>
              </a:rPr>
              <a:t>片</a:t>
            </a:r>
            <a:r>
              <a:rPr lang="zh-CN" altLang="zh-CN" sz="2800" dirty="0" smtClean="0">
                <a:latin typeface="微软雅黑" panose="020B0503020204020204" pitchFamily="34" charset="-122"/>
                <a:ea typeface="微软雅黑" panose="020B0503020204020204" pitchFamily="34" charset="-122"/>
              </a:rPr>
              <a:t>。</a:t>
            </a:r>
            <a:endParaRPr lang="zh-CN" altLang="zh-CN" sz="2800" dirty="0">
              <a:latin typeface="微软雅黑" panose="020B0503020204020204" pitchFamily="34" charset="-122"/>
              <a:ea typeface="微软雅黑" panose="020B0503020204020204" pitchFamily="34" charset="-122"/>
            </a:endParaRPr>
          </a:p>
        </p:txBody>
      </p:sp>
      <p:sp>
        <p:nvSpPr>
          <p:cNvPr id="16" name="矩形 15"/>
          <p:cNvSpPr/>
          <p:nvPr/>
        </p:nvSpPr>
        <p:spPr>
          <a:xfrm>
            <a:off x="9747542" y="5890192"/>
            <a:ext cx="290464"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913287" y="3852076"/>
            <a:ext cx="10339580" cy="2031325"/>
          </a:xfrm>
          <a:prstGeom prst="rect">
            <a:avLst/>
          </a:prstGeom>
          <a:noFill/>
        </p:spPr>
        <p:txBody>
          <a:bodyPr wrap="square" rtlCol="0">
            <a:spAutoFit/>
          </a:bodyPr>
          <a:lstStyle/>
          <a:p>
            <a:pPr marL="1436370" indent="-1436370">
              <a:lnSpc>
                <a:spcPct val="150000"/>
              </a:lnSpc>
            </a:pPr>
            <a:r>
              <a:rPr lang="zh-CN" altLang="zh-CN" sz="2800" dirty="0">
                <a:latin typeface="微软雅黑" panose="020B0503020204020204" pitchFamily="34" charset="-122"/>
                <a:ea typeface="微软雅黑" panose="020B0503020204020204" pitchFamily="34" charset="-122"/>
              </a:rPr>
              <a:t>一亿八千万</a:t>
            </a:r>
            <a:r>
              <a:rPr lang="zh-CN" altLang="en-US" sz="2800" dirty="0" smtClean="0">
                <a:latin typeface="微软雅黑" panose="020B0503020204020204" pitchFamily="34" charset="-122"/>
                <a:ea typeface="微软雅黑" panose="020B0503020204020204" pitchFamily="34" charset="-122"/>
              </a:rPr>
              <a:t>写作</a:t>
            </a:r>
            <a:r>
              <a:rPr lang="zh-CN" altLang="en-US" sz="2800" dirty="0">
                <a:latin typeface="微软雅黑" panose="020B0503020204020204" pitchFamily="34" charset="-122"/>
                <a:ea typeface="微软雅黑" panose="020B0503020204020204" pitchFamily="34" charset="-122"/>
              </a:rPr>
              <a:t>：</a:t>
            </a:r>
            <a:endParaRPr lang="en-US" altLang="zh-CN" sz="2800" dirty="0">
              <a:latin typeface="微软雅黑" panose="020B0503020204020204" pitchFamily="34" charset="-122"/>
              <a:ea typeface="微软雅黑" panose="020B0503020204020204" pitchFamily="34" charset="-122"/>
            </a:endParaRPr>
          </a:p>
          <a:p>
            <a:pPr marL="1436370" indent="-1436370">
              <a:lnSpc>
                <a:spcPct val="150000"/>
              </a:lnSpc>
            </a:pPr>
            <a:r>
              <a:rPr lang="zh-CN" altLang="zh-CN" sz="2800" dirty="0">
                <a:latin typeface="微软雅黑" panose="020B0503020204020204" pitchFamily="34" charset="-122"/>
                <a:ea typeface="微软雅黑" panose="020B0503020204020204" pitchFamily="34" charset="-122"/>
              </a:rPr>
              <a:t>一亿二千九百万</a:t>
            </a:r>
            <a:r>
              <a:rPr lang="zh-CN" altLang="en-US" sz="2800" dirty="0" smtClean="0">
                <a:latin typeface="微软雅黑" panose="020B0503020204020204" pitchFamily="34" charset="-122"/>
                <a:ea typeface="微软雅黑" panose="020B0503020204020204" pitchFamily="34" charset="-122"/>
              </a:rPr>
              <a:t>写作：</a:t>
            </a:r>
            <a:endParaRPr lang="en-US" altLang="zh-CN" sz="2800" dirty="0" smtClean="0">
              <a:latin typeface="微软雅黑" panose="020B0503020204020204" pitchFamily="34" charset="-122"/>
              <a:ea typeface="微软雅黑" panose="020B0503020204020204" pitchFamily="34" charset="-122"/>
            </a:endParaRPr>
          </a:p>
          <a:p>
            <a:pPr marL="1436370" indent="-1436370">
              <a:lnSpc>
                <a:spcPct val="150000"/>
              </a:lnSpc>
            </a:pPr>
            <a:r>
              <a:rPr lang="zh-CN" altLang="zh-CN" sz="2800" dirty="0" smtClean="0">
                <a:latin typeface="微软雅黑" panose="020B0503020204020204" pitchFamily="34" charset="-122"/>
                <a:ea typeface="微软雅黑" panose="020B0503020204020204" pitchFamily="34" charset="-122"/>
              </a:rPr>
              <a:t>六亿七千一百万</a:t>
            </a:r>
            <a:r>
              <a:rPr lang="zh-CN" altLang="en-US" sz="2800" dirty="0" smtClean="0">
                <a:latin typeface="微软雅黑" panose="020B0503020204020204" pitchFamily="34" charset="-122"/>
                <a:ea typeface="微软雅黑" panose="020B0503020204020204" pitchFamily="34" charset="-122"/>
              </a:rPr>
              <a:t>写作：</a:t>
            </a:r>
            <a:endParaRPr lang="zh-CN" altLang="en-US" sz="2800" dirty="0">
              <a:latin typeface="微软雅黑" panose="020B0503020204020204" pitchFamily="34" charset="-122"/>
              <a:ea typeface="微软雅黑" panose="020B0503020204020204" pitchFamily="34" charset="-122"/>
            </a:endParaRPr>
          </a:p>
        </p:txBody>
      </p:sp>
      <p:cxnSp>
        <p:nvCxnSpPr>
          <p:cNvPr id="11" name="直接连接符 10"/>
          <p:cNvCxnSpPr/>
          <p:nvPr/>
        </p:nvCxnSpPr>
        <p:spPr>
          <a:xfrm>
            <a:off x="3912900" y="4339084"/>
            <a:ext cx="35898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544969" y="5010096"/>
            <a:ext cx="35898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556693" y="5678308"/>
            <a:ext cx="35898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4694373" y="3892082"/>
            <a:ext cx="2180405"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180000000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1" name="矩形 20"/>
          <p:cNvSpPr/>
          <p:nvPr/>
        </p:nvSpPr>
        <p:spPr>
          <a:xfrm>
            <a:off x="5356883" y="4579424"/>
            <a:ext cx="2074607"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129000000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2" name="矩形 21"/>
          <p:cNvSpPr/>
          <p:nvPr/>
        </p:nvSpPr>
        <p:spPr>
          <a:xfrm>
            <a:off x="5351199" y="5228532"/>
            <a:ext cx="2074607"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671000000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3" name="矩形 22"/>
          <p:cNvSpPr/>
          <p:nvPr/>
        </p:nvSpPr>
        <p:spPr>
          <a:xfrm>
            <a:off x="913287" y="6151802"/>
            <a:ext cx="6217852" cy="553998"/>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写数时要</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分级</a:t>
            </a:r>
            <a:r>
              <a:rPr lang="zh-CN" altLang="zh-CN" sz="2000" dirty="0">
                <a:solidFill>
                  <a:schemeClr val="accent1">
                    <a:lumMod val="50000"/>
                  </a:schemeClr>
                </a:solidFill>
                <a:latin typeface="楷体" panose="02010609060101010101" pitchFamily="49" charset="-122"/>
                <a:ea typeface="楷体" panose="02010609060101010101" pitchFamily="49" charset="-122"/>
              </a:rPr>
              <a:t>写数，从最高级开始写</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a:t>
            </a:r>
            <a:endParaRPr lang="zh-CN" altLang="en-US" sz="2000" dirty="0">
              <a:solidFill>
                <a:schemeClr val="accent1">
                  <a:lumMod val="50000"/>
                </a:schemeClr>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2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par>
                                <p:cTn id="16" presetID="22" presetClass="entr" presetSubtype="8"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par>
                                <p:cTn id="19" presetID="22" presetClass="entr" presetSubtype="8"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randombar(horizontal)">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randombar(horizontal)">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randombar(horizontal)">
                                      <p:cBhvr>
                                        <p:cTn id="36" dur="500"/>
                                        <p:tgtEl>
                                          <p:spTgt spid="2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20" grpId="0"/>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 y="501650"/>
            <a:ext cx="2572948"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课堂练习</a:t>
            </a:r>
          </a:p>
        </p:txBody>
      </p:sp>
      <p:sp>
        <p:nvSpPr>
          <p:cNvPr id="3" name="矩形 2"/>
          <p:cNvSpPr/>
          <p:nvPr/>
        </p:nvSpPr>
        <p:spPr>
          <a:xfrm>
            <a:off x="866301" y="1558350"/>
            <a:ext cx="10458191" cy="4185761"/>
          </a:xfrm>
          <a:prstGeom prst="rect">
            <a:avLst/>
          </a:prstGeom>
        </p:spPr>
        <p:txBody>
          <a:bodyPr wrap="square">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3. </a:t>
            </a:r>
            <a:r>
              <a:rPr lang="zh-CN" altLang="zh-CN" sz="2800" dirty="0" smtClean="0">
                <a:latin typeface="微软雅黑" panose="020B0503020204020204" pitchFamily="34" charset="-122"/>
                <a:ea typeface="微软雅黑" panose="020B0503020204020204" pitchFamily="34" charset="-122"/>
              </a:rPr>
              <a:t>读出</a:t>
            </a:r>
            <a:r>
              <a:rPr lang="zh-CN" altLang="zh-CN" sz="2800" dirty="0">
                <a:latin typeface="微软雅黑" panose="020B0503020204020204" pitchFamily="34" charset="-122"/>
                <a:ea typeface="微软雅黑" panose="020B0503020204020204" pitchFamily="34" charset="-122"/>
              </a:rPr>
              <a:t>下列各数，并说说它的组成。</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8000700000     </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4050000000     </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30570200000   </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10103000000</a:t>
            </a:r>
            <a:endParaRPr lang="zh-CN" altLang="zh-CN" sz="2800" dirty="0">
              <a:latin typeface="微软雅黑" panose="020B0503020204020204" pitchFamily="34" charset="-122"/>
              <a:ea typeface="微软雅黑" panose="020B0503020204020204" pitchFamily="34" charset="-122"/>
            </a:endParaRPr>
          </a:p>
        </p:txBody>
      </p:sp>
      <p:sp>
        <p:nvSpPr>
          <p:cNvPr id="4" name="矩形 3"/>
          <p:cNvSpPr/>
          <p:nvPr/>
        </p:nvSpPr>
        <p:spPr>
          <a:xfrm>
            <a:off x="5987479" y="2567526"/>
            <a:ext cx="1980029" cy="400110"/>
          </a:xfrm>
          <a:prstGeom prst="rect">
            <a:avLst/>
          </a:prstGeom>
        </p:spPr>
        <p:txBody>
          <a:bodyPr wrap="none">
            <a:spAutoFit/>
          </a:bodyPr>
          <a:lstStyle/>
          <a:p>
            <a:r>
              <a:rPr lang="zh-CN" altLang="zh-CN" sz="2000" dirty="0" smtClean="0">
                <a:solidFill>
                  <a:srgbClr val="FF0000"/>
                </a:solidFill>
                <a:latin typeface="楷体" panose="02010609060101010101" pitchFamily="49" charset="-122"/>
                <a:ea typeface="楷体" panose="02010609060101010101" pitchFamily="49" charset="-122"/>
              </a:rPr>
              <a:t>八十亿零七十万</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5" name="矩形 4"/>
          <p:cNvSpPr/>
          <p:nvPr/>
        </p:nvSpPr>
        <p:spPr>
          <a:xfrm>
            <a:off x="5987479" y="3357391"/>
            <a:ext cx="1723549" cy="400110"/>
          </a:xfrm>
          <a:prstGeom prst="rect">
            <a:avLst/>
          </a:prstGeom>
        </p:spPr>
        <p:txBody>
          <a:bodyPr wrap="none">
            <a:spAutoFit/>
          </a:bodyPr>
          <a:lstStyle/>
          <a:p>
            <a:r>
              <a:rPr lang="zh-CN" altLang="zh-CN" sz="2000" dirty="0">
                <a:solidFill>
                  <a:srgbClr val="FF0000"/>
                </a:solidFill>
                <a:latin typeface="楷体" panose="02010609060101010101" pitchFamily="49" charset="-122"/>
                <a:ea typeface="楷体" panose="02010609060101010101" pitchFamily="49" charset="-122"/>
              </a:rPr>
              <a:t>四十亿五千万</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6" name="矩形 5"/>
          <p:cNvSpPr/>
          <p:nvPr/>
        </p:nvSpPr>
        <p:spPr>
          <a:xfrm>
            <a:off x="5987479" y="4196611"/>
            <a:ext cx="3005951" cy="400110"/>
          </a:xfrm>
          <a:prstGeom prst="rect">
            <a:avLst/>
          </a:prstGeom>
        </p:spPr>
        <p:txBody>
          <a:bodyPr wrap="none">
            <a:spAutoFit/>
          </a:bodyPr>
          <a:lstStyle/>
          <a:p>
            <a:r>
              <a:rPr lang="zh-CN" altLang="zh-CN" sz="2000" dirty="0">
                <a:solidFill>
                  <a:srgbClr val="FF0000"/>
                </a:solidFill>
                <a:latin typeface="楷体" panose="02010609060101010101" pitchFamily="49" charset="-122"/>
                <a:ea typeface="楷体" panose="02010609060101010101" pitchFamily="49" charset="-122"/>
              </a:rPr>
              <a:t>三百零五亿七千零二十万</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7" name="矩形 6"/>
          <p:cNvSpPr/>
          <p:nvPr/>
        </p:nvSpPr>
        <p:spPr>
          <a:xfrm>
            <a:off x="5987478" y="5099287"/>
            <a:ext cx="2492990" cy="400110"/>
          </a:xfrm>
          <a:prstGeom prst="rect">
            <a:avLst/>
          </a:prstGeom>
        </p:spPr>
        <p:txBody>
          <a:bodyPr wrap="none">
            <a:spAutoFit/>
          </a:bodyPr>
          <a:lstStyle/>
          <a:p>
            <a:r>
              <a:rPr lang="zh-CN" altLang="zh-CN" sz="2000" dirty="0">
                <a:solidFill>
                  <a:srgbClr val="FF0000"/>
                </a:solidFill>
                <a:latin typeface="楷体" panose="02010609060101010101" pitchFamily="49" charset="-122"/>
                <a:ea typeface="楷体" panose="02010609060101010101" pitchFamily="49" charset="-122"/>
              </a:rPr>
              <a:t>一百零一亿零三百万</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8" name="矩形 7"/>
          <p:cNvSpPr/>
          <p:nvPr/>
        </p:nvSpPr>
        <p:spPr>
          <a:xfrm>
            <a:off x="913286" y="5800112"/>
            <a:ext cx="10411205" cy="1015663"/>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zh-CN" sz="2000" dirty="0">
                <a:solidFill>
                  <a:schemeClr val="accent1">
                    <a:lumMod val="50000"/>
                  </a:schemeClr>
                </a:solidFill>
                <a:latin typeface="楷体" panose="02010609060101010101" pitchFamily="49" charset="-122"/>
                <a:ea typeface="楷体" panose="02010609060101010101" pitchFamily="49" charset="-122"/>
              </a:rPr>
              <a:t>读数时要从注意分级，从高位读起，不能把“亿”、“万”字读掉，特别要注意零的读法。</a:t>
            </a:r>
            <a:endParaRPr lang="zh-CN" altLang="en-US" sz="2000" dirty="0">
              <a:solidFill>
                <a:schemeClr val="accent1">
                  <a:lumMod val="50000"/>
                </a:schemeClr>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1" y="501650"/>
            <a:ext cx="2572948"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课堂练习</a:t>
            </a:r>
          </a:p>
        </p:txBody>
      </p:sp>
      <p:sp>
        <p:nvSpPr>
          <p:cNvPr id="10" name="矩形 9"/>
          <p:cNvSpPr/>
          <p:nvPr/>
        </p:nvSpPr>
        <p:spPr>
          <a:xfrm>
            <a:off x="812513" y="1746828"/>
            <a:ext cx="9877899" cy="3539430"/>
          </a:xfrm>
          <a:prstGeom prst="rect">
            <a:avLst/>
          </a:prstGeom>
        </p:spPr>
        <p:txBody>
          <a:bodyPr wrap="square">
            <a:spAutoFit/>
          </a:bodyPr>
          <a:lstStyle/>
          <a:p>
            <a:pPr>
              <a:lnSpc>
                <a:spcPct val="200000"/>
              </a:lnSpc>
            </a:pPr>
            <a:r>
              <a:rPr lang="en-US" altLang="zh-CN" sz="2800" dirty="0">
                <a:latin typeface="微软雅黑" panose="020B0503020204020204" pitchFamily="34" charset="-122"/>
                <a:ea typeface="微软雅黑" panose="020B0503020204020204" pitchFamily="34" charset="-122"/>
              </a:rPr>
              <a:t>4</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180</a:t>
            </a:r>
            <a:r>
              <a:rPr lang="zh-CN" altLang="zh-CN" sz="2800" dirty="0">
                <a:latin typeface="微软雅黑" panose="020B0503020204020204" pitchFamily="34" charset="-122"/>
                <a:ea typeface="微软雅黑" panose="020B0503020204020204" pitchFamily="34" charset="-122"/>
              </a:rPr>
              <a:t>个亿和</a:t>
            </a:r>
            <a:r>
              <a:rPr lang="en-US" altLang="zh-CN" sz="2800" dirty="0">
                <a:latin typeface="微软雅黑" panose="020B0503020204020204" pitchFamily="34" charset="-122"/>
                <a:ea typeface="微软雅黑" panose="020B0503020204020204" pitchFamily="34" charset="-122"/>
              </a:rPr>
              <a:t>8</a:t>
            </a:r>
            <a:r>
              <a:rPr lang="zh-CN" altLang="zh-CN" sz="2800" dirty="0">
                <a:latin typeface="微软雅黑" panose="020B0503020204020204" pitchFamily="34" charset="-122"/>
                <a:ea typeface="微软雅黑" panose="020B0503020204020204" pitchFamily="34" charset="-122"/>
              </a:rPr>
              <a:t>个千万组成的数是（</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30040000000</a:t>
            </a:r>
            <a:r>
              <a:rPr lang="zh-CN" altLang="zh-CN" sz="2800" dirty="0">
                <a:latin typeface="微软雅黑" panose="020B0503020204020204" pitchFamily="34" charset="-122"/>
                <a:ea typeface="微软雅黑" panose="020B0503020204020204" pitchFamily="34" charset="-122"/>
              </a:rPr>
              <a:t>里面有（</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）个亿和（</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）个万。</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3</a:t>
            </a:r>
            <a:r>
              <a:rPr lang="zh-CN" altLang="zh-CN" sz="2800" dirty="0">
                <a:latin typeface="微软雅黑" panose="020B0503020204020204" pitchFamily="34" charset="-122"/>
                <a:ea typeface="微软雅黑" panose="020B0503020204020204" pitchFamily="34" charset="-122"/>
              </a:rPr>
              <a:t>）一个数的百亿位是</a:t>
            </a:r>
            <a:r>
              <a:rPr lang="en-US" altLang="zh-CN" sz="2800" dirty="0">
                <a:latin typeface="微软雅黑" panose="020B0503020204020204" pitchFamily="34" charset="-122"/>
                <a:ea typeface="微软雅黑" panose="020B0503020204020204" pitchFamily="34" charset="-122"/>
              </a:rPr>
              <a:t>7</a:t>
            </a:r>
            <a:r>
              <a:rPr lang="zh-CN" altLang="zh-CN" sz="2800" dirty="0">
                <a:latin typeface="微软雅黑" panose="020B0503020204020204" pitchFamily="34" charset="-122"/>
                <a:ea typeface="微软雅黑" panose="020B0503020204020204" pitchFamily="34" charset="-122"/>
              </a:rPr>
              <a:t>，亿位和万位上都是</a:t>
            </a:r>
            <a:r>
              <a:rPr lang="en-US" altLang="zh-CN" sz="2800" dirty="0">
                <a:latin typeface="微软雅黑" panose="020B0503020204020204" pitchFamily="34" charset="-122"/>
                <a:ea typeface="微软雅黑" panose="020B0503020204020204" pitchFamily="34" charset="-122"/>
              </a:rPr>
              <a:t>2</a:t>
            </a:r>
            <a:r>
              <a:rPr lang="zh-CN" altLang="zh-CN" sz="2800" dirty="0">
                <a:latin typeface="微软雅黑" panose="020B0503020204020204" pitchFamily="34" charset="-122"/>
                <a:ea typeface="微软雅黑" panose="020B0503020204020204" pitchFamily="34" charset="-122"/>
              </a:rPr>
              <a:t>，其他个位上都是</a:t>
            </a:r>
            <a:r>
              <a:rPr lang="en-US" altLang="zh-CN" sz="2800" dirty="0">
                <a:latin typeface="微软雅黑" panose="020B0503020204020204" pitchFamily="34" charset="-122"/>
                <a:ea typeface="微软雅黑" panose="020B0503020204020204" pitchFamily="34" charset="-122"/>
              </a:rPr>
              <a:t>0</a:t>
            </a:r>
            <a:r>
              <a:rPr lang="zh-CN" altLang="zh-CN" sz="2800" dirty="0">
                <a:latin typeface="微软雅黑" panose="020B0503020204020204" pitchFamily="34" charset="-122"/>
                <a:ea typeface="微软雅黑" panose="020B0503020204020204" pitchFamily="34" charset="-122"/>
              </a:rPr>
              <a:t>，这个数是（</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r>
              <a:rPr lang="zh-CN" altLang="zh-CN" sz="2800" dirty="0" smtClean="0">
                <a:latin typeface="微软雅黑" panose="020B0503020204020204" pitchFamily="34" charset="-122"/>
                <a:ea typeface="微软雅黑" panose="020B0503020204020204" pitchFamily="34" charset="-122"/>
              </a:rPr>
              <a:t>。</a:t>
            </a:r>
            <a:endParaRPr lang="zh-CN" altLang="zh-CN" sz="2800" dirty="0">
              <a:latin typeface="微软雅黑" panose="020B0503020204020204" pitchFamily="34" charset="-122"/>
              <a:ea typeface="微软雅黑" panose="020B0503020204020204" pitchFamily="34" charset="-122"/>
            </a:endParaRPr>
          </a:p>
        </p:txBody>
      </p:sp>
      <p:sp>
        <p:nvSpPr>
          <p:cNvPr id="20" name="矩形 19"/>
          <p:cNvSpPr/>
          <p:nvPr/>
        </p:nvSpPr>
        <p:spPr>
          <a:xfrm>
            <a:off x="7373182" y="2048789"/>
            <a:ext cx="2600392"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18080000000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6" name="矩形 15"/>
          <p:cNvSpPr/>
          <p:nvPr/>
        </p:nvSpPr>
        <p:spPr>
          <a:xfrm>
            <a:off x="9747542" y="5890192"/>
            <a:ext cx="290464"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1" name="矩形 20"/>
          <p:cNvSpPr/>
          <p:nvPr/>
        </p:nvSpPr>
        <p:spPr>
          <a:xfrm>
            <a:off x="812513" y="5477499"/>
            <a:ext cx="10300964" cy="1015663"/>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zh-CN" sz="2000" dirty="0">
                <a:solidFill>
                  <a:schemeClr val="accent1">
                    <a:lumMod val="50000"/>
                  </a:schemeClr>
                </a:solidFill>
                <a:latin typeface="楷体" panose="02010609060101010101" pitchFamily="49" charset="-122"/>
                <a:ea typeface="楷体" panose="02010609060101010101" pitchFamily="49" charset="-122"/>
              </a:rPr>
              <a:t>注意从高位分级去写；</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如果不能</a:t>
            </a:r>
            <a:r>
              <a:rPr lang="zh-CN" altLang="zh-CN" sz="2000" dirty="0">
                <a:solidFill>
                  <a:schemeClr val="accent1">
                    <a:lumMod val="50000"/>
                  </a:schemeClr>
                </a:solidFill>
                <a:latin typeface="楷体" panose="02010609060101010101" pitchFamily="49" charset="-122"/>
                <a:ea typeface="楷体" panose="02010609060101010101" pitchFamily="49" charset="-122"/>
              </a:rPr>
              <a:t>直接写出，可以先下来数位顺序表，然后借助数位顺序表再进行写数。</a:t>
            </a:r>
            <a:endParaRPr lang="zh-CN" altLang="en-US" sz="2000" dirty="0">
              <a:solidFill>
                <a:schemeClr val="accent1">
                  <a:lumMod val="50000"/>
                </a:schemeClr>
              </a:solidFill>
              <a:latin typeface="楷体" panose="02010609060101010101" pitchFamily="49" charset="-122"/>
              <a:ea typeface="楷体" panose="02010609060101010101" pitchFamily="49" charset="-122"/>
            </a:endParaRPr>
          </a:p>
        </p:txBody>
      </p:sp>
      <p:sp>
        <p:nvSpPr>
          <p:cNvPr id="9" name="矩形 8"/>
          <p:cNvSpPr/>
          <p:nvPr/>
        </p:nvSpPr>
        <p:spPr>
          <a:xfrm>
            <a:off x="5939030" y="2922985"/>
            <a:ext cx="920445"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3</a:t>
            </a:r>
            <a:r>
              <a:rPr lang="en-US" altLang="zh-CN" sz="2800" dirty="0" smtClean="0">
                <a:solidFill>
                  <a:srgbClr val="FF0000"/>
                </a:solidFill>
                <a:latin typeface="微软雅黑" panose="020B0503020204020204" pitchFamily="34" charset="-122"/>
                <a:ea typeface="微软雅黑" panose="020B0503020204020204" pitchFamily="34" charset="-122"/>
              </a:rPr>
              <a:t>00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2" name="矩形 11"/>
          <p:cNvSpPr/>
          <p:nvPr/>
        </p:nvSpPr>
        <p:spPr>
          <a:xfrm>
            <a:off x="8482938" y="2922985"/>
            <a:ext cx="1130438"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4000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3" name="矩形 12"/>
          <p:cNvSpPr/>
          <p:nvPr/>
        </p:nvSpPr>
        <p:spPr>
          <a:xfrm>
            <a:off x="4259083" y="4645808"/>
            <a:ext cx="2600392"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7</a:t>
            </a:r>
            <a:r>
              <a:rPr lang="en-US" altLang="zh-CN" sz="2800" dirty="0" smtClean="0">
                <a:solidFill>
                  <a:srgbClr val="FF0000"/>
                </a:solidFill>
                <a:latin typeface="微软雅黑" panose="020B0503020204020204" pitchFamily="34" charset="-122"/>
                <a:ea typeface="微软雅黑" panose="020B0503020204020204" pitchFamily="34" charset="-122"/>
              </a:rPr>
              <a:t>0200020000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randombar(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0" grpId="0"/>
      <p:bldP spid="21" grpId="0"/>
      <p:bldP spid="9"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1" y="501650"/>
            <a:ext cx="2572948"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课堂练习</a:t>
            </a:r>
          </a:p>
        </p:txBody>
      </p:sp>
      <p:sp>
        <p:nvSpPr>
          <p:cNvPr id="10" name="矩形 9"/>
          <p:cNvSpPr/>
          <p:nvPr/>
        </p:nvSpPr>
        <p:spPr>
          <a:xfrm>
            <a:off x="812513" y="1910950"/>
            <a:ext cx="10300964" cy="1384995"/>
          </a:xfrm>
          <a:prstGeom prst="rect">
            <a:avLst/>
          </a:prstGeom>
        </p:spPr>
        <p:txBody>
          <a:bodyPr wrap="square">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5</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一</a:t>
            </a:r>
            <a:r>
              <a:rPr lang="zh-CN" altLang="zh-CN" sz="2800" dirty="0">
                <a:latin typeface="微软雅黑" panose="020B0503020204020204" pitchFamily="34" charset="-122"/>
                <a:ea typeface="微软雅黑" panose="020B0503020204020204" pitchFamily="34" charset="-122"/>
              </a:rPr>
              <a:t>个十一位数，最高位上是最小的双数，次高位</a:t>
            </a:r>
            <a:r>
              <a:rPr lang="en-US" altLang="zh-CN" sz="2800" dirty="0">
                <a:latin typeface="微软雅黑" panose="020B0503020204020204" pitchFamily="34" charset="-122"/>
                <a:ea typeface="微软雅黑" panose="020B0503020204020204" pitchFamily="34" charset="-122"/>
              </a:rPr>
              <a:t>3</a:t>
            </a:r>
            <a:r>
              <a:rPr lang="zh-CN" altLang="zh-CN" sz="2800" dirty="0">
                <a:latin typeface="微软雅黑" panose="020B0503020204020204" pitchFamily="34" charset="-122"/>
                <a:ea typeface="微软雅黑" panose="020B0503020204020204" pitchFamily="34" charset="-122"/>
              </a:rPr>
              <a:t>，万位上是最大的一位数，其余各位都是</a:t>
            </a:r>
            <a:r>
              <a:rPr lang="en-US" altLang="zh-CN" sz="2800" dirty="0">
                <a:latin typeface="微软雅黑" panose="020B0503020204020204" pitchFamily="34" charset="-122"/>
                <a:ea typeface="微软雅黑" panose="020B0503020204020204" pitchFamily="34" charset="-122"/>
              </a:rPr>
              <a:t>0</a:t>
            </a:r>
            <a:r>
              <a:rPr lang="zh-CN" altLang="zh-CN" sz="2800" dirty="0">
                <a:latin typeface="微软雅黑" panose="020B0503020204020204" pitchFamily="34" charset="-122"/>
                <a:ea typeface="微软雅黑" panose="020B0503020204020204" pitchFamily="34" charset="-122"/>
              </a:rPr>
              <a:t>，这个数是</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a:t>
            </a:r>
            <a:endParaRPr lang="zh-CN" altLang="zh-CN" sz="2800" dirty="0">
              <a:latin typeface="微软雅黑" panose="020B0503020204020204" pitchFamily="34" charset="-122"/>
              <a:ea typeface="微软雅黑" panose="020B0503020204020204" pitchFamily="34" charset="-122"/>
            </a:endParaRPr>
          </a:p>
        </p:txBody>
      </p:sp>
      <p:sp>
        <p:nvSpPr>
          <p:cNvPr id="20" name="矩形 19"/>
          <p:cNvSpPr/>
          <p:nvPr/>
        </p:nvSpPr>
        <p:spPr>
          <a:xfrm>
            <a:off x="7842105" y="2729063"/>
            <a:ext cx="2494594"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23000090000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6" name="矩形 15"/>
          <p:cNvSpPr/>
          <p:nvPr/>
        </p:nvSpPr>
        <p:spPr>
          <a:xfrm>
            <a:off x="9747542" y="5890192"/>
            <a:ext cx="290464"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1" name="矩形 20"/>
          <p:cNvSpPr/>
          <p:nvPr/>
        </p:nvSpPr>
        <p:spPr>
          <a:xfrm>
            <a:off x="718729" y="4258298"/>
            <a:ext cx="10300964" cy="481863"/>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zh-CN" sz="2000" dirty="0">
                <a:solidFill>
                  <a:schemeClr val="accent1">
                    <a:lumMod val="50000"/>
                  </a:schemeClr>
                </a:solidFill>
                <a:latin typeface="楷体" panose="02010609060101010101" pitchFamily="49" charset="-122"/>
                <a:ea typeface="楷体" panose="02010609060101010101" pitchFamily="49" charset="-122"/>
              </a:rPr>
              <a:t>注意不能写多或写漏</a:t>
            </a:r>
            <a:r>
              <a:rPr lang="en-US" altLang="zh-CN" sz="2000" dirty="0">
                <a:solidFill>
                  <a:schemeClr val="accent1">
                    <a:lumMod val="50000"/>
                  </a:schemeClr>
                </a:solidFill>
                <a:latin typeface="楷体" panose="02010609060101010101" pitchFamily="49" charset="-122"/>
                <a:ea typeface="楷体" panose="02010609060101010101" pitchFamily="49" charset="-122"/>
              </a:rPr>
              <a:t>0</a:t>
            </a:r>
            <a:r>
              <a:rPr lang="zh-CN" altLang="zh-CN" sz="2000" dirty="0">
                <a:solidFill>
                  <a:schemeClr val="accent1">
                    <a:lumMod val="50000"/>
                  </a:schemeClr>
                </a:solidFill>
                <a:latin typeface="楷体" panose="02010609060101010101" pitchFamily="49" charset="-122"/>
                <a:ea typeface="楷体" panose="02010609060101010101" pitchFamily="49" charset="-122"/>
              </a:rPr>
              <a:t>，一级一级的写才不容易多写或少写。</a:t>
            </a:r>
          </a:p>
        </p:txBody>
      </p:sp>
      <p:pic>
        <p:nvPicPr>
          <p:cNvPr id="6146" name="Picture 2" descr="C:\Users\Administrator\Desktop\课件插图\一堆.png"/>
          <p:cNvPicPr>
            <a:picLocks noChangeAspect="1" noChangeArrowheads="1"/>
          </p:cNvPicPr>
          <p:nvPr/>
        </p:nvPicPr>
        <p:blipFill>
          <a:blip r:embed="rId3"/>
          <a:srcRect/>
          <a:stretch>
            <a:fillRect/>
          </a:stretch>
        </p:blipFill>
        <p:spPr bwMode="auto">
          <a:xfrm>
            <a:off x="9495691" y="4224728"/>
            <a:ext cx="2460015" cy="24493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randombar(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9" name="五边形 7"/>
          <p:cNvSpPr>
            <a:spLocks noChangeArrowheads="1"/>
          </p:cNvSpPr>
          <p:nvPr/>
        </p:nvSpPr>
        <p:spPr bwMode="auto">
          <a:xfrm>
            <a:off x="0" y="501650"/>
            <a:ext cx="2583543"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课后习题</a:t>
            </a:r>
          </a:p>
        </p:txBody>
      </p:sp>
      <p:sp>
        <p:nvSpPr>
          <p:cNvPr id="2" name="矩形 1"/>
          <p:cNvSpPr/>
          <p:nvPr/>
        </p:nvSpPr>
        <p:spPr>
          <a:xfrm>
            <a:off x="890952" y="1377355"/>
            <a:ext cx="10621109" cy="1384995"/>
          </a:xfrm>
          <a:prstGeom prst="rect">
            <a:avLst/>
          </a:prstGeom>
        </p:spPr>
        <p:txBody>
          <a:bodyPr wrap="square">
            <a:spAutoFit/>
          </a:bodyPr>
          <a:lstStyle/>
          <a:p>
            <a:pPr marL="514350" indent="-514350">
              <a:lnSpc>
                <a:spcPct val="150000"/>
              </a:lnSpc>
              <a:buAutoNum type="arabicPeriod"/>
            </a:pPr>
            <a:r>
              <a:rPr lang="en-US" altLang="zh-CN" sz="2800" dirty="0" smtClean="0">
                <a:latin typeface="微软雅黑" panose="020B0503020204020204" pitchFamily="34" charset="-122"/>
                <a:ea typeface="微软雅黑" panose="020B0503020204020204" pitchFamily="34" charset="-122"/>
              </a:rPr>
              <a:t>10</a:t>
            </a:r>
            <a:r>
              <a:rPr lang="zh-CN" altLang="zh-CN" sz="2800" dirty="0">
                <a:latin typeface="微软雅黑" panose="020B0503020204020204" pitchFamily="34" charset="-122"/>
                <a:ea typeface="微软雅黑" panose="020B0503020204020204" pitchFamily="34" charset="-122"/>
              </a:rPr>
              <a:t>个十亿是（</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），整数每相邻的两个（</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之间的进率都是</a:t>
            </a:r>
            <a:r>
              <a:rPr lang="en-US" altLang="zh-CN" sz="2800" dirty="0">
                <a:latin typeface="微软雅黑" panose="020B0503020204020204" pitchFamily="34" charset="-122"/>
                <a:ea typeface="微软雅黑" panose="020B0503020204020204" pitchFamily="34" charset="-122"/>
              </a:rPr>
              <a:t>10</a:t>
            </a:r>
            <a:r>
              <a:rPr lang="zh-CN" altLang="zh-CN"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p:txBody>
      </p:sp>
      <p:sp>
        <p:nvSpPr>
          <p:cNvPr id="3" name="矩形 2"/>
          <p:cNvSpPr/>
          <p:nvPr/>
        </p:nvSpPr>
        <p:spPr>
          <a:xfrm>
            <a:off x="3805172" y="1556211"/>
            <a:ext cx="1261884" cy="523220"/>
          </a:xfrm>
          <a:prstGeom prst="rect">
            <a:avLst/>
          </a:prstGeom>
        </p:spPr>
        <p:txBody>
          <a:bodyPr wrap="none">
            <a:spAutoFit/>
          </a:bodyPr>
          <a:lstStyle/>
          <a:p>
            <a:r>
              <a:rPr lang="zh-CN" altLang="zh-CN" sz="2800" dirty="0">
                <a:solidFill>
                  <a:srgbClr val="FF0000"/>
                </a:solidFill>
                <a:latin typeface="微软雅黑" panose="020B0503020204020204" pitchFamily="34" charset="-122"/>
                <a:ea typeface="微软雅黑" panose="020B0503020204020204" pitchFamily="34" charset="-122"/>
              </a:rPr>
              <a:t>一百亿</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0" name="矩形 9"/>
          <p:cNvSpPr/>
          <p:nvPr/>
        </p:nvSpPr>
        <p:spPr>
          <a:xfrm>
            <a:off x="8998497" y="1532765"/>
            <a:ext cx="1620957" cy="523220"/>
          </a:xfrm>
          <a:prstGeom prst="rect">
            <a:avLst/>
          </a:prstGeom>
        </p:spPr>
        <p:txBody>
          <a:bodyPr wrap="none">
            <a:spAutoFit/>
          </a:bodyPr>
          <a:lstStyle/>
          <a:p>
            <a:r>
              <a:rPr lang="zh-CN" altLang="en-US" sz="2800" dirty="0">
                <a:solidFill>
                  <a:srgbClr val="FF0000"/>
                </a:solidFill>
                <a:latin typeface="微软雅黑" panose="020B0503020204020204" pitchFamily="34" charset="-122"/>
                <a:ea typeface="微软雅黑" panose="020B0503020204020204" pitchFamily="34" charset="-122"/>
              </a:rPr>
              <a:t>计算</a:t>
            </a:r>
            <a:r>
              <a:rPr lang="zh-CN" altLang="en-US" sz="2800" dirty="0" smtClean="0">
                <a:solidFill>
                  <a:srgbClr val="FF0000"/>
                </a:solidFill>
                <a:latin typeface="微软雅黑" panose="020B0503020204020204" pitchFamily="34" charset="-122"/>
                <a:ea typeface="微软雅黑" panose="020B0503020204020204" pitchFamily="34" charset="-122"/>
              </a:rPr>
              <a:t>单位</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4" name="矩形 3"/>
          <p:cNvSpPr/>
          <p:nvPr/>
        </p:nvSpPr>
        <p:spPr>
          <a:xfrm>
            <a:off x="890954" y="3536569"/>
            <a:ext cx="10621108" cy="738664"/>
          </a:xfrm>
          <a:prstGeom prst="rect">
            <a:avLst/>
          </a:prstGeom>
        </p:spPr>
        <p:txBody>
          <a:bodyPr wrap="square">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2.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四亿五千万</a:t>
            </a:r>
            <a:r>
              <a:rPr lang="zh-CN" altLang="zh-CN" sz="2800" dirty="0">
                <a:latin typeface="微软雅黑" panose="020B0503020204020204" pitchFamily="34" charset="-122"/>
                <a:ea typeface="微软雅黑" panose="020B0503020204020204" pitchFamily="34" charset="-122"/>
              </a:rPr>
              <a:t>的末尾有（</a:t>
            </a:r>
            <a:r>
              <a:rPr lang="en-US" altLang="zh-CN" sz="2800" dirty="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）个</a:t>
            </a:r>
            <a:r>
              <a:rPr lang="en-US" altLang="zh-CN" sz="2800" dirty="0">
                <a:latin typeface="微软雅黑" panose="020B0503020204020204" pitchFamily="34" charset="-122"/>
                <a:ea typeface="微软雅黑" panose="020B0503020204020204" pitchFamily="34" charset="-122"/>
              </a:rPr>
              <a:t>0</a:t>
            </a:r>
            <a:r>
              <a:rPr lang="zh-CN" altLang="zh-CN" sz="2800" dirty="0">
                <a:latin typeface="微软雅黑" panose="020B0503020204020204" pitchFamily="34" charset="-122"/>
                <a:ea typeface="微软雅黑" panose="020B0503020204020204" pitchFamily="34" charset="-122"/>
              </a:rPr>
              <a:t>。</a:t>
            </a:r>
          </a:p>
        </p:txBody>
      </p:sp>
      <p:sp>
        <p:nvSpPr>
          <p:cNvPr id="5" name="矩形 4"/>
          <p:cNvSpPr/>
          <p:nvPr/>
        </p:nvSpPr>
        <p:spPr>
          <a:xfrm>
            <a:off x="890952" y="4353919"/>
            <a:ext cx="10621109" cy="738664"/>
          </a:xfrm>
          <a:prstGeom prst="rect">
            <a:avLst/>
          </a:prstGeom>
        </p:spPr>
        <p:txBody>
          <a:bodyPr wrap="square">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3. </a:t>
            </a:r>
            <a:r>
              <a:rPr lang="zh-CN" altLang="zh-CN" sz="2800" dirty="0">
                <a:latin typeface="微软雅黑" panose="020B0503020204020204" pitchFamily="34" charset="-122"/>
                <a:ea typeface="微软雅黑" panose="020B0503020204020204" pitchFamily="34" charset="-122"/>
              </a:rPr>
              <a:t>最大的十位数比最小的十一位数小（</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a:t>
            </a:r>
          </a:p>
        </p:txBody>
      </p:sp>
      <p:sp>
        <p:nvSpPr>
          <p:cNvPr id="6" name="矩形 5"/>
          <p:cNvSpPr/>
          <p:nvPr/>
        </p:nvSpPr>
        <p:spPr>
          <a:xfrm>
            <a:off x="890954" y="5208054"/>
            <a:ext cx="10621107" cy="738664"/>
          </a:xfrm>
          <a:prstGeom prst="rect">
            <a:avLst/>
          </a:prstGeom>
        </p:spPr>
        <p:txBody>
          <a:bodyPr wrap="square">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4. </a:t>
            </a:r>
            <a:r>
              <a:rPr lang="zh-CN" altLang="zh-CN" sz="2800" dirty="0">
                <a:latin typeface="微软雅黑" panose="020B0503020204020204" pitchFamily="34" charset="-122"/>
                <a:ea typeface="微软雅黑" panose="020B0503020204020204" pitchFamily="34" charset="-122"/>
              </a:rPr>
              <a:t>一个数由</a:t>
            </a:r>
            <a:r>
              <a:rPr lang="en-US" altLang="zh-CN" sz="2800" dirty="0">
                <a:latin typeface="微软雅黑" panose="020B0503020204020204" pitchFamily="34" charset="-122"/>
                <a:ea typeface="微软雅黑" panose="020B0503020204020204" pitchFamily="34" charset="-122"/>
              </a:rPr>
              <a:t>12</a:t>
            </a:r>
            <a:r>
              <a:rPr lang="zh-CN" altLang="zh-CN" sz="2800" dirty="0">
                <a:latin typeface="微软雅黑" panose="020B0503020204020204" pitchFamily="34" charset="-122"/>
                <a:ea typeface="微软雅黑" panose="020B0503020204020204" pitchFamily="34" charset="-122"/>
              </a:rPr>
              <a:t>个亿和</a:t>
            </a:r>
            <a:r>
              <a:rPr lang="en-US" altLang="zh-CN" sz="2800" dirty="0">
                <a:latin typeface="微软雅黑" panose="020B0503020204020204" pitchFamily="34" charset="-122"/>
                <a:ea typeface="微软雅黑" panose="020B0503020204020204" pitchFamily="34" charset="-122"/>
              </a:rPr>
              <a:t>370</a:t>
            </a:r>
            <a:r>
              <a:rPr lang="zh-CN" altLang="zh-CN" sz="2800" dirty="0">
                <a:latin typeface="微软雅黑" panose="020B0503020204020204" pitchFamily="34" charset="-122"/>
                <a:ea typeface="微软雅黑" panose="020B0503020204020204" pitchFamily="34" charset="-122"/>
              </a:rPr>
              <a:t>个万组成，这个数是（</a:t>
            </a:r>
            <a:r>
              <a:rPr lang="en-US" altLang="zh-CN" sz="2800" dirty="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p>
        </p:txBody>
      </p:sp>
      <p:sp>
        <p:nvSpPr>
          <p:cNvPr id="14" name="矩形 13"/>
          <p:cNvSpPr/>
          <p:nvPr/>
        </p:nvSpPr>
        <p:spPr>
          <a:xfrm>
            <a:off x="890954" y="2867138"/>
            <a:ext cx="10300964" cy="481863"/>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zh-CN" sz="2000" dirty="0">
                <a:solidFill>
                  <a:schemeClr val="accent1">
                    <a:lumMod val="50000"/>
                  </a:schemeClr>
                </a:solidFill>
                <a:latin typeface="楷体" panose="02010609060101010101" pitchFamily="49" charset="-122"/>
                <a:ea typeface="楷体" panose="02010609060101010101" pitchFamily="49" charset="-122"/>
              </a:rPr>
              <a:t>要求将计算单位和数位要区分开来。</a:t>
            </a:r>
          </a:p>
        </p:txBody>
      </p:sp>
      <p:sp>
        <p:nvSpPr>
          <p:cNvPr id="16" name="矩形 15"/>
          <p:cNvSpPr/>
          <p:nvPr/>
        </p:nvSpPr>
        <p:spPr>
          <a:xfrm>
            <a:off x="5349928" y="3686121"/>
            <a:ext cx="394660"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7</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8" name="矩形 17"/>
          <p:cNvSpPr/>
          <p:nvPr/>
        </p:nvSpPr>
        <p:spPr>
          <a:xfrm>
            <a:off x="7331132" y="4499781"/>
            <a:ext cx="394660"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1</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0" name="矩形 19"/>
          <p:cNvSpPr/>
          <p:nvPr/>
        </p:nvSpPr>
        <p:spPr>
          <a:xfrm>
            <a:off x="8599914" y="5362668"/>
            <a:ext cx="2284600"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1203700000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3" name="矩形 22"/>
          <p:cNvSpPr/>
          <p:nvPr/>
        </p:nvSpPr>
        <p:spPr>
          <a:xfrm>
            <a:off x="890954" y="6020646"/>
            <a:ext cx="10300964" cy="481863"/>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zh-CN" sz="2000" dirty="0">
                <a:solidFill>
                  <a:schemeClr val="accent1">
                    <a:lumMod val="50000"/>
                  </a:schemeClr>
                </a:solidFill>
                <a:latin typeface="楷体" panose="02010609060101010101" pitchFamily="49" charset="-122"/>
                <a:ea typeface="楷体" panose="02010609060101010101" pitchFamily="49" charset="-122"/>
              </a:rPr>
              <a:t>注意不能把万级千万位上的零写漏掉。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randombar(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randombar(horizont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4" grpId="0"/>
      <p:bldP spid="5" grpId="0"/>
      <p:bldP spid="6" grpId="0"/>
      <p:bldP spid="14" grpId="0"/>
      <p:bldP spid="16" grpId="0"/>
      <p:bldP spid="18" grpId="0"/>
      <p:bldP spid="20"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65001" y="4417383"/>
            <a:ext cx="8002512" cy="523220"/>
          </a:xfrm>
          <a:prstGeom prst="rect">
            <a:avLst/>
          </a:prstGeom>
        </p:spPr>
        <p:txBody>
          <a:bodyPr wrap="none">
            <a:spAutoFit/>
          </a:bodyPr>
          <a:lstStyle/>
          <a:p>
            <a:r>
              <a:rPr lang="en-US" altLang="zh-CN" sz="2800" dirty="0">
                <a:latin typeface="微软雅黑" panose="020B0503020204020204" pitchFamily="34" charset="-122"/>
                <a:ea typeface="微软雅黑" panose="020B0503020204020204" pitchFamily="34" charset="-122"/>
              </a:rPr>
              <a:t>6</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亿</a:t>
            </a:r>
            <a:r>
              <a:rPr lang="zh-CN" altLang="zh-CN" sz="2800" dirty="0">
                <a:latin typeface="微软雅黑" panose="020B0503020204020204" pitchFamily="34" charset="-122"/>
                <a:ea typeface="微软雅黑" panose="020B0503020204020204" pitchFamily="34" charset="-122"/>
              </a:rPr>
              <a:t>位上的</a:t>
            </a:r>
            <a:r>
              <a:rPr lang="en-US" altLang="zh-CN" sz="2800" dirty="0">
                <a:latin typeface="微软雅黑" panose="020B0503020204020204" pitchFamily="34" charset="-122"/>
                <a:ea typeface="微软雅黑" panose="020B0503020204020204" pitchFamily="34" charset="-122"/>
              </a:rPr>
              <a:t>9</a:t>
            </a:r>
            <a:r>
              <a:rPr lang="zh-CN" altLang="zh-CN" sz="2800" dirty="0">
                <a:latin typeface="微软雅黑" panose="020B0503020204020204" pitchFamily="34" charset="-122"/>
                <a:ea typeface="微软雅黑" panose="020B0503020204020204" pitchFamily="34" charset="-122"/>
              </a:rPr>
              <a:t>比万位上的</a:t>
            </a:r>
            <a:r>
              <a:rPr lang="en-US" altLang="zh-CN" sz="2800" dirty="0">
                <a:latin typeface="微软雅黑" panose="020B0503020204020204" pitchFamily="34" charset="-122"/>
                <a:ea typeface="微软雅黑" panose="020B0503020204020204" pitchFamily="34" charset="-122"/>
              </a:rPr>
              <a:t>9</a:t>
            </a:r>
            <a:r>
              <a:rPr lang="zh-CN" altLang="zh-CN" sz="2800" dirty="0">
                <a:latin typeface="微软雅黑" panose="020B0503020204020204" pitchFamily="34" charset="-122"/>
                <a:ea typeface="微软雅黑" panose="020B0503020204020204" pitchFamily="34" charset="-122"/>
              </a:rPr>
              <a:t>多（</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a:t>
            </a:r>
          </a:p>
        </p:txBody>
      </p:sp>
      <p:sp>
        <p:nvSpPr>
          <p:cNvPr id="2" name="五边形 7"/>
          <p:cNvSpPr>
            <a:spLocks noChangeArrowheads="1"/>
          </p:cNvSpPr>
          <p:nvPr/>
        </p:nvSpPr>
        <p:spPr bwMode="auto">
          <a:xfrm>
            <a:off x="1" y="501650"/>
            <a:ext cx="2585298"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zh-CN" sz="3200" dirty="0" smtClean="0">
                <a:solidFill>
                  <a:srgbClr val="FFFFFF"/>
                </a:solidFill>
                <a:latin typeface="微软雅黑" panose="020B0503020204020204" pitchFamily="34" charset="-122"/>
              </a:rPr>
              <a:t>拓展</a:t>
            </a:r>
            <a:r>
              <a:rPr lang="zh-CN" altLang="zh-CN" sz="3200" dirty="0">
                <a:solidFill>
                  <a:srgbClr val="FFFFFF"/>
                </a:solidFill>
                <a:latin typeface="微软雅黑" panose="020B0503020204020204" pitchFamily="34" charset="-122"/>
              </a:rPr>
              <a:t>提高</a:t>
            </a:r>
          </a:p>
        </p:txBody>
      </p:sp>
      <p:sp>
        <p:nvSpPr>
          <p:cNvPr id="64" name="TextBox 63"/>
          <p:cNvSpPr txBox="1"/>
          <p:nvPr/>
        </p:nvSpPr>
        <p:spPr>
          <a:xfrm>
            <a:off x="865001" y="1731221"/>
            <a:ext cx="10731930" cy="1384995"/>
          </a:xfrm>
          <a:prstGeom prst="rect">
            <a:avLst/>
          </a:prstGeom>
          <a:noFill/>
        </p:spPr>
        <p:txBody>
          <a:bodyPr wrap="square" rtlCol="0">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5. </a:t>
            </a:r>
            <a:r>
              <a:rPr lang="zh-CN" altLang="zh-CN" sz="2800" dirty="0" smtClean="0">
                <a:latin typeface="微软雅黑" panose="020B0503020204020204" pitchFamily="34" charset="-122"/>
                <a:ea typeface="微软雅黑" panose="020B0503020204020204" pitchFamily="34" charset="-122"/>
              </a:rPr>
              <a:t>一</a:t>
            </a:r>
            <a:r>
              <a:rPr lang="zh-CN" altLang="zh-CN" sz="2800" dirty="0">
                <a:latin typeface="微软雅黑" panose="020B0503020204020204" pitchFamily="34" charset="-122"/>
                <a:ea typeface="微软雅黑" panose="020B0503020204020204" pitchFamily="34" charset="-122"/>
              </a:rPr>
              <a:t>个数的百亿位是最小的自然数，亿位和万位上都是最小的双数，其他个位上都是</a:t>
            </a:r>
            <a:r>
              <a:rPr lang="en-US" altLang="zh-CN" sz="2800" dirty="0">
                <a:latin typeface="微软雅黑" panose="020B0503020204020204" pitchFamily="34" charset="-122"/>
                <a:ea typeface="微软雅黑" panose="020B0503020204020204" pitchFamily="34" charset="-122"/>
              </a:rPr>
              <a:t>0</a:t>
            </a:r>
            <a:r>
              <a:rPr lang="zh-CN" altLang="zh-CN" sz="2800" dirty="0">
                <a:latin typeface="微软雅黑" panose="020B0503020204020204" pitchFamily="34" charset="-122"/>
                <a:ea typeface="微软雅黑" panose="020B0503020204020204" pitchFamily="34" charset="-122"/>
              </a:rPr>
              <a:t>，这个数是（</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endParaRPr lang="en-US" altLang="zh-CN" sz="2800" dirty="0">
              <a:latin typeface="微软雅黑" panose="020B0503020204020204" pitchFamily="34" charset="-122"/>
              <a:ea typeface="微软雅黑" panose="020B0503020204020204" pitchFamily="34" charset="-122"/>
            </a:endParaRPr>
          </a:p>
        </p:txBody>
      </p:sp>
      <p:sp>
        <p:nvSpPr>
          <p:cNvPr id="10" name="矩形 9"/>
          <p:cNvSpPr/>
          <p:nvPr/>
        </p:nvSpPr>
        <p:spPr>
          <a:xfrm>
            <a:off x="5787331" y="2540949"/>
            <a:ext cx="2494594"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10200020000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2" name="矩形 11"/>
          <p:cNvSpPr/>
          <p:nvPr/>
        </p:nvSpPr>
        <p:spPr>
          <a:xfrm>
            <a:off x="5762864" y="4437870"/>
            <a:ext cx="2074607"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899910000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3" name="矩形 12"/>
          <p:cNvSpPr/>
          <p:nvPr/>
        </p:nvSpPr>
        <p:spPr>
          <a:xfrm>
            <a:off x="865001" y="3228291"/>
            <a:ext cx="10300964" cy="1015663"/>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zh-CN" sz="2000" dirty="0">
                <a:solidFill>
                  <a:schemeClr val="accent1">
                    <a:lumMod val="50000"/>
                  </a:schemeClr>
                </a:solidFill>
                <a:latin typeface="楷体" panose="02010609060101010101" pitchFamily="49" charset="-122"/>
                <a:ea typeface="楷体" panose="02010609060101010101" pitchFamily="49" charset="-122"/>
              </a:rPr>
              <a:t>让学生利用数位顺序表进行写数，在每个数位上按要求写出各数，其余各位没有的都用</a:t>
            </a:r>
            <a:r>
              <a:rPr lang="en-US" altLang="zh-CN" sz="2000" dirty="0">
                <a:solidFill>
                  <a:schemeClr val="accent1">
                    <a:lumMod val="50000"/>
                  </a:schemeClr>
                </a:solidFill>
                <a:latin typeface="楷体" panose="02010609060101010101" pitchFamily="49" charset="-122"/>
                <a:ea typeface="楷体" panose="02010609060101010101" pitchFamily="49" charset="-122"/>
              </a:rPr>
              <a:t>0</a:t>
            </a:r>
            <a:r>
              <a:rPr lang="zh-CN" altLang="zh-CN" sz="2000" dirty="0">
                <a:solidFill>
                  <a:schemeClr val="accent1">
                    <a:lumMod val="50000"/>
                  </a:schemeClr>
                </a:solidFill>
                <a:latin typeface="楷体" panose="02010609060101010101" pitchFamily="49" charset="-122"/>
                <a:ea typeface="楷体" panose="02010609060101010101" pitchFamily="49" charset="-122"/>
              </a:rPr>
              <a:t>来占位。</a:t>
            </a:r>
          </a:p>
        </p:txBody>
      </p:sp>
      <p:sp>
        <p:nvSpPr>
          <p:cNvPr id="14" name="矩形 13"/>
          <p:cNvSpPr/>
          <p:nvPr/>
        </p:nvSpPr>
        <p:spPr>
          <a:xfrm>
            <a:off x="865001" y="5241514"/>
            <a:ext cx="10300964" cy="553998"/>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a:solidFill>
                  <a:schemeClr val="accent1">
                    <a:lumMod val="50000"/>
                  </a:schemeClr>
                </a:solidFill>
                <a:latin typeface="楷体" panose="02010609060101010101" pitchFamily="49" charset="-122"/>
                <a:ea typeface="楷体" panose="02010609060101010101" pitchFamily="49" charset="-122"/>
              </a:rPr>
              <a:t>要</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先</a:t>
            </a:r>
            <a:r>
              <a:rPr lang="zh-CN" altLang="zh-CN" sz="2000" dirty="0">
                <a:solidFill>
                  <a:schemeClr val="accent1">
                    <a:lumMod val="50000"/>
                  </a:schemeClr>
                </a:solidFill>
                <a:latin typeface="楷体" panose="02010609060101010101" pitchFamily="49" charset="-122"/>
                <a:ea typeface="楷体" panose="02010609060101010101" pitchFamily="49" charset="-122"/>
              </a:rPr>
              <a:t>写出</a:t>
            </a:r>
            <a:r>
              <a:rPr lang="en-US" altLang="zh-CN" sz="2000" dirty="0">
                <a:solidFill>
                  <a:schemeClr val="accent1">
                    <a:lumMod val="50000"/>
                  </a:schemeClr>
                </a:solidFill>
                <a:latin typeface="楷体" panose="02010609060101010101" pitchFamily="49" charset="-122"/>
                <a:ea typeface="楷体" panose="02010609060101010101" pitchFamily="49" charset="-122"/>
              </a:rPr>
              <a:t>9</a:t>
            </a:r>
            <a:r>
              <a:rPr lang="zh-CN" altLang="zh-CN" sz="2000" dirty="0">
                <a:solidFill>
                  <a:schemeClr val="accent1">
                    <a:lumMod val="50000"/>
                  </a:schemeClr>
                </a:solidFill>
                <a:latin typeface="楷体" panose="02010609060101010101" pitchFamily="49" charset="-122"/>
                <a:ea typeface="楷体" panose="02010609060101010101" pitchFamily="49" charset="-122"/>
              </a:rPr>
              <a:t>在亿位和</a:t>
            </a:r>
            <a:r>
              <a:rPr lang="en-US" altLang="zh-CN" sz="2000" dirty="0">
                <a:solidFill>
                  <a:schemeClr val="accent1">
                    <a:lumMod val="50000"/>
                  </a:schemeClr>
                </a:solidFill>
                <a:latin typeface="楷体" panose="02010609060101010101" pitchFamily="49" charset="-122"/>
                <a:ea typeface="楷体" panose="02010609060101010101" pitchFamily="49" charset="-122"/>
              </a:rPr>
              <a:t>9</a:t>
            </a:r>
            <a:r>
              <a:rPr lang="zh-CN" altLang="zh-CN" sz="2000" dirty="0">
                <a:solidFill>
                  <a:schemeClr val="accent1">
                    <a:lumMod val="50000"/>
                  </a:schemeClr>
                </a:solidFill>
                <a:latin typeface="楷体" panose="02010609060101010101" pitchFamily="49" charset="-122"/>
                <a:ea typeface="楷体" panose="02010609060101010101" pitchFamily="49" charset="-122"/>
              </a:rPr>
              <a:t>在万位上的数，然后再进行相减。</a:t>
            </a:r>
          </a:p>
        </p:txBody>
      </p:sp>
      <p:pic>
        <p:nvPicPr>
          <p:cNvPr id="1026" name="Picture 2" descr="C:\Users\Administrator\Desktop\课件插图\疑问一堆.png"/>
          <p:cNvPicPr>
            <a:picLocks noChangeAspect="1" noChangeArrowheads="1"/>
          </p:cNvPicPr>
          <p:nvPr/>
        </p:nvPicPr>
        <p:blipFill>
          <a:blip r:embed="rId2"/>
          <a:srcRect/>
          <a:stretch>
            <a:fillRect/>
          </a:stretch>
        </p:blipFill>
        <p:spPr bwMode="auto">
          <a:xfrm>
            <a:off x="9284675" y="4400725"/>
            <a:ext cx="2499823" cy="2399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4" grpId="0"/>
      <p:bldP spid="10" grpId="0"/>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 y="501650"/>
            <a:ext cx="2585298"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zh-CN" sz="3200" dirty="0" smtClean="0">
                <a:solidFill>
                  <a:srgbClr val="FFFFFF"/>
                </a:solidFill>
                <a:latin typeface="微软雅黑" panose="020B0503020204020204" pitchFamily="34" charset="-122"/>
              </a:rPr>
              <a:t>发散思维</a:t>
            </a:r>
            <a:endParaRPr lang="zh-CN" altLang="en-US" sz="3200" dirty="0">
              <a:solidFill>
                <a:srgbClr val="FFFFFF"/>
              </a:solidFill>
              <a:latin typeface="微软雅黑" panose="020B0503020204020204" pitchFamily="34" charset="-122"/>
            </a:endParaRPr>
          </a:p>
        </p:txBody>
      </p:sp>
      <p:sp>
        <p:nvSpPr>
          <p:cNvPr id="64" name="TextBox 63"/>
          <p:cNvSpPr txBox="1"/>
          <p:nvPr/>
        </p:nvSpPr>
        <p:spPr>
          <a:xfrm>
            <a:off x="827022" y="1260516"/>
            <a:ext cx="11153963" cy="2677656"/>
          </a:xfrm>
          <a:prstGeom prst="rect">
            <a:avLst/>
          </a:prstGeom>
          <a:noFill/>
        </p:spPr>
        <p:txBody>
          <a:bodyPr wrap="square" rtlCol="0">
            <a:spAutoFit/>
          </a:bodyPr>
          <a:lstStyle/>
          <a:p>
            <a:pPr>
              <a:lnSpc>
                <a:spcPct val="200000"/>
              </a:lnSpc>
            </a:pPr>
            <a:r>
              <a:rPr lang="en-US" altLang="zh-CN" sz="2800" dirty="0" smtClean="0">
                <a:latin typeface="微软雅黑" panose="020B0503020204020204" pitchFamily="34" charset="-122"/>
                <a:ea typeface="微软雅黑" panose="020B0503020204020204" pitchFamily="34" charset="-122"/>
              </a:rPr>
              <a:t>7.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zh-CN" sz="2800" dirty="0">
                <a:latin typeface="微软雅黑" panose="020B0503020204020204" pitchFamily="34" charset="-122"/>
                <a:ea typeface="微软雅黑" panose="020B0503020204020204" pitchFamily="34" charset="-122"/>
              </a:rPr>
              <a:t>）由</a:t>
            </a:r>
            <a:r>
              <a:rPr lang="en-US" altLang="zh-CN" sz="2800" dirty="0">
                <a:latin typeface="微软雅黑" panose="020B0503020204020204" pitchFamily="34" charset="-122"/>
                <a:ea typeface="微软雅黑" panose="020B0503020204020204" pitchFamily="34" charset="-122"/>
              </a:rPr>
              <a:t>5</a:t>
            </a:r>
            <a:r>
              <a:rPr lang="zh-CN" altLang="zh-CN" sz="2800" dirty="0">
                <a:latin typeface="微软雅黑" panose="020B0503020204020204" pitchFamily="34" charset="-122"/>
                <a:ea typeface="微软雅黑" panose="020B0503020204020204" pitchFamily="34" charset="-122"/>
              </a:rPr>
              <a:t>个</a:t>
            </a:r>
            <a:r>
              <a:rPr lang="en-US" altLang="zh-CN" sz="2800" dirty="0">
                <a:latin typeface="微软雅黑" panose="020B0503020204020204" pitchFamily="34" charset="-122"/>
                <a:ea typeface="微软雅黑" panose="020B0503020204020204" pitchFamily="34" charset="-122"/>
              </a:rPr>
              <a:t>8</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4</a:t>
            </a:r>
            <a:r>
              <a:rPr lang="zh-CN" altLang="zh-CN" sz="2800" dirty="0">
                <a:latin typeface="微软雅黑" panose="020B0503020204020204" pitchFamily="34" charset="-122"/>
                <a:ea typeface="微软雅黑" panose="020B0503020204020204" pitchFamily="34" charset="-122"/>
              </a:rPr>
              <a:t>个</a:t>
            </a:r>
            <a:r>
              <a:rPr lang="en-US" altLang="zh-CN" sz="2800" dirty="0">
                <a:latin typeface="微软雅黑" panose="020B0503020204020204" pitchFamily="34" charset="-122"/>
                <a:ea typeface="微软雅黑" panose="020B0503020204020204" pitchFamily="34" charset="-122"/>
              </a:rPr>
              <a:t>0</a:t>
            </a:r>
            <a:r>
              <a:rPr lang="zh-CN" altLang="zh-CN" sz="2800" dirty="0">
                <a:latin typeface="微软雅黑" panose="020B0503020204020204" pitchFamily="34" charset="-122"/>
                <a:ea typeface="微软雅黑" panose="020B0503020204020204" pitchFamily="34" charset="-122"/>
              </a:rPr>
              <a:t>组成的一个零也不读的数：（</a:t>
            </a:r>
            <a:r>
              <a:rPr lang="en-US" altLang="zh-CN" sz="2800" dirty="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r>
              <a:rPr lang="zh-CN" altLang="zh-CN"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a:p>
            <a:pPr>
              <a:lnSpc>
                <a:spcPct val="200000"/>
              </a:lnSpc>
            </a:pPr>
            <a:endParaRPr lang="zh-CN" altLang="zh-CN" sz="2800" dirty="0">
              <a:latin typeface="微软雅黑" panose="020B0503020204020204" pitchFamily="34" charset="-122"/>
              <a:ea typeface="微软雅黑" panose="020B0503020204020204" pitchFamily="34" charset="-122"/>
            </a:endParaRPr>
          </a:p>
          <a:p>
            <a:pPr>
              <a:lnSpc>
                <a:spcPct val="200000"/>
              </a:lnSpc>
            </a:pP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zh-CN" sz="2800" dirty="0">
                <a:latin typeface="微软雅黑" panose="020B0503020204020204" pitchFamily="34" charset="-122"/>
                <a:ea typeface="微软雅黑" panose="020B0503020204020204" pitchFamily="34" charset="-122"/>
              </a:rPr>
              <a:t>）由</a:t>
            </a:r>
            <a:r>
              <a:rPr lang="en-US" altLang="zh-CN" sz="2800" dirty="0">
                <a:latin typeface="微软雅黑" panose="020B0503020204020204" pitchFamily="34" charset="-122"/>
                <a:ea typeface="微软雅黑" panose="020B0503020204020204" pitchFamily="34" charset="-122"/>
              </a:rPr>
              <a:t>5</a:t>
            </a:r>
            <a:r>
              <a:rPr lang="zh-CN" altLang="zh-CN" sz="2800" dirty="0">
                <a:latin typeface="微软雅黑" panose="020B0503020204020204" pitchFamily="34" charset="-122"/>
                <a:ea typeface="微软雅黑" panose="020B0503020204020204" pitchFamily="34" charset="-122"/>
              </a:rPr>
              <a:t>个</a:t>
            </a:r>
            <a:r>
              <a:rPr lang="en-US" altLang="zh-CN" sz="2800" dirty="0">
                <a:latin typeface="微软雅黑" panose="020B0503020204020204" pitchFamily="34" charset="-122"/>
                <a:ea typeface="微软雅黑" panose="020B0503020204020204" pitchFamily="34" charset="-122"/>
              </a:rPr>
              <a:t>8</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4</a:t>
            </a:r>
            <a:r>
              <a:rPr lang="zh-CN" altLang="zh-CN" sz="2800" dirty="0">
                <a:latin typeface="微软雅黑" panose="020B0503020204020204" pitchFamily="34" charset="-122"/>
                <a:ea typeface="微软雅黑" panose="020B0503020204020204" pitchFamily="34" charset="-122"/>
              </a:rPr>
              <a:t>个</a:t>
            </a:r>
            <a:r>
              <a:rPr lang="en-US" altLang="zh-CN" sz="2800" dirty="0">
                <a:latin typeface="微软雅黑" panose="020B0503020204020204" pitchFamily="34" charset="-122"/>
                <a:ea typeface="微软雅黑" panose="020B0503020204020204" pitchFamily="34" charset="-122"/>
              </a:rPr>
              <a:t>0</a:t>
            </a:r>
            <a:r>
              <a:rPr lang="zh-CN" altLang="zh-CN" sz="2800" dirty="0">
                <a:latin typeface="微软雅黑" panose="020B0503020204020204" pitchFamily="34" charset="-122"/>
                <a:ea typeface="微软雅黑" panose="020B0503020204020204" pitchFamily="34" charset="-122"/>
              </a:rPr>
              <a:t>组成的只读一个零的数： （</a:t>
            </a:r>
            <a:r>
              <a:rPr lang="en-US" altLang="zh-CN" sz="2800" dirty="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p>
        </p:txBody>
      </p:sp>
      <p:sp>
        <p:nvSpPr>
          <p:cNvPr id="7" name="矩形 6"/>
          <p:cNvSpPr/>
          <p:nvPr/>
        </p:nvSpPr>
        <p:spPr>
          <a:xfrm>
            <a:off x="1480309" y="4808746"/>
            <a:ext cx="9773845" cy="1477328"/>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答案都不唯一。在写数时，</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只</a:t>
            </a:r>
            <a:r>
              <a:rPr lang="zh-CN" altLang="zh-CN" sz="2000" dirty="0">
                <a:solidFill>
                  <a:schemeClr val="accent1">
                    <a:lumMod val="50000"/>
                  </a:schemeClr>
                </a:solidFill>
                <a:latin typeface="楷体" panose="02010609060101010101" pitchFamily="49" charset="-122"/>
                <a:ea typeface="楷体" panose="02010609060101010101" pitchFamily="49" charset="-122"/>
              </a:rPr>
              <a:t>有零在各级的末尾时才一个零都不读；只有零在各级的中间，不管有几个零，都只读一个零。写的时候分级去写更简单，也不容易出错。</a:t>
            </a:r>
            <a:endParaRPr lang="zh-CN" altLang="en-US" sz="2000" dirty="0">
              <a:solidFill>
                <a:schemeClr val="accent1">
                  <a:lumMod val="50000"/>
                </a:schemeClr>
              </a:solidFill>
              <a:latin typeface="楷体" panose="02010609060101010101" pitchFamily="49" charset="-122"/>
              <a:ea typeface="楷体" panose="02010609060101010101" pitchFamily="49" charset="-122"/>
            </a:endParaRPr>
          </a:p>
        </p:txBody>
      </p:sp>
      <p:sp>
        <p:nvSpPr>
          <p:cNvPr id="8" name="矩形 7"/>
          <p:cNvSpPr/>
          <p:nvPr/>
        </p:nvSpPr>
        <p:spPr>
          <a:xfrm>
            <a:off x="2042236" y="2455040"/>
            <a:ext cx="6724918" cy="400110"/>
          </a:xfrm>
          <a:prstGeom prst="rect">
            <a:avLst/>
          </a:prstGeom>
        </p:spPr>
        <p:txBody>
          <a:bodyPr wrap="none">
            <a:spAutoFit/>
          </a:bodyPr>
          <a:lstStyle/>
          <a:p>
            <a:r>
              <a:rPr lang="en-US" altLang="zh-CN" sz="2000" dirty="0" smtClean="0">
                <a:solidFill>
                  <a:srgbClr val="FF0000"/>
                </a:solidFill>
                <a:latin typeface="楷体" panose="02010609060101010101" pitchFamily="49" charset="-122"/>
                <a:ea typeface="楷体" panose="02010609060101010101" pitchFamily="49" charset="-122"/>
              </a:rPr>
              <a:t>【</a:t>
            </a:r>
            <a:r>
              <a:rPr lang="zh-CN" altLang="en-US" sz="2000" dirty="0" smtClean="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en-US" altLang="zh-CN" sz="2000" dirty="0">
                <a:solidFill>
                  <a:srgbClr val="FF0000"/>
                </a:solidFill>
                <a:latin typeface="楷体" panose="02010609060101010101" pitchFamily="49" charset="-122"/>
                <a:ea typeface="楷体" panose="02010609060101010101" pitchFamily="49" charset="-122"/>
              </a:rPr>
              <a:t>888880000  888808000  888008800   880008880</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9" name="矩形 8"/>
          <p:cNvSpPr/>
          <p:nvPr/>
        </p:nvSpPr>
        <p:spPr>
          <a:xfrm>
            <a:off x="2083625" y="4112394"/>
            <a:ext cx="6468437" cy="400110"/>
          </a:xfrm>
          <a:prstGeom prst="rect">
            <a:avLst/>
          </a:prstGeom>
        </p:spPr>
        <p:txBody>
          <a:bodyPr wrap="none">
            <a:spAutoFit/>
          </a:bodyPr>
          <a:lstStyle/>
          <a:p>
            <a:r>
              <a:rPr lang="en-US" altLang="zh-CN" sz="2000" dirty="0" smtClean="0">
                <a:solidFill>
                  <a:srgbClr val="FF0000"/>
                </a:solidFill>
                <a:latin typeface="楷体" panose="02010609060101010101" pitchFamily="49" charset="-122"/>
                <a:ea typeface="楷体" panose="02010609060101010101" pitchFamily="49" charset="-122"/>
              </a:rPr>
              <a:t>【</a:t>
            </a:r>
            <a:r>
              <a:rPr lang="zh-CN" altLang="en-US" sz="2000" dirty="0" smtClean="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en-US" altLang="zh-CN" sz="2000" dirty="0">
                <a:solidFill>
                  <a:srgbClr val="FF0000"/>
                </a:solidFill>
                <a:latin typeface="楷体" panose="02010609060101010101" pitchFamily="49" charset="-122"/>
                <a:ea typeface="楷体" panose="02010609060101010101" pitchFamily="49" charset="-122"/>
              </a:rPr>
              <a:t>808888000  80088800  808880008  800880080</a:t>
            </a:r>
            <a:endParaRPr lang="zh-CN" altLang="en-US" sz="2000" dirty="0">
              <a:solidFill>
                <a:srgbClr val="FF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up)">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0" y="501650"/>
            <a:ext cx="261257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课题引入</a:t>
            </a:r>
          </a:p>
        </p:txBody>
      </p:sp>
      <p:sp>
        <p:nvSpPr>
          <p:cNvPr id="12" name="矩形 11"/>
          <p:cNvSpPr/>
          <p:nvPr/>
        </p:nvSpPr>
        <p:spPr>
          <a:xfrm>
            <a:off x="913287" y="1476505"/>
            <a:ext cx="10712558" cy="1384995"/>
          </a:xfrm>
          <a:prstGeom prst="rect">
            <a:avLst/>
          </a:prstGeom>
        </p:spPr>
        <p:txBody>
          <a:bodyPr wrap="square">
            <a:sp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       如</a:t>
            </a:r>
            <a:r>
              <a:rPr lang="zh-CN" altLang="en-US" sz="2800" dirty="0">
                <a:latin typeface="微软雅黑" panose="020B0503020204020204" pitchFamily="34" charset="-122"/>
                <a:ea typeface="微软雅黑" panose="020B0503020204020204" pitchFamily="34" charset="-122"/>
              </a:rPr>
              <a:t>图所</a:t>
            </a:r>
            <a:r>
              <a:rPr lang="zh-CN" altLang="en-US" sz="2800" dirty="0" smtClean="0">
                <a:latin typeface="微软雅黑" panose="020B0503020204020204" pitchFamily="34" charset="-122"/>
                <a:ea typeface="微软雅黑" panose="020B0503020204020204" pitchFamily="34" charset="-122"/>
              </a:rPr>
              <a:t>示，你能先说一说每个数的组成，再在数位顺序表的下面写出这两个数吗？</a:t>
            </a:r>
            <a:endParaRPr lang="en-US" altLang="zh-CN" sz="2800" dirty="0">
              <a:latin typeface="微软雅黑" panose="020B0503020204020204" pitchFamily="34" charset="-122"/>
              <a:ea typeface="微软雅黑" panose="020B0503020204020204" pitchFamily="34" charset="-122"/>
            </a:endParaRPr>
          </a:p>
        </p:txBody>
      </p:sp>
      <p:pic>
        <p:nvPicPr>
          <p:cNvPr id="1026" name="Picture 2"/>
          <p:cNvPicPr>
            <a:picLocks noChangeAspect="1" noChangeArrowheads="1"/>
          </p:cNvPicPr>
          <p:nvPr/>
        </p:nvPicPr>
        <p:blipFill>
          <a:blip r:embed="rId3"/>
          <a:srcRect/>
          <a:stretch>
            <a:fillRect/>
          </a:stretch>
        </p:blipFill>
        <p:spPr bwMode="auto">
          <a:xfrm>
            <a:off x="1694330" y="2985567"/>
            <a:ext cx="8834718" cy="26756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矩形 14"/>
          <p:cNvSpPr/>
          <p:nvPr/>
        </p:nvSpPr>
        <p:spPr>
          <a:xfrm>
            <a:off x="1694330" y="5772044"/>
            <a:ext cx="6724918" cy="943528"/>
          </a:xfrm>
          <a:prstGeom prst="rect">
            <a:avLst/>
          </a:prstGeom>
        </p:spPr>
        <p:txBody>
          <a:bodyPr wrap="none">
            <a:spAutoFit/>
          </a:bodyPr>
          <a:lstStyle/>
          <a:p>
            <a:pPr indent="-1080135">
              <a:lnSpc>
                <a:spcPct val="150000"/>
              </a:lnSpc>
            </a:pPr>
            <a:r>
              <a:rPr lang="en-US" altLang="zh-CN" sz="2000" dirty="0" smtClean="0">
                <a:solidFill>
                  <a:srgbClr val="FF0000"/>
                </a:solidFill>
                <a:latin typeface="楷体" panose="02010609060101010101" pitchFamily="49" charset="-122"/>
                <a:ea typeface="楷体" panose="02010609060101010101" pitchFamily="49" charset="-122"/>
              </a:rPr>
              <a:t>【</a:t>
            </a:r>
            <a:r>
              <a:rPr lang="zh-CN" altLang="en-US" sz="2000" dirty="0" smtClean="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zh-CN" altLang="en-US" sz="2000" dirty="0" smtClean="0">
                <a:solidFill>
                  <a:srgbClr val="FF0000"/>
                </a:solidFill>
                <a:latin typeface="楷体" panose="02010609060101010101" pitchFamily="49" charset="-122"/>
                <a:ea typeface="楷体" panose="02010609060101010101" pitchFamily="49" charset="-122"/>
              </a:rPr>
              <a:t>问</a:t>
            </a:r>
            <a:r>
              <a:rPr lang="en-US" altLang="zh-CN" sz="2000" dirty="0" smtClean="0">
                <a:solidFill>
                  <a:srgbClr val="FF0000"/>
                </a:solidFill>
                <a:latin typeface="楷体" panose="02010609060101010101" pitchFamily="49" charset="-122"/>
                <a:ea typeface="楷体" panose="02010609060101010101" pitchFamily="49" charset="-122"/>
              </a:rPr>
              <a:t>1</a:t>
            </a:r>
            <a:r>
              <a:rPr lang="zh-CN" altLang="en-US" sz="2000" dirty="0" smtClean="0">
                <a:solidFill>
                  <a:srgbClr val="FF0000"/>
                </a:solidFill>
                <a:latin typeface="楷体" panose="02010609060101010101" pitchFamily="49" charset="-122"/>
                <a:ea typeface="楷体" panose="02010609060101010101" pitchFamily="49" charset="-122"/>
              </a:rPr>
              <a:t>：</a:t>
            </a:r>
            <a:r>
              <a:rPr lang="en-US" altLang="zh-CN" sz="2000" dirty="0" smtClean="0">
                <a:solidFill>
                  <a:srgbClr val="FF0000"/>
                </a:solidFill>
                <a:latin typeface="楷体" panose="02010609060101010101" pitchFamily="49" charset="-122"/>
                <a:ea typeface="楷体" panose="02010609060101010101" pitchFamily="49" charset="-122"/>
              </a:rPr>
              <a:t>8</a:t>
            </a:r>
            <a:r>
              <a:rPr lang="zh-CN" altLang="en-US" sz="2000" dirty="0" smtClean="0">
                <a:solidFill>
                  <a:srgbClr val="FF0000"/>
                </a:solidFill>
                <a:latin typeface="楷体" panose="02010609060101010101" pitchFamily="49" charset="-122"/>
                <a:ea typeface="楷体" panose="02010609060101010101" pitchFamily="49" charset="-122"/>
              </a:rPr>
              <a:t>个亿和</a:t>
            </a:r>
            <a:r>
              <a:rPr lang="en-US" altLang="zh-CN" sz="2000" dirty="0" smtClean="0">
                <a:solidFill>
                  <a:srgbClr val="FF0000"/>
                </a:solidFill>
                <a:latin typeface="楷体" panose="02010609060101010101" pitchFamily="49" charset="-122"/>
                <a:ea typeface="楷体" panose="02010609060101010101" pitchFamily="49" charset="-122"/>
              </a:rPr>
              <a:t>9000</a:t>
            </a:r>
            <a:r>
              <a:rPr lang="zh-CN" altLang="en-US" sz="2000" dirty="0" smtClean="0">
                <a:solidFill>
                  <a:srgbClr val="FF0000"/>
                </a:solidFill>
                <a:latin typeface="楷体" panose="02010609060101010101" pitchFamily="49" charset="-122"/>
                <a:ea typeface="楷体" panose="02010609060101010101" pitchFamily="49" charset="-122"/>
              </a:rPr>
              <a:t>个万合起来就是八亿九千万；</a:t>
            </a:r>
            <a:endParaRPr lang="en-US" altLang="zh-CN" sz="2000" dirty="0" smtClean="0">
              <a:solidFill>
                <a:srgbClr val="FF0000"/>
              </a:solidFill>
              <a:latin typeface="楷体" panose="02010609060101010101" pitchFamily="49" charset="-122"/>
              <a:ea typeface="楷体" panose="02010609060101010101" pitchFamily="49" charset="-122"/>
            </a:endParaRPr>
          </a:p>
          <a:p>
            <a:pPr indent="-1080135">
              <a:lnSpc>
                <a:spcPct val="150000"/>
              </a:lnSpc>
            </a:pPr>
            <a:r>
              <a:rPr lang="en-US" altLang="zh-CN" sz="2000" dirty="0" smtClean="0">
                <a:solidFill>
                  <a:srgbClr val="FF0000"/>
                </a:solidFill>
                <a:latin typeface="楷体" panose="02010609060101010101" pitchFamily="49" charset="-122"/>
                <a:ea typeface="楷体" panose="02010609060101010101" pitchFamily="49" charset="-122"/>
              </a:rPr>
              <a:t>        35</a:t>
            </a:r>
            <a:r>
              <a:rPr lang="zh-CN" altLang="en-US" sz="2000" dirty="0" smtClean="0">
                <a:solidFill>
                  <a:srgbClr val="FF0000"/>
                </a:solidFill>
                <a:latin typeface="楷体" panose="02010609060101010101" pitchFamily="49" charset="-122"/>
                <a:ea typeface="楷体" panose="02010609060101010101" pitchFamily="49" charset="-122"/>
              </a:rPr>
              <a:t>个亿和</a:t>
            </a:r>
            <a:r>
              <a:rPr lang="en-US" altLang="zh-CN" sz="2000" dirty="0" smtClean="0">
                <a:solidFill>
                  <a:srgbClr val="FF0000"/>
                </a:solidFill>
                <a:latin typeface="楷体" panose="02010609060101010101" pitchFamily="49" charset="-122"/>
                <a:ea typeface="楷体" panose="02010609060101010101" pitchFamily="49" charset="-122"/>
              </a:rPr>
              <a:t>2000</a:t>
            </a:r>
            <a:r>
              <a:rPr lang="zh-CN" altLang="en-US" sz="2000" dirty="0" smtClean="0">
                <a:solidFill>
                  <a:srgbClr val="FF0000"/>
                </a:solidFill>
                <a:latin typeface="楷体" panose="02010609060101010101" pitchFamily="49" charset="-122"/>
                <a:ea typeface="楷体" panose="02010609060101010101" pitchFamily="49" charset="-122"/>
              </a:rPr>
              <a:t>个万合起来就是三十五亿二千万。</a:t>
            </a:r>
            <a:endParaRPr lang="zh-CN" altLang="en-US" sz="2000" dirty="0">
              <a:solidFill>
                <a:srgbClr val="FF0000"/>
              </a:solidFill>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22" presetClass="entr" presetSubtype="8"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left)">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0" y="501650"/>
            <a:ext cx="261257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课题引入</a:t>
            </a:r>
          </a:p>
        </p:txBody>
      </p:sp>
      <p:sp>
        <p:nvSpPr>
          <p:cNvPr id="12" name="矩形 11"/>
          <p:cNvSpPr/>
          <p:nvPr/>
        </p:nvSpPr>
        <p:spPr>
          <a:xfrm>
            <a:off x="913287" y="1476505"/>
            <a:ext cx="10712558" cy="1384995"/>
          </a:xfrm>
          <a:prstGeom prst="rect">
            <a:avLst/>
          </a:prstGeom>
        </p:spPr>
        <p:txBody>
          <a:bodyPr wrap="square">
            <a:sp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       如</a:t>
            </a:r>
            <a:r>
              <a:rPr lang="zh-CN" altLang="en-US" sz="2800" dirty="0">
                <a:latin typeface="微软雅黑" panose="020B0503020204020204" pitchFamily="34" charset="-122"/>
                <a:ea typeface="微软雅黑" panose="020B0503020204020204" pitchFamily="34" charset="-122"/>
              </a:rPr>
              <a:t>图所</a:t>
            </a:r>
            <a:r>
              <a:rPr lang="zh-CN" altLang="en-US" sz="2800" dirty="0" smtClean="0">
                <a:latin typeface="微软雅黑" panose="020B0503020204020204" pitchFamily="34" charset="-122"/>
                <a:ea typeface="微软雅黑" panose="020B0503020204020204" pitchFamily="34" charset="-122"/>
              </a:rPr>
              <a:t>示，你能先说一说每个数的组成，再在数位顺序表的下面写出这两个数吗？</a:t>
            </a:r>
            <a:endParaRPr lang="en-US" altLang="zh-CN" sz="2800" dirty="0">
              <a:latin typeface="微软雅黑" panose="020B0503020204020204" pitchFamily="34" charset="-122"/>
              <a:ea typeface="微软雅黑" panose="020B0503020204020204" pitchFamily="34" charset="-122"/>
            </a:endParaRPr>
          </a:p>
        </p:txBody>
      </p:sp>
      <p:pic>
        <p:nvPicPr>
          <p:cNvPr id="2050" name="Picture 2"/>
          <p:cNvPicPr>
            <a:picLocks noChangeAspect="1" noChangeArrowheads="1"/>
          </p:cNvPicPr>
          <p:nvPr/>
        </p:nvPicPr>
        <p:blipFill>
          <a:blip r:embed="rId3"/>
          <a:srcRect/>
          <a:stretch>
            <a:fillRect/>
          </a:stretch>
        </p:blipFill>
        <p:spPr bwMode="auto">
          <a:xfrm>
            <a:off x="2010361" y="2919413"/>
            <a:ext cx="7847736" cy="1921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913287" y="5258836"/>
            <a:ext cx="10339580" cy="1308884"/>
          </a:xfrm>
          <a:prstGeom prst="rect">
            <a:avLst/>
          </a:prstGeom>
          <a:noFill/>
        </p:spPr>
        <p:txBody>
          <a:bodyPr wrap="square" rtlCol="0">
            <a:spAutoFit/>
          </a:bodyPr>
          <a:lstStyle/>
          <a:p>
            <a:pPr marL="1436370" indent="-1436370">
              <a:lnSpc>
                <a:spcPct val="150000"/>
              </a:lnSpc>
            </a:pPr>
            <a:r>
              <a:rPr lang="zh-CN" altLang="en-US" sz="2800" dirty="0">
                <a:latin typeface="微软雅黑" panose="020B0503020204020204" pitchFamily="34" charset="-122"/>
                <a:ea typeface="微软雅黑" panose="020B0503020204020204" pitchFamily="34" charset="-122"/>
              </a:rPr>
              <a:t>八亿九千万写作：</a:t>
            </a:r>
            <a:endParaRPr lang="en-US" altLang="zh-CN" sz="2800" dirty="0">
              <a:latin typeface="微软雅黑" panose="020B0503020204020204" pitchFamily="34" charset="-122"/>
              <a:ea typeface="微软雅黑" panose="020B0503020204020204" pitchFamily="34" charset="-122"/>
            </a:endParaRPr>
          </a:p>
          <a:p>
            <a:pPr marL="1436370" indent="-1436370">
              <a:lnSpc>
                <a:spcPct val="150000"/>
              </a:lnSpc>
            </a:pPr>
            <a:r>
              <a:rPr lang="zh-CN" altLang="en-US" sz="2800" dirty="0">
                <a:latin typeface="微软雅黑" panose="020B0503020204020204" pitchFamily="34" charset="-122"/>
                <a:ea typeface="微软雅黑" panose="020B0503020204020204" pitchFamily="34" charset="-122"/>
              </a:rPr>
              <a:t>三十五亿二千万写作：</a:t>
            </a:r>
          </a:p>
        </p:txBody>
      </p:sp>
      <p:cxnSp>
        <p:nvCxnSpPr>
          <p:cNvPr id="8" name="直接连接符 7"/>
          <p:cNvCxnSpPr/>
          <p:nvPr/>
        </p:nvCxnSpPr>
        <p:spPr>
          <a:xfrm>
            <a:off x="3912900" y="5792736"/>
            <a:ext cx="35898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4544969" y="6463748"/>
            <a:ext cx="35898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4831131" y="5347197"/>
            <a:ext cx="2074607"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890000000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1" name="矩形 10"/>
          <p:cNvSpPr/>
          <p:nvPr/>
        </p:nvSpPr>
        <p:spPr>
          <a:xfrm>
            <a:off x="5233341" y="6030508"/>
            <a:ext cx="2284600"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3520000000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4" name="矩形 3"/>
          <p:cNvSpPr/>
          <p:nvPr/>
        </p:nvSpPr>
        <p:spPr>
          <a:xfrm>
            <a:off x="7836547" y="5792344"/>
            <a:ext cx="3416320" cy="523220"/>
          </a:xfrm>
          <a:prstGeom prst="rect">
            <a:avLst/>
          </a:prstGeom>
        </p:spPr>
        <p:txBody>
          <a:bodyPr wrap="none">
            <a:spAutoFit/>
          </a:bodyPr>
          <a:lstStyle/>
          <a:p>
            <a:r>
              <a:rPr lang="zh-CN" altLang="zh-CN" sz="2800" dirty="0">
                <a:latin typeface="微软雅黑" panose="020B0503020204020204" pitchFamily="34" charset="-122"/>
                <a:ea typeface="微软雅黑" panose="020B0503020204020204" pitchFamily="34" charset="-122"/>
              </a:rPr>
              <a:t>你是怎样写它们的？</a:t>
            </a:r>
            <a:endParaRPr lang="zh-CN" altLang="en-US" sz="28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left)">
                                      <p:cBhvr>
                                        <p:cTn id="7" dur="500"/>
                                        <p:tgtEl>
                                          <p:spTgt spid="205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2" presetClass="entr" presetSubtype="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randombar(horizontal)">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randombar(horizontal)">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1000" fill="hold"/>
                                        <p:tgtEl>
                                          <p:spTgt spid="4"/>
                                        </p:tgtEl>
                                        <p:attrNameLst>
                                          <p:attrName>ppt_w</p:attrName>
                                        </p:attrNameLst>
                                      </p:cBhvr>
                                      <p:tavLst>
                                        <p:tav tm="0">
                                          <p:val>
                                            <p:fltVal val="0"/>
                                          </p:val>
                                        </p:tav>
                                        <p:tav tm="100000">
                                          <p:val>
                                            <p:strVal val="#ppt_w"/>
                                          </p:val>
                                        </p:tav>
                                      </p:tavLst>
                                    </p:anim>
                                    <p:anim calcmode="lin" valueType="num">
                                      <p:cBhvr>
                                        <p:cTn id="37" dur="1000" fill="hold"/>
                                        <p:tgtEl>
                                          <p:spTgt spid="4"/>
                                        </p:tgtEl>
                                        <p:attrNameLst>
                                          <p:attrName>ppt_h</p:attrName>
                                        </p:attrNameLst>
                                      </p:cBhvr>
                                      <p:tavLst>
                                        <p:tav tm="0">
                                          <p:val>
                                            <p:fltVal val="0"/>
                                          </p:val>
                                        </p:tav>
                                        <p:tav tm="100000">
                                          <p:val>
                                            <p:strVal val="#ppt_h"/>
                                          </p:val>
                                        </p:tav>
                                      </p:tavLst>
                                    </p:anim>
                                    <p:anim calcmode="lin" valueType="num">
                                      <p:cBhvr>
                                        <p:cTn id="38" dur="1000" fill="hold"/>
                                        <p:tgtEl>
                                          <p:spTgt spid="4"/>
                                        </p:tgtEl>
                                        <p:attrNameLst>
                                          <p:attrName>style.rotation</p:attrName>
                                        </p:attrNameLst>
                                      </p:cBhvr>
                                      <p:tavLst>
                                        <p:tav tm="0">
                                          <p:val>
                                            <p:fltVal val="90"/>
                                          </p:val>
                                        </p:tav>
                                        <p:tav tm="100000">
                                          <p:val>
                                            <p:fltVal val="0"/>
                                          </p:val>
                                        </p:tav>
                                      </p:tavLst>
                                    </p:anim>
                                    <p:animEffect transition="in" filter="fade">
                                      <p:cBhvr>
                                        <p:cTn id="3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2" grpId="0"/>
      <p:bldP spid="11"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istrator\Desktop\课件插图\问.png"/>
          <p:cNvPicPr>
            <a:picLocks noChangeAspect="1" noChangeArrowheads="1"/>
          </p:cNvPicPr>
          <p:nvPr/>
        </p:nvPicPr>
        <p:blipFill>
          <a:blip r:embed="rId2"/>
          <a:srcRect/>
          <a:stretch>
            <a:fillRect/>
          </a:stretch>
        </p:blipFill>
        <p:spPr bwMode="auto">
          <a:xfrm>
            <a:off x="9657335" y="4618892"/>
            <a:ext cx="2534665" cy="2262555"/>
          </a:xfrm>
          <a:prstGeom prst="rect">
            <a:avLst/>
          </a:prstGeom>
          <a:noFill/>
          <a:extLst>
            <a:ext uri="{909E8E84-426E-40DD-AFC4-6F175D3DCCD1}">
              <a14:hiddenFill xmlns:a14="http://schemas.microsoft.com/office/drawing/2010/main">
                <a:solidFill>
                  <a:srgbClr val="FFFFFF"/>
                </a:solidFill>
              </a14:hiddenFill>
            </a:ext>
          </a:extLst>
        </p:spPr>
      </p:pic>
      <p:sp>
        <p:nvSpPr>
          <p:cNvPr id="2" name="五边形 7"/>
          <p:cNvSpPr>
            <a:spLocks noChangeArrowheads="1"/>
          </p:cNvSpPr>
          <p:nvPr/>
        </p:nvSpPr>
        <p:spPr bwMode="auto">
          <a:xfrm>
            <a:off x="0" y="501650"/>
            <a:ext cx="261257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课题引入</a:t>
            </a:r>
          </a:p>
        </p:txBody>
      </p:sp>
      <p:sp>
        <p:nvSpPr>
          <p:cNvPr id="3" name="矩形 2"/>
          <p:cNvSpPr/>
          <p:nvPr/>
        </p:nvSpPr>
        <p:spPr>
          <a:xfrm>
            <a:off x="820614" y="1577593"/>
            <a:ext cx="10410094" cy="2031325"/>
          </a:xfrm>
          <a:prstGeom prst="rect">
            <a:avLst/>
          </a:prstGeom>
        </p:spPr>
        <p:txBody>
          <a:bodyPr wrap="square">
            <a:spAutoFit/>
          </a:bodyPr>
          <a:lstStyle/>
          <a:p>
            <a:pPr>
              <a:lnSpc>
                <a:spcPct val="150000"/>
              </a:lnSpc>
            </a:pP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方法</a:t>
            </a:r>
            <a:r>
              <a:rPr lang="en-US" altLang="zh-CN" sz="2800" dirty="0" smtClean="0">
                <a:solidFill>
                  <a:schemeClr val="accent1">
                    <a:lumMod val="50000"/>
                  </a:schemeClr>
                </a:solidFill>
                <a:latin typeface="微软雅黑" panose="020B0503020204020204" pitchFamily="34" charset="-122"/>
                <a:ea typeface="微软雅黑" panose="020B0503020204020204" pitchFamily="34" charset="-122"/>
              </a:rPr>
              <a:t>1</a:t>
            </a:r>
            <a:r>
              <a:rPr lang="zh-CN" altLang="en-US" sz="2800" dirty="0">
                <a:solidFill>
                  <a:schemeClr val="accent1">
                    <a:lumMod val="50000"/>
                  </a:schemeClr>
                </a:solidFill>
                <a:latin typeface="微软雅黑" panose="020B0503020204020204" pitchFamily="34" charset="-122"/>
                <a:ea typeface="微软雅黑" panose="020B0503020204020204" pitchFamily="34" charset="-122"/>
              </a:rPr>
              <a:t>：</a:t>
            </a:r>
            <a:r>
              <a:rPr lang="zh-CN" altLang="zh-CN" sz="2800" dirty="0" smtClean="0">
                <a:solidFill>
                  <a:schemeClr val="accent1">
                    <a:lumMod val="50000"/>
                  </a:schemeClr>
                </a:solidFill>
                <a:latin typeface="微软雅黑" panose="020B0503020204020204" pitchFamily="34" charset="-122"/>
                <a:ea typeface="微软雅黑" panose="020B0503020204020204" pitchFamily="34" charset="-122"/>
              </a:rPr>
              <a:t>可以</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先把数位顺序表写下来，“八亿”就在“亿”位上写</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8</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，“九千万”就在“千万”位上写</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9</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，其余各位没有，就用</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0</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来占位</a:t>
            </a:r>
            <a:r>
              <a:rPr lang="zh-CN" altLang="zh-CN" sz="2800" dirty="0" smtClean="0">
                <a:solidFill>
                  <a:schemeClr val="accent1">
                    <a:lumMod val="50000"/>
                  </a:schemeClr>
                </a:solidFill>
                <a:latin typeface="微软雅黑" panose="020B0503020204020204" pitchFamily="34" charset="-122"/>
                <a:ea typeface="微软雅黑" panose="020B0503020204020204" pitchFamily="34" charset="-122"/>
              </a:rPr>
              <a:t>。</a:t>
            </a:r>
            <a:endParaRPr lang="zh-CN" altLang="zh-CN" sz="2800" dirty="0">
              <a:solidFill>
                <a:schemeClr val="accent1">
                  <a:lumMod val="50000"/>
                </a:schemeClr>
              </a:solidFill>
              <a:latin typeface="微软雅黑" panose="020B0503020204020204" pitchFamily="34" charset="-122"/>
              <a:ea typeface="微软雅黑" panose="020B0503020204020204" pitchFamily="34" charset="-122"/>
            </a:endParaRPr>
          </a:p>
        </p:txBody>
      </p:sp>
      <p:sp>
        <p:nvSpPr>
          <p:cNvPr id="4" name="矩形 3"/>
          <p:cNvSpPr/>
          <p:nvPr/>
        </p:nvSpPr>
        <p:spPr>
          <a:xfrm>
            <a:off x="820614" y="3790601"/>
            <a:ext cx="10410094" cy="1384995"/>
          </a:xfrm>
          <a:prstGeom prst="rect">
            <a:avLst/>
          </a:prstGeom>
        </p:spPr>
        <p:txBody>
          <a:bodyPr wrap="square">
            <a:spAutoFit/>
          </a:bodyPr>
          <a:lstStyle/>
          <a:p>
            <a:pPr>
              <a:lnSpc>
                <a:spcPct val="150000"/>
              </a:lnSpc>
            </a:pPr>
            <a:r>
              <a:rPr lang="zh-CN" altLang="en-US" sz="2800" dirty="0">
                <a:solidFill>
                  <a:schemeClr val="accent1">
                    <a:lumMod val="50000"/>
                  </a:schemeClr>
                </a:solidFill>
                <a:latin typeface="微软雅黑" panose="020B0503020204020204" pitchFamily="34" charset="-122"/>
                <a:ea typeface="微软雅黑" panose="020B0503020204020204" pitchFamily="34" charset="-122"/>
              </a:rPr>
              <a:t>方法</a:t>
            </a:r>
            <a:r>
              <a:rPr lang="en-US" altLang="zh-CN" sz="2800" dirty="0" smtClean="0">
                <a:solidFill>
                  <a:schemeClr val="accent1">
                    <a:lumMod val="50000"/>
                  </a:schemeClr>
                </a:solidFill>
                <a:latin typeface="微软雅黑" panose="020B0503020204020204" pitchFamily="34" charset="-122"/>
                <a:ea typeface="微软雅黑" panose="020B0503020204020204" pitchFamily="34" charset="-122"/>
              </a:rPr>
              <a:t>2</a:t>
            </a:r>
            <a:r>
              <a:rPr lang="zh-CN" altLang="en-US" sz="2800" dirty="0">
                <a:solidFill>
                  <a:schemeClr val="accent1">
                    <a:lumMod val="50000"/>
                  </a:schemeClr>
                </a:solidFill>
                <a:latin typeface="微软雅黑" panose="020B0503020204020204" pitchFamily="34" charset="-122"/>
                <a:ea typeface="微软雅黑" panose="020B0503020204020204" pitchFamily="34" charset="-122"/>
              </a:rPr>
              <a:t>：</a:t>
            </a:r>
            <a:r>
              <a:rPr lang="zh-CN" altLang="zh-CN" sz="2800" dirty="0" smtClean="0">
                <a:solidFill>
                  <a:schemeClr val="accent1">
                    <a:lumMod val="50000"/>
                  </a:schemeClr>
                </a:solidFill>
                <a:latin typeface="微软雅黑" panose="020B0503020204020204" pitchFamily="34" charset="-122"/>
                <a:ea typeface="微软雅黑" panose="020B0503020204020204" pitchFamily="34" charset="-122"/>
              </a:rPr>
              <a:t>分级</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写的，先写亿级的数，再写万级的数，最后写个级的数。</a:t>
            </a:r>
            <a:endParaRPr lang="zh-CN" altLang="en-US" sz="2800" dirty="0">
              <a:solidFill>
                <a:schemeClr val="accent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9819" y="1455371"/>
            <a:ext cx="8233504"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知识</a:t>
            </a:r>
            <a:r>
              <a:rPr lang="zh-CN" altLang="en-US" sz="2800" b="1" dirty="0" smtClean="0">
                <a:latin typeface="微软雅黑" panose="020B0503020204020204" pitchFamily="34" charset="-122"/>
                <a:ea typeface="微软雅黑" panose="020B0503020204020204" pitchFamily="34" charset="-122"/>
              </a:rPr>
              <a:t>点：</a:t>
            </a:r>
            <a:r>
              <a:rPr lang="zh-CN" altLang="zh-CN" sz="2800" b="1" dirty="0">
                <a:latin typeface="微软雅黑" panose="020B0503020204020204" pitchFamily="34" charset="-122"/>
                <a:ea typeface="微软雅黑" panose="020B0503020204020204" pitchFamily="34" charset="-122"/>
              </a:rPr>
              <a:t>含有亿级和万级的数的读写法</a:t>
            </a:r>
            <a:r>
              <a:rPr lang="zh-CN" altLang="zh-CN" sz="2800" b="1" dirty="0" smtClean="0">
                <a:latin typeface="微软雅黑" panose="020B0503020204020204" pitchFamily="34" charset="-122"/>
                <a:ea typeface="微软雅黑" panose="020B0503020204020204" pitchFamily="34" charset="-122"/>
              </a:rPr>
              <a:t>。</a:t>
            </a:r>
            <a:endParaRPr lang="zh-CN" altLang="en-US" sz="2800" b="1" dirty="0">
              <a:latin typeface="微软雅黑" panose="020B0503020204020204" pitchFamily="34" charset="-122"/>
              <a:ea typeface="微软雅黑" panose="020B0503020204020204" pitchFamily="34" charset="-122"/>
            </a:endParaRPr>
          </a:p>
        </p:txBody>
      </p:sp>
      <p:sp>
        <p:nvSpPr>
          <p:cNvPr id="3" name="五边形 7"/>
          <p:cNvSpPr>
            <a:spLocks noChangeArrowheads="1"/>
          </p:cNvSpPr>
          <p:nvPr/>
        </p:nvSpPr>
        <p:spPr bwMode="auto">
          <a:xfrm>
            <a:off x="1" y="501650"/>
            <a:ext cx="272374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14" name="TextBox 13"/>
          <p:cNvSpPr txBox="1"/>
          <p:nvPr/>
        </p:nvSpPr>
        <p:spPr>
          <a:xfrm>
            <a:off x="2178692" y="2043432"/>
            <a:ext cx="8930707" cy="2677656"/>
          </a:xfrm>
          <a:prstGeom prst="rect">
            <a:avLst/>
          </a:prstGeom>
          <a:noFill/>
        </p:spPr>
        <p:txBody>
          <a:bodyPr wrap="square" rtlCol="0">
            <a:spAutoFit/>
          </a:bodyPr>
          <a:lstStyle/>
          <a:p>
            <a:pPr>
              <a:lnSpc>
                <a:spcPct val="150000"/>
              </a:lnSpc>
            </a:pPr>
            <a:r>
              <a:rPr lang="zh-CN" altLang="zh-CN" sz="2800" dirty="0" smtClean="0">
                <a:solidFill>
                  <a:schemeClr val="accent1">
                    <a:lumMod val="50000"/>
                  </a:schemeClr>
                </a:solidFill>
                <a:latin typeface="微软雅黑" panose="020B0503020204020204" pitchFamily="34" charset="-122"/>
                <a:ea typeface="微软雅黑" panose="020B0503020204020204" pitchFamily="34" charset="-122"/>
              </a:rPr>
              <a:t>含有</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万级和亿级的数的读法和写法：四位为一级，读数的时候先分清数级，再按照从高位到低位的顺序读数；写数的时候先弄清最高位是什么数位，再根据数位顺序表写出来。</a:t>
            </a:r>
          </a:p>
        </p:txBody>
      </p:sp>
      <p:sp>
        <p:nvSpPr>
          <p:cNvPr id="42" name="TextBox 41"/>
          <p:cNvSpPr txBox="1"/>
          <p:nvPr/>
        </p:nvSpPr>
        <p:spPr>
          <a:xfrm>
            <a:off x="769819" y="4453734"/>
            <a:ext cx="10339580" cy="2031325"/>
          </a:xfrm>
          <a:prstGeom prst="rect">
            <a:avLst/>
          </a:prstGeom>
          <a:noFill/>
        </p:spPr>
        <p:txBody>
          <a:bodyPr wrap="square" rtlCol="0">
            <a:spAutoFit/>
          </a:bodyPr>
          <a:lstStyle/>
          <a:p>
            <a:pPr marL="1080135" indent="-1080135">
              <a:lnSpc>
                <a:spcPct val="150000"/>
              </a:lnSpc>
            </a:pP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例</a:t>
            </a:r>
            <a:r>
              <a:rPr lang="en-US" altLang="zh-CN" sz="2800" b="1" dirty="0" smtClean="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第六次全国人口普查显示，截至</a:t>
            </a:r>
            <a:r>
              <a:rPr lang="en-US" altLang="zh-CN" sz="2800" dirty="0">
                <a:latin typeface="微软雅黑" panose="020B0503020204020204" pitchFamily="34" charset="-122"/>
                <a:ea typeface="微软雅黑" panose="020B0503020204020204" pitchFamily="34" charset="-122"/>
              </a:rPr>
              <a:t>2010</a:t>
            </a:r>
            <a:r>
              <a:rPr lang="zh-CN" altLang="zh-CN" sz="2800" dirty="0">
                <a:latin typeface="微软雅黑" panose="020B0503020204020204" pitchFamily="34" charset="-122"/>
                <a:ea typeface="微软雅黑" panose="020B0503020204020204" pitchFamily="34" charset="-122"/>
              </a:rPr>
              <a:t>年</a:t>
            </a:r>
            <a:r>
              <a:rPr lang="en-US" altLang="zh-CN" sz="2800" dirty="0">
                <a:latin typeface="微软雅黑" panose="020B0503020204020204" pitchFamily="34" charset="-122"/>
                <a:ea typeface="微软雅黑" panose="020B0503020204020204" pitchFamily="34" charset="-122"/>
              </a:rPr>
              <a:t>11</a:t>
            </a:r>
            <a:r>
              <a:rPr lang="zh-CN" altLang="zh-CN" sz="2800" dirty="0">
                <a:latin typeface="微软雅黑" panose="020B0503020204020204" pitchFamily="34" charset="-122"/>
                <a:ea typeface="微软雅黑" panose="020B0503020204020204" pitchFamily="34" charset="-122"/>
              </a:rPr>
              <a:t>月</a:t>
            </a:r>
            <a:r>
              <a:rPr lang="en-US" altLang="zh-CN" sz="2800" dirty="0">
                <a:latin typeface="微软雅黑" panose="020B0503020204020204" pitchFamily="34" charset="-122"/>
                <a:ea typeface="微软雅黑" panose="020B0503020204020204" pitchFamily="34" charset="-122"/>
              </a:rPr>
              <a:t>1</a:t>
            </a:r>
            <a:r>
              <a:rPr lang="zh-CN" altLang="zh-CN" sz="2800" dirty="0">
                <a:latin typeface="微软雅黑" panose="020B0503020204020204" pitchFamily="34" charset="-122"/>
                <a:ea typeface="微软雅黑" panose="020B0503020204020204" pitchFamily="34" charset="-122"/>
              </a:rPr>
              <a:t>日零时</a:t>
            </a:r>
            <a:r>
              <a:rPr lang="zh-CN" altLang="zh-CN" sz="2800" dirty="0" smtClean="0">
                <a:latin typeface="微软雅黑" panose="020B0503020204020204" pitchFamily="34" charset="-122"/>
                <a:ea typeface="微软雅黑" panose="020B0503020204020204" pitchFamily="34" charset="-122"/>
              </a:rPr>
              <a:t>，全国</a:t>
            </a:r>
            <a:r>
              <a:rPr lang="zh-CN" altLang="zh-CN" sz="2800" dirty="0">
                <a:latin typeface="微软雅黑" panose="020B0503020204020204" pitchFamily="34" charset="-122"/>
                <a:ea typeface="微软雅黑" panose="020B0503020204020204" pitchFamily="34" charset="-122"/>
              </a:rPr>
              <a:t>总人口约达十三亿三千九百七十二万多人</a:t>
            </a:r>
            <a:r>
              <a:rPr lang="zh-CN" altLang="zh-CN"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a:p>
            <a:pPr marL="1080135" indent="-1080135">
              <a:lnSpc>
                <a:spcPct val="150000"/>
              </a:lnSpc>
            </a:pPr>
            <a:r>
              <a:rPr lang="en-US" altLang="zh-CN" sz="2800" dirty="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你</a:t>
            </a:r>
            <a:r>
              <a:rPr lang="zh-CN" altLang="zh-CN" sz="2800" dirty="0">
                <a:latin typeface="微软雅黑" panose="020B0503020204020204" pitchFamily="34" charset="-122"/>
                <a:ea typeface="微软雅黑" panose="020B0503020204020204" pitchFamily="34" charset="-122"/>
              </a:rPr>
              <a:t>能说一说人口数的组成吗？再在数位顺序表的下面写出这个数。</a:t>
            </a:r>
            <a:endParaRPr lang="zh-CN" altLang="en-US"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left)">
                                      <p:cBhvr>
                                        <p:cTn id="1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 y="501650"/>
            <a:ext cx="272374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3" name="矩形 2"/>
          <p:cNvSpPr/>
          <p:nvPr/>
        </p:nvSpPr>
        <p:spPr>
          <a:xfrm>
            <a:off x="896471" y="1830064"/>
            <a:ext cx="10263898" cy="1477328"/>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zh-CN" sz="2000" dirty="0">
                <a:solidFill>
                  <a:schemeClr val="accent1">
                    <a:lumMod val="50000"/>
                  </a:schemeClr>
                </a:solidFill>
                <a:latin typeface="楷体" panose="02010609060101010101" pitchFamily="49" charset="-122"/>
                <a:ea typeface="楷体" panose="02010609060101010101" pitchFamily="49" charset="-122"/>
              </a:rPr>
              <a:t>①十三亿三千九百七十二万是由十三个亿和三千九百七十二个万组成的。 ②在写数时，先写亿级上的数，再写万级上的数，个级没有就都写</a:t>
            </a:r>
            <a:r>
              <a:rPr lang="en-US" altLang="zh-CN" sz="2000" dirty="0">
                <a:solidFill>
                  <a:schemeClr val="accent1">
                    <a:lumMod val="50000"/>
                  </a:schemeClr>
                </a:solidFill>
                <a:latin typeface="楷体" panose="02010609060101010101" pitchFamily="49" charset="-122"/>
                <a:ea typeface="楷体" panose="02010609060101010101" pitchFamily="49" charset="-122"/>
              </a:rPr>
              <a:t>0</a:t>
            </a:r>
            <a:r>
              <a:rPr lang="zh-CN" altLang="zh-CN" sz="2000" dirty="0">
                <a:solidFill>
                  <a:schemeClr val="accent1">
                    <a:lumMod val="50000"/>
                  </a:schemeClr>
                </a:solidFill>
                <a:latin typeface="楷体" panose="02010609060101010101" pitchFamily="49" charset="-122"/>
                <a:ea typeface="楷体" panose="02010609060101010101" pitchFamily="49" charset="-122"/>
              </a:rPr>
              <a:t>。写完数后，要注意读一读，检查自己写得对不对。十三亿三千九百七十二万，写作：</a:t>
            </a:r>
            <a:r>
              <a:rPr lang="en-US" altLang="zh-CN" sz="2000" dirty="0">
                <a:solidFill>
                  <a:schemeClr val="accent1">
                    <a:lumMod val="50000"/>
                  </a:schemeClr>
                </a:solidFill>
                <a:latin typeface="楷体" panose="02010609060101010101" pitchFamily="49" charset="-122"/>
                <a:ea typeface="楷体" panose="02010609060101010101" pitchFamily="49" charset="-122"/>
              </a:rPr>
              <a:t>1339720000</a:t>
            </a:r>
            <a:r>
              <a:rPr lang="zh-CN" altLang="zh-CN" sz="2000" dirty="0">
                <a:solidFill>
                  <a:schemeClr val="accent1">
                    <a:lumMod val="50000"/>
                  </a:schemeClr>
                </a:solidFill>
                <a:latin typeface="楷体" panose="02010609060101010101" pitchFamily="49" charset="-122"/>
                <a:ea typeface="楷体" panose="02010609060101010101" pitchFamily="49" charset="-122"/>
              </a:rPr>
              <a:t>。</a:t>
            </a:r>
            <a:endParaRPr lang="zh-CN" altLang="en-US" sz="2000" dirty="0">
              <a:solidFill>
                <a:schemeClr val="accent1">
                  <a:lumMod val="50000"/>
                </a:schemeClr>
              </a:solidFill>
              <a:latin typeface="楷体" panose="02010609060101010101" pitchFamily="49" charset="-122"/>
              <a:ea typeface="楷体" panose="02010609060101010101" pitchFamily="49" charset="-122"/>
            </a:endParaRPr>
          </a:p>
        </p:txBody>
      </p:sp>
      <p:sp>
        <p:nvSpPr>
          <p:cNvPr id="4" name="矩形 3"/>
          <p:cNvSpPr/>
          <p:nvPr/>
        </p:nvSpPr>
        <p:spPr>
          <a:xfrm>
            <a:off x="896470" y="4254352"/>
            <a:ext cx="10263898" cy="1866858"/>
          </a:xfrm>
          <a:prstGeom prst="rect">
            <a:avLst/>
          </a:prstGeom>
        </p:spPr>
        <p:txBody>
          <a:bodyPr wrap="square">
            <a:spAutoFit/>
          </a:bodyPr>
          <a:lstStyle/>
          <a:p>
            <a:pPr>
              <a:lnSpc>
                <a:spcPct val="150000"/>
              </a:lnSpc>
            </a:pPr>
            <a:r>
              <a:rPr lang="zh-CN" altLang="zh-CN" sz="2000" dirty="0" smtClean="0">
                <a:solidFill>
                  <a:schemeClr val="accent1">
                    <a:lumMod val="50000"/>
                  </a:schemeClr>
                </a:solidFill>
                <a:latin typeface="楷体" panose="02010609060101010101" pitchFamily="49" charset="-122"/>
                <a:ea typeface="楷体" panose="02010609060101010101" pitchFamily="49" charset="-122"/>
              </a:rPr>
              <a:t>【方法小结】</a:t>
            </a:r>
            <a:r>
              <a:rPr lang="zh-CN" altLang="zh-CN" sz="2000" dirty="0">
                <a:solidFill>
                  <a:schemeClr val="accent1">
                    <a:lumMod val="50000"/>
                  </a:schemeClr>
                </a:solidFill>
                <a:latin typeface="楷体" panose="02010609060101010101" pitchFamily="49" charset="-122"/>
                <a:ea typeface="楷体" panose="02010609060101010101" pitchFamily="49" charset="-122"/>
              </a:rPr>
              <a:t>含有万级和亿级的数的读法和写法：四位为一级，读数的时候先分清数级，再按照从高位到低位的顺序读数；写数的时候先弄清最高位是什么数位，再根据数位顺序表写出来。注意不要少写数位，读数时不要忘记读“万”、“亿”，还要注意“</a:t>
            </a:r>
            <a:r>
              <a:rPr lang="en-US" altLang="zh-CN" sz="2000" dirty="0">
                <a:solidFill>
                  <a:schemeClr val="accent1">
                    <a:lumMod val="50000"/>
                  </a:schemeClr>
                </a:solidFill>
                <a:latin typeface="楷体" panose="02010609060101010101" pitchFamily="49" charset="-122"/>
                <a:ea typeface="楷体" panose="02010609060101010101" pitchFamily="49" charset="-122"/>
              </a:rPr>
              <a:t>0</a:t>
            </a:r>
            <a:r>
              <a:rPr lang="zh-CN" altLang="zh-CN" sz="2000" dirty="0">
                <a:solidFill>
                  <a:schemeClr val="accent1">
                    <a:lumMod val="50000"/>
                  </a:schemeClr>
                </a:solidFill>
                <a:latin typeface="楷体" panose="02010609060101010101" pitchFamily="49" charset="-122"/>
                <a:ea typeface="楷体" panose="02010609060101010101" pitchFamily="49" charset="-122"/>
              </a:rPr>
              <a:t>”的正确读法。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0" y="501650"/>
            <a:ext cx="2565485"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12" name="TextBox 11"/>
          <p:cNvSpPr txBox="1"/>
          <p:nvPr/>
        </p:nvSpPr>
        <p:spPr>
          <a:xfrm>
            <a:off x="729063" y="1475998"/>
            <a:ext cx="10348686" cy="3323987"/>
          </a:xfrm>
          <a:prstGeom prst="rect">
            <a:avLst/>
          </a:prstGeom>
          <a:noFill/>
        </p:spPr>
        <p:txBody>
          <a:bodyPr wrap="square" rtlCol="0">
            <a:spAutoFit/>
          </a:bodyPr>
          <a:lstStyle/>
          <a:p>
            <a:pPr marL="987425" indent="-987425">
              <a:lnSpc>
                <a:spcPct val="150000"/>
              </a:lnSpc>
            </a:pP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小练习</a:t>
            </a:r>
            <a:r>
              <a:rPr lang="en-US" altLang="zh-CN" sz="2800" b="1" dirty="0" smtClean="0">
                <a:latin typeface="微软雅黑" panose="020B0503020204020204" pitchFamily="34" charset="-122"/>
                <a:ea typeface="微软雅黑" panose="020B0503020204020204" pitchFamily="34" charset="-122"/>
              </a:rPr>
              <a:t>】</a:t>
            </a:r>
          </a:p>
          <a:p>
            <a:pPr>
              <a:lnSpc>
                <a:spcPct val="150000"/>
              </a:lnSpc>
            </a:pPr>
            <a:r>
              <a:rPr lang="en-US" altLang="zh-CN" sz="2800" b="1" dirty="0">
                <a:latin typeface="微软雅黑" panose="020B0503020204020204" pitchFamily="34" charset="-122"/>
                <a:ea typeface="微软雅黑" panose="020B0503020204020204" pitchFamily="34" charset="-122"/>
              </a:rPr>
              <a:t> </a:t>
            </a:r>
            <a:r>
              <a:rPr lang="en-US" altLang="zh-CN" sz="2800" b="1" dirty="0" smtClean="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1</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zh-CN" sz="2800" dirty="0">
                <a:latin typeface="微软雅黑" panose="020B0503020204020204" pitchFamily="34" charset="-122"/>
                <a:ea typeface="微软雅黑" panose="020B0503020204020204" pitchFamily="34" charset="-122"/>
              </a:rPr>
              <a:t>）一个数是由</a:t>
            </a:r>
            <a:r>
              <a:rPr lang="en-US" altLang="zh-CN" sz="2800" dirty="0">
                <a:latin typeface="微软雅黑" panose="020B0503020204020204" pitchFamily="34" charset="-122"/>
                <a:ea typeface="微软雅黑" panose="020B0503020204020204" pitchFamily="34" charset="-122"/>
              </a:rPr>
              <a:t>108</a:t>
            </a:r>
            <a:r>
              <a:rPr lang="zh-CN" altLang="zh-CN" sz="2800" dirty="0">
                <a:latin typeface="微软雅黑" panose="020B0503020204020204" pitchFamily="34" charset="-122"/>
                <a:ea typeface="微软雅黑" panose="020B0503020204020204" pitchFamily="34" charset="-122"/>
              </a:rPr>
              <a:t>个亿和</a:t>
            </a:r>
            <a:r>
              <a:rPr lang="en-US" altLang="zh-CN" sz="2800" dirty="0">
                <a:latin typeface="微软雅黑" panose="020B0503020204020204" pitchFamily="34" charset="-122"/>
                <a:ea typeface="微软雅黑" panose="020B0503020204020204" pitchFamily="34" charset="-122"/>
              </a:rPr>
              <a:t>2000</a:t>
            </a:r>
            <a:r>
              <a:rPr lang="zh-CN" altLang="zh-CN" sz="2800" dirty="0">
                <a:latin typeface="微软雅黑" panose="020B0503020204020204" pitchFamily="34" charset="-122"/>
                <a:ea typeface="微软雅黑" panose="020B0503020204020204" pitchFamily="34" charset="-122"/>
              </a:rPr>
              <a:t>个万组成的，这个数是（</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a:t>
            </a:r>
          </a:p>
          <a:p>
            <a:pPr>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zh-CN" sz="2800" dirty="0">
                <a:latin typeface="微软雅黑" panose="020B0503020204020204" pitchFamily="34" charset="-122"/>
                <a:ea typeface="微软雅黑" panose="020B0503020204020204" pitchFamily="34" charset="-122"/>
              </a:rPr>
              <a:t>）一个数是由</a:t>
            </a:r>
            <a:r>
              <a:rPr lang="en-US" altLang="zh-CN" sz="2800" dirty="0">
                <a:latin typeface="微软雅黑" panose="020B0503020204020204" pitchFamily="34" charset="-122"/>
                <a:ea typeface="微软雅黑" panose="020B0503020204020204" pitchFamily="34" charset="-122"/>
              </a:rPr>
              <a:t>27</a:t>
            </a:r>
            <a:r>
              <a:rPr lang="zh-CN" altLang="zh-CN" sz="2800" dirty="0">
                <a:latin typeface="微软雅黑" panose="020B0503020204020204" pitchFamily="34" charset="-122"/>
                <a:ea typeface="微软雅黑" panose="020B0503020204020204" pitchFamily="34" charset="-122"/>
              </a:rPr>
              <a:t>个亿和</a:t>
            </a:r>
            <a:r>
              <a:rPr lang="en-US" altLang="zh-CN" sz="2800" dirty="0">
                <a:latin typeface="微软雅黑" panose="020B0503020204020204" pitchFamily="34" charset="-122"/>
                <a:ea typeface="微软雅黑" panose="020B0503020204020204" pitchFamily="34" charset="-122"/>
              </a:rPr>
              <a:t>26</a:t>
            </a:r>
            <a:r>
              <a:rPr lang="zh-CN" altLang="zh-CN" sz="2800" dirty="0">
                <a:latin typeface="微软雅黑" panose="020B0503020204020204" pitchFamily="34" charset="-122"/>
                <a:ea typeface="微软雅黑" panose="020B0503020204020204" pitchFamily="34" charset="-122"/>
              </a:rPr>
              <a:t>个万组成的，这个数是（</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r>
              <a:rPr lang="zh-CN" altLang="zh-CN" sz="2800" dirty="0" smtClean="0">
                <a:latin typeface="微软雅黑" panose="020B0503020204020204" pitchFamily="34" charset="-122"/>
                <a:ea typeface="微软雅黑" panose="020B0503020204020204" pitchFamily="34" charset="-122"/>
              </a:rPr>
              <a:t>。</a:t>
            </a:r>
            <a:endParaRPr lang="zh-CN" altLang="zh-CN" sz="2800" dirty="0">
              <a:latin typeface="微软雅黑" panose="020B0503020204020204" pitchFamily="34" charset="-122"/>
              <a:ea typeface="微软雅黑" panose="020B0503020204020204" pitchFamily="34" charset="-122"/>
            </a:endParaRPr>
          </a:p>
        </p:txBody>
      </p:sp>
      <p:sp>
        <p:nvSpPr>
          <p:cNvPr id="19" name="矩形 18"/>
          <p:cNvSpPr/>
          <p:nvPr/>
        </p:nvSpPr>
        <p:spPr>
          <a:xfrm>
            <a:off x="1118620" y="2923273"/>
            <a:ext cx="2494594"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10820000000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3" name="矩形 12"/>
          <p:cNvSpPr/>
          <p:nvPr/>
        </p:nvSpPr>
        <p:spPr>
          <a:xfrm>
            <a:off x="1493756" y="4218058"/>
            <a:ext cx="1864613"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27260000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3" name="矩形 2"/>
          <p:cNvSpPr/>
          <p:nvPr/>
        </p:nvSpPr>
        <p:spPr>
          <a:xfrm>
            <a:off x="729063" y="5257802"/>
            <a:ext cx="10525091" cy="1384995"/>
          </a:xfrm>
          <a:prstGeom prst="rect">
            <a:avLst/>
          </a:prstGeom>
        </p:spPr>
        <p:txBody>
          <a:bodyPr wrap="square">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       2. </a:t>
            </a:r>
            <a:r>
              <a:rPr lang="zh-CN" altLang="zh-CN" sz="2800" dirty="0" smtClean="0">
                <a:latin typeface="微软雅黑" panose="020B0503020204020204" pitchFamily="34" charset="-122"/>
                <a:ea typeface="微软雅黑" panose="020B0503020204020204" pitchFamily="34" charset="-122"/>
              </a:rPr>
              <a:t>二百一十五亿零三十万</a:t>
            </a:r>
            <a:r>
              <a:rPr lang="zh-CN" altLang="zh-CN" sz="2800" dirty="0">
                <a:latin typeface="微软雅黑" panose="020B0503020204020204" pitchFamily="34" charset="-122"/>
                <a:ea typeface="微软雅黑" panose="020B0503020204020204" pitchFamily="34" charset="-122"/>
              </a:rPr>
              <a:t>写作</a:t>
            </a:r>
            <a:r>
              <a:rPr lang="zh-CN" altLang="zh-CN"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），是由（</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）个亿和（</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）个万组成的。</a:t>
            </a:r>
            <a:endParaRPr lang="zh-CN" altLang="en-US" sz="2800" dirty="0">
              <a:latin typeface="微软雅黑" panose="020B0503020204020204" pitchFamily="34" charset="-122"/>
              <a:ea typeface="微软雅黑" panose="020B0503020204020204" pitchFamily="34" charset="-122"/>
            </a:endParaRPr>
          </a:p>
        </p:txBody>
      </p:sp>
      <p:sp>
        <p:nvSpPr>
          <p:cNvPr id="17" name="矩形 16"/>
          <p:cNvSpPr/>
          <p:nvPr/>
        </p:nvSpPr>
        <p:spPr>
          <a:xfrm>
            <a:off x="6499508" y="5427079"/>
            <a:ext cx="2494594" cy="523220"/>
          </a:xfrm>
          <a:prstGeom prst="rect">
            <a:avLst/>
          </a:prstGeom>
        </p:spPr>
        <p:txBody>
          <a:bodyPr wrap="none">
            <a:spAutoFit/>
          </a:bodyPr>
          <a:lstStyle/>
          <a:p>
            <a:r>
              <a:rPr lang="en-US" altLang="zh-CN" sz="2800" dirty="0">
                <a:solidFill>
                  <a:srgbClr val="FF0000"/>
                </a:solidFill>
                <a:latin typeface="微软雅黑" panose="020B0503020204020204" pitchFamily="34" charset="-122"/>
                <a:ea typeface="微软雅黑" panose="020B0503020204020204" pitchFamily="34" charset="-122"/>
              </a:rPr>
              <a:t>21500300000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0" name="矩形 19"/>
          <p:cNvSpPr/>
          <p:nvPr/>
        </p:nvSpPr>
        <p:spPr>
          <a:xfrm>
            <a:off x="1233701" y="6062506"/>
            <a:ext cx="814647"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215</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1" name="矩形 20"/>
          <p:cNvSpPr/>
          <p:nvPr/>
        </p:nvSpPr>
        <p:spPr>
          <a:xfrm>
            <a:off x="4035516" y="6062506"/>
            <a:ext cx="604653"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30</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randombar(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randombar(horizont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randombar(horizontal)">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13" grpId="0"/>
      <p:bldP spid="3" grpId="0"/>
      <p:bldP spid="17"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0" y="501650"/>
            <a:ext cx="2565485"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12" name="TextBox 11"/>
          <p:cNvSpPr txBox="1"/>
          <p:nvPr/>
        </p:nvSpPr>
        <p:spPr>
          <a:xfrm>
            <a:off x="682171" y="1750457"/>
            <a:ext cx="11322260" cy="3539430"/>
          </a:xfrm>
          <a:prstGeom prst="rect">
            <a:avLst/>
          </a:prstGeom>
          <a:noFill/>
        </p:spPr>
        <p:txBody>
          <a:bodyPr wrap="square" rtlCol="0">
            <a:spAutoFit/>
          </a:bodyPr>
          <a:lstStyle/>
          <a:p>
            <a:pPr marL="987425" indent="-987425">
              <a:lnSpc>
                <a:spcPct val="200000"/>
              </a:lnSpc>
            </a:pP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小练习</a:t>
            </a:r>
            <a:r>
              <a:rPr lang="en-US" altLang="zh-CN" sz="2800" b="1" dirty="0" smtClean="0">
                <a:latin typeface="微软雅黑" panose="020B0503020204020204" pitchFamily="34" charset="-122"/>
                <a:ea typeface="微软雅黑" panose="020B0503020204020204" pitchFamily="34" charset="-122"/>
              </a:rPr>
              <a:t>】</a:t>
            </a:r>
          </a:p>
          <a:p>
            <a:pPr>
              <a:lnSpc>
                <a:spcPct val="200000"/>
              </a:lnSpc>
            </a:pPr>
            <a:r>
              <a:rPr lang="en-US" altLang="zh-CN" sz="2800" dirty="0" smtClean="0">
                <a:latin typeface="微软雅黑" panose="020B0503020204020204" pitchFamily="34" charset="-122"/>
                <a:ea typeface="微软雅黑" panose="020B0503020204020204" pitchFamily="34" charset="-122"/>
              </a:rPr>
              <a:t>       3. </a:t>
            </a:r>
            <a:r>
              <a:rPr lang="zh-CN" altLang="zh-CN" sz="2800" dirty="0" smtClean="0">
                <a:latin typeface="微软雅黑" panose="020B0503020204020204" pitchFamily="34" charset="-122"/>
                <a:ea typeface="微软雅黑" panose="020B0503020204020204" pitchFamily="34" charset="-122"/>
              </a:rPr>
              <a:t>读数</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2430000000        </a:t>
            </a:r>
            <a:endParaRPr lang="en-US" altLang="zh-CN" sz="2800" dirty="0" smtClean="0">
              <a:latin typeface="微软雅黑" panose="020B0503020204020204" pitchFamily="34" charset="-122"/>
              <a:ea typeface="微软雅黑" panose="020B0503020204020204" pitchFamily="34" charset="-122"/>
            </a:endParaRP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900260000000        </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200090000</a:t>
            </a:r>
            <a:endParaRPr lang="zh-CN" altLang="zh-CN" sz="2800" dirty="0">
              <a:latin typeface="微软雅黑" panose="020B0503020204020204" pitchFamily="34" charset="-122"/>
              <a:ea typeface="微软雅黑" panose="020B0503020204020204" pitchFamily="34" charset="-122"/>
            </a:endParaRPr>
          </a:p>
        </p:txBody>
      </p:sp>
      <p:sp>
        <p:nvSpPr>
          <p:cNvPr id="5" name="矩形 4"/>
          <p:cNvSpPr/>
          <p:nvPr/>
        </p:nvSpPr>
        <p:spPr>
          <a:xfrm>
            <a:off x="7575391" y="2865469"/>
            <a:ext cx="1980029" cy="400110"/>
          </a:xfrm>
          <a:prstGeom prst="rect">
            <a:avLst/>
          </a:prstGeom>
        </p:spPr>
        <p:txBody>
          <a:bodyPr wrap="none">
            <a:spAutoFit/>
          </a:bodyPr>
          <a:lstStyle/>
          <a:p>
            <a:r>
              <a:rPr lang="zh-CN" altLang="zh-CN" sz="2000" dirty="0" smtClean="0">
                <a:solidFill>
                  <a:srgbClr val="FF0000"/>
                </a:solidFill>
                <a:latin typeface="楷体" panose="02010609060101010101" pitchFamily="49" charset="-122"/>
                <a:ea typeface="楷体" panose="02010609060101010101" pitchFamily="49" charset="-122"/>
              </a:rPr>
              <a:t>二十四亿三千万</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11" name="矩形 10"/>
          <p:cNvSpPr/>
          <p:nvPr/>
        </p:nvSpPr>
        <p:spPr>
          <a:xfrm>
            <a:off x="7447150" y="3768147"/>
            <a:ext cx="2236510" cy="400110"/>
          </a:xfrm>
          <a:prstGeom prst="rect">
            <a:avLst/>
          </a:prstGeom>
        </p:spPr>
        <p:txBody>
          <a:bodyPr wrap="none">
            <a:spAutoFit/>
          </a:bodyPr>
          <a:lstStyle/>
          <a:p>
            <a:r>
              <a:rPr lang="zh-CN" altLang="zh-CN" sz="2000" dirty="0" smtClean="0">
                <a:solidFill>
                  <a:srgbClr val="FF0000"/>
                </a:solidFill>
                <a:latin typeface="楷体" panose="02010609060101010101" pitchFamily="49" charset="-122"/>
                <a:ea typeface="楷体" panose="02010609060101010101" pitchFamily="49" charset="-122"/>
              </a:rPr>
              <a:t>九千零二亿六千万</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17" name="矩形 16"/>
          <p:cNvSpPr/>
          <p:nvPr/>
        </p:nvSpPr>
        <p:spPr>
          <a:xfrm>
            <a:off x="7831871" y="4694270"/>
            <a:ext cx="1467068" cy="400110"/>
          </a:xfrm>
          <a:prstGeom prst="rect">
            <a:avLst/>
          </a:prstGeom>
        </p:spPr>
        <p:txBody>
          <a:bodyPr wrap="none">
            <a:spAutoFit/>
          </a:bodyPr>
          <a:lstStyle/>
          <a:p>
            <a:r>
              <a:rPr lang="zh-CN" altLang="zh-CN" sz="2000" dirty="0">
                <a:solidFill>
                  <a:srgbClr val="FF0000"/>
                </a:solidFill>
                <a:latin typeface="楷体" panose="02010609060101010101" pitchFamily="49" charset="-122"/>
                <a:ea typeface="楷体" panose="02010609060101010101" pitchFamily="49" charset="-122"/>
              </a:rPr>
              <a:t>二亿零九万</a:t>
            </a:r>
            <a:endParaRPr lang="zh-CN" altLang="en-US" sz="2000" dirty="0">
              <a:solidFill>
                <a:srgbClr val="FF0000"/>
              </a:solidFill>
              <a:latin typeface="楷体" panose="02010609060101010101" pitchFamily="49" charset="-122"/>
              <a:ea typeface="楷体" panose="02010609060101010101" pitchFamily="49" charset="-122"/>
            </a:endParaRPr>
          </a:p>
        </p:txBody>
      </p:sp>
      <p:pic>
        <p:nvPicPr>
          <p:cNvPr id="4099" name="Picture 3" descr="C:\Users\Administrator\Desktop\课件插图\书本.png"/>
          <p:cNvPicPr>
            <a:picLocks noChangeAspect="1" noChangeArrowheads="1"/>
          </p:cNvPicPr>
          <p:nvPr/>
        </p:nvPicPr>
        <p:blipFill>
          <a:blip r:embed="rId2" cstate="email"/>
          <a:srcRect/>
          <a:stretch>
            <a:fillRect/>
          </a:stretch>
        </p:blipFill>
        <p:spPr bwMode="auto">
          <a:xfrm>
            <a:off x="9967791" y="4804817"/>
            <a:ext cx="1822450" cy="1889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P spid="11"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1" y="501650"/>
            <a:ext cx="2637166"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课堂练习</a:t>
            </a:r>
          </a:p>
        </p:txBody>
      </p:sp>
      <p:sp>
        <p:nvSpPr>
          <p:cNvPr id="5" name="矩形 4"/>
          <p:cNvSpPr/>
          <p:nvPr/>
        </p:nvSpPr>
        <p:spPr>
          <a:xfrm>
            <a:off x="876221" y="1724692"/>
            <a:ext cx="9979347" cy="3539430"/>
          </a:xfrm>
          <a:prstGeom prst="rect">
            <a:avLst/>
          </a:prstGeom>
        </p:spPr>
        <p:txBody>
          <a:bodyPr wrap="square">
            <a:spAutoFit/>
          </a:bodyPr>
          <a:lstStyle/>
          <a:p>
            <a:pPr>
              <a:lnSpc>
                <a:spcPct val="200000"/>
              </a:lnSpc>
            </a:pPr>
            <a:r>
              <a:rPr lang="en-US" altLang="zh-CN" sz="2800" dirty="0" smtClean="0">
                <a:latin typeface="微软雅黑" panose="020B0503020204020204" pitchFamily="34" charset="-122"/>
                <a:ea typeface="微软雅黑" panose="020B0503020204020204" pitchFamily="34" charset="-122"/>
              </a:rPr>
              <a:t>1. </a:t>
            </a:r>
            <a:r>
              <a:rPr lang="zh-CN" altLang="zh-CN" sz="2800" dirty="0" smtClean="0">
                <a:latin typeface="微软雅黑" panose="020B0503020204020204" pitchFamily="34" charset="-122"/>
                <a:ea typeface="微软雅黑" panose="020B0503020204020204" pitchFamily="34" charset="-122"/>
              </a:rPr>
              <a:t>说说</a:t>
            </a:r>
            <a:r>
              <a:rPr lang="zh-CN" altLang="zh-CN" sz="2800" dirty="0">
                <a:latin typeface="微软雅黑" panose="020B0503020204020204" pitchFamily="34" charset="-122"/>
                <a:ea typeface="微软雅黑" panose="020B0503020204020204" pitchFamily="34" charset="-122"/>
              </a:rPr>
              <a:t>下面各是几位数，再写一写，比一比。</a:t>
            </a:r>
          </a:p>
          <a:p>
            <a:pPr>
              <a:lnSpc>
                <a:spcPct val="200000"/>
              </a:lnSpc>
            </a:pP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八十亿</a:t>
            </a:r>
            <a:r>
              <a:rPr lang="en-US" altLang="zh-CN" sz="2800" dirty="0" smtClean="0">
                <a:latin typeface="微软雅黑" panose="020B0503020204020204" pitchFamily="34" charset="-122"/>
                <a:ea typeface="微软雅黑" panose="020B0503020204020204" pitchFamily="34" charset="-122"/>
              </a:rPr>
              <a:t>            </a:t>
            </a:r>
          </a:p>
          <a:p>
            <a:pPr>
              <a:lnSpc>
                <a:spcPct val="200000"/>
              </a:lnSpc>
            </a:pP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八百零三亿</a:t>
            </a:r>
            <a:r>
              <a:rPr lang="en-US" altLang="zh-CN" sz="2800" dirty="0" smtClean="0">
                <a:latin typeface="微软雅黑" panose="020B0503020204020204" pitchFamily="34" charset="-122"/>
                <a:ea typeface="微软雅黑" panose="020B0503020204020204" pitchFamily="34" charset="-122"/>
              </a:rPr>
              <a:t>            </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二千零八十亿</a:t>
            </a:r>
            <a:endParaRPr lang="zh-CN" altLang="zh-CN" sz="2800" dirty="0">
              <a:latin typeface="微软雅黑" panose="020B0503020204020204" pitchFamily="34" charset="-122"/>
              <a:ea typeface="微软雅黑" panose="020B0503020204020204" pitchFamily="34" charset="-122"/>
            </a:endParaRPr>
          </a:p>
        </p:txBody>
      </p:sp>
      <p:sp>
        <p:nvSpPr>
          <p:cNvPr id="8" name="矩形 7"/>
          <p:cNvSpPr/>
          <p:nvPr/>
        </p:nvSpPr>
        <p:spPr>
          <a:xfrm>
            <a:off x="5682681" y="2966108"/>
            <a:ext cx="1467068" cy="400110"/>
          </a:xfrm>
          <a:prstGeom prst="rect">
            <a:avLst/>
          </a:prstGeom>
        </p:spPr>
        <p:txBody>
          <a:bodyPr wrap="none">
            <a:spAutoFit/>
          </a:bodyPr>
          <a:lstStyle/>
          <a:p>
            <a:r>
              <a:rPr lang="en-US" altLang="zh-CN" sz="2000" dirty="0" smtClean="0">
                <a:solidFill>
                  <a:srgbClr val="FF0000"/>
                </a:solidFill>
                <a:latin typeface="楷体" panose="02010609060101010101" pitchFamily="49" charset="-122"/>
                <a:ea typeface="楷体" panose="02010609060101010101" pitchFamily="49" charset="-122"/>
              </a:rPr>
              <a:t>8000000000</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6" name="矩形 5"/>
          <p:cNvSpPr/>
          <p:nvPr/>
        </p:nvSpPr>
        <p:spPr>
          <a:xfrm>
            <a:off x="5682681" y="3728108"/>
            <a:ext cx="1723549" cy="400110"/>
          </a:xfrm>
          <a:prstGeom prst="rect">
            <a:avLst/>
          </a:prstGeom>
        </p:spPr>
        <p:txBody>
          <a:bodyPr wrap="none">
            <a:spAutoFit/>
          </a:bodyPr>
          <a:lstStyle/>
          <a:p>
            <a:r>
              <a:rPr lang="en-US" altLang="zh-CN" sz="2000" dirty="0">
                <a:solidFill>
                  <a:srgbClr val="FF0000"/>
                </a:solidFill>
                <a:latin typeface="楷体" panose="02010609060101010101" pitchFamily="49" charset="-122"/>
                <a:ea typeface="楷体" panose="02010609060101010101" pitchFamily="49" charset="-122"/>
              </a:rPr>
              <a:t>80300000000 </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7" name="矩形 6"/>
          <p:cNvSpPr/>
          <p:nvPr/>
        </p:nvSpPr>
        <p:spPr>
          <a:xfrm>
            <a:off x="5682681" y="4607037"/>
            <a:ext cx="1871025" cy="400110"/>
          </a:xfrm>
          <a:prstGeom prst="rect">
            <a:avLst/>
          </a:prstGeom>
        </p:spPr>
        <p:txBody>
          <a:bodyPr wrap="none">
            <a:spAutoFit/>
          </a:bodyPr>
          <a:lstStyle/>
          <a:p>
            <a:r>
              <a:rPr lang="en-US" altLang="zh-CN" sz="2000" dirty="0">
                <a:solidFill>
                  <a:srgbClr val="FF0000"/>
                </a:solidFill>
                <a:latin typeface="楷体" panose="02010609060101010101" pitchFamily="49" charset="-122"/>
                <a:ea typeface="楷体" panose="02010609060101010101" pitchFamily="49" charset="-122"/>
              </a:rPr>
              <a:t>208000000000 </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10" name="矩形 9"/>
          <p:cNvSpPr/>
          <p:nvPr/>
        </p:nvSpPr>
        <p:spPr>
          <a:xfrm>
            <a:off x="1298249" y="5854897"/>
            <a:ext cx="8841631" cy="400110"/>
          </a:xfrm>
          <a:prstGeom prst="rect">
            <a:avLst/>
          </a:prstGeom>
        </p:spPr>
        <p:txBody>
          <a:bodyPr wrap="square">
            <a:spAutoFit/>
          </a:bodyPr>
          <a:lstStyle/>
          <a:p>
            <a:r>
              <a:rPr lang="zh-CN" altLang="en-US" sz="2000" dirty="0" smtClean="0">
                <a:solidFill>
                  <a:srgbClr val="FF0000"/>
                </a:solidFill>
                <a:latin typeface="楷体" panose="02010609060101010101" pitchFamily="49" charset="-122"/>
                <a:ea typeface="楷体" panose="02010609060101010101" pitchFamily="49" charset="-122"/>
              </a:rPr>
              <a:t>比较：</a:t>
            </a:r>
            <a:r>
              <a:rPr lang="en-US" altLang="zh-CN" sz="2000" dirty="0" smtClean="0">
                <a:solidFill>
                  <a:srgbClr val="FF0000"/>
                </a:solidFill>
                <a:latin typeface="楷体" panose="02010609060101010101" pitchFamily="49" charset="-122"/>
                <a:ea typeface="楷体" panose="02010609060101010101" pitchFamily="49" charset="-122"/>
              </a:rPr>
              <a:t>208000000000    </a:t>
            </a:r>
            <a:r>
              <a:rPr lang="zh-CN" altLang="en-US" sz="2000" b="1" dirty="0" smtClean="0">
                <a:solidFill>
                  <a:srgbClr val="FF0000"/>
                </a:solidFill>
                <a:latin typeface="楷体" panose="02010609060101010101" pitchFamily="49" charset="-122"/>
                <a:ea typeface="楷体" panose="02010609060101010101" pitchFamily="49" charset="-122"/>
              </a:rPr>
              <a:t>＞</a:t>
            </a:r>
            <a:r>
              <a:rPr lang="en-US" altLang="zh-CN" sz="2000" dirty="0" smtClean="0">
                <a:solidFill>
                  <a:srgbClr val="FF0000"/>
                </a:solidFill>
                <a:latin typeface="楷体" panose="02010609060101010101" pitchFamily="49" charset="-122"/>
                <a:ea typeface="楷体" panose="02010609060101010101" pitchFamily="49" charset="-122"/>
              </a:rPr>
              <a:t>    </a:t>
            </a:r>
            <a:r>
              <a:rPr lang="en-US" altLang="zh-CN" sz="2000" dirty="0">
                <a:solidFill>
                  <a:srgbClr val="FF0000"/>
                </a:solidFill>
                <a:latin typeface="楷体" panose="02010609060101010101" pitchFamily="49" charset="-122"/>
                <a:ea typeface="楷体" panose="02010609060101010101" pitchFamily="49" charset="-122"/>
              </a:rPr>
              <a:t>80300000000 </a:t>
            </a:r>
            <a:r>
              <a:rPr lang="zh-CN" altLang="en-US" sz="2000" dirty="0">
                <a:solidFill>
                  <a:srgbClr val="FF0000"/>
                </a:solidFill>
                <a:latin typeface="楷体" panose="02010609060101010101" pitchFamily="49" charset="-122"/>
                <a:ea typeface="楷体" panose="02010609060101010101" pitchFamily="49" charset="-122"/>
              </a:rPr>
              <a:t> </a:t>
            </a:r>
            <a:r>
              <a:rPr lang="zh-CN" altLang="en-US" sz="2000" dirty="0" smtClean="0">
                <a:solidFill>
                  <a:srgbClr val="FF0000"/>
                </a:solidFill>
                <a:latin typeface="楷体" panose="02010609060101010101" pitchFamily="49" charset="-122"/>
                <a:ea typeface="楷体" panose="02010609060101010101" pitchFamily="49" charset="-122"/>
              </a:rPr>
              <a:t>  </a:t>
            </a:r>
            <a:r>
              <a:rPr lang="zh-CN" altLang="en-US" sz="2000" b="1" dirty="0" smtClean="0">
                <a:solidFill>
                  <a:srgbClr val="FF0000"/>
                </a:solidFill>
                <a:latin typeface="楷体" panose="02010609060101010101" pitchFamily="49" charset="-122"/>
                <a:ea typeface="楷体" panose="02010609060101010101" pitchFamily="49" charset="-122"/>
              </a:rPr>
              <a:t>＞</a:t>
            </a:r>
            <a:r>
              <a:rPr lang="zh-CN" altLang="en-US" sz="2000" dirty="0" smtClean="0">
                <a:solidFill>
                  <a:srgbClr val="FF0000"/>
                </a:solidFill>
                <a:latin typeface="楷体" panose="02010609060101010101" pitchFamily="49" charset="-122"/>
                <a:ea typeface="楷体" panose="02010609060101010101" pitchFamily="49" charset="-122"/>
              </a:rPr>
              <a:t>    </a:t>
            </a:r>
            <a:r>
              <a:rPr lang="en-US" altLang="zh-CN" sz="2000" dirty="0" smtClean="0">
                <a:solidFill>
                  <a:srgbClr val="FF0000"/>
                </a:solidFill>
                <a:latin typeface="楷体" panose="02010609060101010101" pitchFamily="49" charset="-122"/>
                <a:ea typeface="楷体" panose="02010609060101010101" pitchFamily="49" charset="-122"/>
              </a:rPr>
              <a:t>8000000000</a:t>
            </a:r>
            <a:endParaRPr lang="zh-CN" altLang="en-US" sz="2000" dirty="0">
              <a:solidFill>
                <a:srgbClr val="FF0000"/>
              </a:solidFill>
              <a:latin typeface="楷体" panose="02010609060101010101" pitchFamily="49" charset="-122"/>
              <a:ea typeface="楷体" panose="02010609060101010101" pitchFamily="49" charset="-122"/>
            </a:endParaRPr>
          </a:p>
        </p:txBody>
      </p:sp>
      <p:pic>
        <p:nvPicPr>
          <p:cNvPr id="5122" name="Picture 2" descr="C:\Users\Administrator\Desktop\课件插图\手工课.png"/>
          <p:cNvPicPr>
            <a:picLocks noChangeAspect="1" noChangeArrowheads="1"/>
          </p:cNvPicPr>
          <p:nvPr/>
        </p:nvPicPr>
        <p:blipFill>
          <a:blip r:embed="rId3"/>
          <a:srcRect/>
          <a:stretch>
            <a:fillRect/>
          </a:stretch>
        </p:blipFill>
        <p:spPr bwMode="auto">
          <a:xfrm>
            <a:off x="8891103" y="2918513"/>
            <a:ext cx="2762250" cy="2019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6" grpId="0"/>
      <p:bldP spid="7" grpId="0"/>
      <p:bldP spid="10"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1211</Words>
  <Application>Microsoft Office PowerPoint</Application>
  <PresentationFormat>宽屏</PresentationFormat>
  <Paragraphs>124</Paragraphs>
  <Slides>16</Slides>
  <Notes>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楷体</vt: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2016-05-27T03:58:00Z</dcterms:created>
  <dcterms:modified xsi:type="dcterms:W3CDTF">2023-01-17T00:05:19Z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80B9E43036C443CEAA3C52BE5D2B56AB</vt:lpwstr>
  </property>
  <property fmtid="{A09F084E-AD41-489F-8076-AA5BE3082BCA}" pid="100">
    <vt:ui4>5</vt:ui4>
  </property>
  <property fmtid="{64440492-4C8B-11D1-8B70-080036B11A03}" pid="11">
    <vt:lpwstr>www.2ppt.com-爱PPT提供资源下载</vt:lpwstr>
  </property>
</Properties>
</file>