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283" r:id="rId2"/>
    <p:sldId id="257" r:id="rId3"/>
    <p:sldId id="258" r:id="rId4"/>
    <p:sldId id="259" r:id="rId5"/>
    <p:sldId id="260" r:id="rId6"/>
    <p:sldId id="261"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81" r:id="rId20"/>
    <p:sldId id="282" r:id="rId21"/>
    <p:sldId id="277" r:id="rId22"/>
    <p:sldId id="278" r:id="rId2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9781" autoAdjust="0"/>
  </p:normalViewPr>
  <p:slideViewPr>
    <p:cSldViewPr snapToGrid="0">
      <p:cViewPr>
        <p:scale>
          <a:sx n="90" d="100"/>
          <a:sy n="90" d="100"/>
        </p:scale>
        <p:origin x="-594" y="-492"/>
      </p:cViewPr>
      <p:guideLst>
        <p:guide orient="horz" pos="2160"/>
        <p:guide pos="2880"/>
      </p:guideLst>
    </p:cSldViewPr>
  </p:slideViewPr>
  <p:notesTextViewPr>
    <p:cViewPr>
      <p:scale>
        <a:sx n="100" d="100"/>
        <a:sy n="100" d="100"/>
      </p:scale>
      <p:origin x="0" y="0"/>
    </p:cViewPr>
  </p:notesText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200"/>
            </a:lvl1pPr>
          </a:lstStyle>
          <a:p>
            <a:endParaRPr lang="en-US" altLang="zh-CN"/>
          </a:p>
        </p:txBody>
      </p:sp>
      <p:sp>
        <p:nvSpPr>
          <p:cNvPr id="27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endParaRPr lang="en-US" altLang="zh-CN"/>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7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sz="1200"/>
            </a:lvl1pPr>
          </a:lstStyle>
          <a:p>
            <a:endParaRPr lang="en-US" altLang="zh-CN"/>
          </a:p>
        </p:txBody>
      </p:sp>
      <p:sp>
        <p:nvSpPr>
          <p:cNvPr id="27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vl1pPr>
          </a:lstStyle>
          <a:p>
            <a:fld id="{4D7FB98C-A374-4741-9B3A-88BF521488D9}" type="slidenum">
              <a:rPr lang="en-US" altLang="zh-CN"/>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D7FB98C-A374-4741-9B3A-88BF521488D9}" type="slidenum">
              <a:rPr lang="en-US" altLang="zh-CN" smtClean="0"/>
              <a:t>5</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67F20E2-7ECF-43C4-B236-FD80095C5268}" type="slidenum">
              <a:rPr lang="en-US" altLang="zh-CN"/>
              <a:t>12</a:t>
            </a:fld>
            <a:endParaRPr lang="en-US" altLang="zh-CN"/>
          </a:p>
        </p:txBody>
      </p:sp>
      <p:sp>
        <p:nvSpPr>
          <p:cNvPr id="28674" name="Rectangle 2"/>
          <p:cNvSpPr>
            <a:spLocks noGrp="1" noRot="1" noChangeAspect="1" noChangeArrowheads="1" noTextEdit="1"/>
          </p:cNvSpPr>
          <p:nvPr>
            <p:ph type="sldImg"/>
          </p:nvPr>
        </p:nvSpPr>
        <p:spPr/>
      </p:sp>
      <p:sp>
        <p:nvSpPr>
          <p:cNvPr id="28675" name="Rectangle 3"/>
          <p:cNvSpPr>
            <a:spLocks noGrp="1" noChangeArrowheads="1"/>
          </p:cNvSpPr>
          <p:nvPr>
            <p:ph type="body" idx="1"/>
          </p:nvPr>
        </p:nvSpPr>
        <p:spPr>
          <a:xfrm>
            <a:off x="914400" y="4343400"/>
            <a:ext cx="5029200" cy="4114800"/>
          </a:xfrm>
        </p:spPr>
        <p:txBody>
          <a:bodyPr/>
          <a:lstStyle/>
          <a:p>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68D1F82-F172-4290-9C9C-0ABD7C9F9C6E}" type="slidenum">
              <a:rPr lang="en-US" altLang="zh-CN"/>
              <a:t>16</a:t>
            </a:fld>
            <a:endParaRPr lang="en-US" altLang="zh-CN"/>
          </a:p>
        </p:txBody>
      </p:sp>
      <p:sp>
        <p:nvSpPr>
          <p:cNvPr id="33794" name="Rectangle 2"/>
          <p:cNvSpPr>
            <a:spLocks noGrp="1" noRot="1" noChangeAspect="1" noChangeArrowheads="1" noTextEdit="1"/>
          </p:cNvSpPr>
          <p:nvPr>
            <p:ph type="sldImg"/>
          </p:nvPr>
        </p:nvSpPr>
        <p:spPr/>
      </p:sp>
      <p:sp>
        <p:nvSpPr>
          <p:cNvPr id="33795" name="Rectangle 3"/>
          <p:cNvSpPr>
            <a:spLocks noGrp="1" noChangeArrowheads="1"/>
          </p:cNvSpPr>
          <p:nvPr>
            <p:ph type="body" idx="1"/>
          </p:nvPr>
        </p:nvSpPr>
        <p:spPr/>
        <p:txBody>
          <a:bodyPr/>
          <a:lstStyle/>
          <a:p>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8EA4FA75-1E80-4655-90A7-D42A6E681D88}"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33F70AAD-4C39-45F4-B8F3-0DC31CA08BEC}"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BCB8198-E5C8-402E-97AB-A1AB875EF86E}"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4F1D3130-64BA-4F1C-9906-58373A8F1A10}"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8BE33EED-62F0-48EA-9AB1-3A98B8DAE030}"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B5BF905B-916F-4D74-988A-8498C2EE192B}"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E5A133B3-84DF-4B1B-BE45-29256664C7CF}"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15F9D1E9-F2E9-49AC-A6BA-C62F34406288}"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D899CCA6-CDEC-4E01-85AB-68F00A7C54A4}"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AFE066AA-B5FE-41DE-9D4A-FA5BB96E6A9A}"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E1CB2CF7-CC82-40AA-9399-CFB2184FA900}"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3DB18A47-444E-4338-8040-360D913A65EF}"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8.GIF"/></Relationships>
</file>

<file path=ppt/slides/_rels/slide14.xml.rels><?xml version="1.0" encoding="UTF-8" standalone="yes"?>
<Relationships xmlns="http://schemas.openxmlformats.org/package/2006/relationships"><Relationship Id="rId3" Type="http://schemas.openxmlformats.org/officeDocument/2006/relationships/image" Target="../media/image19.jpeg"/><Relationship Id="rId7" Type="http://schemas.openxmlformats.org/officeDocument/2006/relationships/image" Target="../media/image20.GIF"/><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slide" Target="slide17.xml"/><Relationship Id="rId5" Type="http://schemas.openxmlformats.org/officeDocument/2006/relationships/slide" Target="slide15.xml"/><Relationship Id="rId4" Type="http://schemas.openxmlformats.org/officeDocument/2006/relationships/slide" Target="slide16.xml"/></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24.png"/><Relationship Id="rId5" Type="http://schemas.openxmlformats.org/officeDocument/2006/relationships/slide" Target="slide14.xml"/><Relationship Id="rId4" Type="http://schemas.openxmlformats.org/officeDocument/2006/relationships/image" Target="../media/image23.GIF"/></Relationships>
</file>

<file path=ppt/slides/_rels/slide1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27397" y="1947162"/>
            <a:ext cx="8433831" cy="923330"/>
          </a:xfrm>
          <a:prstGeom prst="rect">
            <a:avLst/>
          </a:prstGeom>
        </p:spPr>
        <p:txBody>
          <a:bodyPr wrap="square">
            <a:spAutoFit/>
          </a:bodyPr>
          <a:lstStyle/>
          <a:p>
            <a:pPr algn="ctr"/>
            <a:r>
              <a:rPr lang="en-US" altLang="zh-CN" sz="5400" b="1" kern="10" dirty="0" smtClean="0">
                <a:ln w="9525">
                  <a:solidFill>
                    <a:srgbClr val="000000"/>
                  </a:solidFill>
                  <a:round/>
                </a:ln>
                <a:gradFill rotWithShape="0">
                  <a:gsLst>
                    <a:gs pos="0">
                      <a:srgbClr val="FFFF00">
                        <a:alpha val="95000"/>
                      </a:srgbClr>
                    </a:gs>
                    <a:gs pos="100000">
                      <a:srgbClr val="FF9933"/>
                    </a:gs>
                  </a:gsLst>
                  <a:path path="rect">
                    <a:fillToRect l="50000" t="50000" r="50000" b="50000"/>
                  </a:path>
                </a:gradFill>
                <a:effectLst>
                  <a:outerShdw dist="35921" dir="2700000" algn="ctr" rotWithShape="0">
                    <a:srgbClr val="C0C0C0">
                      <a:alpha val="80000"/>
                    </a:srgbClr>
                  </a:outerShdw>
                </a:effectLst>
                <a:latin typeface="微软雅黑" panose="020B0503020204020204" pitchFamily="34" charset="-122"/>
                <a:ea typeface="微软雅黑" panose="020B0503020204020204" pitchFamily="34" charset="-122"/>
              </a:rPr>
              <a:t>18.1  </a:t>
            </a:r>
            <a:r>
              <a:rPr lang="zh-CN" altLang="en-US" sz="5400" b="1" kern="10" dirty="0" smtClean="0">
                <a:ln w="9525">
                  <a:solidFill>
                    <a:srgbClr val="000000"/>
                  </a:solidFill>
                  <a:round/>
                </a:ln>
                <a:gradFill rotWithShape="0">
                  <a:gsLst>
                    <a:gs pos="0">
                      <a:srgbClr val="FFFF00">
                        <a:alpha val="95000"/>
                      </a:srgbClr>
                    </a:gs>
                    <a:gs pos="100000">
                      <a:srgbClr val="FF9933"/>
                    </a:gs>
                  </a:gsLst>
                  <a:path path="rect">
                    <a:fillToRect l="50000" t="50000" r="50000" b="50000"/>
                  </a:path>
                </a:gradFill>
                <a:effectLst>
                  <a:outerShdw dist="35921" dir="2700000" algn="ctr" rotWithShape="0">
                    <a:srgbClr val="C0C0C0">
                      <a:alpha val="80000"/>
                    </a:srgbClr>
                  </a:outerShdw>
                </a:effectLst>
                <a:latin typeface="微软雅黑" panose="020B0503020204020204" pitchFamily="34" charset="-122"/>
                <a:ea typeface="微软雅黑" panose="020B0503020204020204" pitchFamily="34" charset="-122"/>
              </a:rPr>
              <a:t>统计的初步知识</a:t>
            </a:r>
            <a:endParaRPr lang="zh-CN" altLang="en-US" sz="5400" b="1" kern="10" dirty="0">
              <a:ln w="9525">
                <a:solidFill>
                  <a:srgbClr val="000000"/>
                </a:solidFill>
                <a:round/>
              </a:ln>
              <a:gradFill rotWithShape="0">
                <a:gsLst>
                  <a:gs pos="0">
                    <a:srgbClr val="FFFF00">
                      <a:alpha val="95000"/>
                    </a:srgbClr>
                  </a:gs>
                  <a:gs pos="100000">
                    <a:srgbClr val="FF9933"/>
                  </a:gs>
                </a:gsLst>
                <a:path path="rect">
                  <a:fillToRect l="50000" t="50000" r="50000" b="50000"/>
                </a:path>
              </a:gradFill>
              <a:effectLst>
                <a:outerShdw dist="35921" dir="2700000" algn="ctr" rotWithShape="0">
                  <a:srgbClr val="C0C0C0">
                    <a:alpha val="80000"/>
                  </a:srgbClr>
                </a:outerShdw>
              </a:effectLst>
              <a:latin typeface="微软雅黑" panose="020B0503020204020204" pitchFamily="34" charset="-122"/>
              <a:ea typeface="微软雅黑" panose="020B0503020204020204" pitchFamily="34" charset="-122"/>
            </a:endParaRPr>
          </a:p>
        </p:txBody>
      </p:sp>
      <p:sp>
        <p:nvSpPr>
          <p:cNvPr id="4" name="矩形 3"/>
          <p:cNvSpPr/>
          <p:nvPr/>
        </p:nvSpPr>
        <p:spPr>
          <a:xfrm>
            <a:off x="2897066" y="5096898"/>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9" name="Picture 3" descr="gifbj002"/>
          <p:cNvPicPr>
            <a:picLocks noChangeAspect="1" noChangeArrowheads="1" noCrop="1"/>
          </p:cNvPicPr>
          <p:nvPr/>
        </p:nvPicPr>
        <p:blipFill>
          <a:blip r:embed="rId2"/>
          <a:srcRect/>
          <a:stretch>
            <a:fillRect/>
          </a:stretch>
        </p:blipFill>
        <p:spPr bwMode="auto">
          <a:xfrm>
            <a:off x="6734175" y="260350"/>
            <a:ext cx="1582738" cy="936625"/>
          </a:xfrm>
          <a:prstGeom prst="rect">
            <a:avLst/>
          </a:prstGeom>
          <a:noFill/>
          <a:extLst>
            <a:ext uri="{909E8E84-426E-40DD-AFC4-6F175D3DCCD1}">
              <a14:hiddenFill xmlns:a14="http://schemas.microsoft.com/office/drawing/2010/main">
                <a:solidFill>
                  <a:srgbClr val="FFFFFF"/>
                </a:solidFill>
              </a14:hiddenFill>
            </a:ext>
          </a:extLst>
        </p:spPr>
      </p:pic>
      <p:sp>
        <p:nvSpPr>
          <p:cNvPr id="24580" name="Text Box 4"/>
          <p:cNvSpPr txBox="1">
            <a:spLocks noChangeArrowheads="1"/>
          </p:cNvSpPr>
          <p:nvPr/>
        </p:nvSpPr>
        <p:spPr bwMode="auto">
          <a:xfrm>
            <a:off x="0" y="549275"/>
            <a:ext cx="4211638"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4800" b="1" dirty="0">
                <a:solidFill>
                  <a:srgbClr val="FF33CC"/>
                </a:solidFill>
                <a:ea typeface="隶书" panose="02010509060101010101" pitchFamily="49" charset="-122"/>
              </a:rPr>
              <a:t>思考</a:t>
            </a:r>
          </a:p>
        </p:txBody>
      </p:sp>
      <p:pic>
        <p:nvPicPr>
          <p:cNvPr id="24581" name="Picture 5" descr="图片2"/>
          <p:cNvPicPr>
            <a:picLocks noChangeAspect="1" noChangeArrowheads="1"/>
          </p:cNvPicPr>
          <p:nvPr/>
        </p:nvPicPr>
        <p:blipFill>
          <a:blip r:embed="rId3" cstate="email"/>
          <a:srcRect/>
          <a:stretch>
            <a:fillRect/>
          </a:stretch>
        </p:blipFill>
        <p:spPr bwMode="auto">
          <a:xfrm>
            <a:off x="0" y="-242888"/>
            <a:ext cx="2809875" cy="1006476"/>
          </a:xfrm>
          <a:prstGeom prst="rect">
            <a:avLst/>
          </a:prstGeom>
          <a:noFill/>
          <a:extLst>
            <a:ext uri="{909E8E84-426E-40DD-AFC4-6F175D3DCCD1}">
              <a14:hiddenFill xmlns:a14="http://schemas.microsoft.com/office/drawing/2010/main">
                <a:solidFill>
                  <a:srgbClr val="FFFFFF"/>
                </a:solidFill>
              </a14:hiddenFill>
            </a:ext>
          </a:extLst>
        </p:spPr>
      </p:pic>
      <p:sp>
        <p:nvSpPr>
          <p:cNvPr id="24582" name="Text Box 6"/>
          <p:cNvSpPr txBox="1">
            <a:spLocks noChangeArrowheads="1"/>
          </p:cNvSpPr>
          <p:nvPr/>
        </p:nvSpPr>
        <p:spPr bwMode="auto">
          <a:xfrm>
            <a:off x="0" y="1196975"/>
            <a:ext cx="9144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b="1" dirty="0">
                <a:solidFill>
                  <a:srgbClr val="FF33CC"/>
                </a:solidFill>
              </a:rPr>
              <a:t>如果还想进一步知道男女同学最喜欢的节目有什么不同，应怎样设计问卷呢？</a:t>
            </a:r>
          </a:p>
        </p:txBody>
      </p:sp>
      <p:sp>
        <p:nvSpPr>
          <p:cNvPr id="24583" name="Text Box 7"/>
          <p:cNvSpPr txBox="1">
            <a:spLocks noChangeArrowheads="1"/>
          </p:cNvSpPr>
          <p:nvPr/>
        </p:nvSpPr>
        <p:spPr bwMode="auto">
          <a:xfrm>
            <a:off x="0" y="2420938"/>
            <a:ext cx="9144000" cy="4151312"/>
          </a:xfrm>
          <a:prstGeom prst="rect">
            <a:avLst/>
          </a:prstGeom>
          <a:solidFill>
            <a:srgbClr val="B2ECE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zh-CN" altLang="en-US" sz="2800" b="1" dirty="0">
                <a:solidFill>
                  <a:srgbClr val="FF7C80"/>
                </a:solidFill>
              </a:rPr>
              <a:t>调查问卷</a:t>
            </a:r>
          </a:p>
          <a:p>
            <a:r>
              <a:rPr lang="zh-CN" altLang="en-US" sz="2800" b="1" dirty="0">
                <a:solidFill>
                  <a:srgbClr val="FF7C80"/>
                </a:solidFill>
              </a:rPr>
              <a:t>你的性别　　　　　　　　　　　　　（　　）</a:t>
            </a:r>
          </a:p>
          <a:p>
            <a:r>
              <a:rPr lang="zh-CN" altLang="en-US" sz="2800" b="1" dirty="0">
                <a:solidFill>
                  <a:srgbClr val="FF7C80"/>
                </a:solidFill>
              </a:rPr>
              <a:t>Ａ．男　　Ｂ．女</a:t>
            </a:r>
          </a:p>
          <a:p>
            <a:pPr>
              <a:spcBef>
                <a:spcPct val="50000"/>
              </a:spcBef>
            </a:pPr>
            <a:r>
              <a:rPr lang="zh-CN" altLang="en-US" sz="2800" b="1" dirty="0">
                <a:solidFill>
                  <a:srgbClr val="FF7C80"/>
                </a:solidFill>
              </a:rPr>
              <a:t>你最喜欢什么节目形式（只选一项）：（　　）</a:t>
            </a:r>
          </a:p>
          <a:p>
            <a:pPr>
              <a:spcBef>
                <a:spcPct val="50000"/>
              </a:spcBef>
            </a:pPr>
            <a:r>
              <a:rPr lang="zh-CN" altLang="en-US" sz="2800" b="1" dirty="0">
                <a:solidFill>
                  <a:srgbClr val="FF7C80"/>
                </a:solidFill>
              </a:rPr>
              <a:t>Ａ．歌曲　　Ｂ．器乐　　Ｃ．舞蹈　　Ｄ．戏曲　</a:t>
            </a:r>
          </a:p>
          <a:p>
            <a:pPr>
              <a:spcBef>
                <a:spcPct val="50000"/>
              </a:spcBef>
            </a:pPr>
            <a:r>
              <a:rPr lang="zh-CN" altLang="en-US" sz="2800" b="1" dirty="0">
                <a:solidFill>
                  <a:srgbClr val="FF7C80"/>
                </a:solidFill>
              </a:rPr>
              <a:t>Ｅ．相声、小品</a:t>
            </a:r>
          </a:p>
          <a:p>
            <a:endParaRPr lang="zh-CN" altLang="en-US" sz="2800" b="1" dirty="0">
              <a:solidFill>
                <a:srgbClr val="FF7C80"/>
              </a:solidFill>
            </a:endParaRPr>
          </a:p>
          <a:p>
            <a:r>
              <a:rPr lang="zh-CN" altLang="en-US" sz="2800" b="1" dirty="0">
                <a:solidFill>
                  <a:srgbClr val="FF7C80"/>
                </a:solidFill>
              </a:rPr>
              <a:t>填好后，请将问卷交给班长．谢谢合作！</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4582"/>
                                        </p:tgtEl>
                                        <p:attrNameLst>
                                          <p:attrName>style.visibility</p:attrName>
                                        </p:attrNameLst>
                                      </p:cBhvr>
                                      <p:to>
                                        <p:strVal val="visible"/>
                                      </p:to>
                                    </p:set>
                                    <p:anim calcmode="lin" valueType="num">
                                      <p:cBhvr additive="base">
                                        <p:cTn id="7" dur="1000" fill="hold"/>
                                        <p:tgtEl>
                                          <p:spTgt spid="24582"/>
                                        </p:tgtEl>
                                        <p:attrNameLst>
                                          <p:attrName>ppt_x</p:attrName>
                                        </p:attrNameLst>
                                      </p:cBhvr>
                                      <p:tavLst>
                                        <p:tav tm="0">
                                          <p:val>
                                            <p:strVal val="#ppt_x"/>
                                          </p:val>
                                        </p:tav>
                                        <p:tav tm="100000">
                                          <p:val>
                                            <p:strVal val="#ppt_x"/>
                                          </p:val>
                                        </p:tav>
                                      </p:tavLst>
                                    </p:anim>
                                    <p:anim calcmode="lin" valueType="num">
                                      <p:cBhvr additive="base">
                                        <p:cTn id="8" dur="1000" fill="hold"/>
                                        <p:tgtEl>
                                          <p:spTgt spid="2458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24583">
                                            <p:bg/>
                                          </p:spTgt>
                                        </p:tgtEl>
                                        <p:attrNameLst>
                                          <p:attrName>style.visibility</p:attrName>
                                        </p:attrNameLst>
                                      </p:cBhvr>
                                      <p:to>
                                        <p:strVal val="visible"/>
                                      </p:to>
                                    </p:set>
                                    <p:animEffect transition="in" filter="blinds(horizontal)">
                                      <p:cBhvr>
                                        <p:cTn id="13" dur="1000"/>
                                        <p:tgtEl>
                                          <p:spTgt spid="24583">
                                            <p:bg/>
                                          </p:spTgt>
                                        </p:tgtEl>
                                      </p:cBhvr>
                                    </p:animEffect>
                                  </p:childTnLst>
                                </p:cTn>
                              </p:par>
                            </p:childTnLst>
                          </p:cTn>
                        </p:par>
                        <p:par>
                          <p:cTn id="14" fill="hold">
                            <p:stCondLst>
                              <p:cond delay="1000"/>
                            </p:stCondLst>
                            <p:childTnLst>
                              <p:par>
                                <p:cTn id="15" presetID="3" presetClass="entr" presetSubtype="10" fill="hold" grpId="0" nodeType="afterEffect">
                                  <p:stCondLst>
                                    <p:cond delay="0"/>
                                  </p:stCondLst>
                                  <p:childTnLst>
                                    <p:set>
                                      <p:cBhvr>
                                        <p:cTn id="16" dur="1" fill="hold">
                                          <p:stCondLst>
                                            <p:cond delay="0"/>
                                          </p:stCondLst>
                                        </p:cTn>
                                        <p:tgtEl>
                                          <p:spTgt spid="24583">
                                            <p:txEl>
                                              <p:pRg st="0" end="0"/>
                                            </p:txEl>
                                          </p:spTgt>
                                        </p:tgtEl>
                                        <p:attrNameLst>
                                          <p:attrName>style.visibility</p:attrName>
                                        </p:attrNameLst>
                                      </p:cBhvr>
                                      <p:to>
                                        <p:strVal val="visible"/>
                                      </p:to>
                                    </p:set>
                                    <p:animEffect transition="in" filter="blinds(horizontal)">
                                      <p:cBhvr>
                                        <p:cTn id="17" dur="1000"/>
                                        <p:tgtEl>
                                          <p:spTgt spid="24583">
                                            <p:txEl>
                                              <p:pRg st="0" end="0"/>
                                            </p:txEl>
                                          </p:spTgt>
                                        </p:tgtEl>
                                      </p:cBhvr>
                                    </p:animEffect>
                                  </p:childTnLst>
                                </p:cTn>
                              </p:par>
                            </p:childTnLst>
                          </p:cTn>
                        </p:par>
                        <p:par>
                          <p:cTn id="18" fill="hold">
                            <p:stCondLst>
                              <p:cond delay="2000"/>
                            </p:stCondLst>
                            <p:childTnLst>
                              <p:par>
                                <p:cTn id="19" presetID="3" presetClass="entr" presetSubtype="10" fill="hold" grpId="0" nodeType="afterEffect">
                                  <p:stCondLst>
                                    <p:cond delay="0"/>
                                  </p:stCondLst>
                                  <p:childTnLst>
                                    <p:set>
                                      <p:cBhvr>
                                        <p:cTn id="20" dur="1" fill="hold">
                                          <p:stCondLst>
                                            <p:cond delay="0"/>
                                          </p:stCondLst>
                                        </p:cTn>
                                        <p:tgtEl>
                                          <p:spTgt spid="24583">
                                            <p:txEl>
                                              <p:pRg st="3" end="3"/>
                                            </p:txEl>
                                          </p:spTgt>
                                        </p:tgtEl>
                                        <p:attrNameLst>
                                          <p:attrName>style.visibility</p:attrName>
                                        </p:attrNameLst>
                                      </p:cBhvr>
                                      <p:to>
                                        <p:strVal val="visible"/>
                                      </p:to>
                                    </p:set>
                                    <p:animEffect transition="in" filter="blinds(horizontal)">
                                      <p:cBhvr>
                                        <p:cTn id="21" dur="1000"/>
                                        <p:tgtEl>
                                          <p:spTgt spid="24583">
                                            <p:txEl>
                                              <p:pRg st="3" end="3"/>
                                            </p:txEl>
                                          </p:spTgt>
                                        </p:tgtEl>
                                      </p:cBhvr>
                                    </p:animEffect>
                                  </p:childTnLst>
                                </p:cTn>
                              </p:par>
                            </p:childTnLst>
                          </p:cTn>
                        </p:par>
                        <p:par>
                          <p:cTn id="22" fill="hold">
                            <p:stCondLst>
                              <p:cond delay="3000"/>
                            </p:stCondLst>
                            <p:childTnLst>
                              <p:par>
                                <p:cTn id="23" presetID="3" presetClass="entr" presetSubtype="10" fill="hold" grpId="0" nodeType="afterEffect">
                                  <p:stCondLst>
                                    <p:cond delay="0"/>
                                  </p:stCondLst>
                                  <p:childTnLst>
                                    <p:set>
                                      <p:cBhvr>
                                        <p:cTn id="24" dur="1" fill="hold">
                                          <p:stCondLst>
                                            <p:cond delay="0"/>
                                          </p:stCondLst>
                                        </p:cTn>
                                        <p:tgtEl>
                                          <p:spTgt spid="24583">
                                            <p:txEl>
                                              <p:pRg st="4" end="4"/>
                                            </p:txEl>
                                          </p:spTgt>
                                        </p:tgtEl>
                                        <p:attrNameLst>
                                          <p:attrName>style.visibility</p:attrName>
                                        </p:attrNameLst>
                                      </p:cBhvr>
                                      <p:to>
                                        <p:strVal val="visible"/>
                                      </p:to>
                                    </p:set>
                                    <p:animEffect transition="in" filter="blinds(horizontal)">
                                      <p:cBhvr>
                                        <p:cTn id="25" dur="1000"/>
                                        <p:tgtEl>
                                          <p:spTgt spid="24583">
                                            <p:txEl>
                                              <p:pRg st="4" end="4"/>
                                            </p:txEl>
                                          </p:spTgt>
                                        </p:tgtEl>
                                      </p:cBhvr>
                                    </p:animEffect>
                                  </p:childTnLst>
                                </p:cTn>
                              </p:par>
                            </p:childTnLst>
                          </p:cTn>
                        </p:par>
                        <p:par>
                          <p:cTn id="26" fill="hold">
                            <p:stCondLst>
                              <p:cond delay="4000"/>
                            </p:stCondLst>
                            <p:childTnLst>
                              <p:par>
                                <p:cTn id="27" presetID="3" presetClass="entr" presetSubtype="10" fill="hold" grpId="0" nodeType="afterEffect">
                                  <p:stCondLst>
                                    <p:cond delay="0"/>
                                  </p:stCondLst>
                                  <p:childTnLst>
                                    <p:set>
                                      <p:cBhvr>
                                        <p:cTn id="28" dur="1" fill="hold">
                                          <p:stCondLst>
                                            <p:cond delay="0"/>
                                          </p:stCondLst>
                                        </p:cTn>
                                        <p:tgtEl>
                                          <p:spTgt spid="24583">
                                            <p:txEl>
                                              <p:pRg st="5" end="5"/>
                                            </p:txEl>
                                          </p:spTgt>
                                        </p:tgtEl>
                                        <p:attrNameLst>
                                          <p:attrName>style.visibility</p:attrName>
                                        </p:attrNameLst>
                                      </p:cBhvr>
                                      <p:to>
                                        <p:strVal val="visible"/>
                                      </p:to>
                                    </p:set>
                                    <p:animEffect transition="in" filter="blinds(horizontal)">
                                      <p:cBhvr>
                                        <p:cTn id="29" dur="1000"/>
                                        <p:tgtEl>
                                          <p:spTgt spid="24583">
                                            <p:txEl>
                                              <p:pRg st="5" end="5"/>
                                            </p:txEl>
                                          </p:spTgt>
                                        </p:tgtEl>
                                      </p:cBhvr>
                                    </p:animEffect>
                                  </p:childTnLst>
                                </p:cTn>
                              </p:par>
                            </p:childTnLst>
                          </p:cTn>
                        </p:par>
                        <p:par>
                          <p:cTn id="30" fill="hold">
                            <p:stCondLst>
                              <p:cond delay="5000"/>
                            </p:stCondLst>
                            <p:childTnLst>
                              <p:par>
                                <p:cTn id="31" presetID="3" presetClass="entr" presetSubtype="10" fill="hold" grpId="0" nodeType="afterEffect">
                                  <p:stCondLst>
                                    <p:cond delay="0"/>
                                  </p:stCondLst>
                                  <p:childTnLst>
                                    <p:set>
                                      <p:cBhvr>
                                        <p:cTn id="32" dur="1" fill="hold">
                                          <p:stCondLst>
                                            <p:cond delay="0"/>
                                          </p:stCondLst>
                                        </p:cTn>
                                        <p:tgtEl>
                                          <p:spTgt spid="24583">
                                            <p:txEl>
                                              <p:pRg st="7" end="7"/>
                                            </p:txEl>
                                          </p:spTgt>
                                        </p:tgtEl>
                                        <p:attrNameLst>
                                          <p:attrName>style.visibility</p:attrName>
                                        </p:attrNameLst>
                                      </p:cBhvr>
                                      <p:to>
                                        <p:strVal val="visible"/>
                                      </p:to>
                                    </p:set>
                                    <p:animEffect transition="in" filter="blinds(horizontal)">
                                      <p:cBhvr>
                                        <p:cTn id="33" dur="1000"/>
                                        <p:tgtEl>
                                          <p:spTgt spid="24583">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1" fill="hold" nodeType="clickEffect">
                                  <p:stCondLst>
                                    <p:cond delay="0"/>
                                  </p:stCondLst>
                                  <p:childTnLst>
                                    <p:set>
                                      <p:cBhvr>
                                        <p:cTn id="37" dur="1" fill="hold">
                                          <p:stCondLst>
                                            <p:cond delay="0"/>
                                          </p:stCondLst>
                                        </p:cTn>
                                        <p:tgtEl>
                                          <p:spTgt spid="24583">
                                            <p:txEl>
                                              <p:pRg st="1" end="1"/>
                                            </p:txEl>
                                          </p:spTgt>
                                        </p:tgtEl>
                                        <p:attrNameLst>
                                          <p:attrName>style.visibility</p:attrName>
                                        </p:attrNameLst>
                                      </p:cBhvr>
                                      <p:to>
                                        <p:strVal val="visible"/>
                                      </p:to>
                                    </p:set>
                                    <p:anim calcmode="lin" valueType="num">
                                      <p:cBhvr additive="base">
                                        <p:cTn id="38" dur="2000" fill="hold"/>
                                        <p:tgtEl>
                                          <p:spTgt spid="24583">
                                            <p:txEl>
                                              <p:pRg st="1" end="1"/>
                                            </p:txEl>
                                          </p:spTgt>
                                        </p:tgtEl>
                                        <p:attrNameLst>
                                          <p:attrName>ppt_x</p:attrName>
                                        </p:attrNameLst>
                                      </p:cBhvr>
                                      <p:tavLst>
                                        <p:tav tm="0">
                                          <p:val>
                                            <p:strVal val="#ppt_x"/>
                                          </p:val>
                                        </p:tav>
                                        <p:tav tm="100000">
                                          <p:val>
                                            <p:strVal val="#ppt_x"/>
                                          </p:val>
                                        </p:tav>
                                      </p:tavLst>
                                    </p:anim>
                                    <p:anim calcmode="lin" valueType="num">
                                      <p:cBhvr additive="base">
                                        <p:cTn id="39" dur="2000" fill="hold"/>
                                        <p:tgtEl>
                                          <p:spTgt spid="24583">
                                            <p:txEl>
                                              <p:pRg st="1" end="1"/>
                                            </p:txEl>
                                          </p:spTgt>
                                        </p:tgtEl>
                                        <p:attrNameLst>
                                          <p:attrName>ppt_y</p:attrName>
                                        </p:attrNameLst>
                                      </p:cBhvr>
                                      <p:tavLst>
                                        <p:tav tm="0">
                                          <p:val>
                                            <p:strVal val="0-#ppt_h/2"/>
                                          </p:val>
                                        </p:tav>
                                        <p:tav tm="100000">
                                          <p:val>
                                            <p:strVal val="#ppt_y"/>
                                          </p:val>
                                        </p:tav>
                                      </p:tavLst>
                                    </p:anim>
                                  </p:childTnLst>
                                </p:cTn>
                              </p:par>
                              <p:par>
                                <p:cTn id="40" presetID="2" presetClass="entr" presetSubtype="1" fill="hold" nodeType="withEffect">
                                  <p:stCondLst>
                                    <p:cond delay="0"/>
                                  </p:stCondLst>
                                  <p:childTnLst>
                                    <p:set>
                                      <p:cBhvr>
                                        <p:cTn id="41" dur="1" fill="hold">
                                          <p:stCondLst>
                                            <p:cond delay="0"/>
                                          </p:stCondLst>
                                        </p:cTn>
                                        <p:tgtEl>
                                          <p:spTgt spid="24583">
                                            <p:txEl>
                                              <p:pRg st="2" end="2"/>
                                            </p:txEl>
                                          </p:spTgt>
                                        </p:tgtEl>
                                        <p:attrNameLst>
                                          <p:attrName>style.visibility</p:attrName>
                                        </p:attrNameLst>
                                      </p:cBhvr>
                                      <p:to>
                                        <p:strVal val="visible"/>
                                      </p:to>
                                    </p:set>
                                    <p:anim calcmode="lin" valueType="num">
                                      <p:cBhvr additive="base">
                                        <p:cTn id="42" dur="2000" fill="hold"/>
                                        <p:tgtEl>
                                          <p:spTgt spid="24583">
                                            <p:txEl>
                                              <p:pRg st="2" end="2"/>
                                            </p:txEl>
                                          </p:spTgt>
                                        </p:tgtEl>
                                        <p:attrNameLst>
                                          <p:attrName>ppt_x</p:attrName>
                                        </p:attrNameLst>
                                      </p:cBhvr>
                                      <p:tavLst>
                                        <p:tav tm="0">
                                          <p:val>
                                            <p:strVal val="#ppt_x"/>
                                          </p:val>
                                        </p:tav>
                                        <p:tav tm="100000">
                                          <p:val>
                                            <p:strVal val="#ppt_x"/>
                                          </p:val>
                                        </p:tav>
                                      </p:tavLst>
                                    </p:anim>
                                    <p:anim calcmode="lin" valueType="num">
                                      <p:cBhvr additive="base">
                                        <p:cTn id="43" dur="2000" fill="hold"/>
                                        <p:tgtEl>
                                          <p:spTgt spid="2458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p:bldP spid="24583" grpId="0"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BJ_001"/>
          <p:cNvPicPr>
            <a:picLocks noChangeAspect="1" noChangeArrowheads="1"/>
          </p:cNvPicPr>
          <p:nvPr/>
        </p:nvPicPr>
        <p:blipFill>
          <a:blip r:embed="rId2"/>
          <a:srcRect/>
          <a:stretch>
            <a:fillRect/>
          </a:stretch>
        </p:blipFill>
        <p:spPr bwMode="auto">
          <a:xfrm>
            <a:off x="763588" y="889000"/>
            <a:ext cx="7616825" cy="5080000"/>
          </a:xfrm>
          <a:prstGeom prst="rect">
            <a:avLst/>
          </a:prstGeom>
          <a:noFill/>
          <a:extLst>
            <a:ext uri="{909E8E84-426E-40DD-AFC4-6F175D3DCCD1}">
              <a14:hiddenFill xmlns:a14="http://schemas.microsoft.com/office/drawing/2010/main">
                <a:solidFill>
                  <a:srgbClr val="FFFFFF"/>
                </a:solidFill>
              </a14:hiddenFill>
            </a:ext>
          </a:extLst>
        </p:spPr>
      </p:pic>
      <p:pic>
        <p:nvPicPr>
          <p:cNvPr id="25603" name="Picture 3" descr="u=1924798056,1962843582&amp;gp=2"/>
          <p:cNvPicPr>
            <a:picLocks noChangeAspect="1" noChangeArrowheads="1"/>
          </p:cNvPicPr>
          <p:nvPr/>
        </p:nvPicPr>
        <p:blipFill>
          <a:blip r:embed="rId3"/>
          <a:srcRect/>
          <a:stretch>
            <a:fillRect/>
          </a:stretch>
        </p:blipFill>
        <p:spPr bwMode="auto">
          <a:xfrm>
            <a:off x="250825" y="2060575"/>
            <a:ext cx="1155700" cy="1584325"/>
          </a:xfrm>
          <a:prstGeom prst="rect">
            <a:avLst/>
          </a:prstGeom>
          <a:noFill/>
          <a:extLst>
            <a:ext uri="{909E8E84-426E-40DD-AFC4-6F175D3DCCD1}">
              <a14:hiddenFill xmlns:a14="http://schemas.microsoft.com/office/drawing/2010/main">
                <a:solidFill>
                  <a:srgbClr val="FFFFFF"/>
                </a:solidFill>
              </a14:hiddenFill>
            </a:ext>
          </a:extLst>
        </p:spPr>
      </p:pic>
      <p:pic>
        <p:nvPicPr>
          <p:cNvPr id="25604" name="Picture 4" descr="u=3263837219,2115569831&amp;gp=3"/>
          <p:cNvPicPr>
            <a:picLocks noChangeAspect="1" noChangeArrowheads="1"/>
          </p:cNvPicPr>
          <p:nvPr/>
        </p:nvPicPr>
        <p:blipFill>
          <a:blip r:embed="rId4"/>
          <a:srcRect/>
          <a:stretch>
            <a:fillRect/>
          </a:stretch>
        </p:blipFill>
        <p:spPr bwMode="auto">
          <a:xfrm>
            <a:off x="1403350" y="1700213"/>
            <a:ext cx="1728788" cy="1382712"/>
          </a:xfrm>
          <a:prstGeom prst="rect">
            <a:avLst/>
          </a:prstGeom>
          <a:noFill/>
          <a:extLst>
            <a:ext uri="{909E8E84-426E-40DD-AFC4-6F175D3DCCD1}">
              <a14:hiddenFill xmlns:a14="http://schemas.microsoft.com/office/drawing/2010/main">
                <a:solidFill>
                  <a:srgbClr val="FFFFFF"/>
                </a:solidFill>
              </a14:hiddenFill>
            </a:ext>
          </a:extLst>
        </p:spPr>
      </p:pic>
      <p:pic>
        <p:nvPicPr>
          <p:cNvPr id="25605" name="Picture 5" descr="u=1020181030,3024439084&amp;gp=2"/>
          <p:cNvPicPr>
            <a:picLocks noChangeAspect="1" noChangeArrowheads="1"/>
          </p:cNvPicPr>
          <p:nvPr/>
        </p:nvPicPr>
        <p:blipFill>
          <a:blip r:embed="rId5"/>
          <a:srcRect/>
          <a:stretch>
            <a:fillRect/>
          </a:stretch>
        </p:blipFill>
        <p:spPr bwMode="auto">
          <a:xfrm>
            <a:off x="5867400" y="1700213"/>
            <a:ext cx="2449513" cy="1831975"/>
          </a:xfrm>
          <a:prstGeom prst="rect">
            <a:avLst/>
          </a:prstGeom>
          <a:noFill/>
          <a:extLst>
            <a:ext uri="{909E8E84-426E-40DD-AFC4-6F175D3DCCD1}">
              <a14:hiddenFill xmlns:a14="http://schemas.microsoft.com/office/drawing/2010/main">
                <a:solidFill>
                  <a:srgbClr val="FFFFFF"/>
                </a:solidFill>
              </a14:hiddenFill>
            </a:ext>
          </a:extLst>
        </p:spPr>
      </p:pic>
      <p:pic>
        <p:nvPicPr>
          <p:cNvPr id="25606" name="Picture 6" descr="u=2314456010,900675122&amp;gp=3"/>
          <p:cNvPicPr>
            <a:picLocks noChangeAspect="1" noChangeArrowheads="1"/>
          </p:cNvPicPr>
          <p:nvPr/>
        </p:nvPicPr>
        <p:blipFill>
          <a:blip r:embed="rId6"/>
          <a:srcRect/>
          <a:stretch>
            <a:fillRect/>
          </a:stretch>
        </p:blipFill>
        <p:spPr bwMode="auto">
          <a:xfrm>
            <a:off x="1116013" y="4652963"/>
            <a:ext cx="2160587" cy="1543050"/>
          </a:xfrm>
          <a:prstGeom prst="rect">
            <a:avLst/>
          </a:prstGeom>
          <a:noFill/>
          <a:extLst>
            <a:ext uri="{909E8E84-426E-40DD-AFC4-6F175D3DCCD1}">
              <a14:hiddenFill xmlns:a14="http://schemas.microsoft.com/office/drawing/2010/main">
                <a:solidFill>
                  <a:srgbClr val="FFFFFF"/>
                </a:solidFill>
              </a14:hiddenFill>
            </a:ext>
          </a:extLst>
        </p:spPr>
      </p:pic>
      <p:sp>
        <p:nvSpPr>
          <p:cNvPr id="25607" name="Text Box 7"/>
          <p:cNvSpPr txBox="1">
            <a:spLocks noChangeArrowheads="1"/>
          </p:cNvSpPr>
          <p:nvPr/>
        </p:nvSpPr>
        <p:spPr bwMode="auto">
          <a:xfrm>
            <a:off x="0" y="404813"/>
            <a:ext cx="9144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600" b="1">
                <a:solidFill>
                  <a:srgbClr val="0066FF"/>
                </a:solidFill>
              </a:rPr>
              <a:t>问卷调查</a:t>
            </a:r>
            <a:r>
              <a:rPr lang="zh-CN" altLang="en-US" sz="3600">
                <a:solidFill>
                  <a:srgbClr val="FF00FF"/>
                </a:solidFill>
              </a:rPr>
              <a:t>是收集数据的一种重要方式，此外，你还知道什么方法来收集数据吗？</a:t>
            </a:r>
          </a:p>
        </p:txBody>
      </p:sp>
      <p:sp>
        <p:nvSpPr>
          <p:cNvPr id="25608" name="Text Box 8"/>
          <p:cNvSpPr txBox="1">
            <a:spLocks noChangeArrowheads="1"/>
          </p:cNvSpPr>
          <p:nvPr/>
        </p:nvSpPr>
        <p:spPr bwMode="auto">
          <a:xfrm>
            <a:off x="2409825" y="3213100"/>
            <a:ext cx="17303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zh-CN" altLang="zh-CN" sz="1400"/>
          </a:p>
        </p:txBody>
      </p:sp>
      <p:sp>
        <p:nvSpPr>
          <p:cNvPr id="25609" name="Text Box 9"/>
          <p:cNvSpPr txBox="1">
            <a:spLocks noChangeArrowheads="1"/>
          </p:cNvSpPr>
          <p:nvPr/>
        </p:nvSpPr>
        <p:spPr bwMode="auto">
          <a:xfrm>
            <a:off x="1547813" y="3429000"/>
            <a:ext cx="22320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b="1">
                <a:solidFill>
                  <a:srgbClr val="0066FF"/>
                </a:solidFill>
              </a:rPr>
              <a:t>访问</a:t>
            </a:r>
          </a:p>
        </p:txBody>
      </p:sp>
      <p:sp>
        <p:nvSpPr>
          <p:cNvPr id="25610" name="Text Box 10"/>
          <p:cNvSpPr txBox="1">
            <a:spLocks noChangeArrowheads="1"/>
          </p:cNvSpPr>
          <p:nvPr/>
        </p:nvSpPr>
        <p:spPr bwMode="auto">
          <a:xfrm>
            <a:off x="8316913" y="1989138"/>
            <a:ext cx="5238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b="1">
                <a:solidFill>
                  <a:srgbClr val="0066FF"/>
                </a:solidFill>
              </a:rPr>
              <a:t>观察</a:t>
            </a:r>
          </a:p>
        </p:txBody>
      </p:sp>
      <p:sp>
        <p:nvSpPr>
          <p:cNvPr id="25611" name="Text Box 11"/>
          <p:cNvSpPr txBox="1">
            <a:spLocks noChangeArrowheads="1"/>
          </p:cNvSpPr>
          <p:nvPr/>
        </p:nvSpPr>
        <p:spPr bwMode="auto">
          <a:xfrm>
            <a:off x="395288" y="4508500"/>
            <a:ext cx="560387"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b="1">
                <a:solidFill>
                  <a:srgbClr val="0066FF"/>
                </a:solidFill>
              </a:rPr>
              <a:t>查阅资料</a:t>
            </a:r>
          </a:p>
        </p:txBody>
      </p:sp>
      <p:pic>
        <p:nvPicPr>
          <p:cNvPr id="25612" name="Picture 12" descr="u=988290396,2195730874&amp;gp=3"/>
          <p:cNvPicPr>
            <a:picLocks noChangeAspect="1" noChangeArrowheads="1"/>
          </p:cNvPicPr>
          <p:nvPr/>
        </p:nvPicPr>
        <p:blipFill>
          <a:blip r:embed="rId7"/>
          <a:srcRect/>
          <a:stretch>
            <a:fillRect/>
          </a:stretch>
        </p:blipFill>
        <p:spPr bwMode="auto">
          <a:xfrm>
            <a:off x="5867400" y="4652963"/>
            <a:ext cx="2519363" cy="1657350"/>
          </a:xfrm>
          <a:prstGeom prst="rect">
            <a:avLst/>
          </a:prstGeom>
          <a:noFill/>
          <a:extLst>
            <a:ext uri="{909E8E84-426E-40DD-AFC4-6F175D3DCCD1}">
              <a14:hiddenFill xmlns:a14="http://schemas.microsoft.com/office/drawing/2010/main">
                <a:solidFill>
                  <a:srgbClr val="FFFFFF"/>
                </a:solidFill>
              </a14:hiddenFill>
            </a:ext>
          </a:extLst>
        </p:spPr>
      </p:pic>
      <p:sp>
        <p:nvSpPr>
          <p:cNvPr id="25613" name="Text Box 13"/>
          <p:cNvSpPr txBox="1">
            <a:spLocks noChangeArrowheads="1"/>
          </p:cNvSpPr>
          <p:nvPr/>
        </p:nvSpPr>
        <p:spPr bwMode="auto">
          <a:xfrm>
            <a:off x="8316913" y="5013325"/>
            <a:ext cx="5048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b="1">
                <a:solidFill>
                  <a:srgbClr val="0066FF"/>
                </a:solidFill>
              </a:rPr>
              <a:t>试验</a:t>
            </a:r>
          </a:p>
        </p:txBody>
      </p:sp>
      <p:pic>
        <p:nvPicPr>
          <p:cNvPr id="25614" name="Picture 14" descr="u=2833337907,4220788224&amp;gp=1"/>
          <p:cNvPicPr>
            <a:picLocks noChangeAspect="1" noChangeArrowheads="1"/>
          </p:cNvPicPr>
          <p:nvPr/>
        </p:nvPicPr>
        <p:blipFill>
          <a:blip r:embed="rId8"/>
          <a:srcRect/>
          <a:stretch>
            <a:fillRect/>
          </a:stretch>
        </p:blipFill>
        <p:spPr bwMode="auto">
          <a:xfrm>
            <a:off x="3346450" y="2852738"/>
            <a:ext cx="2305050" cy="1728787"/>
          </a:xfrm>
          <a:prstGeom prst="rect">
            <a:avLst/>
          </a:prstGeom>
          <a:noFill/>
          <a:extLst>
            <a:ext uri="{909E8E84-426E-40DD-AFC4-6F175D3DCCD1}">
              <a14:hiddenFill xmlns:a14="http://schemas.microsoft.com/office/drawing/2010/main">
                <a:solidFill>
                  <a:srgbClr val="FFFFFF"/>
                </a:solidFill>
              </a14:hiddenFill>
            </a:ext>
          </a:extLst>
        </p:spPr>
      </p:pic>
      <p:sp>
        <p:nvSpPr>
          <p:cNvPr id="25615" name="Text Box 15"/>
          <p:cNvSpPr txBox="1">
            <a:spLocks noChangeArrowheads="1"/>
          </p:cNvSpPr>
          <p:nvPr/>
        </p:nvSpPr>
        <p:spPr bwMode="auto">
          <a:xfrm>
            <a:off x="3995738" y="4797425"/>
            <a:ext cx="15843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b="1">
                <a:solidFill>
                  <a:srgbClr val="0066FF"/>
                </a:solidFill>
              </a:rPr>
              <a:t>测量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5607">
                                            <p:txEl>
                                              <p:pRg st="0" end="0"/>
                                            </p:txEl>
                                          </p:spTgt>
                                        </p:tgtEl>
                                        <p:attrNameLst>
                                          <p:attrName>style.visibility</p:attrName>
                                        </p:attrNameLst>
                                      </p:cBhvr>
                                      <p:to>
                                        <p:strVal val="visible"/>
                                      </p:to>
                                    </p:set>
                                    <p:animEffect transition="in" filter="box(in)">
                                      <p:cBhvr>
                                        <p:cTn id="7" dur="1000"/>
                                        <p:tgtEl>
                                          <p:spTgt spid="256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5603"/>
                                        </p:tgtEl>
                                        <p:attrNameLst>
                                          <p:attrName>style.visibility</p:attrName>
                                        </p:attrNameLst>
                                      </p:cBhvr>
                                      <p:to>
                                        <p:strVal val="visible"/>
                                      </p:to>
                                    </p:set>
                                  </p:childTnLst>
                                </p:cTn>
                              </p:par>
                            </p:childTnLst>
                          </p:cTn>
                        </p:par>
                        <p:par>
                          <p:cTn id="12" fill="hold">
                            <p:stCondLst>
                              <p:cond delay="0"/>
                            </p:stCondLst>
                            <p:childTnLst>
                              <p:par>
                                <p:cTn id="13" presetID="1" presetClass="entr" presetSubtype="0" fill="hold" nodeType="afterEffect">
                                  <p:stCondLst>
                                    <p:cond delay="0"/>
                                  </p:stCondLst>
                                  <p:childTnLst>
                                    <p:set>
                                      <p:cBhvr>
                                        <p:cTn id="14" dur="1" fill="hold">
                                          <p:stCondLst>
                                            <p:cond delay="0"/>
                                          </p:stCondLst>
                                        </p:cTn>
                                        <p:tgtEl>
                                          <p:spTgt spid="25604"/>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nodeType="afterEffect">
                                  <p:stCondLst>
                                    <p:cond delay="0"/>
                                  </p:stCondLst>
                                  <p:childTnLst>
                                    <p:set>
                                      <p:cBhvr>
                                        <p:cTn id="17" dur="1" fill="hold">
                                          <p:stCondLst>
                                            <p:cond delay="0"/>
                                          </p:stCondLst>
                                        </p:cTn>
                                        <p:tgtEl>
                                          <p:spTgt spid="25605"/>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nodeType="afterEffect">
                                  <p:stCondLst>
                                    <p:cond delay="0"/>
                                  </p:stCondLst>
                                  <p:childTnLst>
                                    <p:set>
                                      <p:cBhvr>
                                        <p:cTn id="20" dur="1" fill="hold">
                                          <p:stCondLst>
                                            <p:cond delay="0"/>
                                          </p:stCondLst>
                                        </p:cTn>
                                        <p:tgtEl>
                                          <p:spTgt spid="25606"/>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nodeType="afterEffect">
                                  <p:stCondLst>
                                    <p:cond delay="0"/>
                                  </p:stCondLst>
                                  <p:childTnLst>
                                    <p:set>
                                      <p:cBhvr>
                                        <p:cTn id="23" dur="1" fill="hold">
                                          <p:stCondLst>
                                            <p:cond delay="0"/>
                                          </p:stCondLst>
                                        </p:cTn>
                                        <p:tgtEl>
                                          <p:spTgt spid="25612"/>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nodeType="afterEffect">
                                  <p:stCondLst>
                                    <p:cond delay="0"/>
                                  </p:stCondLst>
                                  <p:childTnLst>
                                    <p:set>
                                      <p:cBhvr>
                                        <p:cTn id="26" dur="1" fill="hold">
                                          <p:stCondLst>
                                            <p:cond delay="0"/>
                                          </p:stCondLst>
                                        </p:cTn>
                                        <p:tgtEl>
                                          <p:spTgt spid="256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25609"/>
                                        </p:tgtEl>
                                        <p:attrNameLst>
                                          <p:attrName>style.visibility</p:attrName>
                                        </p:attrNameLst>
                                      </p:cBhvr>
                                      <p:to>
                                        <p:strVal val="visible"/>
                                      </p:to>
                                    </p:set>
                                    <p:animEffect transition="in" filter="wipe(down)">
                                      <p:cBhvr>
                                        <p:cTn id="31" dur="580">
                                          <p:stCondLst>
                                            <p:cond delay="0"/>
                                          </p:stCondLst>
                                        </p:cTn>
                                        <p:tgtEl>
                                          <p:spTgt spid="25609"/>
                                        </p:tgtEl>
                                      </p:cBhvr>
                                    </p:animEffect>
                                    <p:anim calcmode="lin" valueType="num">
                                      <p:cBhvr>
                                        <p:cTn id="32" dur="1822" tmFilter="0,0; 0.14,0.36; 0.43,0.73; 0.71,0.91; 1.0,1.0">
                                          <p:stCondLst>
                                            <p:cond delay="0"/>
                                          </p:stCondLst>
                                        </p:cTn>
                                        <p:tgtEl>
                                          <p:spTgt spid="25609"/>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25609"/>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25609"/>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25609"/>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25609"/>
                                        </p:tgtEl>
                                        <p:attrNameLst>
                                          <p:attrName>ppt_y</p:attrName>
                                        </p:attrNameLst>
                                      </p:cBhvr>
                                      <p:tavLst>
                                        <p:tav tm="0" fmla="#ppt_y-sin(pi*$)/81">
                                          <p:val>
                                            <p:fltVal val="0"/>
                                          </p:val>
                                        </p:tav>
                                        <p:tav tm="100000">
                                          <p:val>
                                            <p:fltVal val="1"/>
                                          </p:val>
                                        </p:tav>
                                      </p:tavLst>
                                    </p:anim>
                                    <p:animScale>
                                      <p:cBhvr>
                                        <p:cTn id="37" dur="26">
                                          <p:stCondLst>
                                            <p:cond delay="650"/>
                                          </p:stCondLst>
                                        </p:cTn>
                                        <p:tgtEl>
                                          <p:spTgt spid="25609"/>
                                        </p:tgtEl>
                                      </p:cBhvr>
                                      <p:to x="100000" y="60000"/>
                                    </p:animScale>
                                    <p:animScale>
                                      <p:cBhvr>
                                        <p:cTn id="38" dur="166" decel="50000">
                                          <p:stCondLst>
                                            <p:cond delay="676"/>
                                          </p:stCondLst>
                                        </p:cTn>
                                        <p:tgtEl>
                                          <p:spTgt spid="25609"/>
                                        </p:tgtEl>
                                      </p:cBhvr>
                                      <p:to x="100000" y="100000"/>
                                    </p:animScale>
                                    <p:animScale>
                                      <p:cBhvr>
                                        <p:cTn id="39" dur="26">
                                          <p:stCondLst>
                                            <p:cond delay="1312"/>
                                          </p:stCondLst>
                                        </p:cTn>
                                        <p:tgtEl>
                                          <p:spTgt spid="25609"/>
                                        </p:tgtEl>
                                      </p:cBhvr>
                                      <p:to x="100000" y="80000"/>
                                    </p:animScale>
                                    <p:animScale>
                                      <p:cBhvr>
                                        <p:cTn id="40" dur="166" decel="50000">
                                          <p:stCondLst>
                                            <p:cond delay="1338"/>
                                          </p:stCondLst>
                                        </p:cTn>
                                        <p:tgtEl>
                                          <p:spTgt spid="25609"/>
                                        </p:tgtEl>
                                      </p:cBhvr>
                                      <p:to x="100000" y="100000"/>
                                    </p:animScale>
                                    <p:animScale>
                                      <p:cBhvr>
                                        <p:cTn id="41" dur="26">
                                          <p:stCondLst>
                                            <p:cond delay="1642"/>
                                          </p:stCondLst>
                                        </p:cTn>
                                        <p:tgtEl>
                                          <p:spTgt spid="25609"/>
                                        </p:tgtEl>
                                      </p:cBhvr>
                                      <p:to x="100000" y="90000"/>
                                    </p:animScale>
                                    <p:animScale>
                                      <p:cBhvr>
                                        <p:cTn id="42" dur="166" decel="50000">
                                          <p:stCondLst>
                                            <p:cond delay="1668"/>
                                          </p:stCondLst>
                                        </p:cTn>
                                        <p:tgtEl>
                                          <p:spTgt spid="25609"/>
                                        </p:tgtEl>
                                      </p:cBhvr>
                                      <p:to x="100000" y="100000"/>
                                    </p:animScale>
                                    <p:animScale>
                                      <p:cBhvr>
                                        <p:cTn id="43" dur="26">
                                          <p:stCondLst>
                                            <p:cond delay="1808"/>
                                          </p:stCondLst>
                                        </p:cTn>
                                        <p:tgtEl>
                                          <p:spTgt spid="25609"/>
                                        </p:tgtEl>
                                      </p:cBhvr>
                                      <p:to x="100000" y="95000"/>
                                    </p:animScale>
                                    <p:animScale>
                                      <p:cBhvr>
                                        <p:cTn id="44" dur="166" decel="50000">
                                          <p:stCondLst>
                                            <p:cond delay="1834"/>
                                          </p:stCondLst>
                                        </p:cTn>
                                        <p:tgtEl>
                                          <p:spTgt spid="25609"/>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grpId="0" nodeType="clickEffect">
                                  <p:stCondLst>
                                    <p:cond delay="0"/>
                                  </p:stCondLst>
                                  <p:childTnLst>
                                    <p:set>
                                      <p:cBhvr>
                                        <p:cTn id="48" dur="1" fill="hold">
                                          <p:stCondLst>
                                            <p:cond delay="0"/>
                                          </p:stCondLst>
                                        </p:cTn>
                                        <p:tgtEl>
                                          <p:spTgt spid="25610"/>
                                        </p:tgtEl>
                                        <p:attrNameLst>
                                          <p:attrName>style.visibility</p:attrName>
                                        </p:attrNameLst>
                                      </p:cBhvr>
                                      <p:to>
                                        <p:strVal val="visible"/>
                                      </p:to>
                                    </p:set>
                                    <p:animEffect transition="in" filter="wipe(down)">
                                      <p:cBhvr>
                                        <p:cTn id="49" dur="580">
                                          <p:stCondLst>
                                            <p:cond delay="0"/>
                                          </p:stCondLst>
                                        </p:cTn>
                                        <p:tgtEl>
                                          <p:spTgt spid="25610"/>
                                        </p:tgtEl>
                                      </p:cBhvr>
                                    </p:animEffect>
                                    <p:anim calcmode="lin" valueType="num">
                                      <p:cBhvr>
                                        <p:cTn id="50" dur="1822" tmFilter="0,0; 0.14,0.36; 0.43,0.73; 0.71,0.91; 1.0,1.0">
                                          <p:stCondLst>
                                            <p:cond delay="0"/>
                                          </p:stCondLst>
                                        </p:cTn>
                                        <p:tgtEl>
                                          <p:spTgt spid="25610"/>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25610"/>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25610"/>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25610"/>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25610"/>
                                        </p:tgtEl>
                                        <p:attrNameLst>
                                          <p:attrName>ppt_y</p:attrName>
                                        </p:attrNameLst>
                                      </p:cBhvr>
                                      <p:tavLst>
                                        <p:tav tm="0" fmla="#ppt_y-sin(pi*$)/81">
                                          <p:val>
                                            <p:fltVal val="0"/>
                                          </p:val>
                                        </p:tav>
                                        <p:tav tm="100000">
                                          <p:val>
                                            <p:fltVal val="1"/>
                                          </p:val>
                                        </p:tav>
                                      </p:tavLst>
                                    </p:anim>
                                    <p:animScale>
                                      <p:cBhvr>
                                        <p:cTn id="55" dur="26">
                                          <p:stCondLst>
                                            <p:cond delay="650"/>
                                          </p:stCondLst>
                                        </p:cTn>
                                        <p:tgtEl>
                                          <p:spTgt spid="25610"/>
                                        </p:tgtEl>
                                      </p:cBhvr>
                                      <p:to x="100000" y="60000"/>
                                    </p:animScale>
                                    <p:animScale>
                                      <p:cBhvr>
                                        <p:cTn id="56" dur="166" decel="50000">
                                          <p:stCondLst>
                                            <p:cond delay="676"/>
                                          </p:stCondLst>
                                        </p:cTn>
                                        <p:tgtEl>
                                          <p:spTgt spid="25610"/>
                                        </p:tgtEl>
                                      </p:cBhvr>
                                      <p:to x="100000" y="100000"/>
                                    </p:animScale>
                                    <p:animScale>
                                      <p:cBhvr>
                                        <p:cTn id="57" dur="26">
                                          <p:stCondLst>
                                            <p:cond delay="1312"/>
                                          </p:stCondLst>
                                        </p:cTn>
                                        <p:tgtEl>
                                          <p:spTgt spid="25610"/>
                                        </p:tgtEl>
                                      </p:cBhvr>
                                      <p:to x="100000" y="80000"/>
                                    </p:animScale>
                                    <p:animScale>
                                      <p:cBhvr>
                                        <p:cTn id="58" dur="166" decel="50000">
                                          <p:stCondLst>
                                            <p:cond delay="1338"/>
                                          </p:stCondLst>
                                        </p:cTn>
                                        <p:tgtEl>
                                          <p:spTgt spid="25610"/>
                                        </p:tgtEl>
                                      </p:cBhvr>
                                      <p:to x="100000" y="100000"/>
                                    </p:animScale>
                                    <p:animScale>
                                      <p:cBhvr>
                                        <p:cTn id="59" dur="26">
                                          <p:stCondLst>
                                            <p:cond delay="1642"/>
                                          </p:stCondLst>
                                        </p:cTn>
                                        <p:tgtEl>
                                          <p:spTgt spid="25610"/>
                                        </p:tgtEl>
                                      </p:cBhvr>
                                      <p:to x="100000" y="90000"/>
                                    </p:animScale>
                                    <p:animScale>
                                      <p:cBhvr>
                                        <p:cTn id="60" dur="166" decel="50000">
                                          <p:stCondLst>
                                            <p:cond delay="1668"/>
                                          </p:stCondLst>
                                        </p:cTn>
                                        <p:tgtEl>
                                          <p:spTgt spid="25610"/>
                                        </p:tgtEl>
                                      </p:cBhvr>
                                      <p:to x="100000" y="100000"/>
                                    </p:animScale>
                                    <p:animScale>
                                      <p:cBhvr>
                                        <p:cTn id="61" dur="26">
                                          <p:stCondLst>
                                            <p:cond delay="1808"/>
                                          </p:stCondLst>
                                        </p:cTn>
                                        <p:tgtEl>
                                          <p:spTgt spid="25610"/>
                                        </p:tgtEl>
                                      </p:cBhvr>
                                      <p:to x="100000" y="95000"/>
                                    </p:animScale>
                                    <p:animScale>
                                      <p:cBhvr>
                                        <p:cTn id="62" dur="166" decel="50000">
                                          <p:stCondLst>
                                            <p:cond delay="1834"/>
                                          </p:stCondLst>
                                        </p:cTn>
                                        <p:tgtEl>
                                          <p:spTgt spid="25610"/>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grpId="0" nodeType="clickEffect">
                                  <p:stCondLst>
                                    <p:cond delay="0"/>
                                  </p:stCondLst>
                                  <p:childTnLst>
                                    <p:set>
                                      <p:cBhvr>
                                        <p:cTn id="66" dur="1" fill="hold">
                                          <p:stCondLst>
                                            <p:cond delay="0"/>
                                          </p:stCondLst>
                                        </p:cTn>
                                        <p:tgtEl>
                                          <p:spTgt spid="25611"/>
                                        </p:tgtEl>
                                        <p:attrNameLst>
                                          <p:attrName>style.visibility</p:attrName>
                                        </p:attrNameLst>
                                      </p:cBhvr>
                                      <p:to>
                                        <p:strVal val="visible"/>
                                      </p:to>
                                    </p:set>
                                    <p:animEffect transition="in" filter="wipe(down)">
                                      <p:cBhvr>
                                        <p:cTn id="67" dur="580">
                                          <p:stCondLst>
                                            <p:cond delay="0"/>
                                          </p:stCondLst>
                                        </p:cTn>
                                        <p:tgtEl>
                                          <p:spTgt spid="25611"/>
                                        </p:tgtEl>
                                      </p:cBhvr>
                                    </p:animEffect>
                                    <p:anim calcmode="lin" valueType="num">
                                      <p:cBhvr>
                                        <p:cTn id="68" dur="1822" tmFilter="0,0; 0.14,0.36; 0.43,0.73; 0.71,0.91; 1.0,1.0">
                                          <p:stCondLst>
                                            <p:cond delay="0"/>
                                          </p:stCondLst>
                                        </p:cTn>
                                        <p:tgtEl>
                                          <p:spTgt spid="25611"/>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25611"/>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25611"/>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25611"/>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25611"/>
                                        </p:tgtEl>
                                        <p:attrNameLst>
                                          <p:attrName>ppt_y</p:attrName>
                                        </p:attrNameLst>
                                      </p:cBhvr>
                                      <p:tavLst>
                                        <p:tav tm="0" fmla="#ppt_y-sin(pi*$)/81">
                                          <p:val>
                                            <p:fltVal val="0"/>
                                          </p:val>
                                        </p:tav>
                                        <p:tav tm="100000">
                                          <p:val>
                                            <p:fltVal val="1"/>
                                          </p:val>
                                        </p:tav>
                                      </p:tavLst>
                                    </p:anim>
                                    <p:animScale>
                                      <p:cBhvr>
                                        <p:cTn id="73" dur="26">
                                          <p:stCondLst>
                                            <p:cond delay="650"/>
                                          </p:stCondLst>
                                        </p:cTn>
                                        <p:tgtEl>
                                          <p:spTgt spid="25611"/>
                                        </p:tgtEl>
                                      </p:cBhvr>
                                      <p:to x="100000" y="60000"/>
                                    </p:animScale>
                                    <p:animScale>
                                      <p:cBhvr>
                                        <p:cTn id="74" dur="166" decel="50000">
                                          <p:stCondLst>
                                            <p:cond delay="676"/>
                                          </p:stCondLst>
                                        </p:cTn>
                                        <p:tgtEl>
                                          <p:spTgt spid="25611"/>
                                        </p:tgtEl>
                                      </p:cBhvr>
                                      <p:to x="100000" y="100000"/>
                                    </p:animScale>
                                    <p:animScale>
                                      <p:cBhvr>
                                        <p:cTn id="75" dur="26">
                                          <p:stCondLst>
                                            <p:cond delay="1312"/>
                                          </p:stCondLst>
                                        </p:cTn>
                                        <p:tgtEl>
                                          <p:spTgt spid="25611"/>
                                        </p:tgtEl>
                                      </p:cBhvr>
                                      <p:to x="100000" y="80000"/>
                                    </p:animScale>
                                    <p:animScale>
                                      <p:cBhvr>
                                        <p:cTn id="76" dur="166" decel="50000">
                                          <p:stCondLst>
                                            <p:cond delay="1338"/>
                                          </p:stCondLst>
                                        </p:cTn>
                                        <p:tgtEl>
                                          <p:spTgt spid="25611"/>
                                        </p:tgtEl>
                                      </p:cBhvr>
                                      <p:to x="100000" y="100000"/>
                                    </p:animScale>
                                    <p:animScale>
                                      <p:cBhvr>
                                        <p:cTn id="77" dur="26">
                                          <p:stCondLst>
                                            <p:cond delay="1642"/>
                                          </p:stCondLst>
                                        </p:cTn>
                                        <p:tgtEl>
                                          <p:spTgt spid="25611"/>
                                        </p:tgtEl>
                                      </p:cBhvr>
                                      <p:to x="100000" y="90000"/>
                                    </p:animScale>
                                    <p:animScale>
                                      <p:cBhvr>
                                        <p:cTn id="78" dur="166" decel="50000">
                                          <p:stCondLst>
                                            <p:cond delay="1668"/>
                                          </p:stCondLst>
                                        </p:cTn>
                                        <p:tgtEl>
                                          <p:spTgt spid="25611"/>
                                        </p:tgtEl>
                                      </p:cBhvr>
                                      <p:to x="100000" y="100000"/>
                                    </p:animScale>
                                    <p:animScale>
                                      <p:cBhvr>
                                        <p:cTn id="79" dur="26">
                                          <p:stCondLst>
                                            <p:cond delay="1808"/>
                                          </p:stCondLst>
                                        </p:cTn>
                                        <p:tgtEl>
                                          <p:spTgt spid="25611"/>
                                        </p:tgtEl>
                                      </p:cBhvr>
                                      <p:to x="100000" y="95000"/>
                                    </p:animScale>
                                    <p:animScale>
                                      <p:cBhvr>
                                        <p:cTn id="80" dur="166" decel="50000">
                                          <p:stCondLst>
                                            <p:cond delay="1834"/>
                                          </p:stCondLst>
                                        </p:cTn>
                                        <p:tgtEl>
                                          <p:spTgt spid="25611"/>
                                        </p:tgtEl>
                                      </p:cBhvr>
                                      <p:to x="100000" y="100000"/>
                                    </p:animScale>
                                  </p:childTnLst>
                                </p:cTn>
                              </p:par>
                            </p:childTnLst>
                          </p:cTn>
                        </p:par>
                      </p:childTnLst>
                    </p:cTn>
                  </p:par>
                  <p:par>
                    <p:cTn id="81" fill="hold">
                      <p:stCondLst>
                        <p:cond delay="indefinite"/>
                      </p:stCondLst>
                      <p:childTnLst>
                        <p:par>
                          <p:cTn id="82" fill="hold">
                            <p:stCondLst>
                              <p:cond delay="0"/>
                            </p:stCondLst>
                            <p:childTnLst>
                              <p:par>
                                <p:cTn id="83" presetID="26" presetClass="entr" presetSubtype="0" fill="hold" grpId="0" nodeType="clickEffect">
                                  <p:stCondLst>
                                    <p:cond delay="0"/>
                                  </p:stCondLst>
                                  <p:childTnLst>
                                    <p:set>
                                      <p:cBhvr>
                                        <p:cTn id="84" dur="1" fill="hold">
                                          <p:stCondLst>
                                            <p:cond delay="0"/>
                                          </p:stCondLst>
                                        </p:cTn>
                                        <p:tgtEl>
                                          <p:spTgt spid="25613"/>
                                        </p:tgtEl>
                                        <p:attrNameLst>
                                          <p:attrName>style.visibility</p:attrName>
                                        </p:attrNameLst>
                                      </p:cBhvr>
                                      <p:to>
                                        <p:strVal val="visible"/>
                                      </p:to>
                                    </p:set>
                                    <p:animEffect transition="in" filter="wipe(down)">
                                      <p:cBhvr>
                                        <p:cTn id="85" dur="580">
                                          <p:stCondLst>
                                            <p:cond delay="0"/>
                                          </p:stCondLst>
                                        </p:cTn>
                                        <p:tgtEl>
                                          <p:spTgt spid="25613"/>
                                        </p:tgtEl>
                                      </p:cBhvr>
                                    </p:animEffect>
                                    <p:anim calcmode="lin" valueType="num">
                                      <p:cBhvr>
                                        <p:cTn id="86" dur="1822" tmFilter="0,0; 0.14,0.36; 0.43,0.73; 0.71,0.91; 1.0,1.0">
                                          <p:stCondLst>
                                            <p:cond delay="0"/>
                                          </p:stCondLst>
                                        </p:cTn>
                                        <p:tgtEl>
                                          <p:spTgt spid="25613"/>
                                        </p:tgtEl>
                                        <p:attrNameLst>
                                          <p:attrName>ppt_x</p:attrName>
                                        </p:attrNameLst>
                                      </p:cBhvr>
                                      <p:tavLst>
                                        <p:tav tm="0">
                                          <p:val>
                                            <p:strVal val="#ppt_x-0.25"/>
                                          </p:val>
                                        </p:tav>
                                        <p:tav tm="100000">
                                          <p:val>
                                            <p:strVal val="#ppt_x"/>
                                          </p:val>
                                        </p:tav>
                                      </p:tavLst>
                                    </p:anim>
                                    <p:anim calcmode="lin" valueType="num">
                                      <p:cBhvr>
                                        <p:cTn id="87" dur="664" tmFilter="0.0,0.0; 0.25,0.07; 0.50,0.2; 0.75,0.467; 1.0,1.0">
                                          <p:stCondLst>
                                            <p:cond delay="0"/>
                                          </p:stCondLst>
                                        </p:cTn>
                                        <p:tgtEl>
                                          <p:spTgt spid="25613"/>
                                        </p:tgtEl>
                                        <p:attrNameLst>
                                          <p:attrName>ppt_y</p:attrName>
                                        </p:attrNameLst>
                                      </p:cBhvr>
                                      <p:tavLst>
                                        <p:tav tm="0" fmla="#ppt_y-sin(pi*$)/3">
                                          <p:val>
                                            <p:fltVal val="0.5"/>
                                          </p:val>
                                        </p:tav>
                                        <p:tav tm="100000">
                                          <p:val>
                                            <p:fltVal val="1"/>
                                          </p:val>
                                        </p:tav>
                                      </p:tavLst>
                                    </p:anim>
                                    <p:anim calcmode="lin" valueType="num">
                                      <p:cBhvr>
                                        <p:cTn id="88" dur="664" tmFilter="0, 0; 0.125,0.2665; 0.25,0.4; 0.375,0.465; 0.5,0.5;  0.625,0.535; 0.75,0.6; 0.875,0.7335; 1,1">
                                          <p:stCondLst>
                                            <p:cond delay="664"/>
                                          </p:stCondLst>
                                        </p:cTn>
                                        <p:tgtEl>
                                          <p:spTgt spid="25613"/>
                                        </p:tgtEl>
                                        <p:attrNameLst>
                                          <p:attrName>ppt_y</p:attrName>
                                        </p:attrNameLst>
                                      </p:cBhvr>
                                      <p:tavLst>
                                        <p:tav tm="0" fmla="#ppt_y-sin(pi*$)/9">
                                          <p:val>
                                            <p:fltVal val="0"/>
                                          </p:val>
                                        </p:tav>
                                        <p:tav tm="100000">
                                          <p:val>
                                            <p:fltVal val="1"/>
                                          </p:val>
                                        </p:tav>
                                      </p:tavLst>
                                    </p:anim>
                                    <p:anim calcmode="lin" valueType="num">
                                      <p:cBhvr>
                                        <p:cTn id="89" dur="332" tmFilter="0, 0; 0.125,0.2665; 0.25,0.4; 0.375,0.465; 0.5,0.5;  0.625,0.535; 0.75,0.6; 0.875,0.7335; 1,1">
                                          <p:stCondLst>
                                            <p:cond delay="1324"/>
                                          </p:stCondLst>
                                        </p:cTn>
                                        <p:tgtEl>
                                          <p:spTgt spid="25613"/>
                                        </p:tgtEl>
                                        <p:attrNameLst>
                                          <p:attrName>ppt_y</p:attrName>
                                        </p:attrNameLst>
                                      </p:cBhvr>
                                      <p:tavLst>
                                        <p:tav tm="0" fmla="#ppt_y-sin(pi*$)/27">
                                          <p:val>
                                            <p:fltVal val="0"/>
                                          </p:val>
                                        </p:tav>
                                        <p:tav tm="100000">
                                          <p:val>
                                            <p:fltVal val="1"/>
                                          </p:val>
                                        </p:tav>
                                      </p:tavLst>
                                    </p:anim>
                                    <p:anim calcmode="lin" valueType="num">
                                      <p:cBhvr>
                                        <p:cTn id="90" dur="164" tmFilter="0, 0; 0.125,0.2665; 0.25,0.4; 0.375,0.465; 0.5,0.5;  0.625,0.535; 0.75,0.6; 0.875,0.7335; 1,1">
                                          <p:stCondLst>
                                            <p:cond delay="1656"/>
                                          </p:stCondLst>
                                        </p:cTn>
                                        <p:tgtEl>
                                          <p:spTgt spid="25613"/>
                                        </p:tgtEl>
                                        <p:attrNameLst>
                                          <p:attrName>ppt_y</p:attrName>
                                        </p:attrNameLst>
                                      </p:cBhvr>
                                      <p:tavLst>
                                        <p:tav tm="0" fmla="#ppt_y-sin(pi*$)/81">
                                          <p:val>
                                            <p:fltVal val="0"/>
                                          </p:val>
                                        </p:tav>
                                        <p:tav tm="100000">
                                          <p:val>
                                            <p:fltVal val="1"/>
                                          </p:val>
                                        </p:tav>
                                      </p:tavLst>
                                    </p:anim>
                                    <p:animScale>
                                      <p:cBhvr>
                                        <p:cTn id="91" dur="26">
                                          <p:stCondLst>
                                            <p:cond delay="650"/>
                                          </p:stCondLst>
                                        </p:cTn>
                                        <p:tgtEl>
                                          <p:spTgt spid="25613"/>
                                        </p:tgtEl>
                                      </p:cBhvr>
                                      <p:to x="100000" y="60000"/>
                                    </p:animScale>
                                    <p:animScale>
                                      <p:cBhvr>
                                        <p:cTn id="92" dur="166" decel="50000">
                                          <p:stCondLst>
                                            <p:cond delay="676"/>
                                          </p:stCondLst>
                                        </p:cTn>
                                        <p:tgtEl>
                                          <p:spTgt spid="25613"/>
                                        </p:tgtEl>
                                      </p:cBhvr>
                                      <p:to x="100000" y="100000"/>
                                    </p:animScale>
                                    <p:animScale>
                                      <p:cBhvr>
                                        <p:cTn id="93" dur="26">
                                          <p:stCondLst>
                                            <p:cond delay="1312"/>
                                          </p:stCondLst>
                                        </p:cTn>
                                        <p:tgtEl>
                                          <p:spTgt spid="25613"/>
                                        </p:tgtEl>
                                      </p:cBhvr>
                                      <p:to x="100000" y="80000"/>
                                    </p:animScale>
                                    <p:animScale>
                                      <p:cBhvr>
                                        <p:cTn id="94" dur="166" decel="50000">
                                          <p:stCondLst>
                                            <p:cond delay="1338"/>
                                          </p:stCondLst>
                                        </p:cTn>
                                        <p:tgtEl>
                                          <p:spTgt spid="25613"/>
                                        </p:tgtEl>
                                      </p:cBhvr>
                                      <p:to x="100000" y="100000"/>
                                    </p:animScale>
                                    <p:animScale>
                                      <p:cBhvr>
                                        <p:cTn id="95" dur="26">
                                          <p:stCondLst>
                                            <p:cond delay="1642"/>
                                          </p:stCondLst>
                                        </p:cTn>
                                        <p:tgtEl>
                                          <p:spTgt spid="25613"/>
                                        </p:tgtEl>
                                      </p:cBhvr>
                                      <p:to x="100000" y="90000"/>
                                    </p:animScale>
                                    <p:animScale>
                                      <p:cBhvr>
                                        <p:cTn id="96" dur="166" decel="50000">
                                          <p:stCondLst>
                                            <p:cond delay="1668"/>
                                          </p:stCondLst>
                                        </p:cTn>
                                        <p:tgtEl>
                                          <p:spTgt spid="25613"/>
                                        </p:tgtEl>
                                      </p:cBhvr>
                                      <p:to x="100000" y="100000"/>
                                    </p:animScale>
                                    <p:animScale>
                                      <p:cBhvr>
                                        <p:cTn id="97" dur="26">
                                          <p:stCondLst>
                                            <p:cond delay="1808"/>
                                          </p:stCondLst>
                                        </p:cTn>
                                        <p:tgtEl>
                                          <p:spTgt spid="25613"/>
                                        </p:tgtEl>
                                      </p:cBhvr>
                                      <p:to x="100000" y="95000"/>
                                    </p:animScale>
                                    <p:animScale>
                                      <p:cBhvr>
                                        <p:cTn id="98" dur="166" decel="50000">
                                          <p:stCondLst>
                                            <p:cond delay="1834"/>
                                          </p:stCondLst>
                                        </p:cTn>
                                        <p:tgtEl>
                                          <p:spTgt spid="25613"/>
                                        </p:tgtEl>
                                      </p:cBhvr>
                                      <p:to x="100000" y="100000"/>
                                    </p:animScale>
                                  </p:childTnLst>
                                </p:cTn>
                              </p:par>
                            </p:childTnLst>
                          </p:cTn>
                        </p:par>
                      </p:childTnLst>
                    </p:cTn>
                  </p:par>
                  <p:par>
                    <p:cTn id="99" fill="hold">
                      <p:stCondLst>
                        <p:cond delay="indefinite"/>
                      </p:stCondLst>
                      <p:childTnLst>
                        <p:par>
                          <p:cTn id="100" fill="hold">
                            <p:stCondLst>
                              <p:cond delay="0"/>
                            </p:stCondLst>
                            <p:childTnLst>
                              <p:par>
                                <p:cTn id="101" presetID="26" presetClass="entr" presetSubtype="0" fill="hold" grpId="0" nodeType="clickEffect">
                                  <p:stCondLst>
                                    <p:cond delay="0"/>
                                  </p:stCondLst>
                                  <p:childTnLst>
                                    <p:set>
                                      <p:cBhvr>
                                        <p:cTn id="102" dur="1" fill="hold">
                                          <p:stCondLst>
                                            <p:cond delay="0"/>
                                          </p:stCondLst>
                                        </p:cTn>
                                        <p:tgtEl>
                                          <p:spTgt spid="25615"/>
                                        </p:tgtEl>
                                        <p:attrNameLst>
                                          <p:attrName>style.visibility</p:attrName>
                                        </p:attrNameLst>
                                      </p:cBhvr>
                                      <p:to>
                                        <p:strVal val="visible"/>
                                      </p:to>
                                    </p:set>
                                    <p:animEffect transition="in" filter="wipe(down)">
                                      <p:cBhvr>
                                        <p:cTn id="103" dur="580">
                                          <p:stCondLst>
                                            <p:cond delay="0"/>
                                          </p:stCondLst>
                                        </p:cTn>
                                        <p:tgtEl>
                                          <p:spTgt spid="25615"/>
                                        </p:tgtEl>
                                      </p:cBhvr>
                                    </p:animEffect>
                                    <p:anim calcmode="lin" valueType="num">
                                      <p:cBhvr>
                                        <p:cTn id="104" dur="1822" tmFilter="0,0; 0.14,0.36; 0.43,0.73; 0.71,0.91; 1.0,1.0">
                                          <p:stCondLst>
                                            <p:cond delay="0"/>
                                          </p:stCondLst>
                                        </p:cTn>
                                        <p:tgtEl>
                                          <p:spTgt spid="25615"/>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25615"/>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25615"/>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25615"/>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25615"/>
                                        </p:tgtEl>
                                        <p:attrNameLst>
                                          <p:attrName>ppt_y</p:attrName>
                                        </p:attrNameLst>
                                      </p:cBhvr>
                                      <p:tavLst>
                                        <p:tav tm="0" fmla="#ppt_y-sin(pi*$)/81">
                                          <p:val>
                                            <p:fltVal val="0"/>
                                          </p:val>
                                        </p:tav>
                                        <p:tav tm="100000">
                                          <p:val>
                                            <p:fltVal val="1"/>
                                          </p:val>
                                        </p:tav>
                                      </p:tavLst>
                                    </p:anim>
                                    <p:animScale>
                                      <p:cBhvr>
                                        <p:cTn id="109" dur="26">
                                          <p:stCondLst>
                                            <p:cond delay="650"/>
                                          </p:stCondLst>
                                        </p:cTn>
                                        <p:tgtEl>
                                          <p:spTgt spid="25615"/>
                                        </p:tgtEl>
                                      </p:cBhvr>
                                      <p:to x="100000" y="60000"/>
                                    </p:animScale>
                                    <p:animScale>
                                      <p:cBhvr>
                                        <p:cTn id="110" dur="166" decel="50000">
                                          <p:stCondLst>
                                            <p:cond delay="676"/>
                                          </p:stCondLst>
                                        </p:cTn>
                                        <p:tgtEl>
                                          <p:spTgt spid="25615"/>
                                        </p:tgtEl>
                                      </p:cBhvr>
                                      <p:to x="100000" y="100000"/>
                                    </p:animScale>
                                    <p:animScale>
                                      <p:cBhvr>
                                        <p:cTn id="111" dur="26">
                                          <p:stCondLst>
                                            <p:cond delay="1312"/>
                                          </p:stCondLst>
                                        </p:cTn>
                                        <p:tgtEl>
                                          <p:spTgt spid="25615"/>
                                        </p:tgtEl>
                                      </p:cBhvr>
                                      <p:to x="100000" y="80000"/>
                                    </p:animScale>
                                    <p:animScale>
                                      <p:cBhvr>
                                        <p:cTn id="112" dur="166" decel="50000">
                                          <p:stCondLst>
                                            <p:cond delay="1338"/>
                                          </p:stCondLst>
                                        </p:cTn>
                                        <p:tgtEl>
                                          <p:spTgt spid="25615"/>
                                        </p:tgtEl>
                                      </p:cBhvr>
                                      <p:to x="100000" y="100000"/>
                                    </p:animScale>
                                    <p:animScale>
                                      <p:cBhvr>
                                        <p:cTn id="113" dur="26">
                                          <p:stCondLst>
                                            <p:cond delay="1642"/>
                                          </p:stCondLst>
                                        </p:cTn>
                                        <p:tgtEl>
                                          <p:spTgt spid="25615"/>
                                        </p:tgtEl>
                                      </p:cBhvr>
                                      <p:to x="100000" y="90000"/>
                                    </p:animScale>
                                    <p:animScale>
                                      <p:cBhvr>
                                        <p:cTn id="114" dur="166" decel="50000">
                                          <p:stCondLst>
                                            <p:cond delay="1668"/>
                                          </p:stCondLst>
                                        </p:cTn>
                                        <p:tgtEl>
                                          <p:spTgt spid="25615"/>
                                        </p:tgtEl>
                                      </p:cBhvr>
                                      <p:to x="100000" y="100000"/>
                                    </p:animScale>
                                    <p:animScale>
                                      <p:cBhvr>
                                        <p:cTn id="115" dur="26">
                                          <p:stCondLst>
                                            <p:cond delay="1808"/>
                                          </p:stCondLst>
                                        </p:cTn>
                                        <p:tgtEl>
                                          <p:spTgt spid="25615"/>
                                        </p:tgtEl>
                                      </p:cBhvr>
                                      <p:to x="100000" y="95000"/>
                                    </p:animScale>
                                    <p:animScale>
                                      <p:cBhvr>
                                        <p:cTn id="116" dur="166" decel="50000">
                                          <p:stCondLst>
                                            <p:cond delay="1834"/>
                                          </p:stCondLst>
                                        </p:cTn>
                                        <p:tgtEl>
                                          <p:spTgt spid="2561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7" grpId="0" build="allAtOnce"/>
      <p:bldP spid="25609" grpId="0"/>
      <p:bldP spid="25610" grpId="0"/>
      <p:bldP spid="25611" grpId="0"/>
      <p:bldP spid="25613" grpId="0"/>
      <p:bldP spid="256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BJ_001"/>
          <p:cNvPicPr>
            <a:picLocks noChangeAspect="1" noChangeArrowheads="1"/>
          </p:cNvPicPr>
          <p:nvPr/>
        </p:nvPicPr>
        <p:blipFill>
          <a:blip r:embed="rId4"/>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6627" name="Text Box 3"/>
          <p:cNvSpPr txBox="1">
            <a:spLocks noChangeArrowheads="1"/>
          </p:cNvSpPr>
          <p:nvPr/>
        </p:nvSpPr>
        <p:spPr bwMode="auto">
          <a:xfrm>
            <a:off x="468313" y="981075"/>
            <a:ext cx="79914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200" b="1" dirty="0"/>
              <a:t>       </a:t>
            </a:r>
            <a:r>
              <a:rPr lang="zh-CN" altLang="en-US" sz="3200" b="1" dirty="0"/>
              <a:t>请把左边要获取数据的事件与右边获取数据的方法用线连接。</a:t>
            </a:r>
          </a:p>
        </p:txBody>
      </p:sp>
      <p:sp>
        <p:nvSpPr>
          <p:cNvPr id="26628" name="Text Box 4"/>
          <p:cNvSpPr txBox="1">
            <a:spLocks noChangeArrowheads="1"/>
          </p:cNvSpPr>
          <p:nvPr/>
        </p:nvSpPr>
        <p:spPr bwMode="auto">
          <a:xfrm>
            <a:off x="7092950" y="2133600"/>
            <a:ext cx="12239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b="1"/>
              <a:t>观察</a:t>
            </a:r>
          </a:p>
        </p:txBody>
      </p:sp>
      <p:sp>
        <p:nvSpPr>
          <p:cNvPr id="26629" name="Text Box 5"/>
          <p:cNvSpPr txBox="1">
            <a:spLocks noChangeArrowheads="1"/>
          </p:cNvSpPr>
          <p:nvPr/>
        </p:nvSpPr>
        <p:spPr bwMode="auto">
          <a:xfrm>
            <a:off x="7092950" y="3213100"/>
            <a:ext cx="11525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b="1"/>
              <a:t>测量</a:t>
            </a:r>
          </a:p>
        </p:txBody>
      </p:sp>
      <p:sp>
        <p:nvSpPr>
          <p:cNvPr id="26630" name="Text Box 6"/>
          <p:cNvSpPr txBox="1">
            <a:spLocks noChangeArrowheads="1"/>
          </p:cNvSpPr>
          <p:nvPr/>
        </p:nvSpPr>
        <p:spPr bwMode="auto">
          <a:xfrm>
            <a:off x="7092950" y="4437063"/>
            <a:ext cx="11525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b="1"/>
              <a:t>实验</a:t>
            </a:r>
          </a:p>
        </p:txBody>
      </p:sp>
      <p:sp>
        <p:nvSpPr>
          <p:cNvPr id="26631" name="Text Box 7"/>
          <p:cNvSpPr txBox="1">
            <a:spLocks noChangeArrowheads="1"/>
          </p:cNvSpPr>
          <p:nvPr/>
        </p:nvSpPr>
        <p:spPr bwMode="auto">
          <a:xfrm>
            <a:off x="7092950" y="5661025"/>
            <a:ext cx="12239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b="1"/>
              <a:t>调查</a:t>
            </a:r>
          </a:p>
        </p:txBody>
      </p:sp>
      <p:sp>
        <p:nvSpPr>
          <p:cNvPr id="26632" name="Text Box 8"/>
          <p:cNvSpPr txBox="1">
            <a:spLocks noChangeArrowheads="1"/>
          </p:cNvSpPr>
          <p:nvPr/>
        </p:nvSpPr>
        <p:spPr bwMode="auto">
          <a:xfrm>
            <a:off x="250825" y="5661025"/>
            <a:ext cx="54737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200" b="1"/>
              <a:t>  </a:t>
            </a:r>
            <a:r>
              <a:rPr lang="zh-CN" altLang="en-US" sz="3200" b="1"/>
              <a:t>一周来小明家每天的用电量</a:t>
            </a:r>
          </a:p>
        </p:txBody>
      </p:sp>
      <p:sp>
        <p:nvSpPr>
          <p:cNvPr id="26633" name="Text Box 9"/>
          <p:cNvSpPr txBox="1">
            <a:spLocks noChangeArrowheads="1"/>
          </p:cNvSpPr>
          <p:nvPr/>
        </p:nvSpPr>
        <p:spPr bwMode="auto">
          <a:xfrm>
            <a:off x="468313" y="3141663"/>
            <a:ext cx="49307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200" b="1"/>
              <a:t>9</a:t>
            </a:r>
            <a:r>
              <a:rPr lang="zh-CN" altLang="en-US" sz="3200" b="1"/>
              <a:t>：</a:t>
            </a:r>
            <a:r>
              <a:rPr lang="en-US" altLang="zh-CN" sz="3200" b="1"/>
              <a:t>00~11</a:t>
            </a:r>
            <a:r>
              <a:rPr lang="zh-CN" altLang="en-US" sz="3200" b="1"/>
              <a:t>：</a:t>
            </a:r>
            <a:r>
              <a:rPr lang="en-US" altLang="zh-CN" sz="3200" b="1"/>
              <a:t>00</a:t>
            </a:r>
            <a:r>
              <a:rPr lang="zh-CN" altLang="en-US" sz="3200" b="1"/>
              <a:t>在某交通路口的闯红灯的次数</a:t>
            </a:r>
          </a:p>
        </p:txBody>
      </p:sp>
      <p:sp>
        <p:nvSpPr>
          <p:cNvPr id="26634" name="Text Box 10"/>
          <p:cNvSpPr txBox="1">
            <a:spLocks noChangeArrowheads="1"/>
          </p:cNvSpPr>
          <p:nvPr/>
        </p:nvSpPr>
        <p:spPr bwMode="auto">
          <a:xfrm>
            <a:off x="611188" y="4581525"/>
            <a:ext cx="4752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zh-CN" altLang="zh-CN" sz="2000"/>
          </a:p>
        </p:txBody>
      </p:sp>
      <p:sp>
        <p:nvSpPr>
          <p:cNvPr id="26635" name="Text Box 11"/>
          <p:cNvSpPr txBox="1">
            <a:spLocks noChangeArrowheads="1"/>
          </p:cNvSpPr>
          <p:nvPr/>
        </p:nvSpPr>
        <p:spPr bwMode="auto">
          <a:xfrm>
            <a:off x="395288" y="2060575"/>
            <a:ext cx="51149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b="1" dirty="0">
                <a:solidFill>
                  <a:srgbClr val="0066FF"/>
                </a:solidFill>
              </a:rPr>
              <a:t>七年级（</a:t>
            </a:r>
            <a:r>
              <a:rPr lang="en-US" altLang="zh-CN" sz="3200" b="1" dirty="0">
                <a:solidFill>
                  <a:srgbClr val="0066FF"/>
                </a:solidFill>
              </a:rPr>
              <a:t>2</a:t>
            </a:r>
            <a:r>
              <a:rPr lang="zh-CN" altLang="en-US" sz="3200" b="1" dirty="0">
                <a:solidFill>
                  <a:srgbClr val="0066FF"/>
                </a:solidFill>
              </a:rPr>
              <a:t>）班同学最喜爱的体育活动</a:t>
            </a:r>
          </a:p>
        </p:txBody>
      </p:sp>
      <p:sp>
        <p:nvSpPr>
          <p:cNvPr id="26636" name="Text Box 12"/>
          <p:cNvSpPr txBox="1">
            <a:spLocks noChangeArrowheads="1"/>
          </p:cNvSpPr>
          <p:nvPr/>
        </p:nvSpPr>
        <p:spPr bwMode="auto">
          <a:xfrm>
            <a:off x="323850" y="4365625"/>
            <a:ext cx="52768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200" b="1">
                <a:solidFill>
                  <a:srgbClr val="3366FF"/>
                </a:solidFill>
              </a:rPr>
              <a:t> </a:t>
            </a:r>
            <a:r>
              <a:rPr lang="zh-CN" altLang="en-US" sz="3200" b="1">
                <a:solidFill>
                  <a:srgbClr val="3366FF"/>
                </a:solidFill>
              </a:rPr>
              <a:t>抛掷</a:t>
            </a:r>
            <a:r>
              <a:rPr lang="en-US" altLang="zh-CN" sz="3200" b="1">
                <a:solidFill>
                  <a:srgbClr val="3366FF"/>
                </a:solidFill>
              </a:rPr>
              <a:t>100</a:t>
            </a:r>
            <a:r>
              <a:rPr lang="zh-CN" altLang="en-US" sz="3200" b="1">
                <a:solidFill>
                  <a:srgbClr val="3366FF"/>
                </a:solidFill>
              </a:rPr>
              <a:t>次硬币正面朝上和正面朝下的次数</a:t>
            </a:r>
          </a:p>
        </p:txBody>
      </p:sp>
      <p:sp>
        <p:nvSpPr>
          <p:cNvPr id="26637" name="Line 13"/>
          <p:cNvSpPr>
            <a:spLocks noChangeShapeType="1"/>
          </p:cNvSpPr>
          <p:nvPr/>
        </p:nvSpPr>
        <p:spPr bwMode="auto">
          <a:xfrm flipV="1">
            <a:off x="5148263" y="2565400"/>
            <a:ext cx="1944687" cy="1160463"/>
          </a:xfrm>
          <a:prstGeom prst="line">
            <a:avLst/>
          </a:prstGeom>
          <a:noFill/>
          <a:ln w="38100">
            <a:solidFill>
              <a:srgbClr val="FF33CC"/>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6638" name="Line 14"/>
          <p:cNvSpPr>
            <a:spLocks noChangeShapeType="1"/>
          </p:cNvSpPr>
          <p:nvPr/>
        </p:nvSpPr>
        <p:spPr bwMode="auto">
          <a:xfrm flipV="1">
            <a:off x="5435600" y="3716338"/>
            <a:ext cx="1728788" cy="2233612"/>
          </a:xfrm>
          <a:prstGeom prst="line">
            <a:avLst/>
          </a:prstGeom>
          <a:noFill/>
          <a:ln w="38100">
            <a:solidFill>
              <a:srgbClr val="FF33CC"/>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6639" name="Text Box 15"/>
          <p:cNvSpPr txBox="1">
            <a:spLocks noChangeArrowheads="1"/>
          </p:cNvSpPr>
          <p:nvPr/>
        </p:nvSpPr>
        <p:spPr bwMode="auto">
          <a:xfrm>
            <a:off x="0" y="188913"/>
            <a:ext cx="31242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4800" b="1" dirty="0">
                <a:solidFill>
                  <a:srgbClr val="FF33CC"/>
                </a:solidFill>
                <a:latin typeface="Times New Roman" panose="02020603050405020304" pitchFamily="18" charset="0"/>
                <a:ea typeface="隶书" panose="02010509060101010101" pitchFamily="49" charset="-122"/>
              </a:rPr>
              <a:t>试一试：</a:t>
            </a:r>
          </a:p>
        </p:txBody>
      </p:sp>
      <p:sp>
        <p:nvSpPr>
          <p:cNvPr id="26640" name="Line 16"/>
          <p:cNvSpPr>
            <a:spLocks noChangeShapeType="1"/>
          </p:cNvSpPr>
          <p:nvPr/>
        </p:nvSpPr>
        <p:spPr bwMode="auto">
          <a:xfrm>
            <a:off x="5292725" y="2349500"/>
            <a:ext cx="1871663" cy="3527425"/>
          </a:xfrm>
          <a:prstGeom prst="line">
            <a:avLst/>
          </a:prstGeom>
          <a:noFill/>
          <a:ln w="38100">
            <a:solidFill>
              <a:srgbClr val="FF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6641" name="Line 17"/>
          <p:cNvSpPr>
            <a:spLocks noChangeShapeType="1"/>
          </p:cNvSpPr>
          <p:nvPr/>
        </p:nvSpPr>
        <p:spPr bwMode="auto">
          <a:xfrm>
            <a:off x="5219700" y="4724400"/>
            <a:ext cx="1873250" cy="73025"/>
          </a:xfrm>
          <a:prstGeom prst="line">
            <a:avLst/>
          </a:prstGeom>
          <a:noFill/>
          <a:ln w="38100">
            <a:solidFill>
              <a:srgbClr val="FF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35"/>
                                        </p:tgtEl>
                                        <p:attrNameLst>
                                          <p:attrName>style.visibility</p:attrName>
                                        </p:attrNameLst>
                                      </p:cBhvr>
                                      <p:to>
                                        <p:strVal val="visible"/>
                                      </p:to>
                                    </p:set>
                                    <p:animEffect transition="in" filter="wipe(left)">
                                      <p:cBhvr>
                                        <p:cTn id="7" dur="1000"/>
                                        <p:tgtEl>
                                          <p:spTgt spid="2663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6633"/>
                                        </p:tgtEl>
                                        <p:attrNameLst>
                                          <p:attrName>style.visibility</p:attrName>
                                        </p:attrNameLst>
                                      </p:cBhvr>
                                      <p:to>
                                        <p:strVal val="visible"/>
                                      </p:to>
                                    </p:set>
                                    <p:animEffect transition="in" filter="wipe(left)">
                                      <p:cBhvr>
                                        <p:cTn id="11" dur="1000"/>
                                        <p:tgtEl>
                                          <p:spTgt spid="26633"/>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26636"/>
                                        </p:tgtEl>
                                        <p:attrNameLst>
                                          <p:attrName>style.visibility</p:attrName>
                                        </p:attrNameLst>
                                      </p:cBhvr>
                                      <p:to>
                                        <p:strVal val="visible"/>
                                      </p:to>
                                    </p:set>
                                    <p:animEffect transition="in" filter="wipe(left)">
                                      <p:cBhvr>
                                        <p:cTn id="15" dur="1000"/>
                                        <p:tgtEl>
                                          <p:spTgt spid="26636"/>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26632"/>
                                        </p:tgtEl>
                                        <p:attrNameLst>
                                          <p:attrName>style.visibility</p:attrName>
                                        </p:attrNameLst>
                                      </p:cBhvr>
                                      <p:to>
                                        <p:strVal val="visible"/>
                                      </p:to>
                                    </p:set>
                                    <p:animEffect transition="in" filter="wipe(left)">
                                      <p:cBhvr>
                                        <p:cTn id="19" dur="1000"/>
                                        <p:tgtEl>
                                          <p:spTgt spid="26632"/>
                                        </p:tgtEl>
                                      </p:cBhvr>
                                    </p:animEffect>
                                  </p:childTnLst>
                                </p:cTn>
                              </p:par>
                            </p:childTnLst>
                          </p:cTn>
                        </p:par>
                        <p:par>
                          <p:cTn id="20" fill="hold">
                            <p:stCondLst>
                              <p:cond delay="4000"/>
                            </p:stCondLst>
                            <p:childTnLst>
                              <p:par>
                                <p:cTn id="21" presetID="22" presetClass="entr" presetSubtype="2" fill="hold" grpId="0" nodeType="afterEffect">
                                  <p:stCondLst>
                                    <p:cond delay="0"/>
                                  </p:stCondLst>
                                  <p:childTnLst>
                                    <p:set>
                                      <p:cBhvr>
                                        <p:cTn id="22" dur="1" fill="hold">
                                          <p:stCondLst>
                                            <p:cond delay="0"/>
                                          </p:stCondLst>
                                        </p:cTn>
                                        <p:tgtEl>
                                          <p:spTgt spid="26628"/>
                                        </p:tgtEl>
                                        <p:attrNameLst>
                                          <p:attrName>style.visibility</p:attrName>
                                        </p:attrNameLst>
                                      </p:cBhvr>
                                      <p:to>
                                        <p:strVal val="visible"/>
                                      </p:to>
                                    </p:set>
                                    <p:animEffect transition="in" filter="wipe(right)">
                                      <p:cBhvr>
                                        <p:cTn id="23" dur="1000"/>
                                        <p:tgtEl>
                                          <p:spTgt spid="26628"/>
                                        </p:tgtEl>
                                      </p:cBhvr>
                                    </p:animEffect>
                                  </p:childTnLst>
                                </p:cTn>
                              </p:par>
                            </p:childTnLst>
                          </p:cTn>
                        </p:par>
                        <p:par>
                          <p:cTn id="24" fill="hold">
                            <p:stCondLst>
                              <p:cond delay="5000"/>
                            </p:stCondLst>
                            <p:childTnLst>
                              <p:par>
                                <p:cTn id="25" presetID="22" presetClass="entr" presetSubtype="2" fill="hold" grpId="0" nodeType="afterEffect">
                                  <p:stCondLst>
                                    <p:cond delay="0"/>
                                  </p:stCondLst>
                                  <p:childTnLst>
                                    <p:set>
                                      <p:cBhvr>
                                        <p:cTn id="26" dur="1" fill="hold">
                                          <p:stCondLst>
                                            <p:cond delay="0"/>
                                          </p:stCondLst>
                                        </p:cTn>
                                        <p:tgtEl>
                                          <p:spTgt spid="26629"/>
                                        </p:tgtEl>
                                        <p:attrNameLst>
                                          <p:attrName>style.visibility</p:attrName>
                                        </p:attrNameLst>
                                      </p:cBhvr>
                                      <p:to>
                                        <p:strVal val="visible"/>
                                      </p:to>
                                    </p:set>
                                    <p:animEffect transition="in" filter="wipe(right)">
                                      <p:cBhvr>
                                        <p:cTn id="27" dur="1000"/>
                                        <p:tgtEl>
                                          <p:spTgt spid="26629"/>
                                        </p:tgtEl>
                                      </p:cBhvr>
                                    </p:animEffect>
                                  </p:childTnLst>
                                </p:cTn>
                              </p:par>
                            </p:childTnLst>
                          </p:cTn>
                        </p:par>
                        <p:par>
                          <p:cTn id="28" fill="hold">
                            <p:stCondLst>
                              <p:cond delay="6000"/>
                            </p:stCondLst>
                            <p:childTnLst>
                              <p:par>
                                <p:cTn id="29" presetID="22" presetClass="entr" presetSubtype="2" fill="hold" grpId="0" nodeType="afterEffect">
                                  <p:stCondLst>
                                    <p:cond delay="0"/>
                                  </p:stCondLst>
                                  <p:childTnLst>
                                    <p:set>
                                      <p:cBhvr>
                                        <p:cTn id="30" dur="1" fill="hold">
                                          <p:stCondLst>
                                            <p:cond delay="0"/>
                                          </p:stCondLst>
                                        </p:cTn>
                                        <p:tgtEl>
                                          <p:spTgt spid="26630"/>
                                        </p:tgtEl>
                                        <p:attrNameLst>
                                          <p:attrName>style.visibility</p:attrName>
                                        </p:attrNameLst>
                                      </p:cBhvr>
                                      <p:to>
                                        <p:strVal val="visible"/>
                                      </p:to>
                                    </p:set>
                                    <p:animEffect transition="in" filter="wipe(right)">
                                      <p:cBhvr>
                                        <p:cTn id="31" dur="1000"/>
                                        <p:tgtEl>
                                          <p:spTgt spid="26630"/>
                                        </p:tgtEl>
                                      </p:cBhvr>
                                    </p:animEffect>
                                  </p:childTnLst>
                                </p:cTn>
                              </p:par>
                            </p:childTnLst>
                          </p:cTn>
                        </p:par>
                        <p:par>
                          <p:cTn id="32" fill="hold">
                            <p:stCondLst>
                              <p:cond delay="7000"/>
                            </p:stCondLst>
                            <p:childTnLst>
                              <p:par>
                                <p:cTn id="33" presetID="22" presetClass="entr" presetSubtype="2" fill="hold" grpId="0" nodeType="afterEffect">
                                  <p:stCondLst>
                                    <p:cond delay="0"/>
                                  </p:stCondLst>
                                  <p:childTnLst>
                                    <p:set>
                                      <p:cBhvr>
                                        <p:cTn id="34" dur="1" fill="hold">
                                          <p:stCondLst>
                                            <p:cond delay="0"/>
                                          </p:stCondLst>
                                        </p:cTn>
                                        <p:tgtEl>
                                          <p:spTgt spid="26631"/>
                                        </p:tgtEl>
                                        <p:attrNameLst>
                                          <p:attrName>style.visibility</p:attrName>
                                        </p:attrNameLst>
                                      </p:cBhvr>
                                      <p:to>
                                        <p:strVal val="visible"/>
                                      </p:to>
                                    </p:set>
                                    <p:animEffect transition="in" filter="wipe(right)">
                                      <p:cBhvr>
                                        <p:cTn id="35" dur="1000"/>
                                        <p:tgtEl>
                                          <p:spTgt spid="2663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26640"/>
                                        </p:tgtEl>
                                        <p:attrNameLst>
                                          <p:attrName>style.visibility</p:attrName>
                                        </p:attrNameLst>
                                      </p:cBhvr>
                                      <p:to>
                                        <p:strVal val="visible"/>
                                      </p:to>
                                    </p:set>
                                    <p:animEffect transition="in" filter="wipe(left)">
                                      <p:cBhvr>
                                        <p:cTn id="40" dur="1000"/>
                                        <p:tgtEl>
                                          <p:spTgt spid="26640"/>
                                        </p:tgtEl>
                                      </p:cBhvr>
                                    </p:animEffect>
                                  </p:childTnLst>
                                  <p:subTnLst>
                                    <p:audio>
                                      <p:cMediaNode>
                                        <p:cTn display="0" masterRel="sameClick">
                                          <p:stCondLst>
                                            <p:cond evt="begin" delay="0">
                                              <p:tn val="38"/>
                                            </p:cond>
                                          </p:stCondLst>
                                          <p:endCondLst>
                                            <p:cond evt="onStopAudio" delay="0">
                                              <p:tgtEl>
                                                <p:sldTgt/>
                                              </p:tgtEl>
                                            </p:cond>
                                          </p:endCondLst>
                                        </p:cTn>
                                        <p:tgtEl>
                                          <p:sndTgt r:embed="rId3" name="chimes.wav"/>
                                        </p:tgtEl>
                                      </p:cMediaNode>
                                    </p:audio>
                                  </p:sub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26637"/>
                                        </p:tgtEl>
                                        <p:attrNameLst>
                                          <p:attrName>style.visibility</p:attrName>
                                        </p:attrNameLst>
                                      </p:cBhvr>
                                      <p:to>
                                        <p:strVal val="visible"/>
                                      </p:to>
                                    </p:set>
                                    <p:animEffect transition="in" filter="wipe(left)">
                                      <p:cBhvr>
                                        <p:cTn id="45" dur="1000"/>
                                        <p:tgtEl>
                                          <p:spTgt spid="26637"/>
                                        </p:tgtEl>
                                      </p:cBhvr>
                                    </p:animEffect>
                                  </p:childTnLst>
                                  <p:subTnLst>
                                    <p:audio>
                                      <p:cMediaNode>
                                        <p:cTn display="0" masterRel="sameClick">
                                          <p:stCondLst>
                                            <p:cond evt="begin" delay="0">
                                              <p:tn val="43"/>
                                            </p:cond>
                                          </p:stCondLst>
                                          <p:endCondLst>
                                            <p:cond evt="onStopAudio" delay="0">
                                              <p:tgtEl>
                                                <p:sldTgt/>
                                              </p:tgtEl>
                                            </p:cond>
                                          </p:endCondLst>
                                        </p:cTn>
                                        <p:tgtEl>
                                          <p:sndTgt r:embed="rId3" name="chimes.wav"/>
                                        </p:tgtEl>
                                      </p:cMediaNode>
                                    </p:audio>
                                  </p:sub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26641"/>
                                        </p:tgtEl>
                                        <p:attrNameLst>
                                          <p:attrName>style.visibility</p:attrName>
                                        </p:attrNameLst>
                                      </p:cBhvr>
                                      <p:to>
                                        <p:strVal val="visible"/>
                                      </p:to>
                                    </p:set>
                                    <p:animEffect transition="in" filter="wipe(left)">
                                      <p:cBhvr>
                                        <p:cTn id="50" dur="1000"/>
                                        <p:tgtEl>
                                          <p:spTgt spid="26641"/>
                                        </p:tgtEl>
                                      </p:cBhvr>
                                    </p:animEffect>
                                  </p:childTnLst>
                                  <p:subTnLst>
                                    <p:audio>
                                      <p:cMediaNode>
                                        <p:cTn display="0" masterRel="sameClick">
                                          <p:stCondLst>
                                            <p:cond evt="begin" delay="0">
                                              <p:tn val="48"/>
                                            </p:cond>
                                          </p:stCondLst>
                                          <p:endCondLst>
                                            <p:cond evt="onStopAudio" delay="0">
                                              <p:tgtEl>
                                                <p:sldTgt/>
                                              </p:tgtEl>
                                            </p:cond>
                                          </p:endCondLst>
                                        </p:cTn>
                                        <p:tgtEl>
                                          <p:sndTgt r:embed="rId3" name="chimes.wav"/>
                                        </p:tgtEl>
                                      </p:cMediaNode>
                                    </p:audio>
                                  </p:sub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26638"/>
                                        </p:tgtEl>
                                        <p:attrNameLst>
                                          <p:attrName>style.visibility</p:attrName>
                                        </p:attrNameLst>
                                      </p:cBhvr>
                                      <p:to>
                                        <p:strVal val="visible"/>
                                      </p:to>
                                    </p:set>
                                    <p:animEffect transition="in" filter="wipe(down)">
                                      <p:cBhvr>
                                        <p:cTn id="55" dur="1000"/>
                                        <p:tgtEl>
                                          <p:spTgt spid="26638"/>
                                        </p:tgtEl>
                                      </p:cBhvr>
                                    </p:animEffect>
                                  </p:childTnLst>
                                  <p:subTnLst>
                                    <p:audio>
                                      <p:cMediaNode>
                                        <p:cTn display="0" masterRel="sameClick">
                                          <p:stCondLst>
                                            <p:cond evt="begin" delay="0">
                                              <p:tn val="53"/>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P spid="26629" grpId="0"/>
      <p:bldP spid="26630" grpId="0"/>
      <p:bldP spid="26631" grpId="0"/>
      <p:bldP spid="26632" grpId="0"/>
      <p:bldP spid="26633" grpId="0"/>
      <p:bldP spid="26635" grpId="0"/>
      <p:bldP spid="26636" grpId="0"/>
      <p:bldP spid="26637" grpId="0" animBg="1"/>
      <p:bldP spid="26638" grpId="0" animBg="1"/>
      <p:bldP spid="26640" grpId="0" animBg="1"/>
      <p:bldP spid="2664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BJ_001"/>
          <p:cNvPicPr>
            <a:picLocks noChangeAspect="1" noChangeArrowheads="1"/>
          </p:cNvPicPr>
          <p:nvPr/>
        </p:nvPicPr>
        <p:blipFill>
          <a:blip r:embed="rId2"/>
          <a:srcRect/>
          <a:stretch>
            <a:fillRect/>
          </a:stretch>
        </p:blipFill>
        <p:spPr bwMode="auto">
          <a:xfrm>
            <a:off x="763588" y="889000"/>
            <a:ext cx="7616825" cy="5080000"/>
          </a:xfrm>
          <a:prstGeom prst="rect">
            <a:avLst/>
          </a:prstGeom>
          <a:noFill/>
          <a:extLst>
            <a:ext uri="{909E8E84-426E-40DD-AFC4-6F175D3DCCD1}">
              <a14:hiddenFill xmlns:a14="http://schemas.microsoft.com/office/drawing/2010/main">
                <a:solidFill>
                  <a:srgbClr val="FFFFFF"/>
                </a:solidFill>
              </a14:hiddenFill>
            </a:ext>
          </a:extLst>
        </p:spPr>
      </p:pic>
      <p:sp>
        <p:nvSpPr>
          <p:cNvPr id="29699" name="WordArt 3"/>
          <p:cNvSpPr>
            <a:spLocks noChangeArrowheads="1" noChangeShapeType="1" noTextEdit="1"/>
          </p:cNvSpPr>
          <p:nvPr/>
        </p:nvSpPr>
        <p:spPr bwMode="auto">
          <a:xfrm>
            <a:off x="395288" y="404813"/>
            <a:ext cx="1938337" cy="695325"/>
          </a:xfrm>
          <a:prstGeom prst="rect">
            <a:avLst/>
          </a:prstGeom>
        </p:spPr>
        <p:txBody>
          <a:bodyPr wrap="none" fromWordArt="1">
            <a:prstTxWarp prst="textWave1">
              <a:avLst>
                <a:gd name="adj1" fmla="val 13005"/>
                <a:gd name="adj2" fmla="val 0"/>
              </a:avLst>
            </a:prstTxWarp>
          </a:bodyPr>
          <a:lstStyle/>
          <a:p>
            <a:pPr algn="ctr"/>
            <a:r>
              <a:rPr lang="zh-CN" altLang="en-US" sz="4000" kern="10" dirty="0">
                <a:ln w="12700">
                  <a:solidFill>
                    <a:srgbClr val="B2B2B2"/>
                  </a:solidFill>
                  <a:round/>
                </a:ln>
                <a:gradFill rotWithShape="0">
                  <a:gsLst>
                    <a:gs pos="0">
                      <a:srgbClr val="520402"/>
                    </a:gs>
                    <a:gs pos="100000">
                      <a:srgbClr val="FFCC00"/>
                    </a:gs>
                  </a:gsLst>
                  <a:lin ang="5400000" scaled="1"/>
                </a:gradFill>
                <a:effectLst>
                  <a:outerShdw dist="35921" dir="2700000" sy="50000" rotWithShape="0">
                    <a:srgbClr val="875B0D">
                      <a:alpha val="70000"/>
                    </a:srgbClr>
                  </a:outerShdw>
                </a:effectLst>
                <a:latin typeface="华文新魏" panose="02010800040101010101" charset="-122"/>
                <a:ea typeface="华文新魏" panose="02010800040101010101" charset="-122"/>
              </a:rPr>
              <a:t>问一问</a:t>
            </a:r>
          </a:p>
        </p:txBody>
      </p:sp>
      <p:sp>
        <p:nvSpPr>
          <p:cNvPr id="29700" name="Text Box 4"/>
          <p:cNvSpPr txBox="1">
            <a:spLocks noChangeArrowheads="1"/>
          </p:cNvSpPr>
          <p:nvPr/>
        </p:nvSpPr>
        <p:spPr bwMode="auto">
          <a:xfrm>
            <a:off x="0" y="1341438"/>
            <a:ext cx="9144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600" b="1" dirty="0">
                <a:solidFill>
                  <a:srgbClr val="FF9933"/>
                </a:solidFill>
                <a:ea typeface="新宋体" panose="02010609030101010101" pitchFamily="49" charset="-122"/>
              </a:rPr>
              <a:t>收集数据的途径中，直接途径包括那些？间接途径包括那些？</a:t>
            </a:r>
          </a:p>
        </p:txBody>
      </p:sp>
      <p:sp>
        <p:nvSpPr>
          <p:cNvPr id="29701" name="Text Box 5"/>
          <p:cNvSpPr txBox="1">
            <a:spLocks noChangeArrowheads="1"/>
          </p:cNvSpPr>
          <p:nvPr/>
        </p:nvSpPr>
        <p:spPr bwMode="auto">
          <a:xfrm>
            <a:off x="0" y="3213100"/>
            <a:ext cx="91440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3600" dirty="0"/>
              <a:t>直接途径有：</a:t>
            </a:r>
          </a:p>
          <a:p>
            <a:endParaRPr lang="zh-CN" altLang="en-US" sz="3600" dirty="0"/>
          </a:p>
          <a:p>
            <a:endParaRPr lang="zh-CN" altLang="en-US" sz="3600" dirty="0"/>
          </a:p>
          <a:p>
            <a:r>
              <a:rPr lang="zh-CN" altLang="en-US" sz="3600" dirty="0"/>
              <a:t>间接途径有：</a:t>
            </a:r>
            <a:endParaRPr lang="zh-CN" altLang="en-US" sz="1400" b="1" dirty="0">
              <a:solidFill>
                <a:srgbClr val="FF00FF"/>
              </a:solidFill>
            </a:endParaRPr>
          </a:p>
        </p:txBody>
      </p:sp>
      <p:pic>
        <p:nvPicPr>
          <p:cNvPr id="29702" name="Picture 6" descr="0017">
            <a:hlinkClick r:id="rId3" action="ppaction://hlinksldjump"/>
          </p:cNvPr>
          <p:cNvPicPr>
            <a:picLocks noChangeAspect="1" noChangeArrowheads="1" noCrop="1"/>
          </p:cNvPicPr>
          <p:nvPr/>
        </p:nvPicPr>
        <p:blipFill>
          <a:blip r:embed="rId4"/>
          <a:srcRect/>
          <a:stretch>
            <a:fillRect/>
          </a:stretch>
        </p:blipFill>
        <p:spPr bwMode="auto">
          <a:xfrm>
            <a:off x="7667625" y="5734050"/>
            <a:ext cx="666750" cy="665163"/>
          </a:xfrm>
          <a:prstGeom prst="rect">
            <a:avLst/>
          </a:prstGeom>
          <a:noFill/>
          <a:extLst>
            <a:ext uri="{909E8E84-426E-40DD-AFC4-6F175D3DCCD1}">
              <a14:hiddenFill xmlns:a14="http://schemas.microsoft.com/office/drawing/2010/main">
                <a:solidFill>
                  <a:srgbClr val="FFFFFF"/>
                </a:solidFill>
              </a14:hiddenFill>
            </a:ext>
          </a:extLst>
        </p:spPr>
      </p:pic>
      <p:sp>
        <p:nvSpPr>
          <p:cNvPr id="29703" name="Text Box 7"/>
          <p:cNvSpPr txBox="1">
            <a:spLocks noChangeArrowheads="1"/>
          </p:cNvSpPr>
          <p:nvPr/>
        </p:nvSpPr>
        <p:spPr bwMode="auto">
          <a:xfrm>
            <a:off x="2555875" y="3141663"/>
            <a:ext cx="6265863"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3600" b="1" dirty="0">
                <a:solidFill>
                  <a:srgbClr val="FF00FF"/>
                </a:solidFill>
              </a:rPr>
              <a:t>观察、测量、调查、实验、</a:t>
            </a:r>
          </a:p>
          <a:p>
            <a:r>
              <a:rPr lang="zh-CN" altLang="en-US" sz="3600" b="1" dirty="0">
                <a:solidFill>
                  <a:srgbClr val="FF00FF"/>
                </a:solidFill>
              </a:rPr>
              <a:t>访问</a:t>
            </a:r>
            <a:r>
              <a:rPr lang="zh-CN" altLang="en-US" sz="3600" dirty="0">
                <a:solidFill>
                  <a:srgbClr val="FF00FF"/>
                </a:solidFill>
              </a:rPr>
              <a:t>；</a:t>
            </a:r>
          </a:p>
          <a:p>
            <a:pPr>
              <a:spcBef>
                <a:spcPct val="50000"/>
              </a:spcBef>
            </a:pPr>
            <a:endParaRPr lang="en-US" altLang="zh-CN" sz="3600" dirty="0"/>
          </a:p>
        </p:txBody>
      </p:sp>
      <p:sp>
        <p:nvSpPr>
          <p:cNvPr id="29704" name="Text Box 8"/>
          <p:cNvSpPr txBox="1">
            <a:spLocks noChangeArrowheads="1"/>
          </p:cNvSpPr>
          <p:nvPr/>
        </p:nvSpPr>
        <p:spPr bwMode="auto">
          <a:xfrm>
            <a:off x="2555875" y="4843463"/>
            <a:ext cx="597693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3600" b="1" dirty="0">
                <a:solidFill>
                  <a:srgbClr val="FF00FF"/>
                </a:solidFill>
              </a:rPr>
              <a:t>查阅资料（查阅文献资料、互联网等</a:t>
            </a:r>
            <a:r>
              <a:rPr lang="zh-CN" altLang="en-US" sz="3600" b="1" dirty="0" smtClean="0">
                <a:solidFill>
                  <a:srgbClr val="FF00FF"/>
                </a:solidFill>
              </a:rPr>
              <a:t>）。</a:t>
            </a:r>
            <a:endParaRPr lang="zh-CN" altLang="en-US" sz="3600" b="1" dirty="0">
              <a:solidFill>
                <a:srgbClr val="FF00FF"/>
              </a:solidFill>
            </a:endParaRPr>
          </a:p>
        </p:txBody>
      </p:sp>
      <p:sp>
        <p:nvSpPr>
          <p:cNvPr id="29705" name="Text Box 9"/>
          <p:cNvSpPr txBox="1">
            <a:spLocks noChangeArrowheads="1"/>
          </p:cNvSpPr>
          <p:nvPr/>
        </p:nvSpPr>
        <p:spPr bwMode="auto">
          <a:xfrm>
            <a:off x="-252413" y="2492375"/>
            <a:ext cx="9144001"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dirty="0">
                <a:solidFill>
                  <a:srgbClr val="FF9900"/>
                </a:solidFill>
              </a:rPr>
              <a:t>（访问、测量、调查、实验、查阅资料、观察）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70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7" presetClass="entr" presetSubtype="0" fill="hold" grpId="0" nodeType="clickEffect">
                                  <p:stCondLst>
                                    <p:cond delay="0"/>
                                  </p:stCondLst>
                                  <p:iterate type="lt">
                                    <p:tmPct val="50000"/>
                                  </p:iterate>
                                  <p:childTnLst>
                                    <p:set>
                                      <p:cBhvr>
                                        <p:cTn id="10" dur="1" fill="hold">
                                          <p:stCondLst>
                                            <p:cond delay="0"/>
                                          </p:stCondLst>
                                        </p:cTn>
                                        <p:tgtEl>
                                          <p:spTgt spid="29701"/>
                                        </p:tgtEl>
                                        <p:attrNameLst>
                                          <p:attrName>style.visibility</p:attrName>
                                        </p:attrNameLst>
                                      </p:cBhvr>
                                      <p:to>
                                        <p:strVal val="visible"/>
                                      </p:to>
                                    </p:set>
                                    <p:anim calcmode="discrete" valueType="clr">
                                      <p:cBhvr override="childStyle">
                                        <p:cTn id="11" dur="500"/>
                                        <p:tgtEl>
                                          <p:spTgt spid="29701"/>
                                        </p:tgtEl>
                                        <p:attrNameLst>
                                          <p:attrName>style.color</p:attrName>
                                        </p:attrNameLst>
                                      </p:cBhvr>
                                      <p:tavLst>
                                        <p:tav tm="0">
                                          <p:val>
                                            <p:clrVal>
                                              <a:schemeClr val="accent2"/>
                                            </p:clrVal>
                                          </p:val>
                                        </p:tav>
                                        <p:tav tm="50000">
                                          <p:val>
                                            <p:clrVal>
                                              <a:schemeClr val="hlink"/>
                                            </p:clrVal>
                                          </p:val>
                                        </p:tav>
                                      </p:tavLst>
                                    </p:anim>
                                    <p:anim calcmode="discrete" valueType="clr">
                                      <p:cBhvr>
                                        <p:cTn id="12" dur="500"/>
                                        <p:tgtEl>
                                          <p:spTgt spid="29701"/>
                                        </p:tgtEl>
                                        <p:attrNameLst>
                                          <p:attrName>fillcolor</p:attrName>
                                        </p:attrNameLst>
                                      </p:cBhvr>
                                      <p:tavLst>
                                        <p:tav tm="0">
                                          <p:val>
                                            <p:clrVal>
                                              <a:schemeClr val="accent2"/>
                                            </p:clrVal>
                                          </p:val>
                                        </p:tav>
                                        <p:tav tm="50000">
                                          <p:val>
                                            <p:clrVal>
                                              <a:schemeClr val="hlink"/>
                                            </p:clrVal>
                                          </p:val>
                                        </p:tav>
                                      </p:tavLst>
                                    </p:anim>
                                    <p:set>
                                      <p:cBhvr>
                                        <p:cTn id="13" dur="500"/>
                                        <p:tgtEl>
                                          <p:spTgt spid="29701"/>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grpId="0" nodeType="clickEffect">
                                  <p:stCondLst>
                                    <p:cond delay="0"/>
                                  </p:stCondLst>
                                  <p:childTnLst>
                                    <p:set>
                                      <p:cBhvr>
                                        <p:cTn id="17" dur="1" fill="hold">
                                          <p:stCondLst>
                                            <p:cond delay="0"/>
                                          </p:stCondLst>
                                        </p:cTn>
                                        <p:tgtEl>
                                          <p:spTgt spid="29703"/>
                                        </p:tgtEl>
                                        <p:attrNameLst>
                                          <p:attrName>style.visibility</p:attrName>
                                        </p:attrNameLst>
                                      </p:cBhvr>
                                      <p:to>
                                        <p:strVal val="visible"/>
                                      </p:to>
                                    </p:set>
                                    <p:animEffect transition="in" filter="wheel(4)">
                                      <p:cBhvr>
                                        <p:cTn id="18" dur="2000"/>
                                        <p:tgtEl>
                                          <p:spTgt spid="29703"/>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grpId="0" nodeType="clickEffect">
                                  <p:stCondLst>
                                    <p:cond delay="0"/>
                                  </p:stCondLst>
                                  <p:childTnLst>
                                    <p:set>
                                      <p:cBhvr>
                                        <p:cTn id="22" dur="1" fill="hold">
                                          <p:stCondLst>
                                            <p:cond delay="0"/>
                                          </p:stCondLst>
                                        </p:cTn>
                                        <p:tgtEl>
                                          <p:spTgt spid="29704"/>
                                        </p:tgtEl>
                                        <p:attrNameLst>
                                          <p:attrName>style.visibility</p:attrName>
                                        </p:attrNameLst>
                                      </p:cBhvr>
                                      <p:to>
                                        <p:strVal val="visible"/>
                                      </p:to>
                                    </p:set>
                                    <p:animEffect transition="in" filter="wheel(4)">
                                      <p:cBhvr>
                                        <p:cTn id="23" dur="2000"/>
                                        <p:tgtEl>
                                          <p:spTgt spid="297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p:bldP spid="29703" grpId="0"/>
      <p:bldP spid="29704" grpId="0"/>
      <p:bldP spid="2970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BJ_001"/>
          <p:cNvPicPr>
            <a:picLocks noChangeAspect="1" noChangeArrowheads="1"/>
          </p:cNvPicPr>
          <p:nvPr/>
        </p:nvPicPr>
        <p:blipFill>
          <a:blip r:embed="rId2"/>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0723" name="WordArt 3" descr="白色大理石"/>
          <p:cNvSpPr>
            <a:spLocks noChangeArrowheads="1" noChangeShapeType="1" noTextEdit="1"/>
          </p:cNvSpPr>
          <p:nvPr/>
        </p:nvSpPr>
        <p:spPr bwMode="auto">
          <a:xfrm>
            <a:off x="1187450" y="1557338"/>
            <a:ext cx="6985000" cy="2087562"/>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zh-CN" altLang="en-US" sz="3600" b="1" kern="10">
                <a:ln w="9525">
                  <a:round/>
                </a:ln>
                <a:blipFill dpi="0" rotWithShape="0">
                  <a:blip r:embed="rId3"/>
                  <a:srcRect/>
                  <a:tile tx="0" ty="0" sx="100000" sy="100000" flip="none" algn="tl"/>
                </a:blipFill>
                <a:latin typeface="宋体" panose="02010600030101010101" pitchFamily="2" charset="-122"/>
                <a:ea typeface="宋体" panose="02010600030101010101" pitchFamily="2" charset="-122"/>
              </a:rPr>
              <a:t>学以致用</a:t>
            </a:r>
          </a:p>
        </p:txBody>
      </p:sp>
      <p:sp>
        <p:nvSpPr>
          <p:cNvPr id="30724" name="AutoShape 4">
            <a:hlinkClick r:id="rId4" action="ppaction://hlinksldjump" highlightClick="1"/>
          </p:cNvPr>
          <p:cNvSpPr>
            <a:spLocks noChangeArrowheads="1"/>
          </p:cNvSpPr>
          <p:nvPr/>
        </p:nvSpPr>
        <p:spPr bwMode="auto">
          <a:xfrm>
            <a:off x="5364163" y="4797425"/>
            <a:ext cx="2232025" cy="719138"/>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200" b="1">
                <a:solidFill>
                  <a:srgbClr val="009900"/>
                </a:solidFill>
                <a:latin typeface="Verdana" panose="020B0604030504040204" pitchFamily="34" charset="0"/>
              </a:rPr>
              <a:t>应用二</a:t>
            </a:r>
          </a:p>
        </p:txBody>
      </p:sp>
      <p:sp>
        <p:nvSpPr>
          <p:cNvPr id="30725" name="Text Box 5"/>
          <p:cNvSpPr txBox="1">
            <a:spLocks noChangeArrowheads="1"/>
          </p:cNvSpPr>
          <p:nvPr/>
        </p:nvSpPr>
        <p:spPr bwMode="auto">
          <a:xfrm>
            <a:off x="323850" y="5949950"/>
            <a:ext cx="11525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zh-CN" altLang="zh-CN">
              <a:latin typeface="Verdana" panose="020B0604030504040204" pitchFamily="34" charset="0"/>
            </a:endParaRPr>
          </a:p>
        </p:txBody>
      </p:sp>
      <p:sp>
        <p:nvSpPr>
          <p:cNvPr id="30726" name="AutoShape 6">
            <a:hlinkClick r:id="rId5" action="ppaction://hlinksldjump"/>
          </p:cNvPr>
          <p:cNvSpPr>
            <a:spLocks noChangeArrowheads="1"/>
          </p:cNvSpPr>
          <p:nvPr/>
        </p:nvSpPr>
        <p:spPr bwMode="auto">
          <a:xfrm>
            <a:off x="1763713" y="4797425"/>
            <a:ext cx="2376487" cy="719138"/>
          </a:xfrm>
          <a:prstGeom prst="bevel">
            <a:avLst>
              <a:gd name="adj" fmla="val 12500"/>
            </a:avLst>
          </a:prstGeom>
          <a:solidFill>
            <a:schemeClr val="accent1"/>
          </a:solidFill>
          <a:ln w="9525">
            <a:solidFill>
              <a:schemeClr val="accent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200" b="1">
                <a:solidFill>
                  <a:srgbClr val="009900"/>
                </a:solidFill>
              </a:rPr>
              <a:t>应用一</a:t>
            </a:r>
          </a:p>
        </p:txBody>
      </p:sp>
      <p:pic>
        <p:nvPicPr>
          <p:cNvPr id="30727" name="Picture 7" descr="0006">
            <a:hlinkClick r:id="rId6" action="ppaction://hlinksldjump"/>
          </p:cNvPr>
          <p:cNvPicPr>
            <a:picLocks noChangeAspect="1" noChangeArrowheads="1" noCrop="1"/>
          </p:cNvPicPr>
          <p:nvPr/>
        </p:nvPicPr>
        <p:blipFill>
          <a:blip r:embed="rId7"/>
          <a:srcRect/>
          <a:stretch>
            <a:fillRect/>
          </a:stretch>
        </p:blipFill>
        <p:spPr bwMode="auto">
          <a:xfrm>
            <a:off x="7667625" y="6051550"/>
            <a:ext cx="954088" cy="269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BJ_001"/>
          <p:cNvPicPr>
            <a:picLocks noChangeAspect="1" noChangeArrowheads="1"/>
          </p:cNvPicPr>
          <p:nvPr/>
        </p:nvPicPr>
        <p:blipFill>
          <a:blip r:embed="rId2"/>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1748" name="Text Box 4"/>
          <p:cNvSpPr txBox="1">
            <a:spLocks noChangeArrowheads="1"/>
          </p:cNvSpPr>
          <p:nvPr/>
        </p:nvSpPr>
        <p:spPr bwMode="auto">
          <a:xfrm>
            <a:off x="0" y="1700213"/>
            <a:ext cx="91440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600" dirty="0">
                <a:solidFill>
                  <a:srgbClr val="FF00FF"/>
                </a:solidFill>
              </a:rPr>
              <a:t>以“你知道父母的生日吗？”为主题在班级进行调查，请设计一张问卷调查表，并把你的设想和同学们交流。</a:t>
            </a:r>
          </a:p>
        </p:txBody>
      </p:sp>
      <p:sp>
        <p:nvSpPr>
          <p:cNvPr id="31749" name="Text Box 5"/>
          <p:cNvSpPr txBox="1">
            <a:spLocks noChangeArrowheads="1"/>
          </p:cNvSpPr>
          <p:nvPr/>
        </p:nvSpPr>
        <p:spPr bwMode="auto">
          <a:xfrm>
            <a:off x="0" y="333375"/>
            <a:ext cx="37084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4800" b="1" dirty="0">
                <a:solidFill>
                  <a:srgbClr val="669900"/>
                </a:solidFill>
              </a:rPr>
              <a:t>开动脑筋</a:t>
            </a:r>
          </a:p>
        </p:txBody>
      </p:sp>
      <p:pic>
        <p:nvPicPr>
          <p:cNvPr id="31750" name="Picture 6" descr="CUTS_069"/>
          <p:cNvPicPr>
            <a:picLocks noChangeAspect="1" noChangeArrowheads="1"/>
          </p:cNvPicPr>
          <p:nvPr/>
        </p:nvPicPr>
        <p:blipFill>
          <a:blip r:embed="rId3"/>
          <a:srcRect/>
          <a:stretch>
            <a:fillRect/>
          </a:stretch>
        </p:blipFill>
        <p:spPr bwMode="auto">
          <a:xfrm rot="718521">
            <a:off x="2771775" y="0"/>
            <a:ext cx="827088" cy="1557338"/>
          </a:xfrm>
          <a:prstGeom prst="rect">
            <a:avLst/>
          </a:prstGeom>
          <a:noFill/>
          <a:extLst>
            <a:ext uri="{909E8E84-426E-40DD-AFC4-6F175D3DCCD1}">
              <a14:hiddenFill xmlns:a14="http://schemas.microsoft.com/office/drawing/2010/main">
                <a:solidFill>
                  <a:srgbClr val="FFFFFF"/>
                </a:solidFill>
              </a14:hiddenFill>
            </a:ext>
          </a:extLst>
        </p:spPr>
      </p:pic>
      <p:sp>
        <p:nvSpPr>
          <p:cNvPr id="31751" name="Text Box 7"/>
          <p:cNvSpPr txBox="1">
            <a:spLocks noChangeArrowheads="1"/>
          </p:cNvSpPr>
          <p:nvPr/>
        </p:nvSpPr>
        <p:spPr bwMode="auto">
          <a:xfrm>
            <a:off x="0" y="3500438"/>
            <a:ext cx="9144000" cy="2774950"/>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200" dirty="0"/>
              <a:t>                           </a:t>
            </a:r>
            <a:r>
              <a:rPr lang="zh-CN" altLang="en-US" sz="3200" dirty="0"/>
              <a:t>调查问卷</a:t>
            </a:r>
          </a:p>
          <a:p>
            <a:pPr>
              <a:spcBef>
                <a:spcPct val="50000"/>
              </a:spcBef>
            </a:pPr>
            <a:r>
              <a:rPr lang="zh-CN" altLang="en-US" sz="3200" dirty="0"/>
              <a:t>你知道父母的生日吗？   （      ）</a:t>
            </a:r>
          </a:p>
          <a:p>
            <a:pPr>
              <a:spcBef>
                <a:spcPct val="50000"/>
              </a:spcBef>
            </a:pPr>
            <a:r>
              <a:rPr lang="en-US" altLang="zh-CN" sz="3200" dirty="0"/>
              <a:t>A .   </a:t>
            </a:r>
            <a:r>
              <a:rPr lang="zh-CN" altLang="en-US" sz="3200" dirty="0"/>
              <a:t>知道                  </a:t>
            </a:r>
            <a:r>
              <a:rPr lang="en-US" altLang="zh-CN" sz="3200" dirty="0"/>
              <a:t>B.   </a:t>
            </a:r>
            <a:r>
              <a:rPr lang="zh-CN" altLang="en-US" sz="3200" dirty="0"/>
              <a:t>不知道</a:t>
            </a:r>
          </a:p>
          <a:p>
            <a:pPr>
              <a:spcBef>
                <a:spcPct val="50000"/>
              </a:spcBef>
            </a:pPr>
            <a:r>
              <a:rPr lang="zh-CN" altLang="en-US" sz="3200" dirty="0"/>
              <a:t>填好后请将问卷交给班长，谢谢合作！</a:t>
            </a:r>
          </a:p>
        </p:txBody>
      </p:sp>
      <p:pic>
        <p:nvPicPr>
          <p:cNvPr id="31752" name="Picture 8" descr="MAR_006">
            <a:hlinkClick r:id="" action="ppaction://hlinkshowjump?jump=previousslide"/>
          </p:cNvPr>
          <p:cNvPicPr>
            <a:picLocks noChangeAspect="1" noChangeArrowheads="1"/>
          </p:cNvPicPr>
          <p:nvPr/>
        </p:nvPicPr>
        <p:blipFill>
          <a:blip r:embed="rId4"/>
          <a:srcRect/>
          <a:stretch>
            <a:fillRect/>
          </a:stretch>
        </p:blipFill>
        <p:spPr bwMode="auto">
          <a:xfrm>
            <a:off x="8245475" y="5876925"/>
            <a:ext cx="542925" cy="428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31751"/>
                                        </p:tgtEl>
                                        <p:attrNameLst>
                                          <p:attrName>style.visibility</p:attrName>
                                        </p:attrNameLst>
                                      </p:cBhvr>
                                      <p:to>
                                        <p:strVal val="visible"/>
                                      </p:to>
                                    </p:set>
                                    <p:animEffect transition="in" filter="circle(out)">
                                      <p:cBhvr>
                                        <p:cTn id="7" dur="1000"/>
                                        <p:tgtEl>
                                          <p:spTgt spid="317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Text Box 3"/>
          <p:cNvSpPr txBox="1">
            <a:spLocks noChangeArrowheads="1"/>
          </p:cNvSpPr>
          <p:nvPr/>
        </p:nvSpPr>
        <p:spPr bwMode="auto">
          <a:xfrm>
            <a:off x="684213" y="908050"/>
            <a:ext cx="807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b="1" dirty="0">
                <a:latin typeface="黑体" panose="02010609060101010101" pitchFamily="49" charset="-122"/>
                <a:ea typeface="黑体" panose="02010609060101010101" pitchFamily="49" charset="-122"/>
              </a:rPr>
              <a:t>收集下列数据你会采用什么方法</a:t>
            </a:r>
            <a:r>
              <a:rPr lang="en-US" altLang="zh-CN" sz="3200" b="1" dirty="0">
                <a:latin typeface="黑体" panose="02010609060101010101" pitchFamily="49" charset="-122"/>
                <a:ea typeface="黑体" panose="02010609060101010101" pitchFamily="49" charset="-122"/>
              </a:rPr>
              <a:t>?</a:t>
            </a:r>
          </a:p>
        </p:txBody>
      </p:sp>
      <p:sp>
        <p:nvSpPr>
          <p:cNvPr id="32772" name="Text Box 4"/>
          <p:cNvSpPr txBox="1">
            <a:spLocks noChangeArrowheads="1"/>
          </p:cNvSpPr>
          <p:nvPr/>
        </p:nvSpPr>
        <p:spPr bwMode="auto">
          <a:xfrm>
            <a:off x="0" y="1628775"/>
            <a:ext cx="8610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200" b="1" dirty="0">
                <a:solidFill>
                  <a:srgbClr val="0066FF"/>
                </a:solidFill>
                <a:ea typeface="华文楷体" panose="02010600040101010101" pitchFamily="2" charset="-122"/>
              </a:rPr>
              <a:t>①</a:t>
            </a:r>
            <a:r>
              <a:rPr lang="zh-CN" altLang="en-US" sz="3200" b="1" dirty="0">
                <a:solidFill>
                  <a:srgbClr val="0066FF"/>
                </a:solidFill>
                <a:ea typeface="华文楷体" panose="02010600040101010101" pitchFamily="2" charset="-122"/>
              </a:rPr>
              <a:t>我国在近几届奥运会上所获得的金牌数</a:t>
            </a:r>
          </a:p>
        </p:txBody>
      </p:sp>
      <p:sp>
        <p:nvSpPr>
          <p:cNvPr id="32773" name="Text Box 5"/>
          <p:cNvSpPr txBox="1">
            <a:spLocks noChangeArrowheads="1"/>
          </p:cNvSpPr>
          <p:nvPr/>
        </p:nvSpPr>
        <p:spPr bwMode="auto">
          <a:xfrm>
            <a:off x="0" y="2492375"/>
            <a:ext cx="47879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200" b="1" dirty="0">
                <a:solidFill>
                  <a:srgbClr val="0066FF"/>
                </a:solidFill>
                <a:ea typeface="华文楷体" panose="02010600040101010101" pitchFamily="2" charset="-122"/>
              </a:rPr>
              <a:t>②</a:t>
            </a:r>
            <a:r>
              <a:rPr lang="zh-CN" altLang="en-US" sz="3200" b="1" dirty="0">
                <a:solidFill>
                  <a:srgbClr val="0066FF"/>
                </a:solidFill>
                <a:ea typeface="华文楷体" panose="02010600040101010101" pitchFamily="2" charset="-122"/>
              </a:rPr>
              <a:t>班级同学的出生年月；</a:t>
            </a:r>
          </a:p>
        </p:txBody>
      </p:sp>
      <p:sp>
        <p:nvSpPr>
          <p:cNvPr id="32774" name="Text Box 6"/>
          <p:cNvSpPr txBox="1">
            <a:spLocks noChangeArrowheads="1"/>
          </p:cNvSpPr>
          <p:nvPr/>
        </p:nvSpPr>
        <p:spPr bwMode="auto">
          <a:xfrm>
            <a:off x="0" y="3429000"/>
            <a:ext cx="58737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b="1" dirty="0">
                <a:solidFill>
                  <a:srgbClr val="0066FF"/>
                </a:solidFill>
                <a:ea typeface="华文楷体" panose="02010600040101010101" pitchFamily="2" charset="-122"/>
              </a:rPr>
              <a:t>③</a:t>
            </a:r>
            <a:r>
              <a:rPr lang="zh-CN" altLang="en-US" sz="3200" b="1" dirty="0">
                <a:solidFill>
                  <a:srgbClr val="0066FF"/>
                </a:solidFill>
                <a:ea typeface="华文楷体" panose="02010600040101010101" pitchFamily="2" charset="-122"/>
              </a:rPr>
              <a:t>某种品牌饮料的受欢迎程度；</a:t>
            </a:r>
          </a:p>
        </p:txBody>
      </p:sp>
      <p:sp>
        <p:nvSpPr>
          <p:cNvPr id="32775" name="Text Box 7"/>
          <p:cNvSpPr txBox="1">
            <a:spLocks noChangeArrowheads="1"/>
          </p:cNvSpPr>
          <p:nvPr/>
        </p:nvSpPr>
        <p:spPr bwMode="auto">
          <a:xfrm>
            <a:off x="0" y="4365625"/>
            <a:ext cx="7092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200" b="1" dirty="0">
                <a:solidFill>
                  <a:srgbClr val="0066FF"/>
                </a:solidFill>
                <a:ea typeface="华文楷体" panose="02010600040101010101" pitchFamily="2" charset="-122"/>
              </a:rPr>
              <a:t>④</a:t>
            </a:r>
            <a:r>
              <a:rPr lang="zh-CN" altLang="en-US" sz="3200" b="1" dirty="0">
                <a:solidFill>
                  <a:srgbClr val="0066FF"/>
                </a:solidFill>
                <a:ea typeface="华文楷体" panose="02010600040101010101" pitchFamily="2" charset="-122"/>
              </a:rPr>
              <a:t>下午放学后１</a:t>
            </a:r>
            <a:r>
              <a:rPr lang="en-US" altLang="zh-CN" sz="3200" b="1" dirty="0">
                <a:solidFill>
                  <a:srgbClr val="0066FF"/>
                </a:solidFill>
                <a:ea typeface="华文楷体" panose="02010600040101010101" pitchFamily="2" charset="-122"/>
              </a:rPr>
              <a:t>h</a:t>
            </a:r>
            <a:r>
              <a:rPr lang="zh-CN" altLang="en-US" sz="3200" b="1" dirty="0">
                <a:solidFill>
                  <a:srgbClr val="0066FF"/>
                </a:solidFill>
                <a:ea typeface="华文楷体" panose="02010600040101010101" pitchFamily="2" charset="-122"/>
              </a:rPr>
              <a:t>内运动场上的人数</a:t>
            </a:r>
            <a:r>
              <a:rPr lang="zh-CN" altLang="en-US" sz="3200" b="1" dirty="0">
                <a:solidFill>
                  <a:srgbClr val="0066FF"/>
                </a:solidFill>
                <a:latin typeface="宋体" panose="02010600030101010101" pitchFamily="2" charset="-122"/>
                <a:ea typeface="华文楷体" panose="02010600040101010101" pitchFamily="2" charset="-122"/>
              </a:rPr>
              <a:t>；</a:t>
            </a:r>
          </a:p>
        </p:txBody>
      </p:sp>
      <p:sp>
        <p:nvSpPr>
          <p:cNvPr id="32776" name="Text Box 8"/>
          <p:cNvSpPr txBox="1">
            <a:spLocks noChangeArrowheads="1"/>
          </p:cNvSpPr>
          <p:nvPr/>
        </p:nvSpPr>
        <p:spPr bwMode="auto">
          <a:xfrm>
            <a:off x="0" y="5013325"/>
            <a:ext cx="91440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pPr>
            <a:r>
              <a:rPr lang="en-US" altLang="zh-CN" sz="3200" b="1" dirty="0">
                <a:solidFill>
                  <a:srgbClr val="0066FF"/>
                </a:solidFill>
                <a:ea typeface="华文楷体" panose="02010600040101010101" pitchFamily="2" charset="-122"/>
              </a:rPr>
              <a:t>⑤</a:t>
            </a:r>
            <a:r>
              <a:rPr lang="zh-CN" altLang="en-US" sz="3200" b="1" dirty="0">
                <a:solidFill>
                  <a:srgbClr val="0066FF"/>
                </a:solidFill>
                <a:ea typeface="华文楷体" panose="02010600040101010101" pitchFamily="2" charset="-122"/>
              </a:rPr>
              <a:t>中考结束后小明想了解今年阜南县各普高的录取分数线。</a:t>
            </a:r>
          </a:p>
        </p:txBody>
      </p:sp>
      <p:sp>
        <p:nvSpPr>
          <p:cNvPr id="32777" name="Text Box 9"/>
          <p:cNvSpPr txBox="1">
            <a:spLocks noChangeArrowheads="1"/>
          </p:cNvSpPr>
          <p:nvPr/>
        </p:nvSpPr>
        <p:spPr bwMode="auto">
          <a:xfrm>
            <a:off x="0" y="0"/>
            <a:ext cx="417671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4400" b="1" dirty="0">
                <a:solidFill>
                  <a:srgbClr val="FF33CC"/>
                </a:solidFill>
                <a:latin typeface="Times New Roman" panose="02020603050405020304" pitchFamily="18" charset="0"/>
                <a:ea typeface="隶书" panose="02010509060101010101" pitchFamily="49" charset="-122"/>
              </a:rPr>
              <a:t>再接再厉：</a:t>
            </a:r>
          </a:p>
        </p:txBody>
      </p:sp>
      <p:pic>
        <p:nvPicPr>
          <p:cNvPr id="32778" name="Picture 10" descr="0010"/>
          <p:cNvPicPr>
            <a:picLocks noChangeAspect="1" noChangeArrowheads="1" noCrop="1"/>
          </p:cNvPicPr>
          <p:nvPr/>
        </p:nvPicPr>
        <p:blipFill>
          <a:blip r:embed="rId4"/>
          <a:srcRect/>
          <a:stretch>
            <a:fillRect/>
          </a:stretch>
        </p:blipFill>
        <p:spPr bwMode="auto">
          <a:xfrm>
            <a:off x="7524750" y="0"/>
            <a:ext cx="1241425" cy="1316038"/>
          </a:xfrm>
          <a:prstGeom prst="rect">
            <a:avLst/>
          </a:prstGeom>
          <a:noFill/>
          <a:extLst>
            <a:ext uri="{909E8E84-426E-40DD-AFC4-6F175D3DCCD1}">
              <a14:hiddenFill xmlns:a14="http://schemas.microsoft.com/office/drawing/2010/main">
                <a:solidFill>
                  <a:srgbClr val="FFFFFF"/>
                </a:solidFill>
              </a14:hiddenFill>
            </a:ext>
          </a:extLst>
        </p:spPr>
      </p:pic>
      <p:sp>
        <p:nvSpPr>
          <p:cNvPr id="32779" name="Rectangle 11"/>
          <p:cNvSpPr>
            <a:spLocks noChangeArrowheads="1"/>
          </p:cNvSpPr>
          <p:nvPr/>
        </p:nvSpPr>
        <p:spPr bwMode="auto">
          <a:xfrm>
            <a:off x="7415213" y="1628775"/>
            <a:ext cx="17287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1" lang="zh-CN" altLang="en-US" sz="2800" b="1" i="1">
                <a:solidFill>
                  <a:srgbClr val="FF33CC"/>
                </a:solidFill>
                <a:effectLst>
                  <a:outerShdw blurRad="38100" dist="38100" dir="2700000" algn="tl">
                    <a:srgbClr val="C0C0C0"/>
                  </a:outerShdw>
                </a:effectLst>
                <a:latin typeface="Times New Roman" panose="02020603050405020304" pitchFamily="18" charset="0"/>
              </a:rPr>
              <a:t>查阅资料</a:t>
            </a:r>
          </a:p>
        </p:txBody>
      </p:sp>
      <p:sp>
        <p:nvSpPr>
          <p:cNvPr id="32780" name="Rectangle 12"/>
          <p:cNvSpPr>
            <a:spLocks noChangeArrowheads="1"/>
          </p:cNvSpPr>
          <p:nvPr/>
        </p:nvSpPr>
        <p:spPr bwMode="auto">
          <a:xfrm>
            <a:off x="4787900" y="2492375"/>
            <a:ext cx="30972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1" lang="zh-CN" altLang="en-US" sz="2800" b="1" i="1">
                <a:solidFill>
                  <a:srgbClr val="FF33CC"/>
                </a:solidFill>
                <a:effectLst>
                  <a:outerShdw blurRad="38100" dist="38100" dir="2700000" algn="tl">
                    <a:srgbClr val="C0C0C0"/>
                  </a:outerShdw>
                </a:effectLst>
                <a:latin typeface="Times New Roman" panose="02020603050405020304" pitchFamily="18" charset="0"/>
              </a:rPr>
              <a:t>问卷调查或访问</a:t>
            </a:r>
          </a:p>
        </p:txBody>
      </p:sp>
      <p:sp>
        <p:nvSpPr>
          <p:cNvPr id="32781" name="Text Box 13"/>
          <p:cNvSpPr txBox="1">
            <a:spLocks noChangeArrowheads="1"/>
          </p:cNvSpPr>
          <p:nvPr/>
        </p:nvSpPr>
        <p:spPr bwMode="auto">
          <a:xfrm>
            <a:off x="5724525" y="3429000"/>
            <a:ext cx="30956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zh-CN" altLang="en-US" sz="2800" b="1" i="1">
                <a:solidFill>
                  <a:srgbClr val="FF33CC"/>
                </a:solidFill>
                <a:effectLst>
                  <a:outerShdw blurRad="38100" dist="38100" dir="2700000" algn="tl">
                    <a:srgbClr val="C0C0C0"/>
                  </a:outerShdw>
                </a:effectLst>
              </a:rPr>
              <a:t>问卷调查或访问</a:t>
            </a:r>
          </a:p>
        </p:txBody>
      </p:sp>
      <p:sp>
        <p:nvSpPr>
          <p:cNvPr id="32782" name="Text Box 14"/>
          <p:cNvSpPr txBox="1">
            <a:spLocks noChangeArrowheads="1"/>
          </p:cNvSpPr>
          <p:nvPr/>
        </p:nvSpPr>
        <p:spPr bwMode="auto">
          <a:xfrm>
            <a:off x="6875463" y="4365625"/>
            <a:ext cx="9921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zh-CN" altLang="en-US" sz="2800" b="1" i="1">
                <a:solidFill>
                  <a:srgbClr val="FF33CC"/>
                </a:solidFill>
                <a:effectLst>
                  <a:outerShdw blurRad="38100" dist="38100" dir="2700000" algn="tl">
                    <a:srgbClr val="C0C0C0"/>
                  </a:outerShdw>
                </a:effectLst>
              </a:rPr>
              <a:t>观察</a:t>
            </a:r>
          </a:p>
        </p:txBody>
      </p:sp>
      <p:sp>
        <p:nvSpPr>
          <p:cNvPr id="32783" name="Rectangle 15"/>
          <p:cNvSpPr>
            <a:spLocks noChangeArrowheads="1"/>
          </p:cNvSpPr>
          <p:nvPr/>
        </p:nvSpPr>
        <p:spPr bwMode="auto">
          <a:xfrm>
            <a:off x="1331913" y="5949950"/>
            <a:ext cx="446563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1" lang="zh-CN" altLang="en-US" sz="2800" b="1" i="1">
                <a:solidFill>
                  <a:srgbClr val="FF33CC"/>
                </a:solidFill>
                <a:effectLst>
                  <a:outerShdw blurRad="38100" dist="38100" dir="2700000" algn="tl">
                    <a:srgbClr val="C0C0C0"/>
                  </a:outerShdw>
                </a:effectLst>
              </a:rPr>
              <a:t>查阅</a:t>
            </a:r>
            <a:r>
              <a:rPr lang="zh-CN" altLang="en-US" sz="2800" b="1" i="1">
                <a:solidFill>
                  <a:srgbClr val="FF33CC"/>
                </a:solidFill>
                <a:effectLst>
                  <a:outerShdw blurRad="38100" dist="38100" dir="2700000" algn="tl">
                    <a:srgbClr val="C0C0C0"/>
                  </a:outerShdw>
                </a:effectLst>
              </a:rPr>
              <a:t>文献资料</a:t>
            </a:r>
            <a:r>
              <a:rPr kumimoji="1" lang="zh-CN" altLang="en-US" sz="2800" b="1" i="1">
                <a:solidFill>
                  <a:srgbClr val="FF33CC"/>
                </a:solidFill>
                <a:effectLst>
                  <a:outerShdw blurRad="38100" dist="38100" dir="2700000" algn="tl">
                    <a:srgbClr val="C0C0C0"/>
                  </a:outerShdw>
                </a:effectLst>
                <a:latin typeface="Times New Roman" panose="02020603050405020304" pitchFamily="18" charset="0"/>
              </a:rPr>
              <a:t>、互联网</a:t>
            </a:r>
          </a:p>
        </p:txBody>
      </p:sp>
      <p:pic>
        <p:nvPicPr>
          <p:cNvPr id="32784" name="Picture 16" descr="MAR_008">
            <a:hlinkClick r:id="rId5" action="ppaction://hlinksldjump"/>
          </p:cNvPr>
          <p:cNvPicPr>
            <a:picLocks noChangeAspect="1" noChangeArrowheads="1"/>
          </p:cNvPicPr>
          <p:nvPr/>
        </p:nvPicPr>
        <p:blipFill>
          <a:blip r:embed="rId6"/>
          <a:srcRect/>
          <a:stretch>
            <a:fillRect/>
          </a:stretch>
        </p:blipFill>
        <p:spPr bwMode="auto">
          <a:xfrm>
            <a:off x="7812088" y="6067425"/>
            <a:ext cx="615950" cy="4841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2772"/>
                                        </p:tgtEl>
                                        <p:attrNameLst>
                                          <p:attrName>style.visibility</p:attrName>
                                        </p:attrNameLst>
                                      </p:cBhvr>
                                      <p:to>
                                        <p:strVal val="visible"/>
                                      </p:to>
                                    </p:set>
                                    <p:animEffect transition="in" filter="checkerboard(across)">
                                      <p:cBhvr>
                                        <p:cTn id="7" dur="1000"/>
                                        <p:tgtEl>
                                          <p:spTgt spid="32772"/>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32773"/>
                                        </p:tgtEl>
                                        <p:attrNameLst>
                                          <p:attrName>style.visibility</p:attrName>
                                        </p:attrNameLst>
                                      </p:cBhvr>
                                      <p:to>
                                        <p:strVal val="visible"/>
                                      </p:to>
                                    </p:set>
                                    <p:animEffect transition="in" filter="checkerboard(across)">
                                      <p:cBhvr>
                                        <p:cTn id="11" dur="500"/>
                                        <p:tgtEl>
                                          <p:spTgt spid="32773"/>
                                        </p:tgtEl>
                                      </p:cBhvr>
                                    </p:animEffect>
                                  </p:childTnLst>
                                </p:cTn>
                              </p:par>
                            </p:childTnLst>
                          </p:cTn>
                        </p:par>
                        <p:par>
                          <p:cTn id="12" fill="hold">
                            <p:stCondLst>
                              <p:cond delay="1500"/>
                            </p:stCondLst>
                            <p:childTnLst>
                              <p:par>
                                <p:cTn id="13" presetID="5" presetClass="entr" presetSubtype="10" fill="hold" grpId="0" nodeType="afterEffect">
                                  <p:stCondLst>
                                    <p:cond delay="0"/>
                                  </p:stCondLst>
                                  <p:childTnLst>
                                    <p:set>
                                      <p:cBhvr>
                                        <p:cTn id="14" dur="1" fill="hold">
                                          <p:stCondLst>
                                            <p:cond delay="0"/>
                                          </p:stCondLst>
                                        </p:cTn>
                                        <p:tgtEl>
                                          <p:spTgt spid="32774"/>
                                        </p:tgtEl>
                                        <p:attrNameLst>
                                          <p:attrName>style.visibility</p:attrName>
                                        </p:attrNameLst>
                                      </p:cBhvr>
                                      <p:to>
                                        <p:strVal val="visible"/>
                                      </p:to>
                                    </p:set>
                                    <p:animEffect transition="in" filter="checkerboard(across)">
                                      <p:cBhvr>
                                        <p:cTn id="15" dur="500"/>
                                        <p:tgtEl>
                                          <p:spTgt spid="32774"/>
                                        </p:tgtEl>
                                      </p:cBhvr>
                                    </p:animEffect>
                                  </p:childTnLst>
                                </p:cTn>
                              </p:par>
                            </p:childTnLst>
                          </p:cTn>
                        </p:par>
                        <p:par>
                          <p:cTn id="16" fill="hold">
                            <p:stCondLst>
                              <p:cond delay="2000"/>
                            </p:stCondLst>
                            <p:childTnLst>
                              <p:par>
                                <p:cTn id="17" presetID="5" presetClass="entr" presetSubtype="10" fill="hold" grpId="0" nodeType="afterEffect">
                                  <p:stCondLst>
                                    <p:cond delay="0"/>
                                  </p:stCondLst>
                                  <p:childTnLst>
                                    <p:set>
                                      <p:cBhvr>
                                        <p:cTn id="18" dur="1" fill="hold">
                                          <p:stCondLst>
                                            <p:cond delay="0"/>
                                          </p:stCondLst>
                                        </p:cTn>
                                        <p:tgtEl>
                                          <p:spTgt spid="32775"/>
                                        </p:tgtEl>
                                        <p:attrNameLst>
                                          <p:attrName>style.visibility</p:attrName>
                                        </p:attrNameLst>
                                      </p:cBhvr>
                                      <p:to>
                                        <p:strVal val="visible"/>
                                      </p:to>
                                    </p:set>
                                    <p:animEffect transition="in" filter="checkerboard(across)">
                                      <p:cBhvr>
                                        <p:cTn id="19" dur="500"/>
                                        <p:tgtEl>
                                          <p:spTgt spid="32775"/>
                                        </p:tgtEl>
                                      </p:cBhvr>
                                    </p:animEffect>
                                  </p:childTnLst>
                                </p:cTn>
                              </p:par>
                            </p:childTnLst>
                          </p:cTn>
                        </p:par>
                        <p:par>
                          <p:cTn id="20" fill="hold">
                            <p:stCondLst>
                              <p:cond delay="2500"/>
                            </p:stCondLst>
                            <p:childTnLst>
                              <p:par>
                                <p:cTn id="21" presetID="5" presetClass="entr" presetSubtype="10" fill="hold" grpId="0" nodeType="afterEffect">
                                  <p:stCondLst>
                                    <p:cond delay="0"/>
                                  </p:stCondLst>
                                  <p:childTnLst>
                                    <p:set>
                                      <p:cBhvr>
                                        <p:cTn id="22" dur="1" fill="hold">
                                          <p:stCondLst>
                                            <p:cond delay="0"/>
                                          </p:stCondLst>
                                        </p:cTn>
                                        <p:tgtEl>
                                          <p:spTgt spid="32776"/>
                                        </p:tgtEl>
                                        <p:attrNameLst>
                                          <p:attrName>style.visibility</p:attrName>
                                        </p:attrNameLst>
                                      </p:cBhvr>
                                      <p:to>
                                        <p:strVal val="visible"/>
                                      </p:to>
                                    </p:set>
                                    <p:animEffect transition="in" filter="checkerboard(across)">
                                      <p:cBhvr>
                                        <p:cTn id="23" dur="500"/>
                                        <p:tgtEl>
                                          <p:spTgt spid="32776"/>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2779"/>
                                        </p:tgtEl>
                                        <p:attrNameLst>
                                          <p:attrName>style.visibility</p:attrName>
                                        </p:attrNameLst>
                                      </p:cBhvr>
                                      <p:to>
                                        <p:strVal val="visible"/>
                                      </p:to>
                                    </p:set>
                                    <p:animEffect transition="in" filter="blinds(horizontal)">
                                      <p:cBhvr>
                                        <p:cTn id="28" dur="500"/>
                                        <p:tgtEl>
                                          <p:spTgt spid="32779"/>
                                        </p:tgtEl>
                                      </p:cBhvr>
                                    </p:animEffect>
                                  </p:childTnLst>
                                  <p:subTnLst>
                                    <p:audio>
                                      <p:cMediaNode>
                                        <p:cTn display="0" masterRel="sameClick">
                                          <p:stCondLst>
                                            <p:cond evt="begin" delay="0">
                                              <p:tn val="26"/>
                                            </p:cond>
                                          </p:stCondLst>
                                          <p:endCondLst>
                                            <p:cond evt="onStopAudio" delay="0">
                                              <p:tgtEl>
                                                <p:sldTgt/>
                                              </p:tgtEl>
                                            </p:cond>
                                          </p:endCondLst>
                                        </p:cTn>
                                        <p:tgtEl>
                                          <p:sndTgt r:embed="rId3" name="whoosh.wav"/>
                                        </p:tgtEl>
                                      </p:cMediaNode>
                                    </p:audio>
                                  </p:sub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2780"/>
                                        </p:tgtEl>
                                        <p:attrNameLst>
                                          <p:attrName>style.visibility</p:attrName>
                                        </p:attrNameLst>
                                      </p:cBhvr>
                                      <p:to>
                                        <p:strVal val="visible"/>
                                      </p:to>
                                    </p:set>
                                    <p:animEffect transition="in" filter="blinds(horizontal)">
                                      <p:cBhvr>
                                        <p:cTn id="33" dur="500"/>
                                        <p:tgtEl>
                                          <p:spTgt spid="32780"/>
                                        </p:tgtEl>
                                      </p:cBhvr>
                                    </p:animEffect>
                                  </p:childTnLst>
                                  <p:subTnLst>
                                    <p:audio>
                                      <p:cMediaNode>
                                        <p:cTn display="0" masterRel="sameClick">
                                          <p:stCondLst>
                                            <p:cond evt="begin" delay="0">
                                              <p:tn val="31"/>
                                            </p:cond>
                                          </p:stCondLst>
                                          <p:endCondLst>
                                            <p:cond evt="onStopAudio" delay="0">
                                              <p:tgtEl>
                                                <p:sldTgt/>
                                              </p:tgtEl>
                                            </p:cond>
                                          </p:endCondLst>
                                        </p:cTn>
                                        <p:tgtEl>
                                          <p:sndTgt r:embed="rId3" name="whoosh.wav"/>
                                        </p:tgtEl>
                                      </p:cMediaNode>
                                    </p:audio>
                                  </p:sub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2781"/>
                                        </p:tgtEl>
                                        <p:attrNameLst>
                                          <p:attrName>style.visibility</p:attrName>
                                        </p:attrNameLst>
                                      </p:cBhvr>
                                      <p:to>
                                        <p:strVal val="visible"/>
                                      </p:to>
                                    </p:set>
                                    <p:animEffect transition="in" filter="blinds(horizontal)">
                                      <p:cBhvr>
                                        <p:cTn id="38" dur="500"/>
                                        <p:tgtEl>
                                          <p:spTgt spid="32781"/>
                                        </p:tgtEl>
                                      </p:cBhvr>
                                    </p:animEffect>
                                  </p:childTnLst>
                                  <p:subTnLst>
                                    <p:audio>
                                      <p:cMediaNode>
                                        <p:cTn display="0" masterRel="sameClick">
                                          <p:stCondLst>
                                            <p:cond evt="begin" delay="0">
                                              <p:tn val="36"/>
                                            </p:cond>
                                          </p:stCondLst>
                                          <p:endCondLst>
                                            <p:cond evt="onStopAudio" delay="0">
                                              <p:tgtEl>
                                                <p:sldTgt/>
                                              </p:tgtEl>
                                            </p:cond>
                                          </p:endCondLst>
                                        </p:cTn>
                                        <p:tgtEl>
                                          <p:sndTgt r:embed="rId3" name="whoosh.wav"/>
                                        </p:tgtEl>
                                      </p:cMediaNode>
                                    </p:audio>
                                  </p:sub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2782"/>
                                        </p:tgtEl>
                                        <p:attrNameLst>
                                          <p:attrName>style.visibility</p:attrName>
                                        </p:attrNameLst>
                                      </p:cBhvr>
                                      <p:to>
                                        <p:strVal val="visible"/>
                                      </p:to>
                                    </p:set>
                                    <p:animEffect transition="in" filter="blinds(horizontal)">
                                      <p:cBhvr>
                                        <p:cTn id="43" dur="500"/>
                                        <p:tgtEl>
                                          <p:spTgt spid="32782"/>
                                        </p:tgtEl>
                                      </p:cBhvr>
                                    </p:animEffect>
                                  </p:childTnLst>
                                  <p:subTnLst>
                                    <p:audio>
                                      <p:cMediaNode>
                                        <p:cTn display="0" masterRel="sameClick">
                                          <p:stCondLst>
                                            <p:cond evt="begin" delay="0">
                                              <p:tn val="41"/>
                                            </p:cond>
                                          </p:stCondLst>
                                          <p:endCondLst>
                                            <p:cond evt="onStopAudio" delay="0">
                                              <p:tgtEl>
                                                <p:sldTgt/>
                                              </p:tgtEl>
                                            </p:cond>
                                          </p:endCondLst>
                                        </p:cTn>
                                        <p:tgtEl>
                                          <p:sndTgt r:embed="rId3" name="whoosh.wav"/>
                                        </p:tgtEl>
                                      </p:cMediaNode>
                                    </p:audio>
                                  </p:sub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32783"/>
                                        </p:tgtEl>
                                        <p:attrNameLst>
                                          <p:attrName>style.visibility</p:attrName>
                                        </p:attrNameLst>
                                      </p:cBhvr>
                                      <p:to>
                                        <p:strVal val="visible"/>
                                      </p:to>
                                    </p:set>
                                    <p:animEffect transition="in" filter="blinds(horizontal)">
                                      <p:cBhvr>
                                        <p:cTn id="48" dur="500"/>
                                        <p:tgtEl>
                                          <p:spTgt spid="32783"/>
                                        </p:tgtEl>
                                      </p:cBhvr>
                                    </p:animEffect>
                                  </p:childTnLst>
                                  <p:subTnLst>
                                    <p:audio>
                                      <p:cMediaNode>
                                        <p:cTn display="0" masterRel="sameClick">
                                          <p:stCondLst>
                                            <p:cond evt="begin" delay="0">
                                              <p:tn val="46"/>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autoUpdateAnimBg="0"/>
      <p:bldP spid="32773" grpId="0" autoUpdateAnimBg="0"/>
      <p:bldP spid="32774" grpId="0" autoUpdateAnimBg="0"/>
      <p:bldP spid="32775" grpId="0" autoUpdateAnimBg="0"/>
      <p:bldP spid="32776" grpId="0" autoUpdateAnimBg="0"/>
      <p:bldP spid="32779" grpId="0" autoUpdateAnimBg="0"/>
      <p:bldP spid="32780" grpId="0" autoUpdateAnimBg="0"/>
      <p:bldP spid="32781" grpId="0" autoUpdateAnimBg="0"/>
      <p:bldP spid="32782" grpId="0" autoUpdateAnimBg="0"/>
      <p:bldP spid="32783"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3"/>
          <p:cNvSpPr txBox="1">
            <a:spLocks noChangeArrowheads="1"/>
          </p:cNvSpPr>
          <p:nvPr/>
        </p:nvSpPr>
        <p:spPr bwMode="auto">
          <a:xfrm>
            <a:off x="212660" y="2010404"/>
            <a:ext cx="8793126"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zh-CN" altLang="en-US" sz="3200" dirty="0">
                <a:solidFill>
                  <a:srgbClr val="FF33CC"/>
                </a:solidFill>
              </a:rPr>
              <a:t>在前面的活动中，全班同学喜爱的文艺节目的情况，它的考察对象是</a:t>
            </a:r>
            <a:r>
              <a:rPr lang="zh-CN" altLang="en-US" sz="3200" b="1" dirty="0">
                <a:solidFill>
                  <a:srgbClr val="0066FF"/>
                </a:solidFill>
              </a:rPr>
              <a:t>全体对象</a:t>
            </a:r>
            <a:r>
              <a:rPr lang="zh-CN" altLang="en-US" sz="3200" dirty="0">
                <a:solidFill>
                  <a:srgbClr val="FF33CC"/>
                </a:solidFill>
              </a:rPr>
              <a:t>，像这样对全体对象进行考察的调查方法就是</a:t>
            </a:r>
            <a:r>
              <a:rPr lang="zh-CN" altLang="en-US" sz="3200" b="1" dirty="0">
                <a:solidFill>
                  <a:srgbClr val="0066FF"/>
                </a:solidFill>
              </a:rPr>
              <a:t>全面调查</a:t>
            </a:r>
            <a:r>
              <a:rPr lang="zh-CN" altLang="en-US" sz="3200" b="1" dirty="0">
                <a:solidFill>
                  <a:srgbClr val="FF33CC"/>
                </a:solidFill>
              </a:rPr>
              <a:t>（</a:t>
            </a:r>
            <a:r>
              <a:rPr lang="zh-CN" altLang="en-US" sz="3200" b="1" dirty="0">
                <a:solidFill>
                  <a:srgbClr val="0066FF"/>
                </a:solidFill>
              </a:rPr>
              <a:t>普查</a:t>
            </a:r>
            <a:r>
              <a:rPr lang="zh-CN" altLang="en-US" sz="3200" b="1" dirty="0">
                <a:solidFill>
                  <a:srgbClr val="FF33CC"/>
                </a:solidFill>
              </a:rPr>
              <a:t>）．</a:t>
            </a:r>
            <a:r>
              <a:rPr lang="zh-CN" altLang="en-US" sz="3200" dirty="0">
                <a:solidFill>
                  <a:srgbClr val="FF33CC"/>
                </a:solidFill>
              </a:rPr>
              <a:t>它是收集数据的主要方法之一</a:t>
            </a:r>
          </a:p>
        </p:txBody>
      </p:sp>
      <p:pic>
        <p:nvPicPr>
          <p:cNvPr id="34820" name="Picture 4" descr="BAN_008"/>
          <p:cNvPicPr>
            <a:picLocks noChangeAspect="1" noChangeArrowheads="1"/>
          </p:cNvPicPr>
          <p:nvPr/>
        </p:nvPicPr>
        <p:blipFill>
          <a:blip r:embed="rId2"/>
          <a:srcRect/>
          <a:stretch>
            <a:fillRect/>
          </a:stretch>
        </p:blipFill>
        <p:spPr bwMode="auto">
          <a:xfrm>
            <a:off x="0" y="0"/>
            <a:ext cx="4716463" cy="1981200"/>
          </a:xfrm>
          <a:prstGeom prst="rect">
            <a:avLst/>
          </a:prstGeom>
          <a:noFill/>
          <a:extLst>
            <a:ext uri="{909E8E84-426E-40DD-AFC4-6F175D3DCCD1}">
              <a14:hiddenFill xmlns:a14="http://schemas.microsoft.com/office/drawing/2010/main">
                <a:solidFill>
                  <a:srgbClr val="FFFFFF"/>
                </a:solidFill>
              </a14:hiddenFill>
            </a:ext>
          </a:extLst>
        </p:spPr>
      </p:pic>
      <p:sp>
        <p:nvSpPr>
          <p:cNvPr id="34821" name="Text Box 5"/>
          <p:cNvSpPr txBox="1">
            <a:spLocks noChangeArrowheads="1"/>
          </p:cNvSpPr>
          <p:nvPr/>
        </p:nvSpPr>
        <p:spPr bwMode="auto">
          <a:xfrm>
            <a:off x="323850" y="1136171"/>
            <a:ext cx="41036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b="1" dirty="0">
                <a:solidFill>
                  <a:srgbClr val="0066FF"/>
                </a:solidFill>
              </a:rPr>
              <a:t>全 面 调 查（普查）</a:t>
            </a:r>
          </a:p>
        </p:txBody>
      </p:sp>
      <p:sp>
        <p:nvSpPr>
          <p:cNvPr id="34822" name="Text Box 6"/>
          <p:cNvSpPr txBox="1">
            <a:spLocks noChangeArrowheads="1"/>
          </p:cNvSpPr>
          <p:nvPr/>
        </p:nvSpPr>
        <p:spPr bwMode="auto">
          <a:xfrm>
            <a:off x="276458" y="4380904"/>
            <a:ext cx="76327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dirty="0">
                <a:solidFill>
                  <a:srgbClr val="FF9933"/>
                </a:solidFill>
              </a:rPr>
              <a:t>如：我国政府定期进行的人口普查</a:t>
            </a:r>
          </a:p>
        </p:txBody>
      </p:sp>
      <p:sp>
        <p:nvSpPr>
          <p:cNvPr id="34823" name="Text Box 7"/>
          <p:cNvSpPr txBox="1">
            <a:spLocks noChangeArrowheads="1"/>
          </p:cNvSpPr>
          <p:nvPr/>
        </p:nvSpPr>
        <p:spPr bwMode="auto">
          <a:xfrm>
            <a:off x="323850" y="5141175"/>
            <a:ext cx="850117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zh-CN" altLang="en-US" sz="2800" dirty="0">
                <a:solidFill>
                  <a:srgbClr val="FF33CC"/>
                </a:solidFill>
              </a:rPr>
              <a:t>为解决身边问题需要进行全面调查，如：同学们早晨吃早餐情况，中午休息情况等。</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19"/>
                                        </p:tgtEl>
                                        <p:attrNameLst>
                                          <p:attrName>style.visibility</p:attrName>
                                        </p:attrNameLst>
                                      </p:cBhvr>
                                      <p:to>
                                        <p:strVal val="visible"/>
                                      </p:to>
                                    </p:set>
                                    <p:animEffect transition="in" filter="wipe(left)">
                                      <p:cBhvr>
                                        <p:cTn id="7" dur="2000"/>
                                        <p:tgtEl>
                                          <p:spTgt spid="3481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482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12" fill="hold" grpId="0" nodeType="clickEffect">
                                  <p:stCondLst>
                                    <p:cond delay="0"/>
                                  </p:stCondLst>
                                  <p:childTnLst>
                                    <p:set>
                                      <p:cBhvr>
                                        <p:cTn id="15" dur="1" fill="hold">
                                          <p:stCondLst>
                                            <p:cond delay="0"/>
                                          </p:stCondLst>
                                        </p:cTn>
                                        <p:tgtEl>
                                          <p:spTgt spid="34823"/>
                                        </p:tgtEl>
                                        <p:attrNameLst>
                                          <p:attrName>style.visibility</p:attrName>
                                        </p:attrNameLst>
                                      </p:cBhvr>
                                      <p:to>
                                        <p:strVal val="visible"/>
                                      </p:to>
                                    </p:set>
                                    <p:anim calcmode="lin" valueType="num">
                                      <p:cBhvr additive="base">
                                        <p:cTn id="16" dur="1000" fill="hold"/>
                                        <p:tgtEl>
                                          <p:spTgt spid="34823"/>
                                        </p:tgtEl>
                                        <p:attrNameLst>
                                          <p:attrName>ppt_x</p:attrName>
                                        </p:attrNameLst>
                                      </p:cBhvr>
                                      <p:tavLst>
                                        <p:tav tm="0">
                                          <p:val>
                                            <p:strVal val="0-#ppt_w/2"/>
                                          </p:val>
                                        </p:tav>
                                        <p:tav tm="100000">
                                          <p:val>
                                            <p:strVal val="#ppt_x"/>
                                          </p:val>
                                        </p:tav>
                                      </p:tavLst>
                                    </p:anim>
                                    <p:anim calcmode="lin" valueType="num">
                                      <p:cBhvr additive="base">
                                        <p:cTn id="17" dur="1000" fill="hold"/>
                                        <p:tgtEl>
                                          <p:spTgt spid="348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p:bldP spid="34822" grpId="0"/>
      <p:bldP spid="3482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 Box 3"/>
          <p:cNvSpPr txBox="1">
            <a:spLocks noChangeArrowheads="1"/>
          </p:cNvSpPr>
          <p:nvPr/>
        </p:nvSpPr>
        <p:spPr bwMode="auto">
          <a:xfrm>
            <a:off x="244559" y="1196975"/>
            <a:ext cx="843160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zh-CN" altLang="en-US" sz="4000" dirty="0">
                <a:solidFill>
                  <a:srgbClr val="FF66CC"/>
                </a:solidFill>
              </a:rPr>
              <a:t>下列哪些属于全面调查（普查）呢？</a:t>
            </a:r>
          </a:p>
        </p:txBody>
      </p:sp>
      <p:sp>
        <p:nvSpPr>
          <p:cNvPr id="35844" name="Text Box 4"/>
          <p:cNvSpPr txBox="1">
            <a:spLocks noChangeArrowheads="1"/>
          </p:cNvSpPr>
          <p:nvPr/>
        </p:nvSpPr>
        <p:spPr bwMode="auto">
          <a:xfrm>
            <a:off x="244559" y="2205038"/>
            <a:ext cx="884628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zh-CN" altLang="en-US" sz="2800" b="1" dirty="0" smtClean="0">
                <a:solidFill>
                  <a:srgbClr val="3366FF"/>
                </a:solidFill>
              </a:rPr>
              <a:t>１实</a:t>
            </a:r>
            <a:r>
              <a:rPr lang="zh-CN" altLang="en-US" sz="2800" b="1" dirty="0">
                <a:solidFill>
                  <a:srgbClr val="3366FF"/>
                </a:solidFill>
              </a:rPr>
              <a:t>验中学学校领导为了解学校学生对新教材的意见，向每位使用新教材的学生发意见征询表</a:t>
            </a:r>
          </a:p>
        </p:txBody>
      </p:sp>
      <p:sp>
        <p:nvSpPr>
          <p:cNvPr id="35845" name="Text Box 5"/>
          <p:cNvSpPr txBox="1">
            <a:spLocks noChangeArrowheads="1"/>
          </p:cNvSpPr>
          <p:nvPr/>
        </p:nvSpPr>
        <p:spPr bwMode="auto">
          <a:xfrm>
            <a:off x="244559" y="3284538"/>
            <a:ext cx="83518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dirty="0" smtClean="0">
                <a:solidFill>
                  <a:srgbClr val="3366FF"/>
                </a:solidFill>
              </a:rPr>
              <a:t>２调</a:t>
            </a:r>
            <a:r>
              <a:rPr lang="zh-CN" altLang="en-US" sz="2800" b="1" dirty="0">
                <a:solidFill>
                  <a:srgbClr val="3366FF"/>
                </a:solidFill>
              </a:rPr>
              <a:t>查一批新生产的炸弹的杀伤威力</a:t>
            </a:r>
          </a:p>
        </p:txBody>
      </p:sp>
      <p:sp>
        <p:nvSpPr>
          <p:cNvPr id="35846" name="Text Box 6"/>
          <p:cNvSpPr txBox="1">
            <a:spLocks noChangeArrowheads="1"/>
          </p:cNvSpPr>
          <p:nvPr/>
        </p:nvSpPr>
        <p:spPr bwMode="auto">
          <a:xfrm>
            <a:off x="244559" y="4797425"/>
            <a:ext cx="74501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dirty="0" smtClean="0">
                <a:solidFill>
                  <a:srgbClr val="3366FF"/>
                </a:solidFill>
              </a:rPr>
              <a:t>４了</a:t>
            </a:r>
            <a:r>
              <a:rPr lang="zh-CN" altLang="en-US" sz="2800" b="1" dirty="0">
                <a:solidFill>
                  <a:srgbClr val="3366FF"/>
                </a:solidFill>
              </a:rPr>
              <a:t>解我班同学周末时间是如何安排的</a:t>
            </a:r>
          </a:p>
        </p:txBody>
      </p:sp>
      <p:sp>
        <p:nvSpPr>
          <p:cNvPr id="35847" name="Text Box 7"/>
          <p:cNvSpPr txBox="1">
            <a:spLocks noChangeArrowheads="1"/>
          </p:cNvSpPr>
          <p:nvPr/>
        </p:nvSpPr>
        <p:spPr bwMode="auto">
          <a:xfrm>
            <a:off x="244559" y="4005263"/>
            <a:ext cx="877186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2800" b="1" dirty="0" smtClean="0">
                <a:solidFill>
                  <a:srgbClr val="3366FF"/>
                </a:solidFill>
              </a:rPr>
              <a:t>３在</a:t>
            </a:r>
            <a:r>
              <a:rPr lang="zh-CN" altLang="en-US" sz="2800" b="1" dirty="0">
                <a:solidFill>
                  <a:srgbClr val="3366FF"/>
                </a:solidFill>
              </a:rPr>
              <a:t>初中生中调查我国学生业余时间娱乐的主要方式。</a:t>
            </a:r>
          </a:p>
        </p:txBody>
      </p:sp>
      <p:sp>
        <p:nvSpPr>
          <p:cNvPr id="35848" name="Text Box 8"/>
          <p:cNvSpPr txBox="1">
            <a:spLocks noChangeArrowheads="1"/>
          </p:cNvSpPr>
          <p:nvPr/>
        </p:nvSpPr>
        <p:spPr bwMode="auto">
          <a:xfrm>
            <a:off x="361507" y="399533"/>
            <a:ext cx="4392613" cy="823913"/>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99FF"/>
                </a:solidFill>
                <a:miter lim="800000"/>
                <a:headEnd/>
                <a:tailEnd/>
              </a14:hiddenLine>
            </a:ext>
          </a:extLst>
        </p:spPr>
        <p:txBody>
          <a:bodyPr>
            <a:spAutoFit/>
          </a:bodyPr>
          <a:lstStyle/>
          <a:p>
            <a:pPr>
              <a:spcBef>
                <a:spcPct val="50000"/>
              </a:spcBef>
            </a:pPr>
            <a:r>
              <a:rPr lang="zh-CN" altLang="en-US" sz="4800" dirty="0">
                <a:solidFill>
                  <a:srgbClr val="3366CC"/>
                </a:solidFill>
                <a:ea typeface="隶书" panose="02010509060101010101" pitchFamily="49" charset="-122"/>
              </a:rPr>
              <a:t>试一试</a:t>
            </a:r>
          </a:p>
        </p:txBody>
      </p:sp>
      <p:sp>
        <p:nvSpPr>
          <p:cNvPr id="35849" name="Text Box 9"/>
          <p:cNvSpPr txBox="1">
            <a:spLocks noChangeArrowheads="1"/>
          </p:cNvSpPr>
          <p:nvPr/>
        </p:nvSpPr>
        <p:spPr bwMode="auto">
          <a:xfrm>
            <a:off x="435935" y="5661025"/>
            <a:ext cx="61944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a:t>（１）（４）</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5849"/>
                                        </p:tgtEl>
                                        <p:attrNameLst>
                                          <p:attrName>style.visibility</p:attrName>
                                        </p:attrNameLst>
                                      </p:cBhvr>
                                      <p:to>
                                        <p:strVal val="visible"/>
                                      </p:to>
                                    </p:set>
                                    <p:animEffect transition="in" filter="wipe(down)">
                                      <p:cBhvr>
                                        <p:cTn id="7" dur="290">
                                          <p:stCondLst>
                                            <p:cond delay="0"/>
                                          </p:stCondLst>
                                        </p:cTn>
                                        <p:tgtEl>
                                          <p:spTgt spid="35849"/>
                                        </p:tgtEl>
                                      </p:cBhvr>
                                    </p:animEffect>
                                    <p:anim calcmode="lin" valueType="num">
                                      <p:cBhvr>
                                        <p:cTn id="8" dur="911" tmFilter="0,0; 0.14,0.36; 0.43,0.73; 0.71,0.91; 1.0,1.0">
                                          <p:stCondLst>
                                            <p:cond delay="0"/>
                                          </p:stCondLst>
                                        </p:cTn>
                                        <p:tgtEl>
                                          <p:spTgt spid="35849"/>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35849"/>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35849"/>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35849"/>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35849"/>
                                        </p:tgtEl>
                                        <p:attrNameLst>
                                          <p:attrName>ppt_y</p:attrName>
                                        </p:attrNameLst>
                                      </p:cBhvr>
                                      <p:tavLst>
                                        <p:tav tm="0" fmla="#ppt_y-sin(pi*$)/81">
                                          <p:val>
                                            <p:fltVal val="0"/>
                                          </p:val>
                                        </p:tav>
                                        <p:tav tm="100000">
                                          <p:val>
                                            <p:fltVal val="1"/>
                                          </p:val>
                                        </p:tav>
                                      </p:tavLst>
                                    </p:anim>
                                    <p:animScale>
                                      <p:cBhvr>
                                        <p:cTn id="13" dur="13">
                                          <p:stCondLst>
                                            <p:cond delay="325"/>
                                          </p:stCondLst>
                                        </p:cTn>
                                        <p:tgtEl>
                                          <p:spTgt spid="35849"/>
                                        </p:tgtEl>
                                      </p:cBhvr>
                                      <p:to x="100000" y="60000"/>
                                    </p:animScale>
                                    <p:animScale>
                                      <p:cBhvr>
                                        <p:cTn id="14" dur="83" decel="50000">
                                          <p:stCondLst>
                                            <p:cond delay="338"/>
                                          </p:stCondLst>
                                        </p:cTn>
                                        <p:tgtEl>
                                          <p:spTgt spid="35849"/>
                                        </p:tgtEl>
                                      </p:cBhvr>
                                      <p:to x="100000" y="100000"/>
                                    </p:animScale>
                                    <p:animScale>
                                      <p:cBhvr>
                                        <p:cTn id="15" dur="13">
                                          <p:stCondLst>
                                            <p:cond delay="656"/>
                                          </p:stCondLst>
                                        </p:cTn>
                                        <p:tgtEl>
                                          <p:spTgt spid="35849"/>
                                        </p:tgtEl>
                                      </p:cBhvr>
                                      <p:to x="100000" y="80000"/>
                                    </p:animScale>
                                    <p:animScale>
                                      <p:cBhvr>
                                        <p:cTn id="16" dur="83" decel="50000">
                                          <p:stCondLst>
                                            <p:cond delay="669"/>
                                          </p:stCondLst>
                                        </p:cTn>
                                        <p:tgtEl>
                                          <p:spTgt spid="35849"/>
                                        </p:tgtEl>
                                      </p:cBhvr>
                                      <p:to x="100000" y="100000"/>
                                    </p:animScale>
                                    <p:animScale>
                                      <p:cBhvr>
                                        <p:cTn id="17" dur="13">
                                          <p:stCondLst>
                                            <p:cond delay="821"/>
                                          </p:stCondLst>
                                        </p:cTn>
                                        <p:tgtEl>
                                          <p:spTgt spid="35849"/>
                                        </p:tgtEl>
                                      </p:cBhvr>
                                      <p:to x="100000" y="90000"/>
                                    </p:animScale>
                                    <p:animScale>
                                      <p:cBhvr>
                                        <p:cTn id="18" dur="83" decel="50000">
                                          <p:stCondLst>
                                            <p:cond delay="834"/>
                                          </p:stCondLst>
                                        </p:cTn>
                                        <p:tgtEl>
                                          <p:spTgt spid="35849"/>
                                        </p:tgtEl>
                                      </p:cBhvr>
                                      <p:to x="100000" y="100000"/>
                                    </p:animScale>
                                    <p:animScale>
                                      <p:cBhvr>
                                        <p:cTn id="19" dur="13">
                                          <p:stCondLst>
                                            <p:cond delay="904"/>
                                          </p:stCondLst>
                                        </p:cTn>
                                        <p:tgtEl>
                                          <p:spTgt spid="35849"/>
                                        </p:tgtEl>
                                      </p:cBhvr>
                                      <p:to x="100000" y="95000"/>
                                    </p:animScale>
                                    <p:animScale>
                                      <p:cBhvr>
                                        <p:cTn id="20" dur="83" decel="50000">
                                          <p:stCondLst>
                                            <p:cond delay="917"/>
                                          </p:stCondLst>
                                        </p:cTn>
                                        <p:tgtEl>
                                          <p:spTgt spid="35849"/>
                                        </p:tgtEl>
                                      </p:cBhvr>
                                      <p:to x="100000" y="100000"/>
                                    </p:animScale>
                                  </p:childTnLst>
                                  <p:subTnLst>
                                    <p:audio>
                                      <p:cMediaNode>
                                        <p:cTn display="0" masterRel="sameClick">
                                          <p:stCondLst>
                                            <p:cond evt="begin" delay="0">
                                              <p:tn val="5"/>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ext Box 4"/>
          <p:cNvSpPr txBox="1">
            <a:spLocks noChangeArrowheads="1"/>
          </p:cNvSpPr>
          <p:nvPr/>
        </p:nvSpPr>
        <p:spPr bwMode="auto">
          <a:xfrm>
            <a:off x="643730" y="722313"/>
            <a:ext cx="7532688"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400" b="1"/>
              <a:t>普查可以收集到较全面、准确的数据，但普查工作量大，有时受客观条件的限制难以进行；有时由于调查具有破坏性，不允许采用。在这些情况下常常采用什么方式取得数据呢？</a:t>
            </a:r>
          </a:p>
        </p:txBody>
      </p:sp>
      <p:sp>
        <p:nvSpPr>
          <p:cNvPr id="41989" name="Text Box 5"/>
          <p:cNvSpPr txBox="1">
            <a:spLocks noChangeArrowheads="1"/>
          </p:cNvSpPr>
          <p:nvPr/>
        </p:nvSpPr>
        <p:spPr bwMode="auto">
          <a:xfrm>
            <a:off x="731043" y="2363788"/>
            <a:ext cx="5299075" cy="100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400" b="1" dirty="0"/>
              <a:t>采用抽样调查的方式</a:t>
            </a:r>
          </a:p>
          <a:p>
            <a:pPr>
              <a:spcBef>
                <a:spcPct val="50000"/>
              </a:spcBef>
            </a:pPr>
            <a:r>
              <a:rPr lang="zh-CN" altLang="en-US" sz="2400" b="1" dirty="0"/>
              <a:t>例如：调查全国中小学生视力情况</a:t>
            </a:r>
          </a:p>
        </p:txBody>
      </p:sp>
      <p:sp>
        <p:nvSpPr>
          <p:cNvPr id="41990" name="Text Box 6"/>
          <p:cNvSpPr txBox="1">
            <a:spLocks noChangeArrowheads="1"/>
          </p:cNvSpPr>
          <p:nvPr/>
        </p:nvSpPr>
        <p:spPr bwMode="auto">
          <a:xfrm>
            <a:off x="646905" y="3727450"/>
            <a:ext cx="72437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400" b="1" dirty="0"/>
              <a:t>从被考察的全体对象中抽出一部分对象进行考察的方式叫做抽样调查。</a:t>
            </a:r>
          </a:p>
        </p:txBody>
      </p:sp>
      <p:sp>
        <p:nvSpPr>
          <p:cNvPr id="41991" name="Text Box 7"/>
          <p:cNvSpPr txBox="1">
            <a:spLocks noChangeArrowheads="1"/>
          </p:cNvSpPr>
          <p:nvPr/>
        </p:nvSpPr>
        <p:spPr bwMode="auto">
          <a:xfrm>
            <a:off x="581818" y="4783138"/>
            <a:ext cx="7623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400" b="1" dirty="0"/>
              <a:t>你能举出哪些事件适合用抽样调查的方式获得数据呢？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1988"/>
                                        </p:tgtEl>
                                        <p:attrNameLst>
                                          <p:attrName>style.visibility</p:attrName>
                                        </p:attrNameLst>
                                      </p:cBhvr>
                                      <p:to>
                                        <p:strVal val="visible"/>
                                      </p:to>
                                    </p:set>
                                    <p:anim calcmode="discrete" valueType="clr">
                                      <p:cBhvr override="childStyle">
                                        <p:cTn id="7" dur="80"/>
                                        <p:tgtEl>
                                          <p:spTgt spid="4198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1988"/>
                                        </p:tgtEl>
                                        <p:attrNameLst>
                                          <p:attrName>fillcolor</p:attrName>
                                        </p:attrNameLst>
                                      </p:cBhvr>
                                      <p:tavLst>
                                        <p:tav tm="0">
                                          <p:val>
                                            <p:clrVal>
                                              <a:schemeClr val="accent2"/>
                                            </p:clrVal>
                                          </p:val>
                                        </p:tav>
                                        <p:tav tm="50000">
                                          <p:val>
                                            <p:clrVal>
                                              <a:schemeClr val="hlink"/>
                                            </p:clrVal>
                                          </p:val>
                                        </p:tav>
                                      </p:tavLst>
                                    </p:anim>
                                    <p:set>
                                      <p:cBhvr>
                                        <p:cTn id="9" dur="80"/>
                                        <p:tgtEl>
                                          <p:spTgt spid="4198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1" presetClass="entr" presetSubtype="0" fill="hold" grpId="0" nodeType="clickEffect">
                                  <p:stCondLst>
                                    <p:cond delay="0"/>
                                  </p:stCondLst>
                                  <p:childTnLst>
                                    <p:set>
                                      <p:cBhvr>
                                        <p:cTn id="13" dur="1" fill="hold">
                                          <p:stCondLst>
                                            <p:cond delay="0"/>
                                          </p:stCondLst>
                                        </p:cTn>
                                        <p:tgtEl>
                                          <p:spTgt spid="41989"/>
                                        </p:tgtEl>
                                        <p:attrNameLst>
                                          <p:attrName>style.visibility</p:attrName>
                                        </p:attrNameLst>
                                      </p:cBhvr>
                                      <p:to>
                                        <p:strVal val="visible"/>
                                      </p:to>
                                    </p:set>
                                    <p:animEffect transition="in" filter="fade">
                                      <p:cBhvr>
                                        <p:cTn id="14" dur="770" decel="100000"/>
                                        <p:tgtEl>
                                          <p:spTgt spid="41989"/>
                                        </p:tgtEl>
                                      </p:cBhvr>
                                    </p:animEffect>
                                    <p:animScale>
                                      <p:cBhvr>
                                        <p:cTn id="15" dur="770" decel="100000"/>
                                        <p:tgtEl>
                                          <p:spTgt spid="41989"/>
                                        </p:tgtEl>
                                      </p:cBhvr>
                                      <p:from x="10000" y="10000"/>
                                      <p:to x="200000" y="450000"/>
                                    </p:animScale>
                                    <p:animScale>
                                      <p:cBhvr>
                                        <p:cTn id="16" dur="1230" accel="100000" fill="hold">
                                          <p:stCondLst>
                                            <p:cond delay="770"/>
                                          </p:stCondLst>
                                        </p:cTn>
                                        <p:tgtEl>
                                          <p:spTgt spid="41989"/>
                                        </p:tgtEl>
                                      </p:cBhvr>
                                      <p:from x="200000" y="450000"/>
                                      <p:to x="100000" y="100000"/>
                                    </p:animScale>
                                    <p:set>
                                      <p:cBhvr>
                                        <p:cTn id="17" dur="770" fill="hold"/>
                                        <p:tgtEl>
                                          <p:spTgt spid="41989"/>
                                        </p:tgtEl>
                                        <p:attrNameLst>
                                          <p:attrName>ppt_x</p:attrName>
                                        </p:attrNameLst>
                                      </p:cBhvr>
                                      <p:to>
                                        <p:strVal val="(0.5)"/>
                                      </p:to>
                                    </p:set>
                                    <p:anim from="(0.5)" to="(#ppt_x)" calcmode="lin" valueType="num">
                                      <p:cBhvr>
                                        <p:cTn id="18" dur="1230" accel="100000" fill="hold">
                                          <p:stCondLst>
                                            <p:cond delay="770"/>
                                          </p:stCondLst>
                                        </p:cTn>
                                        <p:tgtEl>
                                          <p:spTgt spid="41989"/>
                                        </p:tgtEl>
                                        <p:attrNameLst>
                                          <p:attrName>ppt_x</p:attrName>
                                        </p:attrNameLst>
                                      </p:cBhvr>
                                    </p:anim>
                                    <p:set>
                                      <p:cBhvr>
                                        <p:cTn id="19" dur="770" fill="hold"/>
                                        <p:tgtEl>
                                          <p:spTgt spid="41989"/>
                                        </p:tgtEl>
                                        <p:attrNameLst>
                                          <p:attrName>ppt_y</p:attrName>
                                        </p:attrNameLst>
                                      </p:cBhvr>
                                      <p:to>
                                        <p:strVal val="(#ppt_y+0.4)"/>
                                      </p:to>
                                    </p:set>
                                    <p:anim from="(#ppt_y+0.4)" to="(#ppt_y)" calcmode="lin" valueType="num">
                                      <p:cBhvr>
                                        <p:cTn id="20" dur="1230" accel="100000" fill="hold">
                                          <p:stCondLst>
                                            <p:cond delay="770"/>
                                          </p:stCondLst>
                                        </p:cTn>
                                        <p:tgtEl>
                                          <p:spTgt spid="41989"/>
                                        </p:tgtEl>
                                        <p:attrNameLst>
                                          <p:attrName>ppt_y</p:attrName>
                                        </p:attrNameLst>
                                      </p:cBhvr>
                                    </p:anim>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41990"/>
                                        </p:tgtEl>
                                        <p:attrNameLst>
                                          <p:attrName>style.visibility</p:attrName>
                                        </p:attrNameLst>
                                      </p:cBhvr>
                                      <p:to>
                                        <p:strVal val="visible"/>
                                      </p:to>
                                    </p:set>
                                    <p:animEffect transition="in" filter="box(in)">
                                      <p:cBhvr>
                                        <p:cTn id="25" dur="2000"/>
                                        <p:tgtEl>
                                          <p:spTgt spid="41990"/>
                                        </p:tgtEl>
                                      </p:cBhvr>
                                    </p:animEffect>
                                  </p:childTnLst>
                                </p:cTn>
                              </p:par>
                            </p:childTnLst>
                          </p:cTn>
                        </p:par>
                        <p:par>
                          <p:cTn id="26" fill="hold">
                            <p:stCondLst>
                              <p:cond delay="2000"/>
                            </p:stCondLst>
                            <p:childTnLst>
                              <p:par>
                                <p:cTn id="27" presetID="4" presetClass="entr" presetSubtype="16" fill="hold" grpId="0" nodeType="afterEffect">
                                  <p:stCondLst>
                                    <p:cond delay="0"/>
                                  </p:stCondLst>
                                  <p:childTnLst>
                                    <p:set>
                                      <p:cBhvr>
                                        <p:cTn id="28" dur="1" fill="hold">
                                          <p:stCondLst>
                                            <p:cond delay="0"/>
                                          </p:stCondLst>
                                        </p:cTn>
                                        <p:tgtEl>
                                          <p:spTgt spid="41991"/>
                                        </p:tgtEl>
                                        <p:attrNameLst>
                                          <p:attrName>style.visibility</p:attrName>
                                        </p:attrNameLst>
                                      </p:cBhvr>
                                      <p:to>
                                        <p:strVal val="visible"/>
                                      </p:to>
                                    </p:set>
                                    <p:animEffect transition="in" filter="box(in)">
                                      <p:cBhvr>
                                        <p:cTn id="29" dur="3000"/>
                                        <p:tgtEl>
                                          <p:spTgt spid="419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p:bldP spid="41989" grpId="0"/>
      <p:bldP spid="41990" grpId="0"/>
      <p:bldP spid="419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569913" y="1379538"/>
            <a:ext cx="7920037"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dirty="0">
                <a:solidFill>
                  <a:srgbClr val="0000FF"/>
                </a:solidFill>
              </a:rPr>
              <a:t>     </a:t>
            </a:r>
            <a:r>
              <a:rPr lang="zh-CN" altLang="en-US" sz="3200" b="1" dirty="0">
                <a:solidFill>
                  <a:srgbClr val="0000FF"/>
                </a:solidFill>
              </a:rPr>
              <a:t>在课堂上，老师布置了一道练习题．过了一会儿，老师可能要通过什么方式了解大家的完成情况．</a:t>
            </a:r>
          </a:p>
          <a:p>
            <a:r>
              <a:rPr lang="zh-CN" altLang="en-US" sz="3200" b="1" dirty="0">
                <a:solidFill>
                  <a:srgbClr val="FF0000"/>
                </a:solidFill>
              </a:rPr>
              <a:t>      </a:t>
            </a:r>
            <a:endParaRPr lang="zh-CN" altLang="en-US" sz="3200" b="1" dirty="0">
              <a:solidFill>
                <a:srgbClr val="0000FF"/>
              </a:solidFill>
            </a:endParaRPr>
          </a:p>
        </p:txBody>
      </p:sp>
      <p:sp>
        <p:nvSpPr>
          <p:cNvPr id="3077" name="Text Box 5"/>
          <p:cNvSpPr txBox="1">
            <a:spLocks noChangeArrowheads="1"/>
          </p:cNvSpPr>
          <p:nvPr/>
        </p:nvSpPr>
        <p:spPr bwMode="auto">
          <a:xfrm>
            <a:off x="539750" y="4384675"/>
            <a:ext cx="811688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b="1" dirty="0"/>
              <a:t>解决这些实际问题就是</a:t>
            </a:r>
            <a:r>
              <a:rPr lang="zh-CN" altLang="en-US" sz="3200" b="1" dirty="0">
                <a:solidFill>
                  <a:srgbClr val="FF0000"/>
                </a:solidFill>
              </a:rPr>
              <a:t>数据收集、数据分析、进行决策</a:t>
            </a:r>
            <a:r>
              <a:rPr lang="zh-CN" altLang="en-US" sz="3200" b="1" dirty="0">
                <a:solidFill>
                  <a:srgbClr val="0000FF"/>
                </a:solidFill>
              </a:rPr>
              <a:t>的统计过程。</a:t>
            </a:r>
          </a:p>
        </p:txBody>
      </p:sp>
      <p:sp>
        <p:nvSpPr>
          <p:cNvPr id="3078" name="Text Box 6"/>
          <p:cNvSpPr txBox="1">
            <a:spLocks noChangeArrowheads="1"/>
          </p:cNvSpPr>
          <p:nvPr/>
        </p:nvSpPr>
        <p:spPr bwMode="auto">
          <a:xfrm>
            <a:off x="714375" y="3381375"/>
            <a:ext cx="72659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3200" b="1" dirty="0">
                <a:solidFill>
                  <a:srgbClr val="0000FF"/>
                </a:solidFill>
              </a:rPr>
              <a:t>一种是巡视，一种是请同学举手示意．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76">
                                            <p:txEl>
                                              <p:pRg st="1" end="1"/>
                                            </p:txEl>
                                          </p:spTgt>
                                        </p:tgtEl>
                                        <p:attrNameLst>
                                          <p:attrName>style.visibility</p:attrName>
                                        </p:attrNameLst>
                                      </p:cBhvr>
                                      <p:to>
                                        <p:strVal val="visible"/>
                                      </p:to>
                                    </p:set>
                                    <p:animEffect transition="in" filter="blinds(horizontal)">
                                      <p:cBhvr>
                                        <p:cTn id="7" dur="500"/>
                                        <p:tgtEl>
                                          <p:spTgt spid="307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3078"/>
                                        </p:tgtEl>
                                        <p:attrNameLst>
                                          <p:attrName>style.visibility</p:attrName>
                                        </p:attrNameLst>
                                      </p:cBhvr>
                                      <p:to>
                                        <p:strVal val="visible"/>
                                      </p:to>
                                    </p:set>
                                    <p:animEffect transition="in" filter="slide(fromRight)">
                                      <p:cBhvr>
                                        <p:cTn id="12" dur="2000"/>
                                        <p:tgtEl>
                                          <p:spTgt spid="307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077"/>
                                        </p:tgtEl>
                                        <p:attrNameLst>
                                          <p:attrName>style.visibility</p:attrName>
                                        </p:attrNameLst>
                                      </p:cBhvr>
                                      <p:to>
                                        <p:strVal val="visible"/>
                                      </p:to>
                                    </p:set>
                                    <p:animEffect transition="in" filter="box(out)">
                                      <p:cBhvr>
                                        <p:cTn id="17" dur="20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p:bldP spid="307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8" name="Text Box 8"/>
          <p:cNvSpPr txBox="1">
            <a:spLocks noChangeArrowheads="1"/>
          </p:cNvSpPr>
          <p:nvPr/>
        </p:nvSpPr>
        <p:spPr bwMode="auto">
          <a:xfrm>
            <a:off x="241300" y="148856"/>
            <a:ext cx="4392613" cy="823913"/>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99FF"/>
                </a:solidFill>
                <a:miter lim="800000"/>
                <a:headEnd/>
                <a:tailEnd/>
              </a14:hiddenLine>
            </a:ext>
          </a:extLst>
        </p:spPr>
        <p:txBody>
          <a:bodyPr>
            <a:spAutoFit/>
          </a:bodyPr>
          <a:lstStyle/>
          <a:p>
            <a:pPr>
              <a:spcBef>
                <a:spcPct val="50000"/>
              </a:spcBef>
            </a:pPr>
            <a:r>
              <a:rPr lang="zh-CN" altLang="en-US" sz="4800" dirty="0">
                <a:solidFill>
                  <a:srgbClr val="3366CC"/>
                </a:solidFill>
                <a:ea typeface="隶书" panose="02010509060101010101" pitchFamily="49" charset="-122"/>
              </a:rPr>
              <a:t>试一试</a:t>
            </a:r>
          </a:p>
        </p:txBody>
      </p:sp>
      <p:sp>
        <p:nvSpPr>
          <p:cNvPr id="46090" name="Text Box 10"/>
          <p:cNvSpPr txBox="1">
            <a:spLocks noChangeArrowheads="1"/>
          </p:cNvSpPr>
          <p:nvPr/>
        </p:nvSpPr>
        <p:spPr bwMode="auto">
          <a:xfrm>
            <a:off x="1446213" y="179228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zh-CN"/>
          </a:p>
        </p:txBody>
      </p:sp>
      <p:sp>
        <p:nvSpPr>
          <p:cNvPr id="46091" name="Text Box 11"/>
          <p:cNvSpPr txBox="1">
            <a:spLocks noChangeArrowheads="1"/>
          </p:cNvSpPr>
          <p:nvPr/>
        </p:nvSpPr>
        <p:spPr bwMode="auto">
          <a:xfrm>
            <a:off x="1693863" y="1647825"/>
            <a:ext cx="28686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zh-CN"/>
          </a:p>
        </p:txBody>
      </p:sp>
      <p:sp>
        <p:nvSpPr>
          <p:cNvPr id="46092" name="Text Box 12"/>
          <p:cNvSpPr txBox="1">
            <a:spLocks noChangeArrowheads="1"/>
          </p:cNvSpPr>
          <p:nvPr/>
        </p:nvSpPr>
        <p:spPr bwMode="auto">
          <a:xfrm>
            <a:off x="241300" y="1073040"/>
            <a:ext cx="8642350" cy="521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2800" dirty="0"/>
              <a:t>在一次数学课堂上，陈老师请四位同学举出生活中运用全面调查或抽样调查的例子．</a:t>
            </a:r>
            <a:br>
              <a:rPr lang="zh-CN" altLang="en-US" sz="2800" dirty="0"/>
            </a:br>
            <a:r>
              <a:rPr lang="zh-CN" altLang="en-US" sz="2800" dirty="0"/>
              <a:t>小凉：为了了解玉米种的发芽情况，采用抽样调查．</a:t>
            </a:r>
            <a:br>
              <a:rPr lang="zh-CN" altLang="en-US" sz="2800" dirty="0"/>
            </a:br>
            <a:r>
              <a:rPr lang="zh-CN" altLang="en-US" sz="2800" dirty="0"/>
              <a:t>小爽：为了了解全班同学是否给爸妈洗过脚，采用全面调查．</a:t>
            </a:r>
            <a:br>
              <a:rPr lang="zh-CN" altLang="en-US" sz="2800" dirty="0"/>
            </a:br>
            <a:r>
              <a:rPr lang="zh-CN" altLang="en-US" sz="2800" dirty="0"/>
              <a:t>小夏：为了了解刚生产的一批灯泡的使用寿命，采用全面调查．</a:t>
            </a:r>
            <a:br>
              <a:rPr lang="zh-CN" altLang="en-US" sz="2800" dirty="0"/>
            </a:br>
            <a:r>
              <a:rPr lang="zh-CN" altLang="en-US" sz="2800" dirty="0"/>
              <a:t>小天：为了了解全国中学生安全自救知识掌握情况，采用抽样调查．</a:t>
            </a:r>
            <a:br>
              <a:rPr lang="zh-CN" altLang="en-US" sz="2800" dirty="0"/>
            </a:br>
            <a:r>
              <a:rPr lang="zh-CN" altLang="en-US" sz="2800" dirty="0"/>
              <a:t>你认为以上四位同学所举事例的调查方式错误的是（　　）</a:t>
            </a:r>
          </a:p>
          <a:p>
            <a:r>
              <a:rPr lang="en-US" altLang="zh-CN" sz="2800" dirty="0"/>
              <a:t>A</a:t>
            </a:r>
            <a:r>
              <a:rPr lang="zh-CN" altLang="en-US" sz="2800" dirty="0"/>
              <a:t>．小凉</a:t>
            </a:r>
            <a:r>
              <a:rPr lang="en-US" altLang="zh-CN" sz="2800" dirty="0"/>
              <a:t>B</a:t>
            </a:r>
            <a:r>
              <a:rPr lang="zh-CN" altLang="en-US" sz="2800" dirty="0"/>
              <a:t>．小爽</a:t>
            </a:r>
            <a:r>
              <a:rPr lang="en-US" altLang="zh-CN" sz="2800" dirty="0"/>
              <a:t>C</a:t>
            </a:r>
            <a:r>
              <a:rPr lang="zh-CN" altLang="en-US" sz="2800" dirty="0"/>
              <a:t>．小夏</a:t>
            </a:r>
            <a:r>
              <a:rPr lang="en-US" altLang="zh-CN" sz="2800" dirty="0"/>
              <a:t>D</a:t>
            </a:r>
            <a:r>
              <a:rPr lang="zh-CN" altLang="en-US" sz="2800" dirty="0"/>
              <a:t>．小天</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528184" y="1947161"/>
            <a:ext cx="6020931" cy="1446550"/>
          </a:xfrm>
          <a:prstGeom prst="rect">
            <a:avLst/>
          </a:prstGeom>
        </p:spPr>
        <p:txBody>
          <a:bodyPr wrap="square">
            <a:spAutoFit/>
          </a:bodyPr>
          <a:lstStyle/>
          <a:p>
            <a:pPr eaLnBrk="1" hangingPunct="1">
              <a:spcBef>
                <a:spcPct val="50000"/>
              </a:spcBef>
            </a:pPr>
            <a:r>
              <a:rPr kumimoji="1" lang="zh-CN" altLang="en-US" sz="4400" b="1" dirty="0" smtClean="0">
                <a:solidFill>
                  <a:srgbClr val="FF66FF"/>
                </a:solidFill>
                <a:ea typeface="幼圆" panose="02010509060101010101" pitchFamily="49" charset="-122"/>
              </a:rPr>
              <a:t>通过本节课的学习，你有哪些收获</a:t>
            </a:r>
            <a:r>
              <a:rPr kumimoji="1" lang="en-US" altLang="zh-CN" sz="4400" b="1" dirty="0" smtClean="0">
                <a:solidFill>
                  <a:srgbClr val="FF66FF"/>
                </a:solidFill>
                <a:ea typeface="幼圆" panose="02010509060101010101" pitchFamily="49" charset="-122"/>
              </a:rPr>
              <a:t>?</a:t>
            </a:r>
            <a:endParaRPr kumimoji="1" lang="en-US" altLang="zh-CN" sz="4400" b="1" dirty="0">
              <a:solidFill>
                <a:srgbClr val="FF66FF"/>
              </a:solidFill>
              <a:ea typeface="幼圆" panose="02010509060101010101" pitchFamily="49"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BJ_001"/>
          <p:cNvPicPr>
            <a:picLocks noChangeAspect="1" noChangeArrowheads="1"/>
          </p:cNvPicPr>
          <p:nvPr/>
        </p:nvPicPr>
        <p:blipFill>
          <a:blip r:embed="rId2"/>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7891" name="WordArt 3"/>
          <p:cNvSpPr>
            <a:spLocks noChangeArrowheads="1" noChangeShapeType="1" noTextEdit="1"/>
          </p:cNvSpPr>
          <p:nvPr/>
        </p:nvSpPr>
        <p:spPr bwMode="auto">
          <a:xfrm>
            <a:off x="395288" y="333375"/>
            <a:ext cx="3529012" cy="935038"/>
          </a:xfrm>
          <a:prstGeom prst="rect">
            <a:avLst/>
          </a:prstGeom>
        </p:spPr>
        <p:txBody>
          <a:bodyPr wrap="none" fromWordArt="1">
            <a:prstTxWarp prst="textPlain">
              <a:avLst>
                <a:gd name="adj" fmla="val 50000"/>
              </a:avLst>
            </a:prstTxWarp>
          </a:bodyPr>
          <a:lstStyle/>
          <a:p>
            <a:pPr algn="ctr"/>
            <a:r>
              <a:rPr lang="zh-CN" altLang="en-US" sz="3600" kern="10" dirty="0">
                <a:ln w="12700">
                  <a:solidFill>
                    <a:srgbClr val="3333CC"/>
                  </a:solidFill>
                  <a:round/>
                </a:ln>
                <a:solidFill>
                  <a:srgbClr val="B2B2B2">
                    <a:alpha val="50000"/>
                  </a:srgbClr>
                </a:solidFill>
                <a:effectLst>
                  <a:outerShdw dist="45791" dir="2021404" algn="ctr" rotWithShape="0">
                    <a:srgbClr val="9999FF"/>
                  </a:outerShdw>
                </a:effectLst>
                <a:latin typeface="华文行楷" panose="02010800040101010101" pitchFamily="2" charset="-122"/>
                <a:ea typeface="华文行楷" panose="02010800040101010101" pitchFamily="2" charset="-122"/>
              </a:rPr>
              <a:t>课堂小结</a:t>
            </a:r>
          </a:p>
        </p:txBody>
      </p:sp>
      <p:sp>
        <p:nvSpPr>
          <p:cNvPr id="37892" name="Text Box 4"/>
          <p:cNvSpPr txBox="1">
            <a:spLocks noChangeArrowheads="1"/>
          </p:cNvSpPr>
          <p:nvPr/>
        </p:nvSpPr>
        <p:spPr bwMode="auto">
          <a:xfrm>
            <a:off x="827088" y="1795463"/>
            <a:ext cx="6799262"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b="1" dirty="0">
                <a:solidFill>
                  <a:srgbClr val="3366CC"/>
                </a:solidFill>
              </a:rPr>
              <a:t>⑴ </a:t>
            </a:r>
            <a:r>
              <a:rPr lang="zh-CN" altLang="en-US" sz="3200" b="1" dirty="0">
                <a:solidFill>
                  <a:srgbClr val="3366CC"/>
                </a:solidFill>
              </a:rPr>
              <a:t>数据会说话</a:t>
            </a:r>
            <a:r>
              <a:rPr lang="en-US" altLang="zh-CN" sz="3200" b="1" dirty="0">
                <a:solidFill>
                  <a:srgbClr val="3366CC"/>
                </a:solidFill>
              </a:rPr>
              <a:t>——</a:t>
            </a:r>
            <a:r>
              <a:rPr lang="zh-CN" altLang="en-US" sz="3200" b="1" dirty="0">
                <a:solidFill>
                  <a:srgbClr val="3366CC"/>
                </a:solidFill>
              </a:rPr>
              <a:t>表明数据是有用的</a:t>
            </a:r>
          </a:p>
        </p:txBody>
      </p:sp>
      <p:sp>
        <p:nvSpPr>
          <p:cNvPr id="37893" name="Text Box 5"/>
          <p:cNvSpPr txBox="1">
            <a:spLocks noChangeArrowheads="1"/>
          </p:cNvSpPr>
          <p:nvPr/>
        </p:nvSpPr>
        <p:spPr bwMode="auto">
          <a:xfrm>
            <a:off x="684213" y="3213100"/>
            <a:ext cx="7848600" cy="2041525"/>
          </a:xfrm>
          <a:prstGeom prst="rect">
            <a:avLst/>
          </a:prstGeom>
          <a:solidFill>
            <a:schemeClr val="bg1"/>
          </a:solidFill>
          <a:ln>
            <a:noFill/>
          </a:ln>
          <a:effectLst/>
          <a:extLst>
            <a:ext uri="{91240B29-F687-4F45-9708-019B960494DF}">
              <a14:hiddenLine xmlns:a14="http://schemas.microsoft.com/office/drawing/2010/main" w="9525">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dirty="0">
                <a:solidFill>
                  <a:srgbClr val="3366CC"/>
                </a:solidFill>
              </a:rPr>
              <a:t>⑵ </a:t>
            </a:r>
            <a:r>
              <a:rPr lang="zh-CN" altLang="en-US" sz="3200" b="1" dirty="0">
                <a:solidFill>
                  <a:srgbClr val="3366CC"/>
                </a:solidFill>
              </a:rPr>
              <a:t>怎样让数据说话</a:t>
            </a:r>
            <a:r>
              <a:rPr lang="en-US" altLang="zh-CN" sz="3200" b="1" dirty="0">
                <a:solidFill>
                  <a:srgbClr val="3366CC"/>
                </a:solidFill>
              </a:rPr>
              <a:t>——</a:t>
            </a:r>
            <a:r>
              <a:rPr lang="zh-CN" altLang="en-US" sz="3200" b="1" dirty="0">
                <a:solidFill>
                  <a:srgbClr val="3366CC"/>
                </a:solidFill>
              </a:rPr>
              <a:t>离不开数据的收集，可以通过观察、测量、调查、实验等方法，也可以查找文献资料，使用互联网查询等。</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wipe(up)">
                                      <p:cBhvr>
                                        <p:cTn id="7" dur="500"/>
                                        <p:tgtEl>
                                          <p:spTgt spid="3789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7893"/>
                                        </p:tgtEl>
                                        <p:attrNameLst>
                                          <p:attrName>style.visibility</p:attrName>
                                        </p:attrNameLst>
                                      </p:cBhvr>
                                      <p:to>
                                        <p:strVal val="visible"/>
                                      </p:to>
                                    </p:set>
                                    <p:animEffect transition="in" filter="wipe(up)">
                                      <p:cBhvr>
                                        <p:cTn id="12" dur="500"/>
                                        <p:tgtEl>
                                          <p:spTgt spid="378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animBg="1"/>
      <p:bldP spid="3789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628650" y="654050"/>
            <a:ext cx="8162925"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dirty="0">
                <a:solidFill>
                  <a:srgbClr val="0000FF"/>
                </a:solidFill>
              </a:rPr>
              <a:t>       </a:t>
            </a:r>
            <a:r>
              <a:rPr lang="zh-CN" altLang="en-US" sz="3200" b="1" dirty="0">
                <a:solidFill>
                  <a:srgbClr val="0000FF"/>
                </a:solidFill>
              </a:rPr>
              <a:t>数学是一门重要的学科．采用什么方法能够了解全班同学对数学的喜欢程度呢？让我们做一次调查，记录调查的数据，看看有什么结果．</a:t>
            </a:r>
          </a:p>
        </p:txBody>
      </p:sp>
      <p:sp>
        <p:nvSpPr>
          <p:cNvPr id="4101" name="Text Box 5"/>
          <p:cNvSpPr txBox="1">
            <a:spLocks noChangeArrowheads="1"/>
          </p:cNvSpPr>
          <p:nvPr/>
        </p:nvSpPr>
        <p:spPr bwMode="auto">
          <a:xfrm>
            <a:off x="577850" y="3235325"/>
            <a:ext cx="5384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3200" b="1">
                <a:solidFill>
                  <a:srgbClr val="FF0000"/>
                </a:solidFill>
              </a:rPr>
              <a:t>我们需要分几个步骤进行？</a:t>
            </a:r>
          </a:p>
        </p:txBody>
      </p:sp>
      <p:graphicFrame>
        <p:nvGraphicFramePr>
          <p:cNvPr id="4139" name="Group 43"/>
          <p:cNvGraphicFramePr>
            <a:graphicFrameLocks noGrp="1"/>
          </p:cNvGraphicFramePr>
          <p:nvPr/>
        </p:nvGraphicFramePr>
        <p:xfrm>
          <a:off x="5867400" y="3175000"/>
          <a:ext cx="2609850" cy="2601980"/>
        </p:xfrm>
        <a:graphic>
          <a:graphicData uri="http://schemas.openxmlformats.org/drawingml/2006/table">
            <a:tbl>
              <a:tblPr/>
              <a:tblGrid>
                <a:gridCol w="161925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tblGrid>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8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rPr>
                        <a:t>问题选项</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8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rPr>
                        <a:t>代号</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extLst>
                  <a:ext uri="{0D108BD9-81ED-4DB2-BD59-A6C34878D82A}">
                    <a16:rowId xmlns:a16="http://schemas.microsoft.com/office/drawing/2014/main" val="10000"/>
                  </a:ext>
                </a:extLst>
              </a:tr>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8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rPr>
                        <a:t>喜欢</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1</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extLst>
                  <a:ext uri="{0D108BD9-81ED-4DB2-BD59-A6C34878D82A}">
                    <a16:rowId xmlns:a16="http://schemas.microsoft.com/office/drawing/2014/main" val="10001"/>
                  </a:ext>
                </a:extLst>
              </a:tr>
              <a:tr h="473075">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8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rPr>
                        <a:t>比较喜欢</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2</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extLst>
                  <a:ext uri="{0D108BD9-81ED-4DB2-BD59-A6C34878D82A}">
                    <a16:rowId xmlns:a16="http://schemas.microsoft.com/office/drawing/2014/main" val="10002"/>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8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rPr>
                        <a:t>无所谓</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3</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extLst>
                  <a:ext uri="{0D108BD9-81ED-4DB2-BD59-A6C34878D82A}">
                    <a16:rowId xmlns:a16="http://schemas.microsoft.com/office/drawing/2014/main" val="10003"/>
                  </a:ext>
                </a:extLst>
              </a:tr>
              <a:tr h="390525">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8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rPr>
                        <a:t>不喜欢</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4</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39"/>
                                        </p:tgtEl>
                                        <p:attrNameLst>
                                          <p:attrName>style.visibility</p:attrName>
                                        </p:attrNameLst>
                                      </p:cBhvr>
                                      <p:to>
                                        <p:strVal val="visible"/>
                                      </p:to>
                                    </p:set>
                                    <p:animEffect transition="in" filter="blinds(horizontal)">
                                      <p:cBhvr>
                                        <p:cTn id="7" dur="500"/>
                                        <p:tgtEl>
                                          <p:spTgt spid="413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blinds(horizontal)">
                                      <p:cBhvr>
                                        <p:cTn id="12"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ChangeArrowheads="1"/>
          </p:cNvSpPr>
          <p:nvPr/>
        </p:nvSpPr>
        <p:spPr bwMode="auto">
          <a:xfrm>
            <a:off x="577850" y="522288"/>
            <a:ext cx="2373313" cy="719137"/>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400" b="1">
                <a:solidFill>
                  <a:srgbClr val="FF0000"/>
                </a:solidFill>
              </a:rPr>
              <a:t>明确调查问题</a:t>
            </a:r>
          </a:p>
        </p:txBody>
      </p:sp>
      <p:sp>
        <p:nvSpPr>
          <p:cNvPr id="5125" name="Rectangle 5"/>
          <p:cNvSpPr>
            <a:spLocks noChangeArrowheads="1"/>
          </p:cNvSpPr>
          <p:nvPr/>
        </p:nvSpPr>
        <p:spPr bwMode="auto">
          <a:xfrm>
            <a:off x="577850" y="1393825"/>
            <a:ext cx="2373313" cy="719138"/>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400" b="1">
                <a:solidFill>
                  <a:srgbClr val="FF0000"/>
                </a:solidFill>
              </a:rPr>
              <a:t>设计调查选项</a:t>
            </a:r>
          </a:p>
        </p:txBody>
      </p:sp>
      <p:sp>
        <p:nvSpPr>
          <p:cNvPr id="5126" name="Rectangle 6"/>
          <p:cNvSpPr>
            <a:spLocks noChangeArrowheads="1"/>
          </p:cNvSpPr>
          <p:nvPr/>
        </p:nvSpPr>
        <p:spPr bwMode="auto">
          <a:xfrm>
            <a:off x="577850" y="2284413"/>
            <a:ext cx="2373313" cy="719137"/>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400" b="1">
                <a:solidFill>
                  <a:srgbClr val="FF0000"/>
                </a:solidFill>
              </a:rPr>
              <a:t>确定调查范围</a:t>
            </a:r>
          </a:p>
        </p:txBody>
      </p:sp>
      <p:sp>
        <p:nvSpPr>
          <p:cNvPr id="5127" name="Rectangle 7"/>
          <p:cNvSpPr>
            <a:spLocks noChangeArrowheads="1"/>
          </p:cNvSpPr>
          <p:nvPr/>
        </p:nvSpPr>
        <p:spPr bwMode="auto">
          <a:xfrm>
            <a:off x="577850" y="3197225"/>
            <a:ext cx="2373313" cy="698500"/>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400" b="1">
                <a:solidFill>
                  <a:srgbClr val="FF0000"/>
                </a:solidFill>
              </a:rPr>
              <a:t>选择调查方式</a:t>
            </a:r>
          </a:p>
        </p:txBody>
      </p:sp>
      <p:sp>
        <p:nvSpPr>
          <p:cNvPr id="5128" name="Rectangle 8"/>
          <p:cNvSpPr>
            <a:spLocks noChangeArrowheads="1"/>
          </p:cNvSpPr>
          <p:nvPr/>
        </p:nvSpPr>
        <p:spPr bwMode="auto">
          <a:xfrm>
            <a:off x="533400" y="4076700"/>
            <a:ext cx="2373313" cy="719138"/>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400" b="1">
                <a:solidFill>
                  <a:srgbClr val="FF0000"/>
                </a:solidFill>
              </a:rPr>
              <a:t>实施调查</a:t>
            </a:r>
          </a:p>
        </p:txBody>
      </p:sp>
      <p:sp>
        <p:nvSpPr>
          <p:cNvPr id="5129" name="Rectangle 9"/>
          <p:cNvSpPr>
            <a:spLocks noChangeArrowheads="1"/>
          </p:cNvSpPr>
          <p:nvPr/>
        </p:nvSpPr>
        <p:spPr bwMode="auto">
          <a:xfrm>
            <a:off x="577850" y="4960938"/>
            <a:ext cx="2373313" cy="719137"/>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400" b="1">
                <a:solidFill>
                  <a:srgbClr val="FF0000"/>
                </a:solidFill>
              </a:rPr>
              <a:t>汇总调查数据</a:t>
            </a:r>
          </a:p>
        </p:txBody>
      </p:sp>
      <p:sp>
        <p:nvSpPr>
          <p:cNvPr id="5130" name="Rectangle 10"/>
          <p:cNvSpPr>
            <a:spLocks noChangeArrowheads="1"/>
          </p:cNvSpPr>
          <p:nvPr/>
        </p:nvSpPr>
        <p:spPr bwMode="auto">
          <a:xfrm>
            <a:off x="577850" y="5832475"/>
            <a:ext cx="2373313" cy="719138"/>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400" b="1">
                <a:solidFill>
                  <a:srgbClr val="FF0000"/>
                </a:solidFill>
              </a:rPr>
              <a:t>表示调查结果</a:t>
            </a:r>
          </a:p>
        </p:txBody>
      </p:sp>
      <p:sp>
        <p:nvSpPr>
          <p:cNvPr id="5131" name="Rectangle 11"/>
          <p:cNvSpPr>
            <a:spLocks noChangeArrowheads="1"/>
          </p:cNvSpPr>
          <p:nvPr/>
        </p:nvSpPr>
        <p:spPr bwMode="auto">
          <a:xfrm>
            <a:off x="3348038" y="508000"/>
            <a:ext cx="4484687" cy="719138"/>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zh-CN" altLang="en-US" sz="2400" b="1">
                <a:solidFill>
                  <a:srgbClr val="FF0000"/>
                </a:solidFill>
              </a:rPr>
              <a:t>有多少人喜欢数学</a:t>
            </a:r>
          </a:p>
        </p:txBody>
      </p:sp>
      <p:sp>
        <p:nvSpPr>
          <p:cNvPr id="5132" name="Rectangle 12"/>
          <p:cNvSpPr>
            <a:spLocks noChangeArrowheads="1"/>
          </p:cNvSpPr>
          <p:nvPr/>
        </p:nvSpPr>
        <p:spPr bwMode="auto">
          <a:xfrm>
            <a:off x="3348038" y="1393825"/>
            <a:ext cx="5441950" cy="719138"/>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zh-CN" altLang="en-US" sz="2400" b="1">
                <a:solidFill>
                  <a:srgbClr val="FF0000"/>
                </a:solidFill>
              </a:rPr>
              <a:t>喜欢、比较喜欢、无所谓、不喜欢</a:t>
            </a:r>
          </a:p>
        </p:txBody>
      </p:sp>
      <p:sp>
        <p:nvSpPr>
          <p:cNvPr id="5133" name="Rectangle 13"/>
          <p:cNvSpPr>
            <a:spLocks noChangeArrowheads="1"/>
          </p:cNvSpPr>
          <p:nvPr/>
        </p:nvSpPr>
        <p:spPr bwMode="auto">
          <a:xfrm>
            <a:off x="3382963" y="2244725"/>
            <a:ext cx="5441950" cy="719138"/>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zh-CN" altLang="en-US" sz="2400" b="1">
                <a:solidFill>
                  <a:srgbClr val="FF0000"/>
                </a:solidFill>
              </a:rPr>
              <a:t>全班同学</a:t>
            </a:r>
          </a:p>
        </p:txBody>
      </p:sp>
      <p:sp>
        <p:nvSpPr>
          <p:cNvPr id="5134" name="Rectangle 14"/>
          <p:cNvSpPr>
            <a:spLocks noChangeArrowheads="1"/>
          </p:cNvSpPr>
          <p:nvPr/>
        </p:nvSpPr>
        <p:spPr bwMode="auto">
          <a:xfrm>
            <a:off x="3348038" y="3135313"/>
            <a:ext cx="5441950" cy="719137"/>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zh-CN" altLang="en-US" sz="2400" b="1">
                <a:solidFill>
                  <a:srgbClr val="FF0000"/>
                </a:solidFill>
              </a:rPr>
              <a:t>以不计名方式填写问卷调查表</a:t>
            </a:r>
          </a:p>
        </p:txBody>
      </p:sp>
      <p:sp>
        <p:nvSpPr>
          <p:cNvPr id="5135" name="Rectangle 15"/>
          <p:cNvSpPr>
            <a:spLocks noChangeArrowheads="1"/>
          </p:cNvSpPr>
          <p:nvPr/>
        </p:nvSpPr>
        <p:spPr bwMode="auto">
          <a:xfrm>
            <a:off x="3348038" y="4049713"/>
            <a:ext cx="5441950" cy="719137"/>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zh-CN" altLang="en-US" sz="2400" b="1">
                <a:solidFill>
                  <a:srgbClr val="FF0000"/>
                </a:solidFill>
              </a:rPr>
              <a:t>每人在自己选定的选项代号上画</a:t>
            </a:r>
            <a:r>
              <a:rPr lang="zh-CN" altLang="en-US" sz="2400" b="1">
                <a:solidFill>
                  <a:srgbClr val="FF0000"/>
                </a:solidFill>
                <a:latin typeface="宋体" panose="02010600030101010101" pitchFamily="2" charset="-122"/>
              </a:rPr>
              <a:t>“√”</a:t>
            </a:r>
            <a:endParaRPr lang="zh-CN" altLang="en-US" sz="2400" b="1">
              <a:solidFill>
                <a:srgbClr val="FF0000"/>
              </a:solidFill>
            </a:endParaRPr>
          </a:p>
        </p:txBody>
      </p:sp>
      <p:sp>
        <p:nvSpPr>
          <p:cNvPr id="5136" name="Rectangle 16"/>
          <p:cNvSpPr>
            <a:spLocks noChangeArrowheads="1"/>
          </p:cNvSpPr>
          <p:nvPr/>
        </p:nvSpPr>
        <p:spPr bwMode="auto">
          <a:xfrm>
            <a:off x="3348038" y="4953000"/>
            <a:ext cx="5441950" cy="719138"/>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zh-CN" altLang="en-US" sz="2400" b="1">
                <a:solidFill>
                  <a:srgbClr val="FF0000"/>
                </a:solidFill>
              </a:rPr>
              <a:t>用画</a:t>
            </a:r>
            <a:r>
              <a:rPr lang="zh-CN" altLang="en-US" sz="2400" b="1">
                <a:solidFill>
                  <a:srgbClr val="FF0000"/>
                </a:solidFill>
                <a:latin typeface="宋体" panose="02010600030101010101" pitchFamily="2" charset="-122"/>
              </a:rPr>
              <a:t>“</a:t>
            </a:r>
            <a:r>
              <a:rPr lang="zh-CN" altLang="en-US" sz="2400" b="1">
                <a:solidFill>
                  <a:srgbClr val="FF0000"/>
                </a:solidFill>
              </a:rPr>
              <a:t>正</a:t>
            </a:r>
            <a:r>
              <a:rPr lang="zh-CN" altLang="en-US" sz="2400" b="1">
                <a:solidFill>
                  <a:srgbClr val="FF0000"/>
                </a:solidFill>
                <a:latin typeface="宋体" panose="02010600030101010101" pitchFamily="2" charset="-122"/>
              </a:rPr>
              <a:t>”</a:t>
            </a:r>
            <a:r>
              <a:rPr lang="zh-CN" altLang="en-US" sz="2400" b="1">
                <a:solidFill>
                  <a:srgbClr val="FF0000"/>
                </a:solidFill>
              </a:rPr>
              <a:t>字的方式统计各选项的人数</a:t>
            </a:r>
          </a:p>
        </p:txBody>
      </p:sp>
      <p:sp>
        <p:nvSpPr>
          <p:cNvPr id="5137" name="Rectangle 17"/>
          <p:cNvSpPr>
            <a:spLocks noChangeArrowheads="1"/>
          </p:cNvSpPr>
          <p:nvPr/>
        </p:nvSpPr>
        <p:spPr bwMode="auto">
          <a:xfrm>
            <a:off x="3348038" y="5786438"/>
            <a:ext cx="5441950" cy="719137"/>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zh-CN" altLang="en-US" sz="2400" b="1">
                <a:solidFill>
                  <a:srgbClr val="FF0000"/>
                </a:solidFill>
              </a:rPr>
              <a:t>用统计表或统计图表示调查结果</a:t>
            </a:r>
          </a:p>
        </p:txBody>
      </p:sp>
      <p:sp>
        <p:nvSpPr>
          <p:cNvPr id="5138" name="Line 18"/>
          <p:cNvSpPr>
            <a:spLocks noChangeShapeType="1"/>
          </p:cNvSpPr>
          <p:nvPr/>
        </p:nvSpPr>
        <p:spPr bwMode="auto">
          <a:xfrm>
            <a:off x="2914650" y="914400"/>
            <a:ext cx="419100" cy="0"/>
          </a:xfrm>
          <a:prstGeom prst="line">
            <a:avLst/>
          </a:prstGeom>
          <a:noFill/>
          <a:ln w="38100">
            <a:solidFill>
              <a:srgbClr val="FF0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139" name="Line 19"/>
          <p:cNvSpPr>
            <a:spLocks noChangeShapeType="1"/>
          </p:cNvSpPr>
          <p:nvPr/>
        </p:nvSpPr>
        <p:spPr bwMode="auto">
          <a:xfrm>
            <a:off x="2925763" y="1763713"/>
            <a:ext cx="419100" cy="0"/>
          </a:xfrm>
          <a:prstGeom prst="line">
            <a:avLst/>
          </a:prstGeom>
          <a:noFill/>
          <a:ln w="38100">
            <a:solidFill>
              <a:srgbClr val="FF0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140" name="Line 20"/>
          <p:cNvSpPr>
            <a:spLocks noChangeShapeType="1"/>
          </p:cNvSpPr>
          <p:nvPr/>
        </p:nvSpPr>
        <p:spPr bwMode="auto">
          <a:xfrm>
            <a:off x="2944813" y="2620963"/>
            <a:ext cx="419100" cy="0"/>
          </a:xfrm>
          <a:prstGeom prst="line">
            <a:avLst/>
          </a:prstGeom>
          <a:noFill/>
          <a:ln w="38100">
            <a:solidFill>
              <a:srgbClr val="FF0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141" name="Line 21"/>
          <p:cNvSpPr>
            <a:spLocks noChangeShapeType="1"/>
          </p:cNvSpPr>
          <p:nvPr/>
        </p:nvSpPr>
        <p:spPr bwMode="auto">
          <a:xfrm>
            <a:off x="2955925" y="3470275"/>
            <a:ext cx="419100" cy="0"/>
          </a:xfrm>
          <a:prstGeom prst="line">
            <a:avLst/>
          </a:prstGeom>
          <a:noFill/>
          <a:ln w="38100">
            <a:solidFill>
              <a:srgbClr val="FF0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142" name="Line 22"/>
          <p:cNvSpPr>
            <a:spLocks noChangeShapeType="1"/>
          </p:cNvSpPr>
          <p:nvPr/>
        </p:nvSpPr>
        <p:spPr bwMode="auto">
          <a:xfrm>
            <a:off x="2936875" y="4460875"/>
            <a:ext cx="419100" cy="0"/>
          </a:xfrm>
          <a:prstGeom prst="line">
            <a:avLst/>
          </a:prstGeom>
          <a:noFill/>
          <a:ln w="38100">
            <a:solidFill>
              <a:srgbClr val="FF0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143" name="Line 23"/>
          <p:cNvSpPr>
            <a:spLocks noChangeShapeType="1"/>
          </p:cNvSpPr>
          <p:nvPr/>
        </p:nvSpPr>
        <p:spPr bwMode="auto">
          <a:xfrm>
            <a:off x="2955925" y="5318125"/>
            <a:ext cx="419100" cy="0"/>
          </a:xfrm>
          <a:prstGeom prst="line">
            <a:avLst/>
          </a:prstGeom>
          <a:noFill/>
          <a:ln w="38100">
            <a:solidFill>
              <a:srgbClr val="FF0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144" name="Line 24"/>
          <p:cNvSpPr>
            <a:spLocks noChangeShapeType="1"/>
          </p:cNvSpPr>
          <p:nvPr/>
        </p:nvSpPr>
        <p:spPr bwMode="auto">
          <a:xfrm>
            <a:off x="2967038" y="6167438"/>
            <a:ext cx="419100" cy="0"/>
          </a:xfrm>
          <a:prstGeom prst="line">
            <a:avLst/>
          </a:prstGeom>
          <a:noFill/>
          <a:ln w="38100">
            <a:solidFill>
              <a:srgbClr val="FF0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wipe(left)">
                                      <p:cBhvr>
                                        <p:cTn id="7" dur="500"/>
                                        <p:tgtEl>
                                          <p:spTgt spid="51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5"/>
                                        </p:tgtEl>
                                        <p:attrNameLst>
                                          <p:attrName>style.visibility</p:attrName>
                                        </p:attrNameLst>
                                      </p:cBhvr>
                                      <p:to>
                                        <p:strVal val="visible"/>
                                      </p:to>
                                    </p:set>
                                    <p:animEffect transition="in" filter="wipe(left)">
                                      <p:cBhvr>
                                        <p:cTn id="12" dur="500"/>
                                        <p:tgtEl>
                                          <p:spTgt spid="512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6"/>
                                        </p:tgtEl>
                                        <p:attrNameLst>
                                          <p:attrName>style.visibility</p:attrName>
                                        </p:attrNameLst>
                                      </p:cBhvr>
                                      <p:to>
                                        <p:strVal val="visible"/>
                                      </p:to>
                                    </p:set>
                                    <p:animEffect transition="in" filter="wipe(left)">
                                      <p:cBhvr>
                                        <p:cTn id="17" dur="500"/>
                                        <p:tgtEl>
                                          <p:spTgt spid="512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7"/>
                                        </p:tgtEl>
                                        <p:attrNameLst>
                                          <p:attrName>style.visibility</p:attrName>
                                        </p:attrNameLst>
                                      </p:cBhvr>
                                      <p:to>
                                        <p:strVal val="visible"/>
                                      </p:to>
                                    </p:set>
                                    <p:animEffect transition="in" filter="wipe(left)">
                                      <p:cBhvr>
                                        <p:cTn id="22" dur="500"/>
                                        <p:tgtEl>
                                          <p:spTgt spid="512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128"/>
                                        </p:tgtEl>
                                        <p:attrNameLst>
                                          <p:attrName>style.visibility</p:attrName>
                                        </p:attrNameLst>
                                      </p:cBhvr>
                                      <p:to>
                                        <p:strVal val="visible"/>
                                      </p:to>
                                    </p:set>
                                    <p:animEffect transition="in" filter="wipe(left)">
                                      <p:cBhvr>
                                        <p:cTn id="27" dur="500"/>
                                        <p:tgtEl>
                                          <p:spTgt spid="512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129"/>
                                        </p:tgtEl>
                                        <p:attrNameLst>
                                          <p:attrName>style.visibility</p:attrName>
                                        </p:attrNameLst>
                                      </p:cBhvr>
                                      <p:to>
                                        <p:strVal val="visible"/>
                                      </p:to>
                                    </p:set>
                                    <p:animEffect transition="in" filter="wipe(left)">
                                      <p:cBhvr>
                                        <p:cTn id="32" dur="500"/>
                                        <p:tgtEl>
                                          <p:spTgt spid="512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130"/>
                                        </p:tgtEl>
                                        <p:attrNameLst>
                                          <p:attrName>style.visibility</p:attrName>
                                        </p:attrNameLst>
                                      </p:cBhvr>
                                      <p:to>
                                        <p:strVal val="visible"/>
                                      </p:to>
                                    </p:set>
                                    <p:animEffect transition="in" filter="wipe(left)">
                                      <p:cBhvr>
                                        <p:cTn id="37" dur="500"/>
                                        <p:tgtEl>
                                          <p:spTgt spid="513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138"/>
                                        </p:tgtEl>
                                        <p:attrNameLst>
                                          <p:attrName>style.visibility</p:attrName>
                                        </p:attrNameLst>
                                      </p:cBhvr>
                                      <p:to>
                                        <p:strVal val="visible"/>
                                      </p:to>
                                    </p:set>
                                    <p:animEffect transition="in" filter="wipe(left)">
                                      <p:cBhvr>
                                        <p:cTn id="42" dur="500"/>
                                        <p:tgtEl>
                                          <p:spTgt spid="513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5131"/>
                                        </p:tgtEl>
                                        <p:attrNameLst>
                                          <p:attrName>style.visibility</p:attrName>
                                        </p:attrNameLst>
                                      </p:cBhvr>
                                      <p:to>
                                        <p:strVal val="visible"/>
                                      </p:to>
                                    </p:set>
                                    <p:animEffect transition="in" filter="wipe(left)">
                                      <p:cBhvr>
                                        <p:cTn id="47" dur="500"/>
                                        <p:tgtEl>
                                          <p:spTgt spid="513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5139"/>
                                        </p:tgtEl>
                                        <p:attrNameLst>
                                          <p:attrName>style.visibility</p:attrName>
                                        </p:attrNameLst>
                                      </p:cBhvr>
                                      <p:to>
                                        <p:strVal val="visible"/>
                                      </p:to>
                                    </p:set>
                                    <p:animEffect transition="in" filter="wipe(left)">
                                      <p:cBhvr>
                                        <p:cTn id="52" dur="500"/>
                                        <p:tgtEl>
                                          <p:spTgt spid="5139"/>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5132"/>
                                        </p:tgtEl>
                                        <p:attrNameLst>
                                          <p:attrName>style.visibility</p:attrName>
                                        </p:attrNameLst>
                                      </p:cBhvr>
                                      <p:to>
                                        <p:strVal val="visible"/>
                                      </p:to>
                                    </p:set>
                                    <p:animEffect transition="in" filter="wipe(left)">
                                      <p:cBhvr>
                                        <p:cTn id="57" dur="500"/>
                                        <p:tgtEl>
                                          <p:spTgt spid="513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5140"/>
                                        </p:tgtEl>
                                        <p:attrNameLst>
                                          <p:attrName>style.visibility</p:attrName>
                                        </p:attrNameLst>
                                      </p:cBhvr>
                                      <p:to>
                                        <p:strVal val="visible"/>
                                      </p:to>
                                    </p:set>
                                    <p:animEffect transition="in" filter="wipe(left)">
                                      <p:cBhvr>
                                        <p:cTn id="62" dur="500"/>
                                        <p:tgtEl>
                                          <p:spTgt spid="5140"/>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5133"/>
                                        </p:tgtEl>
                                        <p:attrNameLst>
                                          <p:attrName>style.visibility</p:attrName>
                                        </p:attrNameLst>
                                      </p:cBhvr>
                                      <p:to>
                                        <p:strVal val="visible"/>
                                      </p:to>
                                    </p:set>
                                    <p:animEffect transition="in" filter="wipe(left)">
                                      <p:cBhvr>
                                        <p:cTn id="67" dur="500"/>
                                        <p:tgtEl>
                                          <p:spTgt spid="5133"/>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5141"/>
                                        </p:tgtEl>
                                        <p:attrNameLst>
                                          <p:attrName>style.visibility</p:attrName>
                                        </p:attrNameLst>
                                      </p:cBhvr>
                                      <p:to>
                                        <p:strVal val="visible"/>
                                      </p:to>
                                    </p:set>
                                    <p:animEffect transition="in" filter="wipe(left)">
                                      <p:cBhvr>
                                        <p:cTn id="72" dur="500"/>
                                        <p:tgtEl>
                                          <p:spTgt spid="5141"/>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5134"/>
                                        </p:tgtEl>
                                        <p:attrNameLst>
                                          <p:attrName>style.visibility</p:attrName>
                                        </p:attrNameLst>
                                      </p:cBhvr>
                                      <p:to>
                                        <p:strVal val="visible"/>
                                      </p:to>
                                    </p:set>
                                    <p:animEffect transition="in" filter="wipe(left)">
                                      <p:cBhvr>
                                        <p:cTn id="77" dur="500"/>
                                        <p:tgtEl>
                                          <p:spTgt spid="5134"/>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5142"/>
                                        </p:tgtEl>
                                        <p:attrNameLst>
                                          <p:attrName>style.visibility</p:attrName>
                                        </p:attrNameLst>
                                      </p:cBhvr>
                                      <p:to>
                                        <p:strVal val="visible"/>
                                      </p:to>
                                    </p:set>
                                    <p:animEffect transition="in" filter="wipe(left)">
                                      <p:cBhvr>
                                        <p:cTn id="82" dur="500"/>
                                        <p:tgtEl>
                                          <p:spTgt spid="5142"/>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5135"/>
                                        </p:tgtEl>
                                        <p:attrNameLst>
                                          <p:attrName>style.visibility</p:attrName>
                                        </p:attrNameLst>
                                      </p:cBhvr>
                                      <p:to>
                                        <p:strVal val="visible"/>
                                      </p:to>
                                    </p:set>
                                    <p:animEffect transition="in" filter="wipe(left)">
                                      <p:cBhvr>
                                        <p:cTn id="87" dur="500"/>
                                        <p:tgtEl>
                                          <p:spTgt spid="5135"/>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5143"/>
                                        </p:tgtEl>
                                        <p:attrNameLst>
                                          <p:attrName>style.visibility</p:attrName>
                                        </p:attrNameLst>
                                      </p:cBhvr>
                                      <p:to>
                                        <p:strVal val="visible"/>
                                      </p:to>
                                    </p:set>
                                    <p:animEffect transition="in" filter="wipe(left)">
                                      <p:cBhvr>
                                        <p:cTn id="92" dur="500"/>
                                        <p:tgtEl>
                                          <p:spTgt spid="5143"/>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5136"/>
                                        </p:tgtEl>
                                        <p:attrNameLst>
                                          <p:attrName>style.visibility</p:attrName>
                                        </p:attrNameLst>
                                      </p:cBhvr>
                                      <p:to>
                                        <p:strVal val="visible"/>
                                      </p:to>
                                    </p:set>
                                    <p:animEffect transition="in" filter="wipe(left)">
                                      <p:cBhvr>
                                        <p:cTn id="97" dur="500"/>
                                        <p:tgtEl>
                                          <p:spTgt spid="5136"/>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grpId="0" nodeType="clickEffect">
                                  <p:stCondLst>
                                    <p:cond delay="0"/>
                                  </p:stCondLst>
                                  <p:childTnLst>
                                    <p:set>
                                      <p:cBhvr>
                                        <p:cTn id="101" dur="1" fill="hold">
                                          <p:stCondLst>
                                            <p:cond delay="0"/>
                                          </p:stCondLst>
                                        </p:cTn>
                                        <p:tgtEl>
                                          <p:spTgt spid="5144"/>
                                        </p:tgtEl>
                                        <p:attrNameLst>
                                          <p:attrName>style.visibility</p:attrName>
                                        </p:attrNameLst>
                                      </p:cBhvr>
                                      <p:to>
                                        <p:strVal val="visible"/>
                                      </p:to>
                                    </p:set>
                                    <p:animEffect transition="in" filter="wipe(left)">
                                      <p:cBhvr>
                                        <p:cTn id="102" dur="500"/>
                                        <p:tgtEl>
                                          <p:spTgt spid="5144"/>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grpId="0" nodeType="clickEffect">
                                  <p:stCondLst>
                                    <p:cond delay="0"/>
                                  </p:stCondLst>
                                  <p:childTnLst>
                                    <p:set>
                                      <p:cBhvr>
                                        <p:cTn id="106" dur="1" fill="hold">
                                          <p:stCondLst>
                                            <p:cond delay="0"/>
                                          </p:stCondLst>
                                        </p:cTn>
                                        <p:tgtEl>
                                          <p:spTgt spid="5137"/>
                                        </p:tgtEl>
                                        <p:attrNameLst>
                                          <p:attrName>style.visibility</p:attrName>
                                        </p:attrNameLst>
                                      </p:cBhvr>
                                      <p:to>
                                        <p:strVal val="visible"/>
                                      </p:to>
                                    </p:set>
                                    <p:animEffect transition="in" filter="wipe(left)">
                                      <p:cBhvr>
                                        <p:cTn id="107" dur="500"/>
                                        <p:tgtEl>
                                          <p:spTgt spid="5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P spid="5125" grpId="0" animBg="1"/>
      <p:bldP spid="5126" grpId="0" animBg="1"/>
      <p:bldP spid="5127" grpId="0" animBg="1"/>
      <p:bldP spid="5128" grpId="0" animBg="1"/>
      <p:bldP spid="5129" grpId="0" animBg="1"/>
      <p:bldP spid="5130" grpId="0" animBg="1"/>
      <p:bldP spid="5131" grpId="0" animBg="1"/>
      <p:bldP spid="5132" grpId="0" animBg="1"/>
      <p:bldP spid="5133" grpId="0" animBg="1"/>
      <p:bldP spid="5134" grpId="0" animBg="1"/>
      <p:bldP spid="5135" grpId="0" animBg="1"/>
      <p:bldP spid="5136" grpId="0" animBg="1"/>
      <p:bldP spid="5137" grpId="0" animBg="1"/>
      <p:bldP spid="5138" grpId="0" animBg="1"/>
      <p:bldP spid="5139" grpId="0" animBg="1"/>
      <p:bldP spid="5140" grpId="0" animBg="1"/>
      <p:bldP spid="5141" grpId="0" animBg="1"/>
      <p:bldP spid="5142" grpId="0" animBg="1"/>
      <p:bldP spid="5143" grpId="0" animBg="1"/>
      <p:bldP spid="514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1222375" y="1774825"/>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zh-CN"/>
          </a:p>
        </p:txBody>
      </p:sp>
      <p:sp>
        <p:nvSpPr>
          <p:cNvPr id="6149" name="Text Box 5"/>
          <p:cNvSpPr txBox="1">
            <a:spLocks noChangeArrowheads="1"/>
          </p:cNvSpPr>
          <p:nvPr/>
        </p:nvSpPr>
        <p:spPr bwMode="auto">
          <a:xfrm>
            <a:off x="708025" y="539750"/>
            <a:ext cx="7899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2800" b="1">
                <a:solidFill>
                  <a:srgbClr val="0000FF"/>
                </a:solidFill>
              </a:rPr>
              <a:t>　　请使用下面的统计表和统计图表示你所调查得到的数据．</a:t>
            </a:r>
          </a:p>
        </p:txBody>
      </p:sp>
      <p:graphicFrame>
        <p:nvGraphicFramePr>
          <p:cNvPr id="7684" name="Group 1540"/>
          <p:cNvGraphicFramePr>
            <a:graphicFrameLocks noGrp="1"/>
          </p:cNvGraphicFramePr>
          <p:nvPr/>
        </p:nvGraphicFramePr>
        <p:xfrm>
          <a:off x="1257300" y="1562100"/>
          <a:ext cx="6972300" cy="3170560"/>
        </p:xfrm>
        <a:graphic>
          <a:graphicData uri="http://schemas.openxmlformats.org/drawingml/2006/table">
            <a:tbl>
              <a:tblPr/>
              <a:tblGrid>
                <a:gridCol w="16192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1536700">
                  <a:extLst>
                    <a:ext uri="{9D8B030D-6E8A-4147-A177-3AD203B41FA5}">
                      <a16:colId xmlns:a16="http://schemas.microsoft.com/office/drawing/2014/main" val="20002"/>
                    </a:ext>
                  </a:extLst>
                </a:gridCol>
                <a:gridCol w="1778000">
                  <a:extLst>
                    <a:ext uri="{9D8B030D-6E8A-4147-A177-3AD203B41FA5}">
                      <a16:colId xmlns:a16="http://schemas.microsoft.com/office/drawing/2014/main" val="20003"/>
                    </a:ext>
                  </a:extLst>
                </a:gridCol>
              </a:tblGrid>
              <a:tr h="47625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rPr>
                        <a:t>选项</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画“正”字计数</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rPr>
                        <a:t>人数／名</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rPr>
                        <a:t>百分比</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extLst>
                  <a:ext uri="{0D108BD9-81ED-4DB2-BD59-A6C34878D82A}">
                    <a16:rowId xmlns:a16="http://schemas.microsoft.com/office/drawing/2014/main" val="10000"/>
                  </a:ext>
                </a:extLst>
              </a:tr>
              <a:tr h="40005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rPr>
                        <a:t>喜　欢</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4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4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4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extLst>
                  <a:ext uri="{0D108BD9-81ED-4DB2-BD59-A6C34878D82A}">
                    <a16:rowId xmlns:a16="http://schemas.microsoft.com/office/drawing/2014/main" val="10001"/>
                  </a:ext>
                </a:extLst>
              </a:tr>
              <a:tr h="40005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rPr>
                        <a:t>比较喜欢</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4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4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4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extLst>
                  <a:ext uri="{0D108BD9-81ED-4DB2-BD59-A6C34878D82A}">
                    <a16:rowId xmlns:a16="http://schemas.microsoft.com/office/drawing/2014/main" val="10002"/>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rPr>
                        <a:t>无所谓</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4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4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4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extLst>
                  <a:ext uri="{0D108BD9-81ED-4DB2-BD59-A6C34878D82A}">
                    <a16:rowId xmlns:a16="http://schemas.microsoft.com/office/drawing/2014/main" val="10003"/>
                  </a:ext>
                </a:extLst>
              </a:tr>
              <a:tr h="390525">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rPr>
                        <a:t>不喜欢</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4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4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4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extLst>
                  <a:ext uri="{0D108BD9-81ED-4DB2-BD59-A6C34878D82A}">
                    <a16:rowId xmlns:a16="http://schemas.microsoft.com/office/drawing/2014/main" val="10004"/>
                  </a:ext>
                </a:extLst>
              </a:tr>
              <a:tr h="390525">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rPr>
                        <a:t>合计</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4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4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4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pattFill prst="pct5">
                      <a:fgClr>
                        <a:schemeClr val="accent1"/>
                      </a:fgClr>
                      <a:bgClr>
                        <a:schemeClr val="bg1"/>
                      </a:bgClr>
                    </a:pattFill>
                  </a:tcPr>
                </a:tc>
                <a:extLst>
                  <a:ext uri="{0D108BD9-81ED-4DB2-BD59-A6C34878D82A}">
                    <a16:rowId xmlns:a16="http://schemas.microsoft.com/office/drawing/2014/main" val="10005"/>
                  </a:ext>
                </a:extLst>
              </a:tr>
            </a:tbl>
          </a:graphicData>
        </a:graphic>
      </p:graphicFrame>
      <p:grpSp>
        <p:nvGrpSpPr>
          <p:cNvPr id="7686" name="Group 1542"/>
          <p:cNvGrpSpPr/>
          <p:nvPr/>
        </p:nvGrpSpPr>
        <p:grpSpPr bwMode="auto">
          <a:xfrm>
            <a:off x="2724150" y="4478338"/>
            <a:ext cx="4206875" cy="2379662"/>
            <a:chOff x="1707" y="2821"/>
            <a:chExt cx="2650" cy="1499"/>
          </a:xfrm>
        </p:grpSpPr>
        <p:grpSp>
          <p:nvGrpSpPr>
            <p:cNvPr id="7677" name="Group 1533"/>
            <p:cNvGrpSpPr/>
            <p:nvPr/>
          </p:nvGrpSpPr>
          <p:grpSpPr bwMode="auto">
            <a:xfrm>
              <a:off x="1980" y="2844"/>
              <a:ext cx="2244" cy="1284"/>
              <a:chOff x="1536" y="2808"/>
              <a:chExt cx="2244" cy="1284"/>
            </a:xfrm>
          </p:grpSpPr>
          <p:sp>
            <p:nvSpPr>
              <p:cNvPr id="7675" name="Line 1531"/>
              <p:cNvSpPr>
                <a:spLocks noChangeShapeType="1"/>
              </p:cNvSpPr>
              <p:nvPr/>
            </p:nvSpPr>
            <p:spPr bwMode="auto">
              <a:xfrm>
                <a:off x="1548" y="4092"/>
                <a:ext cx="2232"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676" name="Line 1532"/>
              <p:cNvSpPr>
                <a:spLocks noChangeShapeType="1"/>
              </p:cNvSpPr>
              <p:nvPr/>
            </p:nvSpPr>
            <p:spPr bwMode="auto">
              <a:xfrm>
                <a:off x="1536" y="2808"/>
                <a:ext cx="0" cy="1284"/>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7679" name="Text Box 1535"/>
            <p:cNvSpPr txBox="1">
              <a:spLocks noChangeArrowheads="1"/>
            </p:cNvSpPr>
            <p:nvPr/>
          </p:nvSpPr>
          <p:spPr bwMode="auto">
            <a:xfrm rot="16200000">
              <a:off x="1475" y="3053"/>
              <a:ext cx="6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b="1">
                  <a:solidFill>
                    <a:srgbClr val="0000FF"/>
                  </a:solidFill>
                </a:rPr>
                <a:t>人数／名</a:t>
              </a:r>
            </a:p>
          </p:txBody>
        </p:sp>
        <p:sp>
          <p:nvSpPr>
            <p:cNvPr id="7680" name="Text Box 1536"/>
            <p:cNvSpPr txBox="1">
              <a:spLocks noChangeArrowheads="1"/>
            </p:cNvSpPr>
            <p:nvPr/>
          </p:nvSpPr>
          <p:spPr bwMode="auto">
            <a:xfrm>
              <a:off x="2210" y="4089"/>
              <a:ext cx="40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b="1">
                  <a:solidFill>
                    <a:srgbClr val="0000FF"/>
                  </a:solidFill>
                </a:rPr>
                <a:t>喜欢</a:t>
              </a:r>
            </a:p>
          </p:txBody>
        </p:sp>
        <p:sp>
          <p:nvSpPr>
            <p:cNvPr id="7681" name="Text Box 1537"/>
            <p:cNvSpPr txBox="1">
              <a:spLocks noChangeArrowheads="1"/>
            </p:cNvSpPr>
            <p:nvPr/>
          </p:nvSpPr>
          <p:spPr bwMode="auto">
            <a:xfrm>
              <a:off x="3806" y="4089"/>
              <a:ext cx="55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b="1">
                  <a:solidFill>
                    <a:srgbClr val="0000FF"/>
                  </a:solidFill>
                </a:rPr>
                <a:t>不喜欢</a:t>
              </a:r>
            </a:p>
          </p:txBody>
        </p:sp>
        <p:sp>
          <p:nvSpPr>
            <p:cNvPr id="7682" name="Text Box 1538"/>
            <p:cNvSpPr txBox="1">
              <a:spLocks noChangeArrowheads="1"/>
            </p:cNvSpPr>
            <p:nvPr/>
          </p:nvSpPr>
          <p:spPr bwMode="auto">
            <a:xfrm>
              <a:off x="2558" y="4089"/>
              <a:ext cx="6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b="1">
                  <a:solidFill>
                    <a:srgbClr val="0000FF"/>
                  </a:solidFill>
                </a:rPr>
                <a:t>比较喜欢</a:t>
              </a:r>
            </a:p>
          </p:txBody>
        </p:sp>
        <p:sp>
          <p:nvSpPr>
            <p:cNvPr id="7685" name="Text Box 1541"/>
            <p:cNvSpPr txBox="1">
              <a:spLocks noChangeArrowheads="1"/>
            </p:cNvSpPr>
            <p:nvPr/>
          </p:nvSpPr>
          <p:spPr bwMode="auto">
            <a:xfrm>
              <a:off x="3254" y="4089"/>
              <a:ext cx="55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b="1">
                  <a:solidFill>
                    <a:srgbClr val="0000FF"/>
                  </a:solidFill>
                </a:rPr>
                <a:t>无所谓</a:t>
              </a:r>
            </a:p>
          </p:txBody>
        </p:sp>
      </p:grpSp>
      <p:sp>
        <p:nvSpPr>
          <p:cNvPr id="7687" name="Text Box 1543"/>
          <p:cNvSpPr txBox="1">
            <a:spLocks noChangeArrowheads="1"/>
          </p:cNvSpPr>
          <p:nvPr/>
        </p:nvSpPr>
        <p:spPr bwMode="auto">
          <a:xfrm>
            <a:off x="481013" y="2116138"/>
            <a:ext cx="611187" cy="168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r>
              <a:rPr lang="zh-CN" altLang="en-US" sz="2800" b="1">
                <a:solidFill>
                  <a:srgbClr val="FF0000"/>
                </a:solidFill>
              </a:rPr>
              <a:t>统计表</a:t>
            </a:r>
          </a:p>
        </p:txBody>
      </p:sp>
      <p:sp>
        <p:nvSpPr>
          <p:cNvPr id="7688" name="Text Box 1544"/>
          <p:cNvSpPr txBox="1">
            <a:spLocks noChangeArrowheads="1"/>
          </p:cNvSpPr>
          <p:nvPr/>
        </p:nvSpPr>
        <p:spPr bwMode="auto">
          <a:xfrm>
            <a:off x="1155700" y="5465763"/>
            <a:ext cx="18780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2800" b="1">
                <a:solidFill>
                  <a:srgbClr val="FF0000"/>
                </a:solidFill>
              </a:rPr>
              <a:t>统计图</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687"/>
                                        </p:tgtEl>
                                        <p:attrNameLst>
                                          <p:attrName>style.visibility</p:attrName>
                                        </p:attrNameLst>
                                      </p:cBhvr>
                                      <p:to>
                                        <p:strVal val="visible"/>
                                      </p:to>
                                    </p:set>
                                    <p:animEffect transition="in" filter="blinds(horizontal)">
                                      <p:cBhvr>
                                        <p:cTn id="7" dur="500"/>
                                        <p:tgtEl>
                                          <p:spTgt spid="768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684"/>
                                        </p:tgtEl>
                                        <p:attrNameLst>
                                          <p:attrName>style.visibility</p:attrName>
                                        </p:attrNameLst>
                                      </p:cBhvr>
                                      <p:to>
                                        <p:strVal val="visible"/>
                                      </p:to>
                                    </p:set>
                                    <p:animEffect transition="in" filter="blinds(horizontal)">
                                      <p:cBhvr>
                                        <p:cTn id="12" dur="500"/>
                                        <p:tgtEl>
                                          <p:spTgt spid="768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688"/>
                                        </p:tgtEl>
                                        <p:attrNameLst>
                                          <p:attrName>style.visibility</p:attrName>
                                        </p:attrNameLst>
                                      </p:cBhvr>
                                      <p:to>
                                        <p:strVal val="visible"/>
                                      </p:to>
                                    </p:set>
                                    <p:animEffect transition="in" filter="blinds(horizontal)">
                                      <p:cBhvr>
                                        <p:cTn id="17" dur="500"/>
                                        <p:tgtEl>
                                          <p:spTgt spid="768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686"/>
                                        </p:tgtEl>
                                        <p:attrNameLst>
                                          <p:attrName>style.visibility</p:attrName>
                                        </p:attrNameLst>
                                      </p:cBhvr>
                                      <p:to>
                                        <p:strVal val="visible"/>
                                      </p:to>
                                    </p:set>
                                    <p:animEffect transition="in" filter="blinds(horizontal)">
                                      <p:cBhvr>
                                        <p:cTn id="22" dur="500"/>
                                        <p:tgtEl>
                                          <p:spTgt spid="76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7" grpId="0"/>
      <p:bldP spid="768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ChangeArrowheads="1"/>
          </p:cNvSpPr>
          <p:nvPr/>
        </p:nvSpPr>
        <p:spPr bwMode="auto">
          <a:xfrm>
            <a:off x="908050" y="1852613"/>
            <a:ext cx="1863725" cy="590550"/>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800" b="1">
                <a:solidFill>
                  <a:srgbClr val="FF0000"/>
                </a:solidFill>
              </a:rPr>
              <a:t>实际问题</a:t>
            </a:r>
          </a:p>
        </p:txBody>
      </p:sp>
      <p:sp>
        <p:nvSpPr>
          <p:cNvPr id="8197" name="Rectangle 5"/>
          <p:cNvSpPr>
            <a:spLocks noChangeArrowheads="1"/>
          </p:cNvSpPr>
          <p:nvPr/>
        </p:nvSpPr>
        <p:spPr bwMode="auto">
          <a:xfrm>
            <a:off x="3878263" y="1866900"/>
            <a:ext cx="1684337" cy="590550"/>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800" b="1">
                <a:solidFill>
                  <a:srgbClr val="FF0000"/>
                </a:solidFill>
              </a:rPr>
              <a:t>搜集数据</a:t>
            </a:r>
          </a:p>
        </p:txBody>
      </p:sp>
      <p:sp>
        <p:nvSpPr>
          <p:cNvPr id="8198" name="Rectangle 6"/>
          <p:cNvSpPr>
            <a:spLocks noChangeArrowheads="1"/>
          </p:cNvSpPr>
          <p:nvPr/>
        </p:nvSpPr>
        <p:spPr bwMode="auto">
          <a:xfrm>
            <a:off x="6434138" y="1866900"/>
            <a:ext cx="1919287" cy="590550"/>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800" b="1">
                <a:solidFill>
                  <a:srgbClr val="FF0000"/>
                </a:solidFill>
              </a:rPr>
              <a:t>整理数据</a:t>
            </a:r>
          </a:p>
        </p:txBody>
      </p:sp>
      <p:sp>
        <p:nvSpPr>
          <p:cNvPr id="8199" name="Rectangle 7"/>
          <p:cNvSpPr>
            <a:spLocks noChangeArrowheads="1"/>
          </p:cNvSpPr>
          <p:nvPr/>
        </p:nvSpPr>
        <p:spPr bwMode="auto">
          <a:xfrm>
            <a:off x="6391275" y="3709988"/>
            <a:ext cx="1987550" cy="590550"/>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800" b="1">
                <a:solidFill>
                  <a:srgbClr val="FF0000"/>
                </a:solidFill>
              </a:rPr>
              <a:t>表示数据</a:t>
            </a:r>
          </a:p>
        </p:txBody>
      </p:sp>
      <p:sp>
        <p:nvSpPr>
          <p:cNvPr id="8200" name="Rectangle 8"/>
          <p:cNvSpPr>
            <a:spLocks noChangeArrowheads="1"/>
          </p:cNvSpPr>
          <p:nvPr/>
        </p:nvSpPr>
        <p:spPr bwMode="auto">
          <a:xfrm>
            <a:off x="3878263" y="3722688"/>
            <a:ext cx="1765300" cy="590550"/>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800" b="1">
                <a:solidFill>
                  <a:srgbClr val="FF0000"/>
                </a:solidFill>
              </a:rPr>
              <a:t>统计分析</a:t>
            </a:r>
          </a:p>
        </p:txBody>
      </p:sp>
      <p:sp>
        <p:nvSpPr>
          <p:cNvPr id="8201" name="Rectangle 9"/>
          <p:cNvSpPr>
            <a:spLocks noChangeArrowheads="1"/>
          </p:cNvSpPr>
          <p:nvPr/>
        </p:nvSpPr>
        <p:spPr bwMode="auto">
          <a:xfrm>
            <a:off x="1228725" y="3694113"/>
            <a:ext cx="1600200" cy="590550"/>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800" b="1">
                <a:solidFill>
                  <a:srgbClr val="FF0000"/>
                </a:solidFill>
              </a:rPr>
              <a:t>合理决策</a:t>
            </a:r>
          </a:p>
        </p:txBody>
      </p:sp>
      <p:sp>
        <p:nvSpPr>
          <p:cNvPr id="8202" name="Line 10"/>
          <p:cNvSpPr>
            <a:spLocks noChangeShapeType="1"/>
          </p:cNvSpPr>
          <p:nvPr/>
        </p:nvSpPr>
        <p:spPr bwMode="auto">
          <a:xfrm flipV="1">
            <a:off x="2800350" y="2176463"/>
            <a:ext cx="1068388" cy="14287"/>
          </a:xfrm>
          <a:prstGeom prst="line">
            <a:avLst/>
          </a:prstGeom>
          <a:noFill/>
          <a:ln w="28575">
            <a:solidFill>
              <a:srgbClr val="FF0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203" name="Line 11"/>
          <p:cNvSpPr>
            <a:spLocks noChangeShapeType="1"/>
          </p:cNvSpPr>
          <p:nvPr/>
        </p:nvSpPr>
        <p:spPr bwMode="auto">
          <a:xfrm>
            <a:off x="5572125" y="2209800"/>
            <a:ext cx="847725" cy="0"/>
          </a:xfrm>
          <a:prstGeom prst="line">
            <a:avLst/>
          </a:prstGeom>
          <a:noFill/>
          <a:ln w="28575">
            <a:solidFill>
              <a:srgbClr val="FF0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206" name="Line 14"/>
          <p:cNvSpPr>
            <a:spLocks noChangeShapeType="1"/>
          </p:cNvSpPr>
          <p:nvPr/>
        </p:nvSpPr>
        <p:spPr bwMode="auto">
          <a:xfrm>
            <a:off x="7219950" y="2457450"/>
            <a:ext cx="0" cy="1257300"/>
          </a:xfrm>
          <a:prstGeom prst="line">
            <a:avLst/>
          </a:prstGeom>
          <a:noFill/>
          <a:ln w="38100">
            <a:solidFill>
              <a:srgbClr val="FF0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207" name="Line 15"/>
          <p:cNvSpPr>
            <a:spLocks noChangeShapeType="1"/>
          </p:cNvSpPr>
          <p:nvPr/>
        </p:nvSpPr>
        <p:spPr bwMode="auto">
          <a:xfrm flipV="1">
            <a:off x="2000250" y="2457450"/>
            <a:ext cx="0" cy="1216025"/>
          </a:xfrm>
          <a:prstGeom prst="line">
            <a:avLst/>
          </a:prstGeom>
          <a:noFill/>
          <a:ln w="28575">
            <a:solidFill>
              <a:srgbClr val="FF0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208" name="Line 16"/>
          <p:cNvSpPr>
            <a:spLocks noChangeShapeType="1"/>
          </p:cNvSpPr>
          <p:nvPr/>
        </p:nvSpPr>
        <p:spPr bwMode="auto">
          <a:xfrm flipH="1">
            <a:off x="5668963" y="4057650"/>
            <a:ext cx="693737" cy="0"/>
          </a:xfrm>
          <a:prstGeom prst="line">
            <a:avLst/>
          </a:prstGeom>
          <a:noFill/>
          <a:ln w="38100">
            <a:solidFill>
              <a:srgbClr val="FF0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209" name="Line 17"/>
          <p:cNvSpPr>
            <a:spLocks noChangeShapeType="1"/>
          </p:cNvSpPr>
          <p:nvPr/>
        </p:nvSpPr>
        <p:spPr bwMode="auto">
          <a:xfrm flipH="1">
            <a:off x="2838450" y="4044950"/>
            <a:ext cx="1001713" cy="12700"/>
          </a:xfrm>
          <a:prstGeom prst="line">
            <a:avLst/>
          </a:prstGeom>
          <a:noFill/>
          <a:ln w="38100">
            <a:solidFill>
              <a:srgbClr val="FF0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nvGrpSpPr>
          <p:cNvPr id="8214" name="Group 22"/>
          <p:cNvGrpSpPr/>
          <p:nvPr/>
        </p:nvGrpSpPr>
        <p:grpSpPr bwMode="auto">
          <a:xfrm>
            <a:off x="360363" y="327025"/>
            <a:ext cx="5775325" cy="706438"/>
            <a:chOff x="291" y="215"/>
            <a:chExt cx="3638" cy="445"/>
          </a:xfrm>
        </p:grpSpPr>
        <p:sp>
          <p:nvSpPr>
            <p:cNvPr id="8211" name="Rectangle 19"/>
            <p:cNvSpPr>
              <a:spLocks noChangeArrowheads="1"/>
            </p:cNvSpPr>
            <p:nvPr/>
          </p:nvSpPr>
          <p:spPr bwMode="auto">
            <a:xfrm>
              <a:off x="884" y="225"/>
              <a:ext cx="3045" cy="431"/>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12" name="WordArt 20"/>
            <p:cNvSpPr>
              <a:spLocks noChangeArrowheads="1" noChangeShapeType="1" noTextEdit="1"/>
            </p:cNvSpPr>
            <p:nvPr/>
          </p:nvSpPr>
          <p:spPr bwMode="auto">
            <a:xfrm>
              <a:off x="960" y="284"/>
              <a:ext cx="2842" cy="317"/>
            </a:xfrm>
            <a:prstGeom prst="rect">
              <a:avLst/>
            </a:prstGeom>
          </p:spPr>
          <p:txBody>
            <a:bodyPr wrap="none" fromWordArt="1">
              <a:prstTxWarp prst="textPlain">
                <a:avLst>
                  <a:gd name="adj" fmla="val 50000"/>
                </a:avLst>
              </a:prstTxWarp>
            </a:bodyPr>
            <a:lstStyle/>
            <a:p>
              <a:pPr algn="ctr"/>
              <a:r>
                <a:rPr lang="zh-CN" altLang="en-US" sz="3600" kern="10">
                  <a:ln w="12700">
                    <a:solidFill>
                      <a:srgbClr val="FF0000"/>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宋体" panose="02010600030101010101" pitchFamily="2" charset="-122"/>
                  <a:ea typeface="宋体" panose="02010600030101010101" pitchFamily="2" charset="-122"/>
                </a:rPr>
                <a:t>大家谈谈如何解决有关这方面的问题</a:t>
              </a:r>
            </a:p>
          </p:txBody>
        </p:sp>
        <p:pic>
          <p:nvPicPr>
            <p:cNvPr id="8213" name="Picture 21" descr="j0292124"/>
            <p:cNvPicPr>
              <a:picLocks noChangeAspect="1" noChangeArrowheads="1"/>
            </p:cNvPicPr>
            <p:nvPr/>
          </p:nvPicPr>
          <p:blipFill>
            <a:blip r:embed="rId2" cstate="email"/>
            <a:srcRect/>
            <a:stretch>
              <a:fillRect/>
            </a:stretch>
          </p:blipFill>
          <p:spPr bwMode="auto">
            <a:xfrm>
              <a:off x="291" y="215"/>
              <a:ext cx="558" cy="445"/>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wipe(left)">
                                      <p:cBhvr>
                                        <p:cTn id="7" dur="500"/>
                                        <p:tgtEl>
                                          <p:spTgt spid="819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202"/>
                                        </p:tgtEl>
                                        <p:attrNameLst>
                                          <p:attrName>style.visibility</p:attrName>
                                        </p:attrNameLst>
                                      </p:cBhvr>
                                      <p:to>
                                        <p:strVal val="visible"/>
                                      </p:to>
                                    </p:set>
                                    <p:animEffect transition="in" filter="wipe(left)">
                                      <p:cBhvr>
                                        <p:cTn id="12" dur="500"/>
                                        <p:tgtEl>
                                          <p:spTgt spid="820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7"/>
                                        </p:tgtEl>
                                        <p:attrNameLst>
                                          <p:attrName>style.visibility</p:attrName>
                                        </p:attrNameLst>
                                      </p:cBhvr>
                                      <p:to>
                                        <p:strVal val="visible"/>
                                      </p:to>
                                    </p:set>
                                    <p:animEffect transition="in" filter="wipe(left)">
                                      <p:cBhvr>
                                        <p:cTn id="17" dur="500"/>
                                        <p:tgtEl>
                                          <p:spTgt spid="819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203"/>
                                        </p:tgtEl>
                                        <p:attrNameLst>
                                          <p:attrName>style.visibility</p:attrName>
                                        </p:attrNameLst>
                                      </p:cBhvr>
                                      <p:to>
                                        <p:strVal val="visible"/>
                                      </p:to>
                                    </p:set>
                                    <p:animEffect transition="in" filter="wipe(left)">
                                      <p:cBhvr>
                                        <p:cTn id="22" dur="500"/>
                                        <p:tgtEl>
                                          <p:spTgt spid="820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198"/>
                                        </p:tgtEl>
                                        <p:attrNameLst>
                                          <p:attrName>style.visibility</p:attrName>
                                        </p:attrNameLst>
                                      </p:cBhvr>
                                      <p:to>
                                        <p:strVal val="visible"/>
                                      </p:to>
                                    </p:set>
                                    <p:animEffect transition="in" filter="wipe(left)">
                                      <p:cBhvr>
                                        <p:cTn id="27" dur="500"/>
                                        <p:tgtEl>
                                          <p:spTgt spid="819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8206"/>
                                        </p:tgtEl>
                                        <p:attrNameLst>
                                          <p:attrName>style.visibility</p:attrName>
                                        </p:attrNameLst>
                                      </p:cBhvr>
                                      <p:to>
                                        <p:strVal val="visible"/>
                                      </p:to>
                                    </p:set>
                                    <p:animEffect transition="in" filter="wipe(up)">
                                      <p:cBhvr>
                                        <p:cTn id="32" dur="500"/>
                                        <p:tgtEl>
                                          <p:spTgt spid="820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8199"/>
                                        </p:tgtEl>
                                        <p:attrNameLst>
                                          <p:attrName>style.visibility</p:attrName>
                                        </p:attrNameLst>
                                      </p:cBhvr>
                                      <p:to>
                                        <p:strVal val="visible"/>
                                      </p:to>
                                    </p:set>
                                    <p:animEffect transition="in" filter="wipe(up)">
                                      <p:cBhvr>
                                        <p:cTn id="37" dur="500"/>
                                        <p:tgtEl>
                                          <p:spTgt spid="819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8208"/>
                                        </p:tgtEl>
                                        <p:attrNameLst>
                                          <p:attrName>style.visibility</p:attrName>
                                        </p:attrNameLst>
                                      </p:cBhvr>
                                      <p:to>
                                        <p:strVal val="visible"/>
                                      </p:to>
                                    </p:set>
                                    <p:animEffect transition="in" filter="wipe(right)">
                                      <p:cBhvr>
                                        <p:cTn id="42" dur="500"/>
                                        <p:tgtEl>
                                          <p:spTgt spid="820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8200"/>
                                        </p:tgtEl>
                                        <p:attrNameLst>
                                          <p:attrName>style.visibility</p:attrName>
                                        </p:attrNameLst>
                                      </p:cBhvr>
                                      <p:to>
                                        <p:strVal val="visible"/>
                                      </p:to>
                                    </p:set>
                                    <p:animEffect transition="in" filter="wipe(right)">
                                      <p:cBhvr>
                                        <p:cTn id="47" dur="500"/>
                                        <p:tgtEl>
                                          <p:spTgt spid="820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8209"/>
                                        </p:tgtEl>
                                        <p:attrNameLst>
                                          <p:attrName>style.visibility</p:attrName>
                                        </p:attrNameLst>
                                      </p:cBhvr>
                                      <p:to>
                                        <p:strVal val="visible"/>
                                      </p:to>
                                    </p:set>
                                    <p:animEffect transition="in" filter="wipe(right)">
                                      <p:cBhvr>
                                        <p:cTn id="52" dur="500"/>
                                        <p:tgtEl>
                                          <p:spTgt spid="8209"/>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2" fill="hold" grpId="0" nodeType="clickEffect">
                                  <p:stCondLst>
                                    <p:cond delay="0"/>
                                  </p:stCondLst>
                                  <p:childTnLst>
                                    <p:set>
                                      <p:cBhvr>
                                        <p:cTn id="56" dur="1" fill="hold">
                                          <p:stCondLst>
                                            <p:cond delay="0"/>
                                          </p:stCondLst>
                                        </p:cTn>
                                        <p:tgtEl>
                                          <p:spTgt spid="8201"/>
                                        </p:tgtEl>
                                        <p:attrNameLst>
                                          <p:attrName>style.visibility</p:attrName>
                                        </p:attrNameLst>
                                      </p:cBhvr>
                                      <p:to>
                                        <p:strVal val="visible"/>
                                      </p:to>
                                    </p:set>
                                    <p:animEffect transition="in" filter="wipe(right)">
                                      <p:cBhvr>
                                        <p:cTn id="57" dur="500"/>
                                        <p:tgtEl>
                                          <p:spTgt spid="8201"/>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8207"/>
                                        </p:tgtEl>
                                        <p:attrNameLst>
                                          <p:attrName>style.visibility</p:attrName>
                                        </p:attrNameLst>
                                      </p:cBhvr>
                                      <p:to>
                                        <p:strVal val="visible"/>
                                      </p:to>
                                    </p:set>
                                    <p:animEffect transition="in" filter="wipe(down)">
                                      <p:cBhvr>
                                        <p:cTn id="62" dur="500"/>
                                        <p:tgtEl>
                                          <p:spTgt spid="8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nimBg="1"/>
      <p:bldP spid="8197" grpId="0" animBg="1"/>
      <p:bldP spid="8198" grpId="0" animBg="1"/>
      <p:bldP spid="8199" grpId="0" animBg="1"/>
      <p:bldP spid="8200" grpId="0" animBg="1"/>
      <p:bldP spid="8201" grpId="0" animBg="1"/>
      <p:bldP spid="8202" grpId="0" animBg="1"/>
      <p:bldP spid="8203" grpId="0" animBg="1"/>
      <p:bldP spid="8206" grpId="0" animBg="1"/>
      <p:bldP spid="8207" grpId="0" animBg="1"/>
      <p:bldP spid="8208" grpId="0" animBg="1"/>
      <p:bldP spid="820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BJ_001"/>
          <p:cNvPicPr>
            <a:picLocks noChangeAspect="1" noChangeArrowheads="1"/>
          </p:cNvPicPr>
          <p:nvPr/>
        </p:nvPicPr>
        <p:blipFill>
          <a:blip r:embed="rId2"/>
          <a:srcRect/>
          <a:stretch>
            <a:fillRect/>
          </a:stretch>
        </p:blipFill>
        <p:spPr bwMode="auto">
          <a:xfrm>
            <a:off x="763588" y="889000"/>
            <a:ext cx="7616825" cy="5080000"/>
          </a:xfrm>
          <a:prstGeom prst="rect">
            <a:avLst/>
          </a:prstGeom>
          <a:noFill/>
          <a:extLst>
            <a:ext uri="{909E8E84-426E-40DD-AFC4-6F175D3DCCD1}">
              <a14:hiddenFill xmlns:a14="http://schemas.microsoft.com/office/drawing/2010/main">
                <a:solidFill>
                  <a:srgbClr val="FFFFFF"/>
                </a:solidFill>
              </a14:hiddenFill>
            </a:ext>
          </a:extLst>
        </p:spPr>
      </p:pic>
      <p:sp>
        <p:nvSpPr>
          <p:cNvPr id="21507" name="Text Box 3"/>
          <p:cNvSpPr txBox="1">
            <a:spLocks noChangeArrowheads="1"/>
          </p:cNvSpPr>
          <p:nvPr/>
        </p:nvSpPr>
        <p:spPr bwMode="auto">
          <a:xfrm>
            <a:off x="0" y="1268413"/>
            <a:ext cx="9144000" cy="210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4400" b="1" dirty="0">
                <a:solidFill>
                  <a:srgbClr val="9900FF"/>
                </a:solidFill>
              </a:rPr>
              <a:t>马上元旦就要到了，班级要举办元旦联欢会，如果由你来策划这次活动，你将如何安排节目呢？</a:t>
            </a:r>
          </a:p>
        </p:txBody>
      </p:sp>
      <p:sp>
        <p:nvSpPr>
          <p:cNvPr id="21508" name="Text Box 4"/>
          <p:cNvSpPr txBox="1">
            <a:spLocks noChangeArrowheads="1"/>
          </p:cNvSpPr>
          <p:nvPr/>
        </p:nvSpPr>
        <p:spPr bwMode="auto">
          <a:xfrm>
            <a:off x="0" y="3500438"/>
            <a:ext cx="9144000" cy="2870200"/>
          </a:xfrm>
          <a:prstGeom prst="rect">
            <a:avLst/>
          </a:prstGeom>
          <a:solidFill>
            <a:srgbClr val="B2ECE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zh-CN" altLang="en-US" sz="2800" b="1" dirty="0">
                <a:solidFill>
                  <a:srgbClr val="FF7C80"/>
                </a:solidFill>
              </a:rPr>
              <a:t>　调查问卷</a:t>
            </a:r>
          </a:p>
          <a:p>
            <a:pPr>
              <a:spcBef>
                <a:spcPct val="50000"/>
              </a:spcBef>
            </a:pPr>
            <a:r>
              <a:rPr lang="zh-CN" altLang="en-US" sz="2800" b="1" dirty="0">
                <a:solidFill>
                  <a:srgbClr val="FF7C80"/>
                </a:solidFill>
              </a:rPr>
              <a:t>你最喜欢什么节目形式（只选一项）：（　　）</a:t>
            </a:r>
          </a:p>
          <a:p>
            <a:pPr>
              <a:spcBef>
                <a:spcPct val="50000"/>
              </a:spcBef>
            </a:pPr>
            <a:r>
              <a:rPr lang="zh-CN" altLang="en-US" sz="2800" b="1" dirty="0">
                <a:solidFill>
                  <a:srgbClr val="FF7C80"/>
                </a:solidFill>
              </a:rPr>
              <a:t>Ａ．歌曲　Ｂ．器乐　Ｃ．舞蹈　Ｄ．戏曲　Ｅ．相声、小品</a:t>
            </a:r>
          </a:p>
          <a:p>
            <a:pPr>
              <a:spcBef>
                <a:spcPct val="50000"/>
              </a:spcBef>
            </a:pPr>
            <a:r>
              <a:rPr lang="zh-CN" altLang="en-US" sz="2800" b="1" dirty="0">
                <a:solidFill>
                  <a:srgbClr val="FF7C80"/>
                </a:solidFill>
              </a:rPr>
              <a:t>填好后，请将问卷交给班长．谢谢合作！</a:t>
            </a:r>
          </a:p>
        </p:txBody>
      </p:sp>
      <p:sp>
        <p:nvSpPr>
          <p:cNvPr id="21509" name="WordArt 5"/>
          <p:cNvSpPr>
            <a:spLocks noChangeArrowheads="1" noChangeShapeType="1" noTextEdit="1"/>
          </p:cNvSpPr>
          <p:nvPr/>
        </p:nvSpPr>
        <p:spPr bwMode="auto">
          <a:xfrm>
            <a:off x="250825" y="476250"/>
            <a:ext cx="1828800" cy="619125"/>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r>
              <a:rPr lang="zh-CN" altLang="en-US" sz="4800" i="1" kern="10" dirty="0">
                <a:solidFill>
                  <a:srgbClr val="FF33CC"/>
                </a:solidFill>
                <a:effectLst>
                  <a:outerShdw dist="35921" dir="2700000" algn="ctr" rotWithShape="0">
                    <a:srgbClr val="808080">
                      <a:alpha val="80000"/>
                    </a:srgbClr>
                  </a:outerShdw>
                </a:effectLst>
                <a:latin typeface="华文新魏" panose="02010800040101010101" charset="-122"/>
                <a:ea typeface="华文新魏" panose="02010800040101010101" charset="-122"/>
              </a:rPr>
              <a:t>想一想</a:t>
            </a:r>
          </a:p>
        </p:txBody>
      </p:sp>
      <p:pic>
        <p:nvPicPr>
          <p:cNvPr id="21510" name="Picture 6" descr="0a43e69cdd6c1305"/>
          <p:cNvPicPr>
            <a:picLocks noChangeAspect="1" noChangeArrowheads="1"/>
          </p:cNvPicPr>
          <p:nvPr/>
        </p:nvPicPr>
        <p:blipFill>
          <a:blip r:embed="rId3"/>
          <a:srcRect/>
          <a:stretch>
            <a:fillRect/>
          </a:stretch>
        </p:blipFill>
        <p:spPr bwMode="auto">
          <a:xfrm>
            <a:off x="7596188" y="0"/>
            <a:ext cx="1547812" cy="13541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wipe(down)">
                                      <p:cBhvr>
                                        <p:cTn id="7" dur="290">
                                          <p:stCondLst>
                                            <p:cond delay="0"/>
                                          </p:stCondLst>
                                        </p:cTn>
                                        <p:tgtEl>
                                          <p:spTgt spid="21508"/>
                                        </p:tgtEl>
                                      </p:cBhvr>
                                    </p:animEffect>
                                    <p:anim calcmode="lin" valueType="num">
                                      <p:cBhvr>
                                        <p:cTn id="8" dur="911" tmFilter="0,0; 0.14,0.36; 0.43,0.73; 0.71,0.91; 1.0,1.0">
                                          <p:stCondLst>
                                            <p:cond delay="0"/>
                                          </p:stCondLst>
                                        </p:cTn>
                                        <p:tgtEl>
                                          <p:spTgt spid="21508"/>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21508"/>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21508"/>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21508"/>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21508"/>
                                        </p:tgtEl>
                                        <p:attrNameLst>
                                          <p:attrName>ppt_y</p:attrName>
                                        </p:attrNameLst>
                                      </p:cBhvr>
                                      <p:tavLst>
                                        <p:tav tm="0" fmla="#ppt_y-sin(pi*$)/81">
                                          <p:val>
                                            <p:fltVal val="0"/>
                                          </p:val>
                                        </p:tav>
                                        <p:tav tm="100000">
                                          <p:val>
                                            <p:fltVal val="1"/>
                                          </p:val>
                                        </p:tav>
                                      </p:tavLst>
                                    </p:anim>
                                    <p:animScale>
                                      <p:cBhvr>
                                        <p:cTn id="13" dur="13">
                                          <p:stCondLst>
                                            <p:cond delay="325"/>
                                          </p:stCondLst>
                                        </p:cTn>
                                        <p:tgtEl>
                                          <p:spTgt spid="21508"/>
                                        </p:tgtEl>
                                      </p:cBhvr>
                                      <p:to x="100000" y="60000"/>
                                    </p:animScale>
                                    <p:animScale>
                                      <p:cBhvr>
                                        <p:cTn id="14" dur="83" decel="50000">
                                          <p:stCondLst>
                                            <p:cond delay="338"/>
                                          </p:stCondLst>
                                        </p:cTn>
                                        <p:tgtEl>
                                          <p:spTgt spid="21508"/>
                                        </p:tgtEl>
                                      </p:cBhvr>
                                      <p:to x="100000" y="100000"/>
                                    </p:animScale>
                                    <p:animScale>
                                      <p:cBhvr>
                                        <p:cTn id="15" dur="13">
                                          <p:stCondLst>
                                            <p:cond delay="656"/>
                                          </p:stCondLst>
                                        </p:cTn>
                                        <p:tgtEl>
                                          <p:spTgt spid="21508"/>
                                        </p:tgtEl>
                                      </p:cBhvr>
                                      <p:to x="100000" y="80000"/>
                                    </p:animScale>
                                    <p:animScale>
                                      <p:cBhvr>
                                        <p:cTn id="16" dur="83" decel="50000">
                                          <p:stCondLst>
                                            <p:cond delay="669"/>
                                          </p:stCondLst>
                                        </p:cTn>
                                        <p:tgtEl>
                                          <p:spTgt spid="21508"/>
                                        </p:tgtEl>
                                      </p:cBhvr>
                                      <p:to x="100000" y="100000"/>
                                    </p:animScale>
                                    <p:animScale>
                                      <p:cBhvr>
                                        <p:cTn id="17" dur="13">
                                          <p:stCondLst>
                                            <p:cond delay="821"/>
                                          </p:stCondLst>
                                        </p:cTn>
                                        <p:tgtEl>
                                          <p:spTgt spid="21508"/>
                                        </p:tgtEl>
                                      </p:cBhvr>
                                      <p:to x="100000" y="90000"/>
                                    </p:animScale>
                                    <p:animScale>
                                      <p:cBhvr>
                                        <p:cTn id="18" dur="83" decel="50000">
                                          <p:stCondLst>
                                            <p:cond delay="834"/>
                                          </p:stCondLst>
                                        </p:cTn>
                                        <p:tgtEl>
                                          <p:spTgt spid="21508"/>
                                        </p:tgtEl>
                                      </p:cBhvr>
                                      <p:to x="100000" y="100000"/>
                                    </p:animScale>
                                    <p:animScale>
                                      <p:cBhvr>
                                        <p:cTn id="19" dur="13">
                                          <p:stCondLst>
                                            <p:cond delay="904"/>
                                          </p:stCondLst>
                                        </p:cTn>
                                        <p:tgtEl>
                                          <p:spTgt spid="21508"/>
                                        </p:tgtEl>
                                      </p:cBhvr>
                                      <p:to x="100000" y="95000"/>
                                    </p:animScale>
                                    <p:animScale>
                                      <p:cBhvr>
                                        <p:cTn id="20" dur="83" decel="50000">
                                          <p:stCondLst>
                                            <p:cond delay="917"/>
                                          </p:stCondLst>
                                        </p:cTn>
                                        <p:tgtEl>
                                          <p:spTgt spid="2150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 Box 3"/>
          <p:cNvSpPr txBox="1">
            <a:spLocks noChangeArrowheads="1"/>
          </p:cNvSpPr>
          <p:nvPr/>
        </p:nvSpPr>
        <p:spPr bwMode="auto">
          <a:xfrm>
            <a:off x="323850" y="1628775"/>
            <a:ext cx="8424863" cy="4483100"/>
          </a:xfrm>
          <a:prstGeom prst="rect">
            <a:avLst/>
          </a:prstGeom>
          <a:solidFill>
            <a:srgbClr val="F8FAA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4800" b="1" dirty="0"/>
              <a:t>A </a:t>
            </a:r>
            <a:r>
              <a:rPr lang="en-US" altLang="zh-CN" sz="4800" b="1" dirty="0" err="1"/>
              <a:t>A</a:t>
            </a:r>
            <a:r>
              <a:rPr lang="en-US" altLang="zh-CN" sz="4800" b="1" dirty="0"/>
              <a:t> </a:t>
            </a:r>
            <a:r>
              <a:rPr lang="en-US" altLang="zh-CN" sz="4800" b="1" dirty="0" err="1"/>
              <a:t>A</a:t>
            </a:r>
            <a:r>
              <a:rPr lang="en-US" altLang="zh-CN" sz="4800" b="1" dirty="0"/>
              <a:t> </a:t>
            </a:r>
            <a:r>
              <a:rPr lang="en-US" altLang="zh-CN" sz="4800" b="1" dirty="0" err="1"/>
              <a:t>A</a:t>
            </a:r>
            <a:r>
              <a:rPr lang="en-US" altLang="zh-CN" sz="4800" b="1" dirty="0"/>
              <a:t> B C </a:t>
            </a:r>
            <a:r>
              <a:rPr lang="en-US" altLang="zh-CN" sz="4800" b="1" dirty="0" err="1"/>
              <a:t>C</a:t>
            </a:r>
            <a:r>
              <a:rPr lang="en-US" altLang="zh-CN" sz="4800" b="1" dirty="0"/>
              <a:t> A D E A E B </a:t>
            </a:r>
            <a:r>
              <a:rPr lang="en-US" altLang="zh-CN" sz="4800" b="1" dirty="0" err="1"/>
              <a:t>B</a:t>
            </a:r>
            <a:r>
              <a:rPr lang="en-US" altLang="zh-CN" sz="4800" b="1" dirty="0"/>
              <a:t> A C A C D A C </a:t>
            </a:r>
            <a:r>
              <a:rPr lang="en-US" altLang="zh-CN" sz="4800" b="1" dirty="0" err="1"/>
              <a:t>C</a:t>
            </a:r>
            <a:r>
              <a:rPr lang="en-US" altLang="zh-CN" sz="4800" b="1" dirty="0"/>
              <a:t> </a:t>
            </a:r>
            <a:r>
              <a:rPr lang="en-US" altLang="zh-CN" sz="4800" b="1" dirty="0" err="1"/>
              <a:t>C</a:t>
            </a:r>
            <a:r>
              <a:rPr lang="en-US" altLang="zh-CN" sz="4800" b="1" dirty="0"/>
              <a:t> B C A B D B A B A </a:t>
            </a:r>
            <a:r>
              <a:rPr lang="en-US" altLang="zh-CN" sz="4800" b="1" dirty="0" err="1"/>
              <a:t>A</a:t>
            </a:r>
            <a:r>
              <a:rPr lang="en-US" altLang="zh-CN" sz="4800" b="1" dirty="0"/>
              <a:t> D B C </a:t>
            </a:r>
            <a:r>
              <a:rPr lang="en-US" altLang="zh-CN" sz="4800" b="1" dirty="0" err="1"/>
              <a:t>C</a:t>
            </a:r>
            <a:r>
              <a:rPr lang="en-US" altLang="zh-CN" sz="4800" b="1" dirty="0"/>
              <a:t> A D A C </a:t>
            </a:r>
            <a:r>
              <a:rPr lang="en-US" altLang="zh-CN" sz="4800" b="1" dirty="0" err="1"/>
              <a:t>C</a:t>
            </a:r>
            <a:r>
              <a:rPr lang="en-US" altLang="zh-CN" sz="4800" b="1" dirty="0"/>
              <a:t> B A D E C B A </a:t>
            </a:r>
            <a:r>
              <a:rPr lang="en-US" altLang="zh-CN" sz="4800" b="1" dirty="0" err="1"/>
              <a:t>A</a:t>
            </a:r>
            <a:r>
              <a:rPr lang="en-US" altLang="zh-CN" sz="4800" b="1" dirty="0"/>
              <a:t> D A </a:t>
            </a:r>
            <a:r>
              <a:rPr lang="en-US" altLang="zh-CN" sz="4800" b="1" dirty="0" err="1"/>
              <a:t>A</a:t>
            </a:r>
            <a:r>
              <a:rPr lang="en-US" altLang="zh-CN" sz="4800" b="1" dirty="0"/>
              <a:t> B E D A B D A C </a:t>
            </a:r>
            <a:r>
              <a:rPr lang="en-US" altLang="zh-CN" sz="4800" b="1" dirty="0" err="1"/>
              <a:t>C</a:t>
            </a:r>
            <a:r>
              <a:rPr lang="en-US" altLang="zh-CN" sz="4800" b="1" dirty="0"/>
              <a:t> B A C A D B E </a:t>
            </a:r>
          </a:p>
        </p:txBody>
      </p:sp>
      <p:sp>
        <p:nvSpPr>
          <p:cNvPr id="22532" name="Text Box 4"/>
          <p:cNvSpPr txBox="1">
            <a:spLocks noChangeArrowheads="1"/>
          </p:cNvSpPr>
          <p:nvPr/>
        </p:nvSpPr>
        <p:spPr bwMode="auto">
          <a:xfrm>
            <a:off x="179388" y="549275"/>
            <a:ext cx="71294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600">
                <a:solidFill>
                  <a:srgbClr val="FF00FF"/>
                </a:solidFill>
              </a:rPr>
              <a:t>下面是我们班调查得到的数据</a:t>
            </a:r>
          </a:p>
        </p:txBody>
      </p:sp>
      <p:pic>
        <p:nvPicPr>
          <p:cNvPr id="22533" name="Picture 5" descr="CUT_023"/>
          <p:cNvPicPr>
            <a:picLocks noChangeAspect="1" noChangeArrowheads="1"/>
          </p:cNvPicPr>
          <p:nvPr/>
        </p:nvPicPr>
        <p:blipFill>
          <a:blip r:embed="rId2"/>
          <a:srcRect/>
          <a:stretch>
            <a:fillRect/>
          </a:stretch>
        </p:blipFill>
        <p:spPr bwMode="auto">
          <a:xfrm>
            <a:off x="6948488" y="0"/>
            <a:ext cx="1512887" cy="15128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BJ_001"/>
          <p:cNvPicPr>
            <a:picLocks noChangeAspect="1" noChangeArrowheads="1"/>
          </p:cNvPicPr>
          <p:nvPr/>
        </p:nvPicPr>
        <p:blipFill>
          <a:blip r:embed="rId2"/>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3555" name="Picture 3" descr="6f9a6248d07ca4bb"/>
          <p:cNvPicPr>
            <a:picLocks noChangeAspect="1" noChangeArrowheads="1"/>
          </p:cNvPicPr>
          <p:nvPr/>
        </p:nvPicPr>
        <p:blipFill>
          <a:blip r:embed="rId3" cstate="email"/>
          <a:srcRect/>
          <a:stretch>
            <a:fillRect/>
          </a:stretch>
        </p:blipFill>
        <p:spPr bwMode="auto">
          <a:xfrm>
            <a:off x="3924300" y="188913"/>
            <a:ext cx="1008063" cy="674687"/>
          </a:xfrm>
          <a:prstGeom prst="rect">
            <a:avLst/>
          </a:prstGeom>
          <a:noFill/>
          <a:extLst>
            <a:ext uri="{909E8E84-426E-40DD-AFC4-6F175D3DCCD1}">
              <a14:hiddenFill xmlns:a14="http://schemas.microsoft.com/office/drawing/2010/main">
                <a:solidFill>
                  <a:srgbClr val="FFFFFF"/>
                </a:solidFill>
              </a14:hiddenFill>
            </a:ext>
          </a:extLst>
        </p:spPr>
      </p:pic>
      <p:pic>
        <p:nvPicPr>
          <p:cNvPr id="23556" name="Picture 4" descr="5202-4"/>
          <p:cNvPicPr>
            <a:picLocks noChangeAspect="1" noChangeArrowheads="1"/>
          </p:cNvPicPr>
          <p:nvPr/>
        </p:nvPicPr>
        <p:blipFill>
          <a:blip r:embed="rId4" cstate="email"/>
          <a:srcRect/>
          <a:stretch>
            <a:fillRect/>
          </a:stretch>
        </p:blipFill>
        <p:spPr bwMode="auto">
          <a:xfrm>
            <a:off x="4857750" y="0"/>
            <a:ext cx="4286250" cy="3357563"/>
          </a:xfrm>
          <a:prstGeom prst="rect">
            <a:avLst/>
          </a:prstGeom>
          <a:noFill/>
          <a:extLst>
            <a:ext uri="{909E8E84-426E-40DD-AFC4-6F175D3DCCD1}">
              <a14:hiddenFill xmlns:a14="http://schemas.microsoft.com/office/drawing/2010/main">
                <a:solidFill>
                  <a:srgbClr val="FFFFFF"/>
                </a:solidFill>
              </a14:hiddenFill>
            </a:ext>
          </a:extLst>
        </p:spPr>
      </p:pic>
      <p:sp>
        <p:nvSpPr>
          <p:cNvPr id="23557" name="Text Box 5"/>
          <p:cNvSpPr txBox="1">
            <a:spLocks noChangeArrowheads="1"/>
          </p:cNvSpPr>
          <p:nvPr/>
        </p:nvSpPr>
        <p:spPr bwMode="auto">
          <a:xfrm>
            <a:off x="0" y="188913"/>
            <a:ext cx="5076825" cy="823912"/>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zh-CN" altLang="en-US" sz="4800" dirty="0">
                <a:solidFill>
                  <a:srgbClr val="FF33CC"/>
                </a:solidFill>
                <a:ea typeface="华文行楷" panose="02010800040101010101" pitchFamily="2" charset="-122"/>
              </a:rPr>
              <a:t>设计调查问卷：</a:t>
            </a:r>
          </a:p>
        </p:txBody>
      </p:sp>
      <p:sp>
        <p:nvSpPr>
          <p:cNvPr id="23558" name="Text Box 6"/>
          <p:cNvSpPr txBox="1">
            <a:spLocks noChangeArrowheads="1"/>
          </p:cNvSpPr>
          <p:nvPr/>
        </p:nvSpPr>
        <p:spPr bwMode="auto">
          <a:xfrm>
            <a:off x="0" y="1341438"/>
            <a:ext cx="4857750" cy="1311275"/>
          </a:xfrm>
          <a:prstGeom prst="rect">
            <a:avLst/>
          </a:prstGeom>
          <a:solidFill>
            <a:srgbClr val="F8FAA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b="1" dirty="0">
                <a:solidFill>
                  <a:srgbClr val="3366FF"/>
                </a:solidFill>
              </a:rPr>
              <a:t>１．明确调查对象</a:t>
            </a:r>
          </a:p>
          <a:p>
            <a:pPr>
              <a:spcBef>
                <a:spcPct val="50000"/>
              </a:spcBef>
            </a:pPr>
            <a:endParaRPr lang="en-US" altLang="zh-CN" sz="3200" b="1" dirty="0">
              <a:solidFill>
                <a:srgbClr val="3366FF"/>
              </a:solidFill>
            </a:endParaRPr>
          </a:p>
        </p:txBody>
      </p:sp>
      <p:sp>
        <p:nvSpPr>
          <p:cNvPr id="23559" name="Text Box 7"/>
          <p:cNvSpPr txBox="1">
            <a:spLocks noChangeArrowheads="1"/>
          </p:cNvSpPr>
          <p:nvPr/>
        </p:nvSpPr>
        <p:spPr bwMode="auto">
          <a:xfrm>
            <a:off x="0" y="2276475"/>
            <a:ext cx="4857750" cy="1311275"/>
          </a:xfrm>
          <a:prstGeom prst="rect">
            <a:avLst/>
          </a:prstGeom>
          <a:solidFill>
            <a:srgbClr val="F8FAA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b="1" dirty="0">
                <a:solidFill>
                  <a:srgbClr val="3366FF"/>
                </a:solidFill>
              </a:rPr>
              <a:t>２．明确调查目的</a:t>
            </a:r>
          </a:p>
          <a:p>
            <a:pPr>
              <a:spcBef>
                <a:spcPct val="50000"/>
              </a:spcBef>
            </a:pPr>
            <a:endParaRPr lang="en-US" altLang="zh-CN" sz="3200" b="1" dirty="0">
              <a:solidFill>
                <a:srgbClr val="3366FF"/>
              </a:solidFill>
            </a:endParaRPr>
          </a:p>
        </p:txBody>
      </p:sp>
      <p:sp>
        <p:nvSpPr>
          <p:cNvPr id="23560" name="Text Box 8"/>
          <p:cNvSpPr txBox="1">
            <a:spLocks noChangeArrowheads="1"/>
          </p:cNvSpPr>
          <p:nvPr/>
        </p:nvSpPr>
        <p:spPr bwMode="auto">
          <a:xfrm>
            <a:off x="0" y="3213100"/>
            <a:ext cx="4857750" cy="2286000"/>
          </a:xfrm>
          <a:prstGeom prst="rect">
            <a:avLst/>
          </a:prstGeom>
          <a:solidFill>
            <a:srgbClr val="F8FAA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b="1" dirty="0">
                <a:solidFill>
                  <a:srgbClr val="3366FF"/>
                </a:solidFill>
              </a:rPr>
              <a:t>３．根据调查的对象和目　　　　的，决定调查问卷内容与问题</a:t>
            </a:r>
          </a:p>
          <a:p>
            <a:pPr>
              <a:spcBef>
                <a:spcPct val="50000"/>
              </a:spcBef>
            </a:pPr>
            <a:endParaRPr lang="en-US" altLang="zh-CN" sz="3200" b="1" dirty="0">
              <a:solidFill>
                <a:srgbClr val="3366FF"/>
              </a:solidFill>
            </a:endParaRPr>
          </a:p>
        </p:txBody>
      </p:sp>
      <p:sp>
        <p:nvSpPr>
          <p:cNvPr id="23561" name="Text Box 9"/>
          <p:cNvSpPr txBox="1">
            <a:spLocks noChangeArrowheads="1"/>
          </p:cNvSpPr>
          <p:nvPr/>
        </p:nvSpPr>
        <p:spPr bwMode="auto">
          <a:xfrm>
            <a:off x="0" y="4797425"/>
            <a:ext cx="4857750" cy="1077218"/>
          </a:xfrm>
          <a:prstGeom prst="rect">
            <a:avLst/>
          </a:prstGeom>
          <a:solidFill>
            <a:srgbClr val="F8FAA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200" b="1" dirty="0">
                <a:solidFill>
                  <a:srgbClr val="3366FF"/>
                </a:solidFill>
              </a:rPr>
              <a:t>４．注明问卷收交的方式与时间</a:t>
            </a:r>
            <a:r>
              <a:rPr lang="zh-CN" altLang="en-US" sz="3200" b="1" dirty="0" smtClean="0">
                <a:solidFill>
                  <a:srgbClr val="3366FF"/>
                </a:solidFill>
              </a:rPr>
              <a:t>等</a:t>
            </a:r>
            <a:endParaRPr lang="zh-CN" altLang="en-US" sz="3200" b="1" dirty="0">
              <a:solidFill>
                <a:srgbClr val="3366FF"/>
              </a:solidFill>
            </a:endParaRPr>
          </a:p>
        </p:txBody>
      </p:sp>
      <p:pic>
        <p:nvPicPr>
          <p:cNvPr id="23562" name="Picture 10" descr="image006"/>
          <p:cNvPicPr>
            <a:picLocks noChangeAspect="1" noChangeArrowheads="1"/>
          </p:cNvPicPr>
          <p:nvPr/>
        </p:nvPicPr>
        <p:blipFill>
          <a:blip r:embed="rId5" cstate="email"/>
          <a:srcRect/>
          <a:stretch>
            <a:fillRect/>
          </a:stretch>
        </p:blipFill>
        <p:spPr bwMode="auto">
          <a:xfrm>
            <a:off x="4857750" y="3375025"/>
            <a:ext cx="4286250" cy="34877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8"/>
                                        </p:tgtEl>
                                        <p:attrNameLst>
                                          <p:attrName>style.visibility</p:attrName>
                                        </p:attrNameLst>
                                      </p:cBhvr>
                                      <p:to>
                                        <p:strVal val="visible"/>
                                      </p:to>
                                    </p:set>
                                    <p:animEffect transition="in" filter="wipe(left)">
                                      <p:cBhvr>
                                        <p:cTn id="7" dur="1000"/>
                                        <p:tgtEl>
                                          <p:spTgt spid="235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9"/>
                                        </p:tgtEl>
                                        <p:attrNameLst>
                                          <p:attrName>style.visibility</p:attrName>
                                        </p:attrNameLst>
                                      </p:cBhvr>
                                      <p:to>
                                        <p:strVal val="visible"/>
                                      </p:to>
                                    </p:set>
                                    <p:animEffect transition="in" filter="wipe(left)">
                                      <p:cBhvr>
                                        <p:cTn id="12" dur="1000"/>
                                        <p:tgtEl>
                                          <p:spTgt spid="2355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60"/>
                                        </p:tgtEl>
                                        <p:attrNameLst>
                                          <p:attrName>style.visibility</p:attrName>
                                        </p:attrNameLst>
                                      </p:cBhvr>
                                      <p:to>
                                        <p:strVal val="visible"/>
                                      </p:to>
                                    </p:set>
                                    <p:animEffect transition="in" filter="wipe(left)">
                                      <p:cBhvr>
                                        <p:cTn id="17" dur="1000"/>
                                        <p:tgtEl>
                                          <p:spTgt spid="2356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561"/>
                                        </p:tgtEl>
                                        <p:attrNameLst>
                                          <p:attrName>style.visibility</p:attrName>
                                        </p:attrNameLst>
                                      </p:cBhvr>
                                      <p:to>
                                        <p:strVal val="visible"/>
                                      </p:to>
                                    </p:set>
                                    <p:animEffect transition="in" filter="wipe(left)">
                                      <p:cBhvr>
                                        <p:cTn id="22" dur="1000"/>
                                        <p:tgtEl>
                                          <p:spTgt spid="235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8" grpId="0" animBg="1"/>
      <p:bldP spid="23559" grpId="0" animBg="1"/>
      <p:bldP spid="23560" grpId="0" animBg="1"/>
      <p:bldP spid="23561" grpId="0" animBg="1"/>
    </p:bldLst>
  </p:timing>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Mountain Top</Template>
  <TotalTime>0</TotalTime>
  <Words>1060</Words>
  <Application>Microsoft Office PowerPoint</Application>
  <PresentationFormat>全屏显示(4:3)</PresentationFormat>
  <Paragraphs>152</Paragraphs>
  <Slides>22</Slides>
  <Notes>3</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22</vt:i4>
      </vt:variant>
    </vt:vector>
  </HeadingPairs>
  <TitlesOfParts>
    <vt:vector size="35" baseType="lpstr">
      <vt:lpstr>黑体</vt:lpstr>
      <vt:lpstr>华文行楷</vt:lpstr>
      <vt:lpstr>华文楷体</vt:lpstr>
      <vt:lpstr>华文新魏</vt:lpstr>
      <vt:lpstr>隶书</vt:lpstr>
      <vt:lpstr>宋体</vt:lpstr>
      <vt:lpstr>微软雅黑</vt:lpstr>
      <vt:lpstr>新宋体</vt:lpstr>
      <vt:lpstr>幼圆</vt:lpstr>
      <vt:lpstr>Arial</vt:lpstr>
      <vt:lpstr>Times New Roman</vt:lpstr>
      <vt:lpstr>Verdana</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2022-01-07T08:17:06Z</dcterms:created>
  <dcterms:modified xsi:type="dcterms:W3CDTF">2023-01-17T00:05:24Z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5DDABCAE4DE5435FA3DFB3F110EEE877</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