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notesSlides/notesSlide2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5" r:id="rId2"/>
  </p:sldMasterIdLst>
  <p:notesMasterIdLst>
    <p:notesMasterId r:id="rId38"/>
  </p:notesMasterIdLst>
  <p:handoutMasterIdLst>
    <p:handoutMasterId r:id="rId39"/>
  </p:handoutMasterIdLst>
  <p:sldIdLst>
    <p:sldId id="1582" r:id="rId3"/>
    <p:sldId id="1642" r:id="rId4"/>
    <p:sldId id="1643" r:id="rId5"/>
    <p:sldId id="269" r:id="rId6"/>
    <p:sldId id="304" r:id="rId7"/>
    <p:sldId id="305" r:id="rId8"/>
    <p:sldId id="306" r:id="rId9"/>
    <p:sldId id="310" r:id="rId10"/>
    <p:sldId id="307" r:id="rId11"/>
    <p:sldId id="1644" r:id="rId12"/>
    <p:sldId id="308" r:id="rId13"/>
    <p:sldId id="309" r:id="rId14"/>
    <p:sldId id="315" r:id="rId15"/>
    <p:sldId id="1645" r:id="rId16"/>
    <p:sldId id="312" r:id="rId17"/>
    <p:sldId id="313" r:id="rId18"/>
    <p:sldId id="314" r:id="rId19"/>
    <p:sldId id="1646" r:id="rId20"/>
    <p:sldId id="317" r:id="rId21"/>
    <p:sldId id="318" r:id="rId22"/>
    <p:sldId id="320" r:id="rId23"/>
    <p:sldId id="323" r:id="rId24"/>
    <p:sldId id="1647" r:id="rId25"/>
    <p:sldId id="321" r:id="rId26"/>
    <p:sldId id="322" r:id="rId27"/>
    <p:sldId id="327" r:id="rId28"/>
    <p:sldId id="1648" r:id="rId29"/>
    <p:sldId id="325" r:id="rId30"/>
    <p:sldId id="326" r:id="rId31"/>
    <p:sldId id="1649" r:id="rId32"/>
    <p:sldId id="329" r:id="rId33"/>
    <p:sldId id="330" r:id="rId34"/>
    <p:sldId id="335" r:id="rId35"/>
    <p:sldId id="333" r:id="rId36"/>
    <p:sldId id="1650"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F8"/>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96314" autoAdjust="0"/>
  </p:normalViewPr>
  <p:slideViewPr>
    <p:cSldViewPr snapToGrid="0" showGuides="1">
      <p:cViewPr>
        <p:scale>
          <a:sx n="66" d="100"/>
          <a:sy n="66" d="100"/>
        </p:scale>
        <p:origin x="-2328" y="-1050"/>
      </p:cViewPr>
      <p:guideLst>
        <p:guide orient="horz" pos="2137"/>
        <p:guide pos="3840"/>
      </p:guideLst>
    </p:cSldViewPr>
  </p:slideViewPr>
  <p:outlineViewPr>
    <p:cViewPr>
      <p:scale>
        <a:sx n="33" d="100"/>
        <a:sy n="33" d="100"/>
      </p:scale>
      <p:origin x="0" y="-22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D10BE-9431-4867-BEA9-B3B1D2FE361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D9106-6166-43D1-AA97-3D3C8CB9E2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29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37D9106-6166-43D1-AA97-3D3C8CB9E253}" type="slidenum">
              <a:rPr lang="zh-CN" altLang="en-US" smtClean="0"/>
              <a:t>32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正文页">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7" name="图片 16"/>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70211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首尾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正文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正文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正文页">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正文页">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正文页">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17" name="图片 16"/>
          <p:cNvPicPr>
            <a:picLocks noChangeAspect="1"/>
          </p:cNvPicPr>
          <p:nvPr userDrawn="1"/>
        </p:nvPicPr>
        <p:blipFill rotWithShape="1">
          <a:blip r:embed="rId3" cstate="print">
            <a:extLst>
              <a:ext uri="{28A0092B-C50C-407E-A947-70E740481C1C}">
                <a14:useLocalDpi xmlns:a14="http://schemas.microsoft.com/office/drawing/2010/main" val="0"/>
              </a:ext>
            </a:extLst>
          </a:blip>
          <a:srcRect t="31983" r="3831" b="16209"/>
          <a:stretch>
            <a:fillRect/>
          </a:stretch>
        </p:blipFill>
        <p:spPr>
          <a:xfrm>
            <a:off x="-11708" y="4963886"/>
            <a:ext cx="12203708" cy="1894114"/>
          </a:xfrm>
          <a:prstGeom prst="rect">
            <a:avLst/>
          </a:prstGeom>
        </p:spPr>
      </p:pic>
      <p:pic>
        <p:nvPicPr>
          <p:cNvPr id="18" name="图片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1708" y="-7295"/>
            <a:ext cx="2444665" cy="9069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notesSlide" Target="../notesSlides/notesSlide8.xml"/><Relationship Id="rId4" Type="http://schemas.openxmlformats.org/officeDocument/2006/relationships/tags" Target="../tags/tag58.xml"/><Relationship Id="rId9"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5.xml"/><Relationship Id="rId5" Type="http://schemas.openxmlformats.org/officeDocument/2006/relationships/tags" Target="../tags/tag67.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slideLayout" Target="../slideLayouts/slideLayout11.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11.png"/><Relationship Id="rId4" Type="http://schemas.openxmlformats.org/officeDocument/2006/relationships/tags" Target="../tags/tag72.xml"/><Relationship Id="rId9"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notesSlide" Target="../notesSlides/notesSlide18.xml"/><Relationship Id="rId4" Type="http://schemas.openxmlformats.org/officeDocument/2006/relationships/tags" Target="../tags/tag79.xml"/><Relationship Id="rId9"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13.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notesSlide" Target="../notesSlides/notesSlide21.xml"/><Relationship Id="rId5" Type="http://schemas.openxmlformats.org/officeDocument/2006/relationships/tags" Target="../tags/tag96.xml"/><Relationship Id="rId10" Type="http://schemas.openxmlformats.org/officeDocument/2006/relationships/slideLayout" Target="../slideLayouts/slideLayout9.xml"/><Relationship Id="rId4" Type="http://schemas.openxmlformats.org/officeDocument/2006/relationships/tags" Target="../tags/tag95.xml"/><Relationship Id="rId9" Type="http://schemas.openxmlformats.org/officeDocument/2006/relationships/tags" Target="../tags/tag10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10.xml"/><Relationship Id="rId7" Type="http://schemas.openxmlformats.org/officeDocument/2006/relationships/slideLayout" Target="../slideLayouts/slideLayout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16.xml"/><Relationship Id="rId7" Type="http://schemas.openxmlformats.org/officeDocument/2006/relationships/notesSlide" Target="../notesSlides/notesSlide25.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10.xml"/><Relationship Id="rId5" Type="http://schemas.openxmlformats.org/officeDocument/2006/relationships/tags" Target="../tags/tag118.xml"/><Relationship Id="rId4" Type="http://schemas.openxmlformats.org/officeDocument/2006/relationships/tags" Target="../tags/tag117.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notesSlide" Target="../notesSlides/notesSlide2.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10.png"/><Relationship Id="rId4" Type="http://schemas.openxmlformats.org/officeDocument/2006/relationships/tags" Target="../tags/tag32.xml"/><Relationship Id="rId9"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notesSlide" Target="../notesSlides/notesSlide5.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sp>
        <p:nvSpPr>
          <p:cNvPr id="13" name="矩形: 圆角 12"/>
          <p:cNvSpPr/>
          <p:nvPr/>
        </p:nvSpPr>
        <p:spPr>
          <a:xfrm>
            <a:off x="2135556" y="3309413"/>
            <a:ext cx="8392041" cy="60666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79602" y="262009"/>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sp>
        <p:nvSpPr>
          <p:cNvPr id="8" name="文本框 7"/>
          <p:cNvSpPr txBox="1"/>
          <p:nvPr/>
        </p:nvSpPr>
        <p:spPr>
          <a:xfrm>
            <a:off x="1035151" y="3345140"/>
            <a:ext cx="10457720" cy="523220"/>
          </a:xfrm>
          <a:prstGeom prst="rect">
            <a:avLst/>
          </a:prstGeom>
          <a:noFill/>
        </p:spPr>
        <p:txBody>
          <a:bodyPr wrap="square" rtlCol="0">
            <a:spAutoFit/>
          </a:bodyPr>
          <a:lstStyle/>
          <a:p>
            <a:pPr algn="ctr"/>
            <a:r>
              <a:rPr lang="zh-CN" altLang="en-US" sz="2800" dirty="0">
                <a:solidFill>
                  <a:schemeClr val="bg1"/>
                </a:solidFill>
                <a:cs typeface="+mn-ea"/>
                <a:sym typeface="+mn-lt"/>
              </a:rPr>
              <a:t>坚持党内生活制度 严格党的组织生活</a:t>
            </a:r>
          </a:p>
        </p:txBody>
      </p:sp>
      <p:sp>
        <p:nvSpPr>
          <p:cNvPr id="11" name="矩形 10"/>
          <p:cNvSpPr/>
          <p:nvPr/>
        </p:nvSpPr>
        <p:spPr>
          <a:xfrm>
            <a:off x="2050152" y="1900737"/>
            <a:ext cx="8392041" cy="1323439"/>
          </a:xfrm>
          <a:prstGeom prst="rect">
            <a:avLst/>
          </a:prstGeom>
        </p:spPr>
        <p:txBody>
          <a:bodyPr wrap="none">
            <a:spAutoFit/>
          </a:bodyPr>
          <a:lstStyle/>
          <a:p>
            <a:r>
              <a:rPr lang="zh-CN" altLang="en-US" sz="8000" dirty="0">
                <a:solidFill>
                  <a:srgbClr val="C00000"/>
                </a:solidFill>
                <a:latin typeface="汉仪行楷简" panose="02010609000101010101" pitchFamily="49" charset="-122"/>
                <a:ea typeface="汉仪行楷简" panose="02010609000101010101" pitchFamily="49" charset="-122"/>
                <a:cs typeface="+mn-ea"/>
                <a:sym typeface="+mn-lt"/>
              </a:rPr>
              <a:t>党的组织生活制度</a:t>
            </a:r>
            <a:endParaRPr lang="zh-CN" altLang="en-US" sz="8000" dirty="0">
              <a:latin typeface="汉仪行楷简" panose="02010609000101010101" pitchFamily="49" charset="-122"/>
              <a:ea typeface="汉仪行楷简" panose="02010609000101010101" pitchFamily="49" charset="-122"/>
              <a:cs typeface="+mn-ea"/>
              <a:sym typeface="+mn-lt"/>
            </a:endParaRPr>
          </a:p>
        </p:txBody>
      </p:sp>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4559" y="41167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750"/>
                                        <p:tgtEl>
                                          <p:spTgt spid="3"/>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750"/>
                                        <p:tgtEl>
                                          <p:spTgt spid="6"/>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750"/>
                                        <p:tgtEl>
                                          <p:spTgt spid="5"/>
                                        </p:tgtEl>
                                      </p:cBhvr>
                                    </p:animEffect>
                                  </p:childTnLst>
                                </p:cTn>
                              </p:par>
                            </p:childTnLst>
                          </p:cTn>
                        </p:par>
                        <p:par>
                          <p:cTn id="28" fill="hold">
                            <p:stCondLst>
                              <p:cond delay="50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1+#ppt_w/2"/>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by="(-#ppt_w*2)" calcmode="lin" valueType="num">
                                      <p:cBhvr rctx="PPT">
                                        <p:cTn id="36" dur="375" autoRev="1" fill="hold">
                                          <p:stCondLst>
                                            <p:cond delay="0"/>
                                          </p:stCondLst>
                                        </p:cTn>
                                        <p:tgtEl>
                                          <p:spTgt spid="11"/>
                                        </p:tgtEl>
                                        <p:attrNameLst>
                                          <p:attrName>ppt_w</p:attrName>
                                        </p:attrNameLst>
                                      </p:cBhvr>
                                    </p:anim>
                                    <p:anim by="(#ppt_w*0.50)" calcmode="lin" valueType="num">
                                      <p:cBhvr>
                                        <p:cTn id="37" dur="375" decel="50000" autoRev="1" fill="hold">
                                          <p:stCondLst>
                                            <p:cond delay="0"/>
                                          </p:stCondLst>
                                        </p:cTn>
                                        <p:tgtEl>
                                          <p:spTgt spid="11"/>
                                        </p:tgtEl>
                                        <p:attrNameLst>
                                          <p:attrName>ppt_x</p:attrName>
                                        </p:attrNameLst>
                                      </p:cBhvr>
                                    </p:anim>
                                    <p:anim from="(-#ppt_h/2)" to="(#ppt_y)" calcmode="lin" valueType="num">
                                      <p:cBhvr>
                                        <p:cTn id="38" dur="750" fill="hold">
                                          <p:stCondLst>
                                            <p:cond delay="0"/>
                                          </p:stCondLst>
                                        </p:cTn>
                                        <p:tgtEl>
                                          <p:spTgt spid="11"/>
                                        </p:tgtEl>
                                        <p:attrNameLst>
                                          <p:attrName>ppt_y</p:attrName>
                                        </p:attrNameLst>
                                      </p:cBhvr>
                                    </p:anim>
                                    <p:animRot by="21600000">
                                      <p:cBhvr>
                                        <p:cTn id="39" dur="750" fill="hold">
                                          <p:stCondLst>
                                            <p:cond delay="0"/>
                                          </p:stCondLst>
                                        </p:cTn>
                                        <p:tgtEl>
                                          <p:spTgt spid="11"/>
                                        </p:tgtEl>
                                        <p:attrNameLst>
                                          <p:attrName>r</p:attrName>
                                        </p:attrNameLst>
                                      </p:cBhvr>
                                    </p:animRot>
                                  </p:childTnLst>
                                </p:cTn>
                              </p:par>
                            </p:childTnLst>
                          </p:cTn>
                        </p:par>
                        <p:par>
                          <p:cTn id="40" fill="hold">
                            <p:stCondLst>
                              <p:cond delay="5775"/>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750"/>
                                        <p:tgtEl>
                                          <p:spTgt spid="13"/>
                                        </p:tgtEl>
                                      </p:cBhvr>
                                    </p:animEffect>
                                  </p:childTnLst>
                                </p:cTn>
                              </p:par>
                            </p:childTnLst>
                          </p:cTn>
                        </p:par>
                        <p:par>
                          <p:cTn id="44" fill="hold">
                            <p:stCondLst>
                              <p:cond delay="6775"/>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750"/>
                                        <p:tgtEl>
                                          <p:spTgt spid="8"/>
                                        </p:tgtEl>
                                      </p:cBhvr>
                                    </p:animEffect>
                                  </p:childTnLst>
                                </p:cTn>
                              </p:par>
                            </p:childTnLst>
                          </p:cTn>
                        </p:par>
                        <p:par>
                          <p:cTn id="48" fill="hold">
                            <p:stCondLst>
                              <p:cond delay="7775"/>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750" fill="hold"/>
                                        <p:tgtEl>
                                          <p:spTgt spid="14"/>
                                        </p:tgtEl>
                                        <p:attrNameLst>
                                          <p:attrName>ppt_w</p:attrName>
                                        </p:attrNameLst>
                                      </p:cBhvr>
                                      <p:tavLst>
                                        <p:tav tm="0">
                                          <p:val>
                                            <p:fltVal val="0"/>
                                          </p:val>
                                        </p:tav>
                                        <p:tav tm="100000">
                                          <p:val>
                                            <p:strVal val="#ppt_w"/>
                                          </p:val>
                                        </p:tav>
                                      </p:tavLst>
                                    </p:anim>
                                    <p:anim calcmode="lin" valueType="num">
                                      <p:cBhvr>
                                        <p:cTn id="52" dur="750" fill="hold"/>
                                        <p:tgtEl>
                                          <p:spTgt spid="14"/>
                                        </p:tgtEl>
                                        <p:attrNameLst>
                                          <p:attrName>ppt_h</p:attrName>
                                        </p:attrNameLst>
                                      </p:cBhvr>
                                      <p:tavLst>
                                        <p:tav tm="0">
                                          <p:val>
                                            <p:fltVal val="0"/>
                                          </p:val>
                                        </p:tav>
                                        <p:tav tm="100000">
                                          <p:val>
                                            <p:strVal val="#ppt_h"/>
                                          </p:val>
                                        </p:tav>
                                      </p:tavLst>
                                    </p:anim>
                                    <p:animEffect transition="in" filter="fade">
                                      <p:cBhvr>
                                        <p:cTn id="5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民主生活会制度</a:t>
            </a: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1813" y="1112794"/>
            <a:ext cx="11052344" cy="863313"/>
          </a:xfrm>
          <a:prstGeom prst="rect">
            <a:avLst/>
          </a:prstGeom>
        </p:spPr>
        <p:txBody>
          <a:bodyPr wrap="square">
            <a:spAutoFit/>
          </a:bodyPr>
          <a:lstStyle/>
          <a:p>
            <a:pPr algn="just" fontAlgn="base">
              <a:lnSpc>
                <a:spcPct val="125000"/>
              </a:lnSpc>
              <a:spcBef>
                <a:spcPct val="0"/>
              </a:spcBef>
              <a:spcAft>
                <a:spcPct val="0"/>
              </a:spcAft>
              <a:defRPr/>
            </a:pPr>
            <a:r>
              <a:rPr lang="zh-CN" altLang="en-US" sz="2100" kern="0" dirty="0">
                <a:solidFill>
                  <a:srgbClr val="C00000"/>
                </a:solidFill>
                <a:cs typeface="+mn-ea"/>
                <a:sym typeface="+mn-lt"/>
              </a:rPr>
              <a:t>民主生活会制度</a:t>
            </a:r>
            <a:r>
              <a:rPr lang="zh-CN" altLang="en-US" sz="2100" kern="0" dirty="0">
                <a:cs typeface="+mn-ea"/>
                <a:sym typeface="+mn-lt"/>
              </a:rPr>
              <a:t>作为群众路线教育实践活动重要环节的民主生活会制度，是在加强和改进党的建设的长期实践中形成发展起来的。为了廉政建设防止腐败避免腐败现象。</a:t>
            </a:r>
          </a:p>
        </p:txBody>
      </p:sp>
      <p:grpSp>
        <p:nvGrpSpPr>
          <p:cNvPr id="8" name="组合 7"/>
          <p:cNvGrpSpPr/>
          <p:nvPr/>
        </p:nvGrpSpPr>
        <p:grpSpPr>
          <a:xfrm>
            <a:off x="1045187" y="2081835"/>
            <a:ext cx="2181886" cy="605323"/>
            <a:chOff x="2007834" y="5712188"/>
            <a:chExt cx="2694447" cy="497091"/>
          </a:xfrm>
        </p:grpSpPr>
        <p:sp>
          <p:nvSpPr>
            <p:cNvPr id="9" name="PA-1022160"/>
            <p:cNvSpPr/>
            <p:nvPr>
              <p:custDataLst>
                <p:tags r:id="rId1"/>
              </p:custDataLst>
            </p:nvPr>
          </p:nvSpPr>
          <p:spPr>
            <a:xfrm rot="5400000">
              <a:off x="3106511" y="4613510"/>
              <a:ext cx="497091" cy="2694447"/>
            </a:xfrm>
            <a:prstGeom prst="round2SameRect">
              <a:avLst>
                <a:gd name="adj1" fmla="val 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0" name="矩形 9"/>
            <p:cNvSpPr/>
            <p:nvPr/>
          </p:nvSpPr>
          <p:spPr>
            <a:xfrm>
              <a:off x="2340620" y="5773683"/>
              <a:ext cx="1970073" cy="353844"/>
            </a:xfrm>
            <a:prstGeom prst="rect">
              <a:avLst/>
            </a:prstGeom>
          </p:spPr>
          <p:txBody>
            <a:bodyPr wrap="none">
              <a:spAutoFit/>
            </a:bodyPr>
            <a:lstStyle/>
            <a:p>
              <a:r>
                <a:rPr lang="zh-CN" altLang="en-US" sz="2200" dirty="0">
                  <a:solidFill>
                    <a:schemeClr val="bg1"/>
                  </a:solidFill>
                  <a:cs typeface="+mn-ea"/>
                  <a:sym typeface="+mn-lt"/>
                </a:rPr>
                <a:t>民主生活会</a:t>
              </a:r>
            </a:p>
          </p:txBody>
        </p:sp>
      </p:grpSp>
      <p:grpSp>
        <p:nvGrpSpPr>
          <p:cNvPr id="6" name="组合 5"/>
          <p:cNvGrpSpPr/>
          <p:nvPr/>
        </p:nvGrpSpPr>
        <p:grpSpPr>
          <a:xfrm>
            <a:off x="1061515" y="3149035"/>
            <a:ext cx="10248164" cy="570305"/>
            <a:chOff x="1045187" y="3720535"/>
            <a:chExt cx="10248164" cy="570305"/>
          </a:xfrm>
        </p:grpSpPr>
        <p:sp>
          <p:nvSpPr>
            <p:cNvPr id="11" name="矩形 10"/>
            <p:cNvSpPr/>
            <p:nvPr/>
          </p:nvSpPr>
          <p:spPr>
            <a:xfrm>
              <a:off x="2255733" y="3720535"/>
              <a:ext cx="9037618" cy="461665"/>
            </a:xfrm>
            <a:prstGeom prst="rect">
              <a:avLst/>
            </a:prstGeom>
          </p:spPr>
          <p:txBody>
            <a:bodyPr wrap="square">
              <a:spAutoFit/>
            </a:bodyPr>
            <a:lstStyle/>
            <a:p>
              <a:pPr algn="just" fontAlgn="base">
                <a:spcBef>
                  <a:spcPct val="0"/>
                </a:spcBef>
                <a:spcAft>
                  <a:spcPct val="0"/>
                </a:spcAft>
                <a:defRPr/>
              </a:pPr>
              <a:r>
                <a:rPr lang="zh-CN" altLang="en-US" sz="2400" kern="0" dirty="0">
                  <a:cs typeface="+mn-ea"/>
                  <a:sym typeface="+mn-lt"/>
                </a:rPr>
                <a:t>党员领导干部召开旨在开展批评与自我批评的组织生活制度</a:t>
              </a:r>
            </a:p>
          </p:txBody>
        </p:sp>
        <p:sp>
          <p:nvSpPr>
            <p:cNvPr id="12" name="矩形: 圆角 26"/>
            <p:cNvSpPr/>
            <p:nvPr/>
          </p:nvSpPr>
          <p:spPr>
            <a:xfrm>
              <a:off x="1045187" y="3723259"/>
              <a:ext cx="866758" cy="567581"/>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p>
          </p:txBody>
        </p:sp>
        <p:sp>
          <p:nvSpPr>
            <p:cNvPr id="13" name="箭头: V 形 30"/>
            <p:cNvSpPr/>
            <p:nvPr/>
          </p:nvSpPr>
          <p:spPr>
            <a:xfrm flipV="1">
              <a:off x="2045499" y="3880405"/>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15" name="组合 14"/>
          <p:cNvGrpSpPr/>
          <p:nvPr/>
        </p:nvGrpSpPr>
        <p:grpSpPr>
          <a:xfrm>
            <a:off x="1061515" y="3886604"/>
            <a:ext cx="10248164" cy="570305"/>
            <a:chOff x="1045187" y="4458104"/>
            <a:chExt cx="10248164" cy="570305"/>
          </a:xfrm>
        </p:grpSpPr>
        <p:sp>
          <p:nvSpPr>
            <p:cNvPr id="20" name="矩形 19"/>
            <p:cNvSpPr/>
            <p:nvPr/>
          </p:nvSpPr>
          <p:spPr>
            <a:xfrm>
              <a:off x="2255733" y="4458104"/>
              <a:ext cx="9037618" cy="461665"/>
            </a:xfrm>
            <a:prstGeom prst="rect">
              <a:avLst/>
            </a:prstGeom>
          </p:spPr>
          <p:txBody>
            <a:bodyPr wrap="square">
              <a:spAutoFit/>
            </a:bodyPr>
            <a:lstStyle/>
            <a:p>
              <a:pPr algn="just" fontAlgn="base">
                <a:spcBef>
                  <a:spcPct val="0"/>
                </a:spcBef>
                <a:spcAft>
                  <a:spcPct val="0"/>
                </a:spcAft>
                <a:defRPr/>
              </a:pPr>
              <a:r>
                <a:rPr lang="zh-CN" altLang="en-US" sz="2400" kern="0" dirty="0">
                  <a:cs typeface="+mn-ea"/>
                  <a:sym typeface="+mn-lt"/>
                </a:rPr>
                <a:t>党内政治生活的重要内容</a:t>
              </a:r>
            </a:p>
          </p:txBody>
        </p:sp>
        <p:sp>
          <p:nvSpPr>
            <p:cNvPr id="21" name="矩形: 圆角 26"/>
            <p:cNvSpPr/>
            <p:nvPr/>
          </p:nvSpPr>
          <p:spPr>
            <a:xfrm>
              <a:off x="1045187" y="4460828"/>
              <a:ext cx="866758" cy="567581"/>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p>
          </p:txBody>
        </p:sp>
        <p:sp>
          <p:nvSpPr>
            <p:cNvPr id="22" name="箭头: V 形 30"/>
            <p:cNvSpPr/>
            <p:nvPr/>
          </p:nvSpPr>
          <p:spPr>
            <a:xfrm flipV="1">
              <a:off x="2045499" y="4617974"/>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16" name="组合 15"/>
          <p:cNvGrpSpPr/>
          <p:nvPr/>
        </p:nvGrpSpPr>
        <p:grpSpPr>
          <a:xfrm>
            <a:off x="1061515" y="4531648"/>
            <a:ext cx="10248164" cy="707886"/>
            <a:chOff x="1045187" y="5103148"/>
            <a:chExt cx="10248164" cy="707886"/>
          </a:xfrm>
        </p:grpSpPr>
        <p:sp>
          <p:nvSpPr>
            <p:cNvPr id="24" name="矩形 23"/>
            <p:cNvSpPr/>
            <p:nvPr/>
          </p:nvSpPr>
          <p:spPr>
            <a:xfrm>
              <a:off x="2255733" y="5103148"/>
              <a:ext cx="9037618" cy="707886"/>
            </a:xfrm>
            <a:prstGeom prst="rect">
              <a:avLst/>
            </a:prstGeom>
          </p:spPr>
          <p:txBody>
            <a:bodyPr wrap="square">
              <a:spAutoFit/>
            </a:bodyPr>
            <a:lstStyle/>
            <a:p>
              <a:pPr algn="just" fontAlgn="base">
                <a:spcBef>
                  <a:spcPct val="0"/>
                </a:spcBef>
                <a:spcAft>
                  <a:spcPct val="0"/>
                </a:spcAft>
                <a:defRPr/>
              </a:pPr>
              <a:r>
                <a:rPr lang="zh-CN" altLang="en-US" sz="2000" kern="0" dirty="0">
                  <a:cs typeface="+mn-ea"/>
                  <a:sym typeface="+mn-lt"/>
                </a:rPr>
                <a:t>发扬党内民主、加强党内监督、依靠领导班子自身力量解决矛盾和问题的重要方式。</a:t>
              </a:r>
            </a:p>
          </p:txBody>
        </p:sp>
        <p:sp>
          <p:nvSpPr>
            <p:cNvPr id="25" name="矩形: 圆角 26"/>
            <p:cNvSpPr/>
            <p:nvPr/>
          </p:nvSpPr>
          <p:spPr>
            <a:xfrm>
              <a:off x="1045187" y="5214509"/>
              <a:ext cx="866758" cy="567581"/>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p>
          </p:txBody>
        </p:sp>
        <p:sp>
          <p:nvSpPr>
            <p:cNvPr id="26" name="箭头: V 形 30"/>
            <p:cNvSpPr/>
            <p:nvPr/>
          </p:nvSpPr>
          <p:spPr>
            <a:xfrm flipV="1">
              <a:off x="2045499" y="5371655"/>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156715" y="868567"/>
            <a:ext cx="0" cy="48277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p:cNvSpPr/>
          <p:nvPr>
            <p:custDataLst>
              <p:tags r:id="rId2"/>
            </p:custDataLst>
          </p:nvPr>
        </p:nvSpPr>
        <p:spPr>
          <a:xfrm>
            <a:off x="900955" y="85469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4" name="PA-1022200"/>
          <p:cNvSpPr/>
          <p:nvPr>
            <p:custDataLst>
              <p:tags r:id="rId3"/>
            </p:custDataLst>
          </p:nvPr>
        </p:nvSpPr>
        <p:spPr>
          <a:xfrm>
            <a:off x="1456186" y="882724"/>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召开民主生活会的办法和时间</a:t>
            </a:r>
            <a:endParaRPr lang="zh-CN" altLang="en-US" sz="1600" dirty="0">
              <a:cs typeface="+mn-ea"/>
              <a:sym typeface="+mn-lt"/>
            </a:endParaRPr>
          </a:p>
        </p:txBody>
      </p:sp>
      <p:sp>
        <p:nvSpPr>
          <p:cNvPr id="5" name="PA-1022198"/>
          <p:cNvSpPr/>
          <p:nvPr>
            <p:custDataLst>
              <p:tags r:id="rId4"/>
            </p:custDataLst>
          </p:nvPr>
        </p:nvSpPr>
        <p:spPr>
          <a:xfrm>
            <a:off x="900955" y="198566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6" name="PA-1022200"/>
          <p:cNvSpPr/>
          <p:nvPr>
            <p:custDataLst>
              <p:tags r:id="rId5"/>
            </p:custDataLst>
          </p:nvPr>
        </p:nvSpPr>
        <p:spPr>
          <a:xfrm>
            <a:off x="1456186" y="1986537"/>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民主生活会的内容</a:t>
            </a:r>
            <a:endParaRPr lang="zh-CN" altLang="en-US" sz="1600" dirty="0">
              <a:cs typeface="+mn-ea"/>
              <a:sym typeface="+mn-lt"/>
            </a:endParaRPr>
          </a:p>
        </p:txBody>
      </p:sp>
      <p:sp>
        <p:nvSpPr>
          <p:cNvPr id="13" name="PA-1022200"/>
          <p:cNvSpPr/>
          <p:nvPr>
            <p:custDataLst>
              <p:tags r:id="rId6"/>
            </p:custDataLst>
          </p:nvPr>
        </p:nvSpPr>
        <p:spPr>
          <a:xfrm>
            <a:off x="1456186" y="1262963"/>
            <a:ext cx="10185596" cy="701346"/>
          </a:xfrm>
          <a:prstGeom prst="rect">
            <a:avLst/>
          </a:prstGeom>
        </p:spPr>
        <p:txBody>
          <a:bodyPr wrap="square">
            <a:spAutoFit/>
          </a:bodyPr>
          <a:lstStyle/>
          <a:p>
            <a:pPr algn="just">
              <a:lnSpc>
                <a:spcPct val="130000"/>
              </a:lnSpc>
            </a:pPr>
            <a:r>
              <a:rPr lang="zh-CN" altLang="en-US" sz="1600" dirty="0">
                <a:cs typeface="+mn-ea"/>
                <a:sym typeface="+mn-lt"/>
              </a:rPr>
              <a:t>一般情况下由党支部根据局党总支的安排部署，以党支部或党小组为单位进行。上级要求召开的民主生活会，必须按要求进行。民主生活会一般每年召开</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，分别由支部书记或党小组长主持。</a:t>
            </a:r>
          </a:p>
        </p:txBody>
      </p:sp>
      <p:sp>
        <p:nvSpPr>
          <p:cNvPr id="14" name="PA-1022200"/>
          <p:cNvSpPr/>
          <p:nvPr>
            <p:custDataLst>
              <p:tags r:id="rId7"/>
            </p:custDataLst>
          </p:nvPr>
        </p:nvSpPr>
        <p:spPr>
          <a:xfrm>
            <a:off x="1456186" y="2403895"/>
            <a:ext cx="10185596" cy="701346"/>
          </a:xfrm>
          <a:prstGeom prst="rect">
            <a:avLst/>
          </a:prstGeom>
        </p:spPr>
        <p:txBody>
          <a:bodyPr wrap="square">
            <a:spAutoFit/>
          </a:bodyPr>
          <a:lstStyle/>
          <a:p>
            <a:pPr algn="just">
              <a:lnSpc>
                <a:spcPct val="130000"/>
              </a:lnSpc>
            </a:pPr>
            <a:r>
              <a:rPr lang="zh-CN" altLang="en-US" sz="1600" dirty="0">
                <a:cs typeface="+mn-ea"/>
                <a:sym typeface="+mn-lt"/>
              </a:rPr>
              <a:t>一般要围绕党的中心工作和现阶段的工作任务谈思想、谈认识，上级党组织要求召开的民主生活会要结合实际确定内容。</a:t>
            </a:r>
          </a:p>
        </p:txBody>
      </p:sp>
      <p:sp>
        <p:nvSpPr>
          <p:cNvPr id="15" name="PA-1022200"/>
          <p:cNvSpPr/>
          <p:nvPr>
            <p:custDataLst>
              <p:tags r:id="rId8"/>
            </p:custDataLst>
          </p:nvPr>
        </p:nvSpPr>
        <p:spPr>
          <a:xfrm>
            <a:off x="1456186" y="3235416"/>
            <a:ext cx="10185596" cy="2354491"/>
          </a:xfrm>
          <a:prstGeom prst="rect">
            <a:avLst/>
          </a:prstGeom>
        </p:spPr>
        <p:txBody>
          <a:bodyPr wrap="square">
            <a:spAutoFit/>
          </a:bodyPr>
          <a:lstStyle/>
          <a:p>
            <a:pPr algn="just">
              <a:lnSpc>
                <a:spcPct val="150000"/>
              </a:lnSpc>
            </a:pPr>
            <a:r>
              <a:rPr lang="en-US" altLang="zh-CN" sz="1400" dirty="0">
                <a:cs typeface="+mn-ea"/>
                <a:sym typeface="+mn-lt"/>
              </a:rPr>
              <a:t>1</a:t>
            </a:r>
            <a:r>
              <a:rPr lang="zh-CN" altLang="en-US" sz="1400" dirty="0">
                <a:cs typeface="+mn-ea"/>
                <a:sym typeface="+mn-lt"/>
              </a:rPr>
              <a:t>、传达中央和上级党组织的指示、决定、报告和文件，结合实际，认真学习和讨论，提出意见和建议。 　　</a:t>
            </a:r>
            <a:endParaRPr lang="en-US" altLang="zh-CN" sz="1400" dirty="0">
              <a:cs typeface="+mn-ea"/>
              <a:sym typeface="+mn-lt"/>
            </a:endParaRPr>
          </a:p>
          <a:p>
            <a:pPr algn="just">
              <a:lnSpc>
                <a:spcPct val="150000"/>
              </a:lnSpc>
            </a:pPr>
            <a:r>
              <a:rPr lang="en-US" altLang="zh-CN" sz="1400" dirty="0">
                <a:cs typeface="+mn-ea"/>
                <a:sym typeface="+mn-lt"/>
              </a:rPr>
              <a:t>2</a:t>
            </a:r>
            <a:r>
              <a:rPr lang="zh-CN" altLang="en-US" sz="1400" dirty="0">
                <a:cs typeface="+mn-ea"/>
                <a:sym typeface="+mn-lt"/>
              </a:rPr>
              <a:t>、组织学习政治理论，学习党的路线、方针、政策，学习党章和党的基本知识，学习马列主义、毛泽东思想、邓小平理论、“三个代表”重要思想及科学发展观，不断提高党员的思想觉悟和政治理论水平，增强党性修养。 　　</a:t>
            </a:r>
            <a:endParaRPr lang="en-US" altLang="zh-CN" sz="1400" dirty="0">
              <a:cs typeface="+mn-ea"/>
              <a:sym typeface="+mn-lt"/>
            </a:endParaRPr>
          </a:p>
          <a:p>
            <a:pPr algn="just">
              <a:lnSpc>
                <a:spcPct val="150000"/>
              </a:lnSpc>
            </a:pPr>
            <a:r>
              <a:rPr lang="en-US" altLang="zh-CN" sz="1400" dirty="0">
                <a:cs typeface="+mn-ea"/>
                <a:sym typeface="+mn-lt"/>
              </a:rPr>
              <a:t>3</a:t>
            </a:r>
            <a:r>
              <a:rPr lang="zh-CN" altLang="en-US" sz="1400" dirty="0">
                <a:cs typeface="+mn-ea"/>
                <a:sym typeface="+mn-lt"/>
              </a:rPr>
              <a:t>、听取党员思想汇报，检查党员工作和学习以及支部交办任务的完成情况。 　　</a:t>
            </a:r>
            <a:endParaRPr lang="en-US" altLang="zh-CN" sz="1400" dirty="0">
              <a:cs typeface="+mn-ea"/>
              <a:sym typeface="+mn-lt"/>
            </a:endParaRPr>
          </a:p>
          <a:p>
            <a:pPr algn="just">
              <a:lnSpc>
                <a:spcPct val="150000"/>
              </a:lnSpc>
            </a:pPr>
            <a:r>
              <a:rPr lang="en-US" altLang="zh-CN" sz="1400" dirty="0">
                <a:cs typeface="+mn-ea"/>
                <a:sym typeface="+mn-lt"/>
              </a:rPr>
              <a:t>4</a:t>
            </a:r>
            <a:r>
              <a:rPr lang="zh-CN" altLang="en-US" sz="1400" dirty="0">
                <a:cs typeface="+mn-ea"/>
                <a:sym typeface="+mn-lt"/>
              </a:rPr>
              <a:t>、开展批评与自我批评。引导党员正确开展批评与自我批评，分清是非，坚持原则，根据“团结－－批评－－团结”的原则，严格要求，热情帮助，真正达到弄清思想，团结奋进的目的。 　　</a:t>
            </a:r>
            <a:endParaRPr lang="en-US" altLang="zh-CN" sz="1400" dirty="0">
              <a:cs typeface="+mn-ea"/>
              <a:sym typeface="+mn-lt"/>
            </a:endParaRPr>
          </a:p>
          <a:p>
            <a:pPr algn="just">
              <a:lnSpc>
                <a:spcPct val="150000"/>
              </a:lnSpc>
            </a:pPr>
            <a:r>
              <a:rPr lang="en-US" altLang="zh-CN" sz="1400" dirty="0">
                <a:cs typeface="+mn-ea"/>
                <a:sym typeface="+mn-lt"/>
              </a:rPr>
              <a:t>5</a:t>
            </a:r>
            <a:r>
              <a:rPr lang="zh-CN" altLang="en-US" sz="1400" dirty="0">
                <a:cs typeface="+mn-ea"/>
                <a:sym typeface="+mn-lt"/>
              </a:rPr>
              <a:t>、分析群众的思想情绪，关心群众的生活，反映群众的意见和要求。</a:t>
            </a:r>
            <a:endParaRPr lang="en-US" altLang="zh-CN" sz="1400"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030106" y="1069689"/>
            <a:ext cx="0" cy="46238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PA-1022200"/>
          <p:cNvSpPr/>
          <p:nvPr>
            <p:custDataLst>
              <p:tags r:id="rId2"/>
            </p:custDataLst>
          </p:nvPr>
        </p:nvSpPr>
        <p:spPr>
          <a:xfrm>
            <a:off x="1329577" y="1069689"/>
            <a:ext cx="10185596" cy="2031325"/>
          </a:xfrm>
          <a:prstGeom prst="rect">
            <a:avLst/>
          </a:prstGeom>
        </p:spPr>
        <p:txBody>
          <a:bodyPr wrap="square">
            <a:spAutoFit/>
          </a:bodyPr>
          <a:lstStyle/>
          <a:p>
            <a:pPr algn="just">
              <a:lnSpc>
                <a:spcPct val="150000"/>
              </a:lnSpc>
            </a:pPr>
            <a:r>
              <a:rPr lang="en-US" altLang="zh-CN" sz="1400" dirty="0">
                <a:cs typeface="+mn-ea"/>
                <a:sym typeface="+mn-lt"/>
              </a:rPr>
              <a:t>6</a:t>
            </a:r>
            <a:r>
              <a:rPr lang="zh-CN" altLang="en-US" sz="1400" dirty="0">
                <a:cs typeface="+mn-ea"/>
                <a:sym typeface="+mn-lt"/>
              </a:rPr>
              <a:t>、讨论发展党员的工作情况，制订培养、教育和考察积极分子的具体措施，检查落实情况，总结党建工作中的经验，查找存在的问题，讨论预备党员的转正问题。</a:t>
            </a:r>
            <a:endParaRPr lang="en-US" altLang="zh-CN" sz="1400" dirty="0">
              <a:cs typeface="+mn-ea"/>
              <a:sym typeface="+mn-lt"/>
            </a:endParaRPr>
          </a:p>
          <a:p>
            <a:pPr algn="just">
              <a:lnSpc>
                <a:spcPct val="150000"/>
              </a:lnSpc>
            </a:pPr>
            <a:r>
              <a:rPr lang="en-US" altLang="zh-CN" sz="1400" dirty="0">
                <a:cs typeface="+mn-ea"/>
                <a:sym typeface="+mn-lt"/>
              </a:rPr>
              <a:t>7</a:t>
            </a:r>
            <a:r>
              <a:rPr lang="zh-CN" altLang="en-US" sz="1400" dirty="0">
                <a:cs typeface="+mn-ea"/>
                <a:sym typeface="+mn-lt"/>
              </a:rPr>
              <a:t>、检查党员执行党章和</a:t>
            </a:r>
            <a:r>
              <a:rPr lang="en-US" altLang="zh-CN" sz="1400" dirty="0">
                <a:cs typeface="+mn-ea"/>
                <a:sym typeface="+mn-lt"/>
              </a:rPr>
              <a:t>《</a:t>
            </a:r>
            <a:r>
              <a:rPr lang="zh-CN" altLang="en-US" sz="1400" dirty="0">
                <a:cs typeface="+mn-ea"/>
                <a:sym typeface="+mn-lt"/>
              </a:rPr>
              <a:t>关于党内政治生活的若干准则</a:t>
            </a:r>
            <a:r>
              <a:rPr lang="en-US" altLang="zh-CN" sz="1400" dirty="0">
                <a:cs typeface="+mn-ea"/>
                <a:sym typeface="+mn-lt"/>
              </a:rPr>
              <a:t>》</a:t>
            </a:r>
            <a:r>
              <a:rPr lang="zh-CN" altLang="en-US" sz="1400" dirty="0">
                <a:cs typeface="+mn-ea"/>
                <a:sym typeface="+mn-lt"/>
              </a:rPr>
              <a:t>的情况，讨论党员在党风党纪方面存在的问题，弘扬正气，表彰先进。对犯有错误的，违犯纪律的党员提出批评，进行教育，帮助党员端正党风，自觉遵守党的纪律。 　　</a:t>
            </a:r>
            <a:endParaRPr lang="en-US" altLang="zh-CN" sz="1400" dirty="0">
              <a:cs typeface="+mn-ea"/>
              <a:sym typeface="+mn-lt"/>
            </a:endParaRPr>
          </a:p>
          <a:p>
            <a:pPr algn="just">
              <a:lnSpc>
                <a:spcPct val="150000"/>
              </a:lnSpc>
            </a:pPr>
            <a:r>
              <a:rPr lang="en-US" altLang="zh-CN" sz="1400" dirty="0">
                <a:cs typeface="+mn-ea"/>
                <a:sym typeface="+mn-lt"/>
              </a:rPr>
              <a:t>8</a:t>
            </a:r>
            <a:r>
              <a:rPr lang="zh-CN" altLang="en-US" sz="1400" dirty="0">
                <a:cs typeface="+mn-ea"/>
                <a:sym typeface="+mn-lt"/>
              </a:rPr>
              <a:t>、组织党员参观革命遗址，使党员接受党史和优良传统的教育，组织党员观看教育有意义的电影、戏剧、参观社会主义建设新成就，听取先进典型和烈士事迹报告。</a:t>
            </a:r>
          </a:p>
        </p:txBody>
      </p:sp>
      <p:sp>
        <p:nvSpPr>
          <p:cNvPr id="10" name="PA-1022198"/>
          <p:cNvSpPr/>
          <p:nvPr>
            <p:custDataLst>
              <p:tags r:id="rId3"/>
            </p:custDataLst>
          </p:nvPr>
        </p:nvSpPr>
        <p:spPr>
          <a:xfrm>
            <a:off x="774346" y="31562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1" name="PA-1022200"/>
          <p:cNvSpPr/>
          <p:nvPr>
            <p:custDataLst>
              <p:tags r:id="rId4"/>
            </p:custDataLst>
          </p:nvPr>
        </p:nvSpPr>
        <p:spPr>
          <a:xfrm>
            <a:off x="1329577" y="3184249"/>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召开民主生活会的要求</a:t>
            </a:r>
            <a:endParaRPr lang="zh-CN" altLang="en-US" sz="1600" dirty="0">
              <a:cs typeface="+mn-ea"/>
              <a:sym typeface="+mn-lt"/>
            </a:endParaRPr>
          </a:p>
        </p:txBody>
      </p:sp>
      <p:sp>
        <p:nvSpPr>
          <p:cNvPr id="12" name="PA-1022200"/>
          <p:cNvSpPr/>
          <p:nvPr>
            <p:custDataLst>
              <p:tags r:id="rId5"/>
            </p:custDataLst>
          </p:nvPr>
        </p:nvSpPr>
        <p:spPr>
          <a:xfrm>
            <a:off x="1329577" y="3564488"/>
            <a:ext cx="10185596" cy="2169825"/>
          </a:xfrm>
          <a:prstGeom prst="rect">
            <a:avLst/>
          </a:prstGeom>
        </p:spPr>
        <p:txBody>
          <a:bodyPr wrap="square">
            <a:spAutoFit/>
          </a:bodyPr>
          <a:lstStyle/>
          <a:p>
            <a:pPr algn="just">
              <a:lnSpc>
                <a:spcPct val="150000"/>
              </a:lnSpc>
            </a:pPr>
            <a:r>
              <a:rPr lang="en-US" altLang="zh-CN" sz="1500" dirty="0">
                <a:cs typeface="+mn-ea"/>
                <a:sym typeface="+mn-lt"/>
              </a:rPr>
              <a:t>1</a:t>
            </a:r>
            <a:r>
              <a:rPr lang="zh-CN" altLang="en-US" sz="1500" dirty="0">
                <a:cs typeface="+mn-ea"/>
                <a:sym typeface="+mn-lt"/>
              </a:rPr>
              <a:t>、根据内容，做好准备，开会前，党小组长或支部书记与支部委员商定会议的内容、召开的方法以及应注意的问题，并将议题会前通知党员，让每个党员作好准备。 </a:t>
            </a:r>
            <a:endParaRPr lang="en-US" altLang="zh-CN" sz="1500" dirty="0">
              <a:cs typeface="+mn-ea"/>
              <a:sym typeface="+mn-lt"/>
            </a:endParaRPr>
          </a:p>
          <a:p>
            <a:pPr algn="just">
              <a:lnSpc>
                <a:spcPct val="150000"/>
              </a:lnSpc>
            </a:pPr>
            <a:r>
              <a:rPr lang="en-US" altLang="zh-CN" sz="1500" dirty="0">
                <a:cs typeface="+mn-ea"/>
                <a:sym typeface="+mn-lt"/>
              </a:rPr>
              <a:t>2</a:t>
            </a:r>
            <a:r>
              <a:rPr lang="zh-CN" altLang="en-US" sz="1500" dirty="0">
                <a:cs typeface="+mn-ea"/>
                <a:sym typeface="+mn-lt"/>
              </a:rPr>
              <a:t>、抓住中心，组织讨论，召开民主生活会，应认真掌握中心议题，组织党员展开讨论，防止漫无边际，离题太远。 </a:t>
            </a:r>
            <a:endParaRPr lang="en-US" altLang="zh-CN" sz="1500" dirty="0">
              <a:cs typeface="+mn-ea"/>
              <a:sym typeface="+mn-lt"/>
            </a:endParaRPr>
          </a:p>
          <a:p>
            <a:pPr algn="just">
              <a:lnSpc>
                <a:spcPct val="150000"/>
              </a:lnSpc>
            </a:pPr>
            <a:r>
              <a:rPr lang="en-US" altLang="zh-CN" sz="1500" dirty="0">
                <a:cs typeface="+mn-ea"/>
                <a:sym typeface="+mn-lt"/>
              </a:rPr>
              <a:t>3</a:t>
            </a:r>
            <a:r>
              <a:rPr lang="zh-CN" altLang="en-US" sz="1500" dirty="0">
                <a:cs typeface="+mn-ea"/>
                <a:sym typeface="+mn-lt"/>
              </a:rPr>
              <a:t>、善于启发，进行诱导，防止无话可说的冷场现象。 </a:t>
            </a:r>
            <a:endParaRPr lang="en-US" altLang="zh-CN" sz="1500" dirty="0">
              <a:cs typeface="+mn-ea"/>
              <a:sym typeface="+mn-lt"/>
            </a:endParaRPr>
          </a:p>
          <a:p>
            <a:pPr algn="just">
              <a:lnSpc>
                <a:spcPct val="150000"/>
              </a:lnSpc>
            </a:pPr>
            <a:r>
              <a:rPr lang="en-US" altLang="zh-CN" sz="1500" dirty="0">
                <a:cs typeface="+mn-ea"/>
                <a:sym typeface="+mn-lt"/>
              </a:rPr>
              <a:t>4</a:t>
            </a:r>
            <a:r>
              <a:rPr lang="zh-CN" altLang="en-US" sz="1500" dirty="0">
                <a:cs typeface="+mn-ea"/>
                <a:sym typeface="+mn-lt"/>
              </a:rPr>
              <a:t>、统一思想，归纳小结，讨论中如发生意见分歧，要让大家反复讨论，力求做到思想统一，每次民主生活会，在结束前要归纳小结。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组织生活会制度</a:t>
            </a: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8363" y="1153478"/>
            <a:ext cx="10731751" cy="830997"/>
          </a:xfrm>
          <a:prstGeom prst="rect">
            <a:avLst/>
          </a:prstGeom>
        </p:spPr>
        <p:txBody>
          <a:bodyPr wrap="square">
            <a:spAutoFit/>
          </a:bodyPr>
          <a:lstStyle/>
          <a:p>
            <a:pPr defTabSz="914400">
              <a:defRPr/>
            </a:pPr>
            <a:r>
              <a:rPr lang="zh-CN" altLang="en-US" sz="2400" dirty="0">
                <a:solidFill>
                  <a:srgbClr val="C00000"/>
                </a:solidFill>
                <a:cs typeface="+mn-ea"/>
                <a:sym typeface="+mn-lt"/>
              </a:rPr>
              <a:t>组织生活会：是党支部或党小组以交流思想，总结交流经验，开展批评与自我批评为中心内容的组织活动制度。</a:t>
            </a:r>
            <a:endParaRPr lang="zh-CN" altLang="en-US" sz="2400" dirty="0">
              <a:solidFill>
                <a:prstClr val="black"/>
              </a:solidFill>
              <a:cs typeface="+mn-ea"/>
              <a:sym typeface="+mn-lt"/>
            </a:endParaRPr>
          </a:p>
        </p:txBody>
      </p:sp>
      <p:sp>
        <p:nvSpPr>
          <p:cNvPr id="11" name="矩形 10"/>
          <p:cNvSpPr/>
          <p:nvPr/>
        </p:nvSpPr>
        <p:spPr>
          <a:xfrm>
            <a:off x="4884394" y="2256977"/>
            <a:ext cx="2236510" cy="707886"/>
          </a:xfrm>
          <a:prstGeom prst="rect">
            <a:avLst/>
          </a:prstGeom>
          <a:solidFill>
            <a:srgbClr val="C00000"/>
          </a:solidFill>
        </p:spPr>
        <p:txBody>
          <a:bodyPr wrap="none">
            <a:spAutoFit/>
          </a:bodyPr>
          <a:lstStyle/>
          <a:p>
            <a:pPr lvl="0" defTabSz="914400"/>
            <a:r>
              <a:rPr lang="zh-CN" altLang="en-US" sz="4000" kern="0" dirty="0">
                <a:solidFill>
                  <a:schemeClr val="bg1"/>
                </a:solidFill>
                <a:cs typeface="+mn-ea"/>
                <a:sym typeface="+mn-lt"/>
              </a:rPr>
              <a:t>简要介绍</a:t>
            </a:r>
            <a:endParaRPr kumimoji="0" lang="zh-CN" altLang="en-US" sz="4000" u="none" strike="noStrike" kern="0" cap="none" spc="0" normalizeH="0" baseline="0" noProof="0" dirty="0">
              <a:ln>
                <a:noFill/>
              </a:ln>
              <a:solidFill>
                <a:schemeClr val="bg1"/>
              </a:solidFill>
              <a:effectLst/>
              <a:uLnTx/>
              <a:uFillTx/>
              <a:cs typeface="+mn-ea"/>
              <a:sym typeface="+mn-lt"/>
            </a:endParaRPr>
          </a:p>
        </p:txBody>
      </p:sp>
      <p:sp>
        <p:nvSpPr>
          <p:cNvPr id="19" name="矩形 18"/>
          <p:cNvSpPr/>
          <p:nvPr/>
        </p:nvSpPr>
        <p:spPr>
          <a:xfrm>
            <a:off x="921406" y="3331578"/>
            <a:ext cx="10731751" cy="1938992"/>
          </a:xfrm>
          <a:prstGeom prst="rect">
            <a:avLst/>
          </a:prstGeom>
        </p:spPr>
        <p:txBody>
          <a:bodyPr wrap="square">
            <a:spAutoFit/>
          </a:bodyPr>
          <a:lstStyle/>
          <a:p>
            <a:pPr algn="just" defTabSz="914400" fontAlgn="base">
              <a:lnSpc>
                <a:spcPct val="150000"/>
              </a:lnSpc>
              <a:spcBef>
                <a:spcPct val="0"/>
              </a:spcBef>
              <a:spcAft>
                <a:spcPct val="0"/>
              </a:spcAft>
              <a:defRPr/>
            </a:pPr>
            <a:r>
              <a:rPr lang="zh-CN" altLang="en-US" sz="2000" kern="0" dirty="0">
                <a:solidFill>
                  <a:prstClr val="black"/>
                </a:solidFill>
                <a:cs typeface="+mn-ea"/>
                <a:sym typeface="+mn-lt"/>
              </a:rPr>
              <a:t>党支部或党小组要按照会前组织学习、深入谈心谈话、广泛征求意见，会上认真查摆问题、开展批评和自我批评、明确整改方向，会后列出整改措施、逐一整改落实的步骤，开好组织生活会。组织生活会应确定主题，党支部（党小组）组织生活会一般每季度或半年召开一次</a:t>
            </a:r>
            <a:r>
              <a:rPr lang="en-US" altLang="zh-CN" sz="2000" kern="0" dirty="0">
                <a:solidFill>
                  <a:prstClr val="black"/>
                </a:solidFill>
                <a:cs typeface="+mn-ea"/>
                <a:sym typeface="+mn-lt"/>
              </a:rPr>
              <a:t> </a:t>
            </a:r>
            <a:r>
              <a:rPr lang="zh-CN" altLang="en-US" sz="2000" kern="0" dirty="0">
                <a:solidFill>
                  <a:prstClr val="black"/>
                </a:solidFill>
                <a:cs typeface="+mn-ea"/>
                <a:sym typeface="+mn-lt"/>
              </a:rPr>
              <a:t>。党员领导干部要以普通党员身份参加所在党支部组织生活会。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98042" y="146183"/>
            <a:ext cx="7228586" cy="923330"/>
          </a:xfrm>
          <a:prstGeom prst="rect">
            <a:avLst/>
          </a:prstGeom>
        </p:spPr>
        <p:txBody>
          <a:bodyPr wrap="square">
            <a:spAutoFit/>
          </a:bodyPr>
          <a:lstStyle/>
          <a:p>
            <a:pPr lvl="0">
              <a:defRPr/>
            </a:pPr>
            <a:r>
              <a:rPr lang="zh-CN" altLang="en-US" sz="5400" dirty="0">
                <a:solidFill>
                  <a:srgbClr val="C00000"/>
                </a:solidFill>
                <a:cs typeface="+mn-ea"/>
                <a:sym typeface="+mn-lt"/>
              </a:rPr>
              <a:t>组织生活会的基本内容</a:t>
            </a:r>
          </a:p>
        </p:txBody>
      </p:sp>
      <p:sp>
        <p:nvSpPr>
          <p:cNvPr id="7" name="PA-1022200"/>
          <p:cNvSpPr/>
          <p:nvPr>
            <p:custDataLst>
              <p:tags r:id="rId1"/>
            </p:custDataLst>
          </p:nvPr>
        </p:nvSpPr>
        <p:spPr>
          <a:xfrm>
            <a:off x="736753" y="1289953"/>
            <a:ext cx="10718494" cy="4278094"/>
          </a:xfrm>
          <a:prstGeom prst="rect">
            <a:avLst/>
          </a:prstGeom>
        </p:spPr>
        <p:txBody>
          <a:bodyPr wrap="square">
            <a:spAutoFit/>
          </a:bodyPr>
          <a:lstStyle/>
          <a:p>
            <a:pPr algn="just">
              <a:lnSpc>
                <a:spcPct val="170000"/>
              </a:lnSpc>
            </a:pPr>
            <a:r>
              <a:rPr lang="zh-CN" altLang="en-US" sz="1600" dirty="0">
                <a:cs typeface="+mn-ea"/>
                <a:sym typeface="+mn-lt"/>
              </a:rPr>
              <a:t>（</a:t>
            </a:r>
            <a:r>
              <a:rPr lang="en-US" altLang="zh-CN" sz="1600" dirty="0">
                <a:cs typeface="+mn-ea"/>
                <a:sym typeface="+mn-lt"/>
              </a:rPr>
              <a:t>1</a:t>
            </a:r>
            <a:r>
              <a:rPr lang="zh-CN" altLang="en-US" sz="1600" dirty="0">
                <a:cs typeface="+mn-ea"/>
                <a:sym typeface="+mn-lt"/>
              </a:rPr>
              <a:t>）学习党的基本理论，不断地进行思想修养和思想改造的情况。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2</a:t>
            </a:r>
            <a:r>
              <a:rPr lang="zh-CN" altLang="en-US" sz="1600" dirty="0">
                <a:cs typeface="+mn-ea"/>
                <a:sym typeface="+mn-lt"/>
              </a:rPr>
              <a:t>）贯彻执行党的路线、方针、政策和上级党组织的决议情况。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3</a:t>
            </a:r>
            <a:r>
              <a:rPr lang="zh-CN" altLang="en-US" sz="1600" dirty="0">
                <a:cs typeface="+mn-ea"/>
                <a:sym typeface="+mn-lt"/>
              </a:rPr>
              <a:t>）完成党组织交给的任务，履行党员义务的情况。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4</a:t>
            </a:r>
            <a:r>
              <a:rPr lang="zh-CN" altLang="en-US" sz="1600" dirty="0">
                <a:cs typeface="+mn-ea"/>
                <a:sym typeface="+mn-lt"/>
              </a:rPr>
              <a:t>）在关键时刻经受考验的情况。包括严峻的政治斗争面前和当人民的生命财产遭受损失以及面临严重困难，需要党</a:t>
            </a:r>
            <a:endParaRPr lang="en-US" altLang="zh-CN" sz="1600" dirty="0">
              <a:cs typeface="+mn-ea"/>
              <a:sym typeface="+mn-lt"/>
            </a:endParaRPr>
          </a:p>
          <a:p>
            <a:pPr algn="just">
              <a:lnSpc>
                <a:spcPct val="170000"/>
              </a:lnSpc>
            </a:pPr>
            <a:r>
              <a:rPr lang="en-US" altLang="zh-CN" sz="1600" dirty="0">
                <a:cs typeface="+mn-ea"/>
                <a:sym typeface="+mn-lt"/>
              </a:rPr>
              <a:t>         </a:t>
            </a:r>
            <a:r>
              <a:rPr lang="zh-CN" altLang="en-US" sz="1600" dirty="0">
                <a:cs typeface="+mn-ea"/>
                <a:sym typeface="+mn-lt"/>
              </a:rPr>
              <a:t>员个人作出牺牲时的表现情况。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5</a:t>
            </a:r>
            <a:r>
              <a:rPr lang="zh-CN" altLang="en-US" sz="1600" dirty="0">
                <a:cs typeface="+mn-ea"/>
                <a:sym typeface="+mn-lt"/>
              </a:rPr>
              <a:t>）在平时工作、学习、生活中处理国家、集体、个人三者利益，服从党和人民利益、服从整体利益的情况。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6</a:t>
            </a:r>
            <a:r>
              <a:rPr lang="zh-CN" altLang="en-US" sz="1600" dirty="0">
                <a:cs typeface="+mn-ea"/>
                <a:sym typeface="+mn-lt"/>
              </a:rPr>
              <a:t>）遵守党的纪律、遵纪守法的情况。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7</a:t>
            </a:r>
            <a:r>
              <a:rPr lang="zh-CN" altLang="en-US" sz="1600" dirty="0">
                <a:cs typeface="+mn-ea"/>
                <a:sym typeface="+mn-lt"/>
              </a:rPr>
              <a:t>）深入实际、联系群众、做群众思想工作的情况。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8</a:t>
            </a:r>
            <a:r>
              <a:rPr lang="zh-CN" altLang="en-US" sz="1600" dirty="0">
                <a:cs typeface="+mn-ea"/>
                <a:sym typeface="+mn-lt"/>
              </a:rPr>
              <a:t>）艰苦奋斗、廉洁奉公、全心全意为人民服务的情况。 </a:t>
            </a:r>
            <a:endParaRPr lang="en-US" altLang="zh-CN" sz="1600" dirty="0">
              <a:cs typeface="+mn-ea"/>
              <a:sym typeface="+mn-lt"/>
            </a:endParaRPr>
          </a:p>
          <a:p>
            <a:pPr algn="just">
              <a:lnSpc>
                <a:spcPct val="170000"/>
              </a:lnSpc>
            </a:pPr>
            <a:r>
              <a:rPr lang="zh-CN" altLang="en-US" sz="1600" dirty="0">
                <a:cs typeface="+mn-ea"/>
                <a:sym typeface="+mn-lt"/>
              </a:rPr>
              <a:t>（</a:t>
            </a:r>
            <a:r>
              <a:rPr lang="en-US" altLang="zh-CN" sz="1600" dirty="0">
                <a:cs typeface="+mn-ea"/>
                <a:sym typeface="+mn-lt"/>
              </a:rPr>
              <a:t>9</a:t>
            </a:r>
            <a:r>
              <a:rPr lang="zh-CN" altLang="en-US" sz="1600" dirty="0">
                <a:cs typeface="+mn-ea"/>
                <a:sym typeface="+mn-lt"/>
              </a:rPr>
              <a:t>）开展积极的思想斗争、自觉地同错误思想和行为作斗争的情况</a:t>
            </a:r>
          </a:p>
        </p:txBody>
      </p:sp>
      <p:cxnSp>
        <p:nvCxnSpPr>
          <p:cNvPr id="8" name="直接连接符 7"/>
          <p:cNvCxnSpPr/>
          <p:nvPr/>
        </p:nvCxnSpPr>
        <p:spPr>
          <a:xfrm>
            <a:off x="1352796" y="1775734"/>
            <a:ext cx="9930435" cy="0"/>
          </a:xfrm>
          <a:prstGeom prst="line">
            <a:avLst/>
          </a:prstGeom>
          <a:noFill/>
          <a:ln w="19050" cap="flat" cmpd="sng" algn="ctr">
            <a:solidFill>
              <a:srgbClr val="FF0000"/>
            </a:solidFill>
            <a:prstDash val="dash"/>
            <a:miter lim="800000"/>
          </a:ln>
          <a:effectLst/>
        </p:spPr>
      </p:cxnSp>
      <p:cxnSp>
        <p:nvCxnSpPr>
          <p:cNvPr id="10" name="直接连接符 9"/>
          <p:cNvCxnSpPr/>
          <p:nvPr/>
        </p:nvCxnSpPr>
        <p:spPr>
          <a:xfrm>
            <a:off x="1352796" y="2202454"/>
            <a:ext cx="9930435" cy="0"/>
          </a:xfrm>
          <a:prstGeom prst="line">
            <a:avLst/>
          </a:prstGeom>
          <a:noFill/>
          <a:ln w="19050" cap="flat" cmpd="sng" algn="ctr">
            <a:solidFill>
              <a:srgbClr val="FF0000"/>
            </a:solidFill>
            <a:prstDash val="dash"/>
            <a:miter lim="800000"/>
          </a:ln>
          <a:effectLst/>
        </p:spPr>
      </p:cxnSp>
      <p:cxnSp>
        <p:nvCxnSpPr>
          <p:cNvPr id="11" name="直接连接符 10"/>
          <p:cNvCxnSpPr/>
          <p:nvPr/>
        </p:nvCxnSpPr>
        <p:spPr>
          <a:xfrm>
            <a:off x="1352796" y="2620030"/>
            <a:ext cx="9930435" cy="0"/>
          </a:xfrm>
          <a:prstGeom prst="line">
            <a:avLst/>
          </a:prstGeom>
          <a:noFill/>
          <a:ln w="19050" cap="flat" cmpd="sng" algn="ctr">
            <a:solidFill>
              <a:srgbClr val="FF0000"/>
            </a:solidFill>
            <a:prstDash val="dash"/>
            <a:miter lim="800000"/>
          </a:ln>
          <a:effectLst/>
        </p:spPr>
      </p:cxnSp>
      <p:cxnSp>
        <p:nvCxnSpPr>
          <p:cNvPr id="12" name="直接连接符 11"/>
          <p:cNvCxnSpPr/>
          <p:nvPr/>
        </p:nvCxnSpPr>
        <p:spPr>
          <a:xfrm>
            <a:off x="1352796" y="3461278"/>
            <a:ext cx="9930435" cy="0"/>
          </a:xfrm>
          <a:prstGeom prst="line">
            <a:avLst/>
          </a:prstGeom>
          <a:noFill/>
          <a:ln w="19050" cap="flat" cmpd="sng" algn="ctr">
            <a:solidFill>
              <a:srgbClr val="FF0000"/>
            </a:solidFill>
            <a:prstDash val="dash"/>
            <a:miter lim="800000"/>
          </a:ln>
          <a:effectLst/>
        </p:spPr>
      </p:cxnSp>
      <p:cxnSp>
        <p:nvCxnSpPr>
          <p:cNvPr id="13" name="直接连接符 12"/>
          <p:cNvCxnSpPr/>
          <p:nvPr/>
        </p:nvCxnSpPr>
        <p:spPr>
          <a:xfrm>
            <a:off x="1352796" y="3851422"/>
            <a:ext cx="9930435" cy="0"/>
          </a:xfrm>
          <a:prstGeom prst="line">
            <a:avLst/>
          </a:prstGeom>
          <a:noFill/>
          <a:ln w="19050" cap="flat" cmpd="sng" algn="ctr">
            <a:solidFill>
              <a:srgbClr val="FF0000"/>
            </a:solidFill>
            <a:prstDash val="dash"/>
            <a:miter lim="800000"/>
          </a:ln>
          <a:effectLst/>
        </p:spPr>
      </p:cxnSp>
      <p:cxnSp>
        <p:nvCxnSpPr>
          <p:cNvPr id="14" name="直接连接符 13"/>
          <p:cNvCxnSpPr/>
          <p:nvPr/>
        </p:nvCxnSpPr>
        <p:spPr>
          <a:xfrm>
            <a:off x="1352796" y="4278142"/>
            <a:ext cx="9930435" cy="0"/>
          </a:xfrm>
          <a:prstGeom prst="line">
            <a:avLst/>
          </a:prstGeom>
          <a:noFill/>
          <a:ln w="19050" cap="flat" cmpd="sng" algn="ctr">
            <a:solidFill>
              <a:srgbClr val="FF0000"/>
            </a:solidFill>
            <a:prstDash val="dash"/>
            <a:miter lim="800000"/>
          </a:ln>
          <a:effectLst/>
        </p:spPr>
      </p:cxnSp>
      <p:cxnSp>
        <p:nvCxnSpPr>
          <p:cNvPr id="15" name="直接连接符 14"/>
          <p:cNvCxnSpPr/>
          <p:nvPr/>
        </p:nvCxnSpPr>
        <p:spPr>
          <a:xfrm>
            <a:off x="1352796" y="4677430"/>
            <a:ext cx="9930435" cy="0"/>
          </a:xfrm>
          <a:prstGeom prst="line">
            <a:avLst/>
          </a:prstGeom>
          <a:noFill/>
          <a:ln w="19050" cap="flat" cmpd="sng" algn="ctr">
            <a:solidFill>
              <a:srgbClr val="FF0000"/>
            </a:solidFill>
            <a:prstDash val="dash"/>
            <a:miter lim="800000"/>
          </a:ln>
          <a:effectLst/>
        </p:spPr>
      </p:cxnSp>
      <p:cxnSp>
        <p:nvCxnSpPr>
          <p:cNvPr id="16" name="直接连接符 15"/>
          <p:cNvCxnSpPr/>
          <p:nvPr/>
        </p:nvCxnSpPr>
        <p:spPr>
          <a:xfrm>
            <a:off x="1352796" y="5122438"/>
            <a:ext cx="9930435" cy="0"/>
          </a:xfrm>
          <a:prstGeom prst="line">
            <a:avLst/>
          </a:prstGeom>
          <a:noFill/>
          <a:ln w="19050" cap="flat" cmpd="sng" algn="ctr">
            <a:solidFill>
              <a:srgbClr val="FF0000"/>
            </a:solidFill>
            <a:prstDash val="dash"/>
            <a:miter lim="800000"/>
          </a:ln>
          <a:effectLst/>
        </p:spPr>
      </p:cxnSp>
      <p:cxnSp>
        <p:nvCxnSpPr>
          <p:cNvPr id="17" name="直接连接符 16"/>
          <p:cNvCxnSpPr/>
          <p:nvPr/>
        </p:nvCxnSpPr>
        <p:spPr>
          <a:xfrm>
            <a:off x="1352796" y="5540615"/>
            <a:ext cx="9930435" cy="0"/>
          </a:xfrm>
          <a:prstGeom prst="line">
            <a:avLst/>
          </a:prstGeom>
          <a:noFill/>
          <a:ln w="19050" cap="flat" cmpd="sng" algn="ctr">
            <a:solidFill>
              <a:srgbClr val="FF0000"/>
            </a:solidFill>
            <a:prstDash val="dash"/>
            <a:miter lim="800000"/>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left)">
                                      <p:cBhvr>
                                        <p:cTn id="35" dur="500"/>
                                        <p:tgtEl>
                                          <p:spTgt spid="7">
                                            <p:txEl>
                                              <p:pRg st="3" end="3"/>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wipe(left)">
                                      <p:cBhvr>
                                        <p:cTn id="39" dur="500"/>
                                        <p:tgtEl>
                                          <p:spTgt spid="7">
                                            <p:txEl>
                                              <p:pRg st="4" end="4"/>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500"/>
                                        <p:tgtEl>
                                          <p:spTgt spid="7">
                                            <p:txEl>
                                              <p:pRg st="5" end="5"/>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wipe(left)">
                                      <p:cBhvr>
                                        <p:cTn id="55" dur="500"/>
                                        <p:tgtEl>
                                          <p:spTgt spid="7">
                                            <p:txEl>
                                              <p:pRg st="6" end="6"/>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wipe(left)">
                                      <p:cBhvr>
                                        <p:cTn id="63" dur="500"/>
                                        <p:tgtEl>
                                          <p:spTgt spid="7">
                                            <p:txEl>
                                              <p:pRg st="7" end="7"/>
                                            </p:txEl>
                                          </p:spTgt>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Effect transition="in" filter="wipe(left)">
                                      <p:cBhvr>
                                        <p:cTn id="71" dur="500"/>
                                        <p:tgtEl>
                                          <p:spTgt spid="7">
                                            <p:txEl>
                                              <p:pRg st="8" end="8"/>
                                            </p:txEl>
                                          </p:spTgt>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animEffect transition="in" filter="wipe(left)">
                                      <p:cBhvr>
                                        <p:cTn id="79" dur="500"/>
                                        <p:tgtEl>
                                          <p:spTgt spid="7">
                                            <p:txEl>
                                              <p:pRg st="9" end="9"/>
                                            </p:txEl>
                                          </p:spTgt>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6642" y="998512"/>
            <a:ext cx="4814168" cy="4365749"/>
            <a:chOff x="656642" y="1730032"/>
            <a:chExt cx="4814168" cy="4365749"/>
          </a:xfrm>
        </p:grpSpPr>
        <p:sp>
          <p:nvSpPr>
            <p:cNvPr id="9" name="矩形 83"/>
            <p:cNvSpPr>
              <a:spLocks noChangeArrowheads="1"/>
            </p:cNvSpPr>
            <p:nvPr/>
          </p:nvSpPr>
          <p:spPr bwMode="auto">
            <a:xfrm>
              <a:off x="656642" y="2112243"/>
              <a:ext cx="4814168" cy="3983538"/>
            </a:xfrm>
            <a:prstGeom prst="roundRect">
              <a:avLst>
                <a:gd name="adj" fmla="val 0"/>
              </a:avLst>
            </a:prstGeom>
            <a:no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grpSp>
          <p:nvGrpSpPr>
            <p:cNvPr id="3" name="组合 2"/>
            <p:cNvGrpSpPr/>
            <p:nvPr/>
          </p:nvGrpSpPr>
          <p:grpSpPr>
            <a:xfrm>
              <a:off x="1184261" y="1730032"/>
              <a:ext cx="3758933" cy="764423"/>
              <a:chOff x="1952660" y="1734096"/>
              <a:chExt cx="3758933" cy="764423"/>
            </a:xfrm>
          </p:grpSpPr>
          <p:sp>
            <p:nvSpPr>
              <p:cNvPr id="5" name="Rounded Rectangle 38"/>
              <p:cNvSpPr/>
              <p:nvPr/>
            </p:nvSpPr>
            <p:spPr>
              <a:xfrm rot="16200000">
                <a:off x="3449915" y="236841"/>
                <a:ext cx="764423" cy="3758933"/>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cs typeface="+mn-ea"/>
                  <a:sym typeface="+mn-lt"/>
                </a:endParaRPr>
              </a:p>
            </p:txBody>
          </p:sp>
          <p:sp>
            <p:nvSpPr>
              <p:cNvPr id="6" name="文本框 5"/>
              <p:cNvSpPr txBox="1"/>
              <p:nvPr/>
            </p:nvSpPr>
            <p:spPr>
              <a:xfrm>
                <a:off x="2777991" y="1821203"/>
                <a:ext cx="2108269" cy="553998"/>
              </a:xfrm>
              <a:prstGeom prst="rect">
                <a:avLst/>
              </a:prstGeom>
              <a:noFill/>
            </p:spPr>
            <p:txBody>
              <a:bodyPr wrap="none" rtlCol="0">
                <a:spAutoFit/>
              </a:bodyPr>
              <a:lstStyle/>
              <a:p>
                <a:r>
                  <a:rPr lang="zh-CN" altLang="en-US" sz="3000" dirty="0">
                    <a:solidFill>
                      <a:prstClr val="white"/>
                    </a:solidFill>
                    <a:cs typeface="+mn-ea"/>
                    <a:sym typeface="+mn-lt"/>
                  </a:rPr>
                  <a:t>组织生活会</a:t>
                </a:r>
              </a:p>
            </p:txBody>
          </p:sp>
        </p:grpSp>
      </p:grpSp>
      <p:grpSp>
        <p:nvGrpSpPr>
          <p:cNvPr id="11" name="组合 10"/>
          <p:cNvGrpSpPr/>
          <p:nvPr/>
        </p:nvGrpSpPr>
        <p:grpSpPr>
          <a:xfrm>
            <a:off x="6711901" y="998511"/>
            <a:ext cx="4814168" cy="4365749"/>
            <a:chOff x="656642" y="1730032"/>
            <a:chExt cx="4814168" cy="4365749"/>
          </a:xfrm>
        </p:grpSpPr>
        <p:sp>
          <p:nvSpPr>
            <p:cNvPr id="12" name="矩形 83"/>
            <p:cNvSpPr>
              <a:spLocks noChangeArrowheads="1"/>
            </p:cNvSpPr>
            <p:nvPr/>
          </p:nvSpPr>
          <p:spPr bwMode="auto">
            <a:xfrm>
              <a:off x="656642" y="2112243"/>
              <a:ext cx="4814168" cy="3983538"/>
            </a:xfrm>
            <a:prstGeom prst="roundRect">
              <a:avLst>
                <a:gd name="adj" fmla="val 0"/>
              </a:avLst>
            </a:prstGeom>
            <a:no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grpSp>
          <p:nvGrpSpPr>
            <p:cNvPr id="13" name="组合 12"/>
            <p:cNvGrpSpPr/>
            <p:nvPr/>
          </p:nvGrpSpPr>
          <p:grpSpPr>
            <a:xfrm>
              <a:off x="1184261" y="1730032"/>
              <a:ext cx="3758933" cy="764423"/>
              <a:chOff x="1952660" y="1734096"/>
              <a:chExt cx="3758933" cy="764423"/>
            </a:xfrm>
          </p:grpSpPr>
          <p:sp>
            <p:nvSpPr>
              <p:cNvPr id="14" name="Rounded Rectangle 38"/>
              <p:cNvSpPr/>
              <p:nvPr/>
            </p:nvSpPr>
            <p:spPr>
              <a:xfrm rot="16200000">
                <a:off x="3449915" y="236841"/>
                <a:ext cx="764423" cy="3758933"/>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14400">
                  <a:defRPr/>
                </a:pPr>
                <a:endParaRPr lang="en-US" sz="3200" kern="0" dirty="0">
                  <a:solidFill>
                    <a:srgbClr val="FFFFFF"/>
                  </a:solidFill>
                  <a:cs typeface="+mn-ea"/>
                  <a:sym typeface="+mn-lt"/>
                </a:endParaRPr>
              </a:p>
            </p:txBody>
          </p:sp>
          <p:sp>
            <p:nvSpPr>
              <p:cNvPr id="15" name="文本框 14"/>
              <p:cNvSpPr txBox="1"/>
              <p:nvPr/>
            </p:nvSpPr>
            <p:spPr>
              <a:xfrm>
                <a:off x="2777991" y="1821203"/>
                <a:ext cx="2108269" cy="553998"/>
              </a:xfrm>
              <a:prstGeom prst="rect">
                <a:avLst/>
              </a:prstGeom>
              <a:noFill/>
            </p:spPr>
            <p:txBody>
              <a:bodyPr wrap="none" rtlCol="0">
                <a:spAutoFit/>
              </a:bodyPr>
              <a:lstStyle/>
              <a:p>
                <a:r>
                  <a:rPr lang="zh-CN" altLang="en-US" sz="3000" dirty="0">
                    <a:solidFill>
                      <a:prstClr val="white"/>
                    </a:solidFill>
                    <a:cs typeface="+mn-ea"/>
                    <a:sym typeface="+mn-lt"/>
                  </a:rPr>
                  <a:t>民主生活会</a:t>
                </a:r>
              </a:p>
            </p:txBody>
          </p:sp>
        </p:grpSp>
      </p:grpSp>
      <p:sp>
        <p:nvSpPr>
          <p:cNvPr id="17" name="矩形 16"/>
          <p:cNvSpPr/>
          <p:nvPr/>
        </p:nvSpPr>
        <p:spPr>
          <a:xfrm>
            <a:off x="864482" y="2058039"/>
            <a:ext cx="4416594" cy="430887"/>
          </a:xfrm>
          <a:prstGeom prst="rect">
            <a:avLst/>
          </a:prstGeom>
        </p:spPr>
        <p:txBody>
          <a:bodyPr wrap="none">
            <a:spAutoFit/>
          </a:bodyPr>
          <a:lstStyle/>
          <a:p>
            <a:r>
              <a:rPr lang="zh-CN" altLang="en-US" sz="2200" dirty="0">
                <a:solidFill>
                  <a:srgbClr val="C00000"/>
                </a:solidFill>
                <a:cs typeface="+mn-ea"/>
                <a:sym typeface="+mn-lt"/>
              </a:rPr>
              <a:t>召开时间：</a:t>
            </a:r>
            <a:r>
              <a:rPr lang="zh-CN" altLang="en-US" sz="2200" dirty="0">
                <a:cs typeface="+mn-ea"/>
                <a:sym typeface="+mn-lt"/>
              </a:rPr>
              <a:t>每季度或半年召开一次</a:t>
            </a:r>
          </a:p>
        </p:txBody>
      </p:sp>
      <p:sp>
        <p:nvSpPr>
          <p:cNvPr id="18" name="矩形 17"/>
          <p:cNvSpPr/>
          <p:nvPr/>
        </p:nvSpPr>
        <p:spPr>
          <a:xfrm>
            <a:off x="6845334" y="2058038"/>
            <a:ext cx="3288080" cy="430887"/>
          </a:xfrm>
          <a:prstGeom prst="rect">
            <a:avLst/>
          </a:prstGeom>
        </p:spPr>
        <p:txBody>
          <a:bodyPr wrap="none">
            <a:spAutoFit/>
          </a:bodyPr>
          <a:lstStyle/>
          <a:p>
            <a:r>
              <a:rPr lang="zh-CN" altLang="en-US" sz="2200" dirty="0">
                <a:solidFill>
                  <a:srgbClr val="C00000"/>
                </a:solidFill>
                <a:cs typeface="+mn-ea"/>
                <a:sym typeface="+mn-lt"/>
              </a:rPr>
              <a:t>召开时间：</a:t>
            </a:r>
            <a:r>
              <a:rPr lang="zh-CN" altLang="en-US" sz="2200" dirty="0">
                <a:cs typeface="+mn-ea"/>
                <a:sym typeface="+mn-lt"/>
              </a:rPr>
              <a:t>每年召开一次</a:t>
            </a:r>
          </a:p>
        </p:txBody>
      </p:sp>
      <p:sp>
        <p:nvSpPr>
          <p:cNvPr id="19" name="矩形 18"/>
          <p:cNvSpPr/>
          <p:nvPr/>
        </p:nvSpPr>
        <p:spPr>
          <a:xfrm>
            <a:off x="864482" y="2769715"/>
            <a:ext cx="4416594" cy="769441"/>
          </a:xfrm>
          <a:prstGeom prst="rect">
            <a:avLst/>
          </a:prstGeom>
        </p:spPr>
        <p:txBody>
          <a:bodyPr wrap="none">
            <a:spAutoFit/>
          </a:bodyPr>
          <a:lstStyle/>
          <a:p>
            <a:r>
              <a:rPr lang="zh-CN" altLang="en-US" sz="2200" dirty="0">
                <a:solidFill>
                  <a:srgbClr val="C00000"/>
                </a:solidFill>
                <a:cs typeface="+mn-ea"/>
                <a:sym typeface="+mn-lt"/>
              </a:rPr>
              <a:t>参加人员：</a:t>
            </a:r>
            <a:r>
              <a:rPr lang="zh-CN" altLang="en-US" sz="2200" dirty="0">
                <a:cs typeface="+mn-ea"/>
                <a:sym typeface="+mn-lt"/>
              </a:rPr>
              <a:t>党支部（党小组）的全</a:t>
            </a:r>
            <a:endParaRPr lang="en-US" altLang="zh-CN" sz="2200" dirty="0">
              <a:cs typeface="+mn-ea"/>
              <a:sym typeface="+mn-lt"/>
            </a:endParaRPr>
          </a:p>
          <a:p>
            <a:r>
              <a:rPr lang="zh-CN" altLang="en-US" sz="2200" dirty="0">
                <a:cs typeface="+mn-ea"/>
                <a:sym typeface="+mn-lt"/>
              </a:rPr>
              <a:t>体党员，包括上级领导干部</a:t>
            </a:r>
          </a:p>
        </p:txBody>
      </p:sp>
      <p:sp>
        <p:nvSpPr>
          <p:cNvPr id="20" name="矩形 19"/>
          <p:cNvSpPr/>
          <p:nvPr/>
        </p:nvSpPr>
        <p:spPr>
          <a:xfrm>
            <a:off x="6834145" y="2781520"/>
            <a:ext cx="4134465" cy="430887"/>
          </a:xfrm>
          <a:prstGeom prst="rect">
            <a:avLst/>
          </a:prstGeom>
        </p:spPr>
        <p:txBody>
          <a:bodyPr wrap="none">
            <a:spAutoFit/>
          </a:bodyPr>
          <a:lstStyle/>
          <a:p>
            <a:r>
              <a:rPr lang="zh-CN" altLang="en-US" sz="2200" dirty="0">
                <a:solidFill>
                  <a:srgbClr val="C00000"/>
                </a:solidFill>
                <a:cs typeface="+mn-ea"/>
                <a:sym typeface="+mn-lt"/>
              </a:rPr>
              <a:t>参加人员：</a:t>
            </a:r>
            <a:r>
              <a:rPr lang="zh-CN" altLang="en-US" sz="2200" dirty="0">
                <a:cs typeface="+mn-ea"/>
                <a:sym typeface="+mn-lt"/>
              </a:rPr>
              <a:t>县以上党员领导干部</a:t>
            </a:r>
          </a:p>
        </p:txBody>
      </p:sp>
      <p:sp>
        <p:nvSpPr>
          <p:cNvPr id="21" name="矩形 20"/>
          <p:cNvSpPr/>
          <p:nvPr/>
        </p:nvSpPr>
        <p:spPr>
          <a:xfrm>
            <a:off x="866210" y="3834260"/>
            <a:ext cx="4348586" cy="1261884"/>
          </a:xfrm>
          <a:prstGeom prst="rect">
            <a:avLst/>
          </a:prstGeom>
        </p:spPr>
        <p:txBody>
          <a:bodyPr wrap="square">
            <a:spAutoFit/>
          </a:bodyPr>
          <a:lstStyle/>
          <a:p>
            <a:pPr algn="just"/>
            <a:r>
              <a:rPr lang="zh-CN" altLang="en-US" sz="2200" dirty="0">
                <a:solidFill>
                  <a:srgbClr val="C00000"/>
                </a:solidFill>
                <a:cs typeface="+mn-ea"/>
                <a:sym typeface="+mn-lt"/>
              </a:rPr>
              <a:t>作用发挥：</a:t>
            </a:r>
            <a:r>
              <a:rPr lang="zh-CN" altLang="en-US" dirty="0">
                <a:cs typeface="+mn-ea"/>
                <a:sym typeface="+mn-lt"/>
              </a:rPr>
              <a:t>统一党员的思想，增强党性和组织观念，加强党支部的自身建设，党员中的领导干部一般会带头发言并反躬自省，目的是找出问题、共同进步</a:t>
            </a:r>
          </a:p>
        </p:txBody>
      </p:sp>
      <p:sp>
        <p:nvSpPr>
          <p:cNvPr id="22" name="矩形 21"/>
          <p:cNvSpPr/>
          <p:nvPr/>
        </p:nvSpPr>
        <p:spPr>
          <a:xfrm>
            <a:off x="6845334" y="3834260"/>
            <a:ext cx="4348586" cy="1261884"/>
          </a:xfrm>
          <a:prstGeom prst="rect">
            <a:avLst/>
          </a:prstGeom>
        </p:spPr>
        <p:txBody>
          <a:bodyPr wrap="square">
            <a:spAutoFit/>
          </a:bodyPr>
          <a:lstStyle/>
          <a:p>
            <a:pPr algn="just"/>
            <a:r>
              <a:rPr lang="zh-CN" altLang="en-US" sz="2200" dirty="0">
                <a:solidFill>
                  <a:srgbClr val="C00000"/>
                </a:solidFill>
                <a:cs typeface="+mn-ea"/>
                <a:sym typeface="+mn-lt"/>
              </a:rPr>
              <a:t>作用发挥：</a:t>
            </a:r>
            <a:r>
              <a:rPr lang="zh-CN" altLang="en-US" dirty="0">
                <a:cs typeface="+mn-ea"/>
                <a:sym typeface="+mn-lt"/>
              </a:rPr>
              <a:t>以提高领导班子发现和解决自身问题的能力为定位，遵循惩前毖后、治病救人的基本原则，着力加强领导班子的团结统一和思想作风建设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谈心谈话制度</a:t>
            </a: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1391419" y="-182587"/>
            <a:ext cx="1295460" cy="2967954"/>
            <a:chOff x="2294133" y="1771882"/>
            <a:chExt cx="5898189" cy="4242836"/>
          </a:xfrm>
        </p:grpSpPr>
        <p:sp>
          <p:nvSpPr>
            <p:cNvPr id="6" name="同侧圆角矩形 5"/>
            <p:cNvSpPr/>
            <p:nvPr/>
          </p:nvSpPr>
          <p:spPr>
            <a:xfrm>
              <a:off x="3217716" y="2049451"/>
              <a:ext cx="4974606" cy="3848555"/>
            </a:xfrm>
            <a:prstGeom prst="round2SameRect">
              <a:avLst>
                <a:gd name="adj1" fmla="val 0"/>
                <a:gd name="adj2"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7" name="矩形 6"/>
            <p:cNvSpPr/>
            <p:nvPr/>
          </p:nvSpPr>
          <p:spPr>
            <a:xfrm rot="16200000">
              <a:off x="2793579" y="1272436"/>
              <a:ext cx="4242836" cy="5241728"/>
            </a:xfrm>
            <a:prstGeom prst="rect">
              <a:avLst/>
            </a:prstGeom>
          </p:spPr>
          <p:txBody>
            <a:bodyPr wrap="square">
              <a:spAutoFit/>
            </a:bodyPr>
            <a:lstStyle/>
            <a:p>
              <a:pPr lvl="0" algn="just" defTabSz="914400">
                <a:lnSpc>
                  <a:spcPct val="150000"/>
                </a:lnSpc>
              </a:pPr>
              <a:r>
                <a:rPr lang="zh-CN" altLang="en-US" sz="5200" kern="0" dirty="0">
                  <a:solidFill>
                    <a:prstClr val="white"/>
                  </a:solidFill>
                  <a:cs typeface="+mn-ea"/>
                  <a:sym typeface="+mn-lt"/>
                </a:rPr>
                <a:t>目标任务</a:t>
              </a:r>
              <a:endParaRPr kumimoji="0" lang="zh-CN" altLang="en-US" sz="5200" i="0" u="none" strike="noStrike" kern="0" cap="none" spc="0" normalizeH="0" baseline="0" noProof="0" dirty="0">
                <a:ln>
                  <a:noFill/>
                </a:ln>
                <a:solidFill>
                  <a:srgbClr val="FFFF00"/>
                </a:solidFill>
                <a:effectLst/>
                <a:uLnTx/>
                <a:uFillTx/>
                <a:cs typeface="+mn-ea"/>
                <a:sym typeface="+mn-lt"/>
              </a:endParaRPr>
            </a:p>
          </p:txBody>
        </p:sp>
      </p:grpSp>
      <p:sp>
        <p:nvSpPr>
          <p:cNvPr id="8" name="矩形 7"/>
          <p:cNvSpPr/>
          <p:nvPr/>
        </p:nvSpPr>
        <p:spPr>
          <a:xfrm>
            <a:off x="555172" y="1887129"/>
            <a:ext cx="11201399" cy="1477328"/>
          </a:xfrm>
          <a:prstGeom prst="rect">
            <a:avLst/>
          </a:prstGeom>
        </p:spPr>
        <p:txBody>
          <a:bodyPr wrap="square">
            <a:spAutoFit/>
          </a:bodyPr>
          <a:lstStyle/>
          <a:p>
            <a:pPr algn="just" defTabSz="914400" fontAlgn="base">
              <a:lnSpc>
                <a:spcPct val="150000"/>
              </a:lnSpc>
              <a:spcBef>
                <a:spcPct val="0"/>
              </a:spcBef>
              <a:spcAft>
                <a:spcPct val="0"/>
              </a:spcAft>
              <a:defRPr/>
            </a:pPr>
            <a:r>
              <a:rPr lang="zh-CN" altLang="en-US" sz="2000" kern="0" dirty="0">
                <a:solidFill>
                  <a:prstClr val="black"/>
                </a:solidFill>
                <a:cs typeface="+mn-ea"/>
                <a:sym typeface="+mn-lt"/>
              </a:rPr>
              <a:t>建立并完善定期谈心谈话制度，是发扬党内民主、增进党内团结、推动党的事业健康发展的有效途径和形式，是落实全面从严治党要求的一项重要任务，对于加强党的自身建设、保持党的先进性纯洁性具有重要意义。</a:t>
            </a:r>
          </a:p>
        </p:txBody>
      </p:sp>
      <p:grpSp>
        <p:nvGrpSpPr>
          <p:cNvPr id="9" name="组合 8"/>
          <p:cNvGrpSpPr/>
          <p:nvPr/>
        </p:nvGrpSpPr>
        <p:grpSpPr>
          <a:xfrm rot="5400000">
            <a:off x="1491168" y="2236381"/>
            <a:ext cx="1310007" cy="3018718"/>
            <a:chOff x="2248597" y="2049450"/>
            <a:chExt cx="5964413" cy="4315406"/>
          </a:xfrm>
        </p:grpSpPr>
        <p:sp>
          <p:nvSpPr>
            <p:cNvPr id="10" name="同侧圆角矩形 9"/>
            <p:cNvSpPr/>
            <p:nvPr/>
          </p:nvSpPr>
          <p:spPr>
            <a:xfrm>
              <a:off x="3238405" y="2238731"/>
              <a:ext cx="4974605" cy="4126125"/>
            </a:xfrm>
            <a:prstGeom prst="round2SameRect">
              <a:avLst>
                <a:gd name="adj1" fmla="val 0"/>
                <a:gd name="adj2"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11" name="矩形 10"/>
            <p:cNvSpPr/>
            <p:nvPr/>
          </p:nvSpPr>
          <p:spPr>
            <a:xfrm rot="16200000">
              <a:off x="2748039" y="1550008"/>
              <a:ext cx="4242837" cy="5241722"/>
            </a:xfrm>
            <a:prstGeom prst="rect">
              <a:avLst/>
            </a:prstGeom>
          </p:spPr>
          <p:txBody>
            <a:bodyPr wrap="square">
              <a:spAutoFit/>
            </a:bodyPr>
            <a:lstStyle/>
            <a:p>
              <a:pPr lvl="0" algn="just" defTabSz="914400">
                <a:lnSpc>
                  <a:spcPct val="150000"/>
                </a:lnSpc>
              </a:pPr>
              <a:r>
                <a:rPr lang="zh-CN" altLang="en-US" sz="5200" kern="0" dirty="0">
                  <a:solidFill>
                    <a:prstClr val="white"/>
                  </a:solidFill>
                  <a:cs typeface="+mn-ea"/>
                  <a:sym typeface="+mn-lt"/>
                </a:rPr>
                <a:t>对象范围</a:t>
              </a:r>
              <a:endParaRPr kumimoji="0" lang="zh-CN" altLang="en-US" sz="5200" i="0" u="none" strike="noStrike" kern="0" cap="none" spc="0" normalizeH="0" baseline="0" noProof="0" dirty="0">
                <a:ln>
                  <a:noFill/>
                </a:ln>
                <a:solidFill>
                  <a:srgbClr val="FFFF00"/>
                </a:solidFill>
                <a:effectLst/>
                <a:uLnTx/>
                <a:uFillTx/>
                <a:cs typeface="+mn-ea"/>
                <a:sym typeface="+mn-lt"/>
              </a:endParaRPr>
            </a:p>
          </p:txBody>
        </p:sp>
      </p:grpSp>
      <p:sp>
        <p:nvSpPr>
          <p:cNvPr id="12" name="矩形 11"/>
          <p:cNvSpPr/>
          <p:nvPr/>
        </p:nvSpPr>
        <p:spPr>
          <a:xfrm>
            <a:off x="542983" y="4412456"/>
            <a:ext cx="11201399" cy="1172629"/>
          </a:xfrm>
          <a:prstGeom prst="rect">
            <a:avLst/>
          </a:prstGeom>
        </p:spPr>
        <p:txBody>
          <a:bodyPr wrap="square">
            <a:spAutoFit/>
          </a:bodyPr>
          <a:lstStyle/>
          <a:p>
            <a:pPr algn="just" defTabSz="914400" fontAlgn="base">
              <a:lnSpc>
                <a:spcPct val="130000"/>
              </a:lnSpc>
              <a:spcBef>
                <a:spcPct val="0"/>
              </a:spcBef>
              <a:spcAft>
                <a:spcPct val="0"/>
              </a:spcAft>
              <a:defRPr/>
            </a:pPr>
            <a:r>
              <a:rPr lang="zh-CN" altLang="en-US" kern="0" dirty="0">
                <a:solidFill>
                  <a:prstClr val="black"/>
                </a:solidFill>
                <a:cs typeface="+mn-ea"/>
                <a:sym typeface="+mn-lt"/>
              </a:rPr>
              <a:t>局领导班子之间必须定期开展谈心谈话活动。同时，坚持党内谈心谈话全覆盖，机关党委、党支部班子成员之间、班子成员与党员之间、党员与党员之间、党员与群众之间，也要定期开展谈心谈话活动。善于利用重要节点开展谈心谈话，做到岗位变动必谈、组织处理必谈、发生家庭变故必谈、发现苗头性问题必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11"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6" name="图片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5" name="图片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6" name="PA-102244"/>
          <p:cNvSpPr/>
          <p:nvPr>
            <p:custDataLst>
              <p:tags r:id="rId1"/>
            </p:custDataLst>
          </p:nvPr>
        </p:nvSpPr>
        <p:spPr>
          <a:xfrm>
            <a:off x="3031421" y="607225"/>
            <a:ext cx="6040925" cy="1107996"/>
          </a:xfrm>
          <a:prstGeom prst="rect">
            <a:avLst/>
          </a:prstGeom>
          <a:noFill/>
          <a:effectLst/>
        </p:spPr>
        <p:txBody>
          <a:bodyPr wrap="square" rtlCol="0">
            <a:spAutoFit/>
          </a:bodyPr>
          <a:lstStyle/>
          <a:p>
            <a:pPr algn="dist" defTabSz="914400"/>
            <a:r>
              <a:rPr lang="zh-CN" altLang="en-US" sz="6600" dirty="0">
                <a:solidFill>
                  <a:srgbClr val="C00000"/>
                </a:solidFill>
                <a:cs typeface="+mn-ea"/>
                <a:sym typeface="+mn-lt"/>
              </a:rPr>
              <a:t>目录</a:t>
            </a:r>
            <a:r>
              <a:rPr lang="en-US" altLang="zh-CN" sz="6600" dirty="0">
                <a:solidFill>
                  <a:srgbClr val="C00000"/>
                </a:solidFill>
                <a:cs typeface="+mn-ea"/>
                <a:sym typeface="+mn-lt"/>
              </a:rPr>
              <a:t>/contents</a:t>
            </a:r>
            <a:endParaRPr lang="zh-CN" altLang="en-US" sz="6600" dirty="0">
              <a:solidFill>
                <a:srgbClr val="C00000"/>
              </a:solidFill>
              <a:cs typeface="+mn-ea"/>
              <a:sym typeface="+mn-lt"/>
            </a:endParaRPr>
          </a:p>
        </p:txBody>
      </p:sp>
      <p:sp>
        <p:nvSpPr>
          <p:cNvPr id="17" name="PA-矩形 6"/>
          <p:cNvSpPr/>
          <p:nvPr>
            <p:custDataLst>
              <p:tags r:id="rId2"/>
            </p:custDataLst>
          </p:nvPr>
        </p:nvSpPr>
        <p:spPr>
          <a:xfrm>
            <a:off x="2579621" y="2031737"/>
            <a:ext cx="3843472"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01.“</a:t>
            </a:r>
            <a:r>
              <a:rPr lang="zh-CN" altLang="en-US" sz="3000" kern="0" dirty="0">
                <a:solidFill>
                  <a:srgbClr val="C00000"/>
                </a:solidFill>
                <a:cs typeface="+mn-ea"/>
                <a:sym typeface="+mn-lt"/>
              </a:rPr>
              <a:t>三会一课”制度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18" name="PA-矩形 6"/>
          <p:cNvSpPr/>
          <p:nvPr>
            <p:custDataLst>
              <p:tags r:id="rId3"/>
            </p:custDataLst>
          </p:nvPr>
        </p:nvSpPr>
        <p:spPr>
          <a:xfrm>
            <a:off x="2579621" y="3011248"/>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02.</a:t>
            </a:r>
            <a:r>
              <a:rPr lang="zh-CN" altLang="en-US" sz="3000" kern="0" dirty="0">
                <a:solidFill>
                  <a:srgbClr val="C00000"/>
                </a:solidFill>
                <a:cs typeface="+mn-ea"/>
                <a:sym typeface="+mn-lt"/>
              </a:rPr>
              <a:t>民主生活制度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19" name="PA-矩形 6"/>
          <p:cNvSpPr/>
          <p:nvPr>
            <p:custDataLst>
              <p:tags r:id="rId4"/>
            </p:custDataLst>
          </p:nvPr>
        </p:nvSpPr>
        <p:spPr>
          <a:xfrm>
            <a:off x="2579621" y="3983651"/>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03.</a:t>
            </a:r>
            <a:r>
              <a:rPr lang="zh-CN" altLang="en-US" sz="3000" kern="0" dirty="0">
                <a:solidFill>
                  <a:srgbClr val="C00000"/>
                </a:solidFill>
                <a:cs typeface="+mn-ea"/>
                <a:sym typeface="+mn-lt"/>
              </a:rPr>
              <a:t>组织生活制度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20" name="PA-矩形 6"/>
          <p:cNvSpPr/>
          <p:nvPr>
            <p:custDataLst>
              <p:tags r:id="rId5"/>
            </p:custDataLst>
          </p:nvPr>
        </p:nvSpPr>
        <p:spPr>
          <a:xfrm>
            <a:off x="6675691" y="2046411"/>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04.</a:t>
            </a:r>
            <a:r>
              <a:rPr lang="zh-CN" altLang="en-US" sz="3000" kern="0" dirty="0">
                <a:solidFill>
                  <a:srgbClr val="C00000"/>
                </a:solidFill>
                <a:cs typeface="+mn-ea"/>
                <a:sym typeface="+mn-lt"/>
              </a:rPr>
              <a:t>谈心谈话制度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21" name="PA-矩形 6"/>
          <p:cNvSpPr/>
          <p:nvPr>
            <p:custDataLst>
              <p:tags r:id="rId6"/>
            </p:custDataLst>
          </p:nvPr>
        </p:nvSpPr>
        <p:spPr>
          <a:xfrm>
            <a:off x="6675691" y="2682561"/>
            <a:ext cx="3843472" cy="523220"/>
          </a:xfrm>
          <a:prstGeom prst="rect">
            <a:avLst/>
          </a:prstGeom>
          <a:noFill/>
          <a:ln>
            <a:noFill/>
          </a:ln>
        </p:spPr>
        <p:txBody>
          <a:bodyPr wrap="square">
            <a:spAutoFit/>
          </a:bodyPr>
          <a:lstStyle/>
          <a:p>
            <a:pPr lvl="0"/>
            <a:r>
              <a:rPr lang="en-US" altLang="zh-CN" sz="2800" kern="0" dirty="0">
                <a:solidFill>
                  <a:srgbClr val="C00000"/>
                </a:solidFill>
                <a:cs typeface="+mn-ea"/>
                <a:sym typeface="+mn-lt"/>
              </a:rPr>
              <a:t>05.</a:t>
            </a:r>
            <a:r>
              <a:rPr lang="zh-CN" altLang="en-US" sz="2800" kern="0" dirty="0">
                <a:solidFill>
                  <a:srgbClr val="C00000"/>
                </a:solidFill>
                <a:cs typeface="+mn-ea"/>
                <a:sym typeface="+mn-lt"/>
              </a:rPr>
              <a:t>民主评议党员制度</a:t>
            </a:r>
            <a:endParaRPr kumimoji="0" lang="zh-CN" altLang="en-US" sz="2800" i="0" u="none" strike="noStrike" kern="0" cap="none" spc="0" normalizeH="0" baseline="0" noProof="0" dirty="0">
              <a:ln>
                <a:noFill/>
              </a:ln>
              <a:solidFill>
                <a:srgbClr val="C00000"/>
              </a:solidFill>
              <a:effectLst/>
              <a:uLnTx/>
              <a:uFillTx/>
              <a:cs typeface="+mn-ea"/>
              <a:sym typeface="+mn-lt"/>
            </a:endParaRPr>
          </a:p>
        </p:txBody>
      </p:sp>
      <p:sp>
        <p:nvSpPr>
          <p:cNvPr id="22" name="PA-矩形 6"/>
          <p:cNvSpPr/>
          <p:nvPr>
            <p:custDataLst>
              <p:tags r:id="rId7"/>
            </p:custDataLst>
          </p:nvPr>
        </p:nvSpPr>
        <p:spPr>
          <a:xfrm>
            <a:off x="6675691" y="3332884"/>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06.</a:t>
            </a:r>
            <a:r>
              <a:rPr lang="zh-CN" altLang="en-US" sz="3000" kern="0" dirty="0">
                <a:solidFill>
                  <a:srgbClr val="C00000"/>
                </a:solidFill>
                <a:cs typeface="+mn-ea"/>
                <a:sym typeface="+mn-lt"/>
              </a:rPr>
              <a:t>党日制度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
        <p:nvSpPr>
          <p:cNvPr id="23" name="PA-矩形 6"/>
          <p:cNvSpPr/>
          <p:nvPr>
            <p:custDataLst>
              <p:tags r:id="rId8"/>
            </p:custDataLst>
          </p:nvPr>
        </p:nvSpPr>
        <p:spPr>
          <a:xfrm>
            <a:off x="6675691" y="4038985"/>
            <a:ext cx="3843470" cy="553997"/>
          </a:xfrm>
          <a:prstGeom prst="rect">
            <a:avLst/>
          </a:prstGeom>
          <a:noFill/>
          <a:ln>
            <a:noFill/>
          </a:ln>
        </p:spPr>
        <p:txBody>
          <a:bodyPr wrap="square">
            <a:spAutoFit/>
          </a:bodyPr>
          <a:lstStyle/>
          <a:p>
            <a:pPr lvl="0"/>
            <a:r>
              <a:rPr lang="en-US" altLang="zh-CN" sz="3000" kern="0" dirty="0">
                <a:solidFill>
                  <a:srgbClr val="C00000"/>
                </a:solidFill>
                <a:cs typeface="+mn-ea"/>
                <a:sym typeface="+mn-lt"/>
              </a:rPr>
              <a:t>07.</a:t>
            </a:r>
            <a:r>
              <a:rPr lang="zh-CN" altLang="en-US" sz="3000" kern="0" dirty="0">
                <a:solidFill>
                  <a:srgbClr val="C00000"/>
                </a:solidFill>
                <a:cs typeface="+mn-ea"/>
                <a:sym typeface="+mn-lt"/>
              </a:rPr>
              <a:t>请示报告制度</a:t>
            </a:r>
            <a:endParaRPr kumimoji="0" lang="zh-CN" altLang="en-US" sz="3000" i="0" u="none" strike="noStrike" kern="0" cap="none" spc="0" normalizeH="0" baseline="0" noProof="0" dirty="0">
              <a:ln>
                <a:noFill/>
              </a:ln>
              <a:solidFill>
                <a:srgbClr val="C00000"/>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drap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2000"/>
                            </p:stCondLst>
                            <p:childTnLst>
                              <p:par>
                                <p:cTn id="23" presetID="2" presetClass="entr" presetSubtype="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6" presetClass="emph" presetSubtype="0" decel="100000" fill="hold" grpId="1" nodeType="afterEffect">
                                  <p:stCondLst>
                                    <p:cond delay="0"/>
                                  </p:stCondLst>
                                  <p:childTnLst>
                                    <p:animScale>
                                      <p:cBhvr>
                                        <p:cTn id="35" dur="500" fill="hold"/>
                                        <p:tgtEl>
                                          <p:spTgt spid="16"/>
                                        </p:tgtEl>
                                      </p:cBhvr>
                                      <p:by x="120000" y="120000"/>
                                    </p:animScale>
                                  </p:childTnLst>
                                </p:cTn>
                              </p:par>
                            </p:childTnLst>
                          </p:cTn>
                        </p:par>
                        <p:par>
                          <p:cTn id="36" fill="hold">
                            <p:stCondLst>
                              <p:cond delay="3500"/>
                            </p:stCondLst>
                            <p:childTnLst>
                              <p:par>
                                <p:cTn id="37" presetID="6" presetClass="emph" presetSubtype="0" decel="100000" fill="hold" grpId="2" nodeType="afterEffect">
                                  <p:stCondLst>
                                    <p:cond delay="0"/>
                                  </p:stCondLst>
                                  <p:childTnLst>
                                    <p:animScale>
                                      <p:cBhvr>
                                        <p:cTn id="38" dur="500" fill="hold"/>
                                        <p:tgtEl>
                                          <p:spTgt spid="16"/>
                                        </p:tgtEl>
                                      </p:cBhvr>
                                      <p:by x="83000" y="83000"/>
                                    </p:animScale>
                                  </p:childTnLst>
                                </p:cTn>
                              </p:par>
                            </p:childTnLst>
                          </p:cTn>
                        </p:par>
                        <p:par>
                          <p:cTn id="39" fill="hold">
                            <p:stCondLst>
                              <p:cond delay="40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 calcmode="lin" valueType="num">
                                      <p:cBhvr>
                                        <p:cTn id="4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7"/>
                                        </p:tgtEl>
                                      </p:cBhvr>
                                    </p:animEffect>
                                  </p:childTnLst>
                                </p:cTn>
                              </p:par>
                            </p:childTnLst>
                          </p:cTn>
                        </p:par>
                        <p:par>
                          <p:cTn id="47" fill="hold">
                            <p:stCondLst>
                              <p:cond delay="5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8"/>
                                        </p:tgtEl>
                                        <p:attrNameLst>
                                          <p:attrName>ppt_y</p:attrName>
                                        </p:attrNameLst>
                                      </p:cBhvr>
                                      <p:tavLst>
                                        <p:tav tm="0">
                                          <p:val>
                                            <p:strVal val="#ppt_y"/>
                                          </p:val>
                                        </p:tav>
                                        <p:tav tm="100000">
                                          <p:val>
                                            <p:strVal val="#ppt_y"/>
                                          </p:val>
                                        </p:tav>
                                      </p:tavLst>
                                    </p:anim>
                                    <p:anim calcmode="lin" valueType="num">
                                      <p:cBhvr>
                                        <p:cTn id="5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8"/>
                                        </p:tgtEl>
                                      </p:cBhvr>
                                    </p:animEffect>
                                  </p:childTnLst>
                                </p:cTn>
                              </p:par>
                            </p:childTnLst>
                          </p:cTn>
                        </p:par>
                        <p:par>
                          <p:cTn id="55" fill="hold">
                            <p:stCondLst>
                              <p:cond delay="59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9"/>
                                        </p:tgtEl>
                                        <p:attrNameLst>
                                          <p:attrName>ppt_y</p:attrName>
                                        </p:attrNameLst>
                                      </p:cBhvr>
                                      <p:tavLst>
                                        <p:tav tm="0">
                                          <p:val>
                                            <p:strVal val="#ppt_y"/>
                                          </p:val>
                                        </p:tav>
                                        <p:tav tm="100000">
                                          <p:val>
                                            <p:strVal val="#ppt_y"/>
                                          </p:val>
                                        </p:tav>
                                      </p:tavLst>
                                    </p:anim>
                                    <p:anim calcmode="lin" valueType="num">
                                      <p:cBhvr>
                                        <p:cTn id="6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9"/>
                                        </p:tgtEl>
                                      </p:cBhvr>
                                    </p:animEffect>
                                  </p:childTnLst>
                                </p:cTn>
                              </p:par>
                            </p:childTnLst>
                          </p:cTn>
                        </p:par>
                        <p:par>
                          <p:cTn id="63" fill="hold">
                            <p:stCondLst>
                              <p:cond delay="68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0"/>
                                        </p:tgtEl>
                                        <p:attrNameLst>
                                          <p:attrName>ppt_y</p:attrName>
                                        </p:attrNameLst>
                                      </p:cBhvr>
                                      <p:tavLst>
                                        <p:tav tm="0">
                                          <p:val>
                                            <p:strVal val="#ppt_y"/>
                                          </p:val>
                                        </p:tav>
                                        <p:tav tm="100000">
                                          <p:val>
                                            <p:strVal val="#ppt_y"/>
                                          </p:val>
                                        </p:tav>
                                      </p:tavLst>
                                    </p:anim>
                                    <p:anim calcmode="lin" valueType="num">
                                      <p:cBhvr>
                                        <p:cTn id="6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0"/>
                                        </p:tgtEl>
                                      </p:cBhvr>
                                    </p:animEffect>
                                  </p:childTnLst>
                                </p:cTn>
                              </p:par>
                            </p:childTnLst>
                          </p:cTn>
                        </p:par>
                        <p:par>
                          <p:cTn id="71" fill="hold">
                            <p:stCondLst>
                              <p:cond delay="76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1"/>
                                        </p:tgtEl>
                                        <p:attrNameLst>
                                          <p:attrName>ppt_y</p:attrName>
                                        </p:attrNameLst>
                                      </p:cBhvr>
                                      <p:tavLst>
                                        <p:tav tm="0">
                                          <p:val>
                                            <p:strVal val="#ppt_y"/>
                                          </p:val>
                                        </p:tav>
                                        <p:tav tm="100000">
                                          <p:val>
                                            <p:strVal val="#ppt_y"/>
                                          </p:val>
                                        </p:tav>
                                      </p:tavLst>
                                    </p:anim>
                                    <p:anim calcmode="lin" valueType="num">
                                      <p:cBhvr>
                                        <p:cTn id="7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1"/>
                                        </p:tgtEl>
                                      </p:cBhvr>
                                    </p:animEffect>
                                  </p:childTnLst>
                                </p:cTn>
                              </p:par>
                            </p:childTnLst>
                          </p:cTn>
                        </p:par>
                        <p:par>
                          <p:cTn id="79" fill="hold">
                            <p:stCondLst>
                              <p:cond delay="8699"/>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2"/>
                                        </p:tgtEl>
                                        <p:attrNameLst>
                                          <p:attrName>ppt_y</p:attrName>
                                        </p:attrNameLst>
                                      </p:cBhvr>
                                      <p:tavLst>
                                        <p:tav tm="0">
                                          <p:val>
                                            <p:strVal val="#ppt_y"/>
                                          </p:val>
                                        </p:tav>
                                        <p:tav tm="100000">
                                          <p:val>
                                            <p:strVal val="#ppt_y"/>
                                          </p:val>
                                        </p:tav>
                                      </p:tavLst>
                                    </p:anim>
                                    <p:anim calcmode="lin" valueType="num">
                                      <p:cBhvr>
                                        <p:cTn id="8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2"/>
                                        </p:tgtEl>
                                      </p:cBhvr>
                                    </p:animEffect>
                                  </p:childTnLst>
                                </p:cTn>
                              </p:par>
                            </p:childTnLst>
                          </p:cTn>
                        </p:par>
                        <p:par>
                          <p:cTn id="87" fill="hold">
                            <p:stCondLst>
                              <p:cond delay="950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3"/>
                                        </p:tgtEl>
                                        <p:attrNameLst>
                                          <p:attrName>ppt_y</p:attrName>
                                        </p:attrNameLst>
                                      </p:cBhvr>
                                      <p:tavLst>
                                        <p:tav tm="0">
                                          <p:val>
                                            <p:strVal val="#ppt_y"/>
                                          </p:val>
                                        </p:tav>
                                        <p:tav tm="100000">
                                          <p:val>
                                            <p:strVal val="#ppt_y"/>
                                          </p:val>
                                        </p:tav>
                                      </p:tavLst>
                                    </p:anim>
                                    <p:anim calcmode="lin" valueType="num">
                                      <p:cBhvr>
                                        <p:cTn id="9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6" grpId="1" bldLvl="0"/>
      <p:bldP spid="16" grpId="2" bldLvl="0"/>
      <p:bldP spid="17"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94904" y="144270"/>
            <a:ext cx="2031325" cy="646331"/>
          </a:xfrm>
          <a:prstGeom prst="rect">
            <a:avLst/>
          </a:prstGeom>
          <a:noFill/>
        </p:spPr>
        <p:txBody>
          <a:bodyPr wrap="none" rtlCol="0">
            <a:spAutoFit/>
          </a:bodyPr>
          <a:lstStyle/>
          <a:p>
            <a:r>
              <a:rPr lang="zh-CN" altLang="en-US" sz="3600" dirty="0">
                <a:solidFill>
                  <a:srgbClr val="C00000"/>
                </a:solidFill>
                <a:cs typeface="+mn-ea"/>
                <a:sym typeface="+mn-lt"/>
              </a:rPr>
              <a:t>主要内容</a:t>
            </a:r>
          </a:p>
        </p:txBody>
      </p:sp>
      <p:sp>
        <p:nvSpPr>
          <p:cNvPr id="13" name="矩形 12"/>
          <p:cNvSpPr/>
          <p:nvPr/>
        </p:nvSpPr>
        <p:spPr>
          <a:xfrm>
            <a:off x="1939425" y="1370567"/>
            <a:ext cx="2614637" cy="523220"/>
          </a:xfrm>
          <a:prstGeom prst="rect">
            <a:avLst/>
          </a:prstGeom>
        </p:spPr>
        <p:txBody>
          <a:bodyPr wrap="square">
            <a:spAutoFit/>
          </a:bodyPr>
          <a:lstStyle/>
          <a:p>
            <a:pPr algn="ctr"/>
            <a:r>
              <a:rPr lang="zh-CN" altLang="en-US" sz="2800" kern="100" dirty="0">
                <a:solidFill>
                  <a:srgbClr val="C00000"/>
                </a:solidFill>
                <a:cs typeface="+mn-ea"/>
                <a:sym typeface="+mn-lt"/>
              </a:rPr>
              <a:t>征求意见</a:t>
            </a:r>
            <a:endParaRPr lang="zh-CN" altLang="en-US" sz="2800" dirty="0">
              <a:solidFill>
                <a:srgbClr val="C00000"/>
              </a:solidFill>
              <a:cs typeface="+mn-ea"/>
              <a:sym typeface="+mn-lt"/>
            </a:endParaRPr>
          </a:p>
        </p:txBody>
      </p:sp>
      <p:sp>
        <p:nvSpPr>
          <p:cNvPr id="10" name="TextBox 10"/>
          <p:cNvSpPr txBox="1"/>
          <p:nvPr/>
        </p:nvSpPr>
        <p:spPr>
          <a:xfrm>
            <a:off x="1330103" y="1949969"/>
            <a:ext cx="4022004" cy="1372683"/>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600" kern="0" dirty="0">
                <a:cs typeface="+mn-ea"/>
                <a:sym typeface="+mn-lt"/>
              </a:rPr>
              <a:t>谈心谈话时每位党员要毫不隐瞒地亮明自身问题，并虚心诚恳地征求对方对自己的批评意见，多方面听取和分析自己的缺点，有则改之、无则加勉；</a:t>
            </a:r>
          </a:p>
        </p:txBody>
      </p:sp>
      <p:sp>
        <p:nvSpPr>
          <p:cNvPr id="20" name="矩形 19"/>
          <p:cNvSpPr/>
          <p:nvPr/>
        </p:nvSpPr>
        <p:spPr>
          <a:xfrm>
            <a:off x="7560118" y="1373798"/>
            <a:ext cx="2614637" cy="523220"/>
          </a:xfrm>
          <a:prstGeom prst="rect">
            <a:avLst/>
          </a:prstGeom>
        </p:spPr>
        <p:txBody>
          <a:bodyPr wrap="square">
            <a:spAutoFit/>
          </a:bodyPr>
          <a:lstStyle/>
          <a:p>
            <a:pPr algn="ctr"/>
            <a:r>
              <a:rPr lang="zh-CN" altLang="en-US" sz="2800" kern="100" dirty="0">
                <a:solidFill>
                  <a:srgbClr val="C00000"/>
                </a:solidFill>
                <a:cs typeface="+mn-ea"/>
                <a:sym typeface="+mn-lt"/>
              </a:rPr>
              <a:t>诫勉提醒</a:t>
            </a:r>
            <a:endParaRPr lang="zh-CN" altLang="en-US" sz="2800" dirty="0">
              <a:solidFill>
                <a:srgbClr val="C00000"/>
              </a:solidFill>
              <a:cs typeface="+mn-ea"/>
              <a:sym typeface="+mn-lt"/>
            </a:endParaRPr>
          </a:p>
        </p:txBody>
      </p:sp>
      <p:sp>
        <p:nvSpPr>
          <p:cNvPr id="17" name="TextBox 10"/>
          <p:cNvSpPr txBox="1"/>
          <p:nvPr/>
        </p:nvSpPr>
        <p:spPr>
          <a:xfrm>
            <a:off x="6950796" y="1973249"/>
            <a:ext cx="4022004" cy="1492716"/>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400" kern="0" dirty="0">
                <a:cs typeface="+mn-ea"/>
                <a:sym typeface="+mn-lt"/>
              </a:rPr>
              <a:t>本着对同志负责的态度，真心实意指出对方存在的不足和问题，坦诚地提出意见建议，帮助同志改进提高。尤其是对群众反映较多的党员，党组织书记要出于公心、严肃认真地指出问题，及时地帮助提领子、扯袖子、醒脑子；</a:t>
            </a:r>
          </a:p>
        </p:txBody>
      </p:sp>
      <p:sp>
        <p:nvSpPr>
          <p:cNvPr id="27" name="矩形 26"/>
          <p:cNvSpPr/>
          <p:nvPr/>
        </p:nvSpPr>
        <p:spPr>
          <a:xfrm>
            <a:off x="1890440" y="3429854"/>
            <a:ext cx="2614637" cy="523220"/>
          </a:xfrm>
          <a:prstGeom prst="rect">
            <a:avLst/>
          </a:prstGeom>
        </p:spPr>
        <p:txBody>
          <a:bodyPr wrap="square">
            <a:spAutoFit/>
          </a:bodyPr>
          <a:lstStyle/>
          <a:p>
            <a:pPr algn="ctr"/>
            <a:r>
              <a:rPr lang="zh-CN" altLang="en-US" sz="2800" kern="100" dirty="0">
                <a:solidFill>
                  <a:srgbClr val="C00000"/>
                </a:solidFill>
                <a:cs typeface="+mn-ea"/>
                <a:sym typeface="+mn-lt"/>
              </a:rPr>
              <a:t>交流思想</a:t>
            </a:r>
            <a:endParaRPr lang="zh-CN" altLang="en-US" sz="2800" dirty="0">
              <a:solidFill>
                <a:srgbClr val="C00000"/>
              </a:solidFill>
              <a:cs typeface="+mn-ea"/>
              <a:sym typeface="+mn-lt"/>
            </a:endParaRPr>
          </a:p>
        </p:txBody>
      </p:sp>
      <p:sp>
        <p:nvSpPr>
          <p:cNvPr id="24" name="TextBox 10"/>
          <p:cNvSpPr txBox="1"/>
          <p:nvPr/>
        </p:nvSpPr>
        <p:spPr>
          <a:xfrm>
            <a:off x="1332685" y="4004847"/>
            <a:ext cx="3828116" cy="1492716"/>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400" kern="0" dirty="0">
                <a:cs typeface="+mn-ea"/>
                <a:sym typeface="+mn-lt"/>
              </a:rPr>
              <a:t>谈话中要深入沟通交流，谈出真实心声，说出真心话语，不拐弯抹角，不遮遮掩掩，尤其是对存在的意见分歧和思想疙瘩，要深入交换意见，反复沟通，消除彼此间的误解和隔阂，增进相互间的理解和感情；</a:t>
            </a:r>
          </a:p>
        </p:txBody>
      </p:sp>
      <p:sp>
        <p:nvSpPr>
          <p:cNvPr id="34" name="矩形 33"/>
          <p:cNvSpPr/>
          <p:nvPr/>
        </p:nvSpPr>
        <p:spPr>
          <a:xfrm>
            <a:off x="7511133" y="3433085"/>
            <a:ext cx="2614637" cy="523220"/>
          </a:xfrm>
          <a:prstGeom prst="rect">
            <a:avLst/>
          </a:prstGeom>
        </p:spPr>
        <p:txBody>
          <a:bodyPr wrap="square">
            <a:spAutoFit/>
          </a:bodyPr>
          <a:lstStyle/>
          <a:p>
            <a:pPr algn="ctr"/>
            <a:r>
              <a:rPr lang="zh-CN" altLang="en-US" sz="2800" kern="100" dirty="0">
                <a:solidFill>
                  <a:srgbClr val="C00000"/>
                </a:solidFill>
                <a:cs typeface="+mn-ea"/>
                <a:sym typeface="+mn-lt"/>
              </a:rPr>
              <a:t>了解困难</a:t>
            </a:r>
            <a:endParaRPr lang="zh-CN" altLang="en-US" sz="2800" dirty="0">
              <a:solidFill>
                <a:srgbClr val="C00000"/>
              </a:solidFill>
              <a:cs typeface="+mn-ea"/>
              <a:sym typeface="+mn-lt"/>
            </a:endParaRPr>
          </a:p>
        </p:txBody>
      </p:sp>
      <p:sp>
        <p:nvSpPr>
          <p:cNvPr id="31" name="TextBox 10"/>
          <p:cNvSpPr txBox="1"/>
          <p:nvPr/>
        </p:nvSpPr>
        <p:spPr>
          <a:xfrm>
            <a:off x="6953378" y="4004847"/>
            <a:ext cx="4019422" cy="1372683"/>
          </a:xfrm>
          <a:prstGeom prst="rect">
            <a:avLst/>
          </a:prstGeom>
          <a:noFill/>
        </p:spPr>
        <p:txBody>
          <a:bodyPr wrap="square" rtlCol="0">
            <a:spAutoFit/>
          </a:bodyPr>
          <a:lstStyle/>
          <a:p>
            <a:pPr algn="just" fontAlgn="base">
              <a:lnSpc>
                <a:spcPct val="130000"/>
              </a:lnSpc>
              <a:spcBef>
                <a:spcPct val="0"/>
              </a:spcBef>
              <a:spcAft>
                <a:spcPct val="0"/>
              </a:spcAft>
              <a:defRPr/>
            </a:pPr>
            <a:r>
              <a:rPr lang="zh-CN" altLang="en-US" sz="1600" kern="0" dirty="0">
                <a:cs typeface="+mn-ea"/>
                <a:sym typeface="+mn-lt"/>
              </a:rPr>
              <a:t>党组织书记与班子成员、与党员群众谈心谈话时，要注重了解对方思想、工作、作风、生活等各方面情况，对发现的实际困难主动给予帮助，体现党内关心关爱。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0" grpId="0"/>
      <p:bldP spid="20" grpId="0"/>
      <p:bldP spid="17" grpId="0"/>
      <p:bldP spid="27" grpId="0"/>
      <p:bldP spid="24" grpId="0"/>
      <p:bldP spid="34"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73095" y="136172"/>
            <a:ext cx="2954655" cy="923330"/>
          </a:xfrm>
          <a:prstGeom prst="rect">
            <a:avLst/>
          </a:prstGeom>
          <a:noFill/>
        </p:spPr>
        <p:txBody>
          <a:bodyPr wrap="none" rtlCol="0">
            <a:spAutoFit/>
          </a:bodyPr>
          <a:lstStyle/>
          <a:p>
            <a:r>
              <a:rPr lang="zh-CN" altLang="en-US" sz="5400" b="1" dirty="0">
                <a:solidFill>
                  <a:srgbClr val="C00000"/>
                </a:solidFill>
                <a:cs typeface="+mn-ea"/>
                <a:sym typeface="+mn-lt"/>
              </a:rPr>
              <a:t>方式方法</a:t>
            </a:r>
          </a:p>
        </p:txBody>
      </p:sp>
      <p:sp>
        <p:nvSpPr>
          <p:cNvPr id="7" name="矩形 6"/>
          <p:cNvSpPr/>
          <p:nvPr/>
        </p:nvSpPr>
        <p:spPr>
          <a:xfrm>
            <a:off x="993534" y="1654592"/>
            <a:ext cx="10413832" cy="917880"/>
          </a:xfrm>
          <a:prstGeom prst="rect">
            <a:avLst/>
          </a:prstGeom>
        </p:spPr>
        <p:txBody>
          <a:bodyPr wrap="square">
            <a:spAutoFit/>
          </a:bodyPr>
          <a:lstStyle/>
          <a:p>
            <a:pPr algn="just">
              <a:lnSpc>
                <a:spcPct val="150000"/>
              </a:lnSpc>
            </a:pPr>
            <a:r>
              <a:rPr lang="zh-CN" altLang="en-US" sz="1900" dirty="0">
                <a:cs typeface="+mn-ea"/>
                <a:sym typeface="+mn-lt"/>
              </a:rPr>
              <a:t>谈心谈话采用个别谈话与集体谈话相结合的方法进行，一般采取</a:t>
            </a:r>
            <a:r>
              <a:rPr lang="zh-CN" altLang="en-US" sz="1900" b="1" dirty="0">
                <a:solidFill>
                  <a:srgbClr val="C00000"/>
                </a:solidFill>
                <a:cs typeface="+mn-ea"/>
                <a:sym typeface="+mn-lt"/>
              </a:rPr>
              <a:t>“一对一、面对面”</a:t>
            </a:r>
            <a:r>
              <a:rPr lang="zh-CN" altLang="en-US" sz="1900" dirty="0">
                <a:cs typeface="+mn-ea"/>
                <a:sym typeface="+mn-lt"/>
              </a:rPr>
              <a:t>的方式深入沟通交流，涉及共性谈话问题时，可采取“一对多”的方式，进行集体谈话。</a:t>
            </a:r>
          </a:p>
        </p:txBody>
      </p:sp>
      <p:grpSp>
        <p:nvGrpSpPr>
          <p:cNvPr id="8" name="组合 7"/>
          <p:cNvGrpSpPr/>
          <p:nvPr/>
        </p:nvGrpSpPr>
        <p:grpSpPr>
          <a:xfrm>
            <a:off x="2248301" y="2883752"/>
            <a:ext cx="7695397" cy="2509064"/>
            <a:chOff x="1698479" y="2457527"/>
            <a:chExt cx="35036911" cy="4400473"/>
          </a:xfrm>
          <a:solidFill>
            <a:srgbClr val="C00000"/>
          </a:solidFill>
        </p:grpSpPr>
        <p:sp>
          <p:nvSpPr>
            <p:cNvPr id="9" name="同侧圆角矩形 8"/>
            <p:cNvSpPr/>
            <p:nvPr/>
          </p:nvSpPr>
          <p:spPr>
            <a:xfrm>
              <a:off x="1698479" y="2457527"/>
              <a:ext cx="35036911" cy="4400473"/>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矩形 9"/>
            <p:cNvSpPr/>
            <p:nvPr/>
          </p:nvSpPr>
          <p:spPr>
            <a:xfrm>
              <a:off x="2405942" y="2994934"/>
              <a:ext cx="33621975" cy="3400663"/>
            </a:xfrm>
            <a:prstGeom prst="rect">
              <a:avLst/>
            </a:prstGeom>
            <a:grpFill/>
          </p:spPr>
          <p:txBody>
            <a:bodyPr wrap="square">
              <a:spAutoFit/>
            </a:bodyPr>
            <a:lstStyle/>
            <a:p>
              <a:pPr lvl="0" algn="just" defTabSz="914400">
                <a:lnSpc>
                  <a:spcPct val="150000"/>
                </a:lnSpc>
              </a:pPr>
              <a:r>
                <a:rPr lang="zh-CN" altLang="en-US" sz="2000" kern="0" dirty="0">
                  <a:solidFill>
                    <a:schemeClr val="bg1"/>
                  </a:solidFill>
                  <a:cs typeface="+mn-ea"/>
                  <a:sym typeface="+mn-lt"/>
                </a:rPr>
                <a:t>局领导班子之间的谈心谈话，一般安排在党员领导干部民主生活会前进行。机关党委、党支部班子之间、与党员群众之间的谈心谈话一般安排在党员组织生活会或党员党性定期分析、民主评议党员工作前进行，也可结合“党员活动日”活动单独组织开展。</a:t>
              </a:r>
              <a:endParaRPr kumimoji="0" lang="zh-CN" altLang="en-US" sz="2000" i="0" u="none" strike="noStrike" kern="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18672" y="81183"/>
            <a:ext cx="2954655" cy="923330"/>
          </a:xfrm>
          <a:prstGeom prst="rect">
            <a:avLst/>
          </a:prstGeom>
          <a:noFill/>
        </p:spPr>
        <p:txBody>
          <a:bodyPr wrap="none" rtlCol="0">
            <a:spAutoFit/>
          </a:bodyPr>
          <a:lstStyle/>
          <a:p>
            <a:r>
              <a:rPr lang="zh-CN" altLang="en-US" sz="5400" dirty="0">
                <a:solidFill>
                  <a:srgbClr val="C00000"/>
                </a:solidFill>
                <a:cs typeface="+mn-ea"/>
                <a:sym typeface="+mn-lt"/>
              </a:rPr>
              <a:t>组织实施</a:t>
            </a:r>
          </a:p>
        </p:txBody>
      </p:sp>
      <p:cxnSp>
        <p:nvCxnSpPr>
          <p:cNvPr id="12" name="PA-1022197"/>
          <p:cNvCxnSpPr/>
          <p:nvPr>
            <p:custDataLst>
              <p:tags r:id="rId1"/>
            </p:custDataLst>
          </p:nvPr>
        </p:nvCxnSpPr>
        <p:spPr>
          <a:xfrm>
            <a:off x="1055980" y="1403145"/>
            <a:ext cx="0" cy="37594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PA-1022198"/>
          <p:cNvSpPr/>
          <p:nvPr>
            <p:custDataLst>
              <p:tags r:id="rId2"/>
            </p:custDataLst>
          </p:nvPr>
        </p:nvSpPr>
        <p:spPr>
          <a:xfrm>
            <a:off x="800220" y="138926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14" name="PA-1022200"/>
          <p:cNvSpPr/>
          <p:nvPr>
            <p:custDataLst>
              <p:tags r:id="rId3"/>
            </p:custDataLst>
          </p:nvPr>
        </p:nvSpPr>
        <p:spPr>
          <a:xfrm>
            <a:off x="1355451" y="1417302"/>
            <a:ext cx="2862592" cy="525657"/>
          </a:xfrm>
          <a:prstGeom prst="rect">
            <a:avLst/>
          </a:prstGeom>
        </p:spPr>
        <p:txBody>
          <a:bodyPr wrap="square">
            <a:spAutoFit/>
          </a:bodyPr>
          <a:lstStyle/>
          <a:p>
            <a:pPr algn="just">
              <a:lnSpc>
                <a:spcPct val="130000"/>
              </a:lnSpc>
            </a:pPr>
            <a:r>
              <a:rPr lang="zh-CN" altLang="en-US" sz="2400" dirty="0">
                <a:solidFill>
                  <a:srgbClr val="C00000"/>
                </a:solidFill>
                <a:cs typeface="+mn-ea"/>
                <a:sym typeface="+mn-lt"/>
              </a:rPr>
              <a:t>确定固定谈话日</a:t>
            </a:r>
            <a:endParaRPr lang="zh-CN" altLang="en-US" sz="2400" dirty="0">
              <a:cs typeface="+mn-ea"/>
              <a:sym typeface="+mn-lt"/>
            </a:endParaRPr>
          </a:p>
        </p:txBody>
      </p:sp>
      <p:sp>
        <p:nvSpPr>
          <p:cNvPr id="15" name="PA-1022198"/>
          <p:cNvSpPr/>
          <p:nvPr>
            <p:custDataLst>
              <p:tags r:id="rId4"/>
            </p:custDataLst>
          </p:nvPr>
        </p:nvSpPr>
        <p:spPr>
          <a:xfrm>
            <a:off x="800220" y="367001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6" name="PA-1022200"/>
          <p:cNvSpPr/>
          <p:nvPr>
            <p:custDataLst>
              <p:tags r:id="rId5"/>
            </p:custDataLst>
          </p:nvPr>
        </p:nvSpPr>
        <p:spPr>
          <a:xfrm>
            <a:off x="1355451" y="3625627"/>
            <a:ext cx="3495642" cy="525657"/>
          </a:xfrm>
          <a:prstGeom prst="rect">
            <a:avLst/>
          </a:prstGeom>
        </p:spPr>
        <p:txBody>
          <a:bodyPr wrap="square">
            <a:spAutoFit/>
          </a:bodyPr>
          <a:lstStyle/>
          <a:p>
            <a:pPr algn="just">
              <a:lnSpc>
                <a:spcPct val="130000"/>
              </a:lnSpc>
            </a:pPr>
            <a:r>
              <a:rPr lang="zh-CN" altLang="en-US" sz="2400" dirty="0">
                <a:solidFill>
                  <a:srgbClr val="C00000"/>
                </a:solidFill>
                <a:cs typeface="+mn-ea"/>
                <a:sym typeface="+mn-lt"/>
              </a:rPr>
              <a:t>党员干部作表率</a:t>
            </a:r>
            <a:endParaRPr lang="zh-CN" altLang="en-US" sz="2400" dirty="0">
              <a:cs typeface="+mn-ea"/>
              <a:sym typeface="+mn-lt"/>
            </a:endParaRPr>
          </a:p>
        </p:txBody>
      </p:sp>
      <p:sp>
        <p:nvSpPr>
          <p:cNvPr id="17" name="PA-1022200"/>
          <p:cNvSpPr/>
          <p:nvPr>
            <p:custDataLst>
              <p:tags r:id="rId6"/>
            </p:custDataLst>
          </p:nvPr>
        </p:nvSpPr>
        <p:spPr>
          <a:xfrm>
            <a:off x="1355451" y="1788488"/>
            <a:ext cx="6102483" cy="1892826"/>
          </a:xfrm>
          <a:prstGeom prst="rect">
            <a:avLst/>
          </a:prstGeom>
        </p:spPr>
        <p:txBody>
          <a:bodyPr wrap="square">
            <a:spAutoFit/>
          </a:bodyPr>
          <a:lstStyle/>
          <a:p>
            <a:pPr algn="just">
              <a:lnSpc>
                <a:spcPct val="130000"/>
              </a:lnSpc>
            </a:pPr>
            <a:r>
              <a:rPr lang="zh-CN" altLang="en-US" dirty="0">
                <a:cs typeface="+mn-ea"/>
                <a:sym typeface="+mn-lt"/>
              </a:rPr>
              <a:t>机关党委负责组织实施，每周六上午安排党员干部主动找党组书记反映情况，汇报思想。党组书记认为必要时可随时找党员干部谈心，主动征求意见及时了解思想工作情况；对党员干部出现苗头性、倾向性问题时，应及时进行诫勉谈话。</a:t>
            </a:r>
          </a:p>
        </p:txBody>
      </p:sp>
      <p:sp>
        <p:nvSpPr>
          <p:cNvPr id="18" name="PA-1022200"/>
          <p:cNvSpPr/>
          <p:nvPr>
            <p:custDataLst>
              <p:tags r:id="rId7"/>
            </p:custDataLst>
          </p:nvPr>
        </p:nvSpPr>
        <p:spPr>
          <a:xfrm>
            <a:off x="1355451" y="4088250"/>
            <a:ext cx="6102483" cy="1172629"/>
          </a:xfrm>
          <a:prstGeom prst="rect">
            <a:avLst/>
          </a:prstGeom>
        </p:spPr>
        <p:txBody>
          <a:bodyPr wrap="square">
            <a:spAutoFit/>
          </a:bodyPr>
          <a:lstStyle/>
          <a:p>
            <a:pPr algn="just">
              <a:lnSpc>
                <a:spcPct val="130000"/>
              </a:lnSpc>
            </a:pPr>
            <a:r>
              <a:rPr lang="zh-CN" altLang="en-US" dirty="0">
                <a:cs typeface="+mn-ea"/>
                <a:sym typeface="+mn-lt"/>
              </a:rPr>
              <a:t>党员领导干部要主动与其他同志谈心，带头查摆问题，带头开展批评与自我批评，带头吐真情、讲实话，带头落实整改措施、改进工作，为党员群众作出表率。</a:t>
            </a:r>
          </a:p>
        </p:txBody>
      </p:sp>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1927" y="1023856"/>
            <a:ext cx="4119853" cy="37949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P spid="15" grpId="0" animBg="1"/>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民主评议党员制度</a:t>
            </a: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926853" y="1068456"/>
            <a:ext cx="5878705" cy="3970318"/>
          </a:xfrm>
          <a:prstGeom prst="rect">
            <a:avLst/>
          </a:prstGeom>
          <a:noFill/>
        </p:spPr>
        <p:txBody>
          <a:bodyPr wrap="square" rtlCol="0">
            <a:spAutoFit/>
          </a:bodyPr>
          <a:lstStyle/>
          <a:p>
            <a:pPr>
              <a:lnSpc>
                <a:spcPct val="150000"/>
              </a:lnSpc>
            </a:pPr>
            <a:r>
              <a:rPr lang="zh-CN" altLang="en-US" sz="2800" dirty="0">
                <a:solidFill>
                  <a:schemeClr val="tx1">
                    <a:lumMod val="75000"/>
                    <a:lumOff val="25000"/>
                  </a:schemeClr>
                </a:solidFill>
                <a:cs typeface="+mn-ea"/>
                <a:sym typeface="+mn-lt"/>
              </a:rPr>
              <a:t>为了进一步在党内实行有效的</a:t>
            </a:r>
            <a:r>
              <a:rPr lang="zh-CN" altLang="en-US" sz="2800" dirty="0">
                <a:solidFill>
                  <a:srgbClr val="C00000"/>
                </a:solidFill>
                <a:cs typeface="+mn-ea"/>
                <a:sym typeface="+mn-lt"/>
              </a:rPr>
              <a:t>民主监督</a:t>
            </a:r>
            <a:r>
              <a:rPr lang="zh-CN" altLang="en-US" sz="2800" dirty="0">
                <a:solidFill>
                  <a:schemeClr val="tx1">
                    <a:lumMod val="75000"/>
                    <a:lumOff val="25000"/>
                  </a:schemeClr>
                </a:solidFill>
                <a:cs typeface="+mn-ea"/>
                <a:sym typeface="+mn-lt"/>
              </a:rPr>
              <a:t>，加强廉政建设，清除党内少数腐败分子，提高党员素质，发挥党员的先锋模范作用和党组织的核心作用，在职工群众中重新树立党组织的威信和共产党员的良好形象</a:t>
            </a:r>
            <a:endParaRPr lang="zh-CN" altLang="zh-CN" sz="2800" dirty="0">
              <a:solidFill>
                <a:schemeClr val="tx1">
                  <a:lumMod val="75000"/>
                  <a:lumOff val="25000"/>
                </a:schemeClr>
              </a:solidFill>
              <a:cs typeface="+mn-ea"/>
              <a:sym typeface="+mn-lt"/>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278" t="21070" r="3721" b="13793"/>
          <a:stretch>
            <a:fillRect/>
          </a:stretch>
        </p:blipFill>
        <p:spPr>
          <a:xfrm>
            <a:off x="386442" y="1068456"/>
            <a:ext cx="5540411" cy="40097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anim calcmode="lin" valueType="num">
                                      <p:cBhvr>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156715" y="828448"/>
            <a:ext cx="0" cy="45923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p:cNvSpPr/>
          <p:nvPr>
            <p:custDataLst>
              <p:tags r:id="rId2"/>
            </p:custDataLst>
          </p:nvPr>
        </p:nvSpPr>
        <p:spPr>
          <a:xfrm>
            <a:off x="900955" y="814571"/>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4" name="PA-1022200"/>
          <p:cNvSpPr/>
          <p:nvPr>
            <p:custDataLst>
              <p:tags r:id="rId3"/>
            </p:custDataLst>
          </p:nvPr>
        </p:nvSpPr>
        <p:spPr>
          <a:xfrm>
            <a:off x="1456186" y="842605"/>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民主评议党员是一项党建工作制度。为加强我办党建工作特制定本制度。</a:t>
            </a:r>
            <a:endParaRPr lang="zh-CN" altLang="en-US" sz="1600" dirty="0">
              <a:cs typeface="+mn-ea"/>
              <a:sym typeface="+mn-lt"/>
            </a:endParaRPr>
          </a:p>
        </p:txBody>
      </p:sp>
      <p:sp>
        <p:nvSpPr>
          <p:cNvPr id="5" name="PA-1022198"/>
          <p:cNvSpPr/>
          <p:nvPr>
            <p:custDataLst>
              <p:tags r:id="rId4"/>
            </p:custDataLst>
          </p:nvPr>
        </p:nvSpPr>
        <p:spPr>
          <a:xfrm>
            <a:off x="900955" y="156530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6" name="PA-1022200"/>
          <p:cNvSpPr/>
          <p:nvPr>
            <p:custDataLst>
              <p:tags r:id="rId5"/>
            </p:custDataLst>
          </p:nvPr>
        </p:nvSpPr>
        <p:spPr>
          <a:xfrm>
            <a:off x="1456186" y="1566178"/>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民主评议党员每年进行一次，一般安排在年末，时间半个月至一个月。</a:t>
            </a:r>
            <a:endParaRPr lang="zh-CN" altLang="en-US" sz="1600" dirty="0">
              <a:cs typeface="+mn-ea"/>
              <a:sym typeface="+mn-lt"/>
            </a:endParaRPr>
          </a:p>
        </p:txBody>
      </p:sp>
      <p:sp>
        <p:nvSpPr>
          <p:cNvPr id="10" name="PA-1022198"/>
          <p:cNvSpPr/>
          <p:nvPr>
            <p:custDataLst>
              <p:tags r:id="rId6"/>
            </p:custDataLst>
          </p:nvPr>
        </p:nvSpPr>
        <p:spPr>
          <a:xfrm>
            <a:off x="900955" y="235124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1" name="PA-1022200"/>
          <p:cNvSpPr/>
          <p:nvPr>
            <p:custDataLst>
              <p:tags r:id="rId7"/>
            </p:custDataLst>
          </p:nvPr>
        </p:nvSpPr>
        <p:spPr>
          <a:xfrm>
            <a:off x="1456186" y="2352122"/>
            <a:ext cx="1639125"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评议内容</a:t>
            </a:r>
            <a:r>
              <a:rPr lang="en-US" altLang="zh-CN" dirty="0">
                <a:solidFill>
                  <a:srgbClr val="C00000"/>
                </a:solidFill>
                <a:cs typeface="+mn-ea"/>
                <a:sym typeface="+mn-lt"/>
              </a:rPr>
              <a:t>:</a:t>
            </a:r>
            <a:endParaRPr lang="zh-CN" altLang="en-US" sz="1600" dirty="0">
              <a:cs typeface="+mn-ea"/>
              <a:sym typeface="+mn-lt"/>
            </a:endParaRPr>
          </a:p>
        </p:txBody>
      </p:sp>
      <p:sp>
        <p:nvSpPr>
          <p:cNvPr id="12" name="PA-1022200"/>
          <p:cNvSpPr/>
          <p:nvPr>
            <p:custDataLst>
              <p:tags r:id="rId8"/>
            </p:custDataLst>
          </p:nvPr>
        </p:nvSpPr>
        <p:spPr>
          <a:xfrm>
            <a:off x="2553211" y="2369566"/>
            <a:ext cx="8798859" cy="3208571"/>
          </a:xfrm>
          <a:prstGeom prst="rect">
            <a:avLst/>
          </a:prstGeom>
        </p:spPr>
        <p:txBody>
          <a:bodyPr wrap="square">
            <a:spAutoFit/>
          </a:bodyPr>
          <a:lstStyle/>
          <a:p>
            <a:pPr algn="just">
              <a:lnSpc>
                <a:spcPct val="150000"/>
              </a:lnSpc>
            </a:pPr>
            <a:r>
              <a:rPr lang="en-US" altLang="zh-CN" sz="1500" dirty="0">
                <a:cs typeface="+mn-ea"/>
                <a:sym typeface="+mn-lt"/>
              </a:rPr>
              <a:t>1</a:t>
            </a:r>
            <a:r>
              <a:rPr lang="zh-CN" altLang="en-US" sz="1500" dirty="0">
                <a:cs typeface="+mn-ea"/>
                <a:sym typeface="+mn-lt"/>
              </a:rPr>
              <a:t>、是否具有坚定的共产主义信念，能否坚持四项基本原则，坚持改革开放，把实现现阶段的共同理想同脚踏实地地做好本职工作结合起来，全心全意为人民服务。 </a:t>
            </a:r>
            <a:endParaRPr lang="en-US" altLang="zh-CN" sz="1500" dirty="0">
              <a:cs typeface="+mn-ea"/>
              <a:sym typeface="+mn-lt"/>
            </a:endParaRPr>
          </a:p>
          <a:p>
            <a:pPr algn="just">
              <a:lnSpc>
                <a:spcPct val="150000"/>
              </a:lnSpc>
            </a:pPr>
            <a:r>
              <a:rPr lang="en-US" altLang="zh-CN" sz="1500" dirty="0">
                <a:cs typeface="+mn-ea"/>
                <a:sym typeface="+mn-lt"/>
              </a:rPr>
              <a:t>2</a:t>
            </a:r>
            <a:r>
              <a:rPr lang="zh-CN" altLang="en-US" sz="1500" dirty="0">
                <a:cs typeface="+mn-ea"/>
                <a:sym typeface="+mn-lt"/>
              </a:rPr>
              <a:t>、是否坚决贯彻执行党在社会主义初级阶段的基本路线和各项方针政策，为深化人防改革，促进机关三个文明建设做出贡献。</a:t>
            </a:r>
            <a:endParaRPr lang="en-US" altLang="zh-CN" sz="1500" dirty="0">
              <a:cs typeface="+mn-ea"/>
              <a:sym typeface="+mn-lt"/>
            </a:endParaRPr>
          </a:p>
          <a:p>
            <a:pPr algn="just">
              <a:lnSpc>
                <a:spcPct val="150000"/>
              </a:lnSpc>
            </a:pPr>
            <a:r>
              <a:rPr lang="en-US" altLang="zh-CN" sz="1500" dirty="0">
                <a:cs typeface="+mn-ea"/>
                <a:sym typeface="+mn-lt"/>
              </a:rPr>
              <a:t>3</a:t>
            </a:r>
            <a:r>
              <a:rPr lang="zh-CN" altLang="en-US" sz="1500" dirty="0">
                <a:cs typeface="+mn-ea"/>
                <a:sym typeface="+mn-lt"/>
              </a:rPr>
              <a:t>、是否站在改革前列，维护改革大局，正确处理国家、集体、个人利益之间的关系。做到个人利益服从党和人民利益，局部利益服从整体利益。 </a:t>
            </a:r>
            <a:endParaRPr lang="en-US" altLang="zh-CN" sz="1500" dirty="0">
              <a:cs typeface="+mn-ea"/>
              <a:sym typeface="+mn-lt"/>
            </a:endParaRPr>
          </a:p>
          <a:p>
            <a:pPr algn="just">
              <a:lnSpc>
                <a:spcPct val="150000"/>
              </a:lnSpc>
            </a:pPr>
            <a:r>
              <a:rPr lang="en-US" altLang="zh-CN" sz="1500" dirty="0">
                <a:cs typeface="+mn-ea"/>
                <a:sym typeface="+mn-lt"/>
              </a:rPr>
              <a:t>4</a:t>
            </a:r>
            <a:r>
              <a:rPr lang="zh-CN" altLang="en-US" sz="1500" dirty="0">
                <a:cs typeface="+mn-ea"/>
                <a:sym typeface="+mn-lt"/>
              </a:rPr>
              <a:t>、是否切实地执行党的决议，遵守党的章程，履行党员义务，珍惜党员权利。 </a:t>
            </a:r>
            <a:endParaRPr lang="en-US" altLang="zh-CN" sz="1500" dirty="0">
              <a:cs typeface="+mn-ea"/>
              <a:sym typeface="+mn-lt"/>
            </a:endParaRPr>
          </a:p>
          <a:p>
            <a:pPr algn="just">
              <a:lnSpc>
                <a:spcPct val="150000"/>
              </a:lnSpc>
            </a:pPr>
            <a:r>
              <a:rPr lang="en-US" altLang="zh-CN" sz="1500" dirty="0">
                <a:cs typeface="+mn-ea"/>
                <a:sym typeface="+mn-lt"/>
              </a:rPr>
              <a:t>5</a:t>
            </a:r>
            <a:r>
              <a:rPr lang="zh-CN" altLang="en-US" sz="1500" dirty="0">
                <a:cs typeface="+mn-ea"/>
                <a:sym typeface="+mn-lt"/>
              </a:rPr>
              <a:t>、是否密切联系群众、关心群众疾苦，艰苦奋斗、廉洁奉公，反对腐化奢侈，反对以权谋私；是否模范遵守本办所制定的一切规章制度，是否起到党员先锋模范作用。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0"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1184850" y="856584"/>
            <a:ext cx="0" cy="45923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A-1022198"/>
          <p:cNvSpPr/>
          <p:nvPr>
            <p:custDataLst>
              <p:tags r:id="rId2"/>
            </p:custDataLst>
          </p:nvPr>
        </p:nvSpPr>
        <p:spPr>
          <a:xfrm>
            <a:off x="929090" y="770039"/>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11" name="PA-1022200"/>
          <p:cNvSpPr/>
          <p:nvPr>
            <p:custDataLst>
              <p:tags r:id="rId3"/>
            </p:custDataLst>
          </p:nvPr>
        </p:nvSpPr>
        <p:spPr>
          <a:xfrm>
            <a:off x="1484321" y="770914"/>
            <a:ext cx="1639125"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基本方法</a:t>
            </a:r>
            <a:r>
              <a:rPr lang="en-US" altLang="zh-CN" dirty="0">
                <a:solidFill>
                  <a:srgbClr val="C00000"/>
                </a:solidFill>
                <a:cs typeface="+mn-ea"/>
                <a:sym typeface="+mn-lt"/>
              </a:rPr>
              <a:t>:</a:t>
            </a:r>
            <a:endParaRPr lang="zh-CN" altLang="en-US" sz="1600" dirty="0">
              <a:cs typeface="+mn-ea"/>
              <a:sym typeface="+mn-lt"/>
            </a:endParaRPr>
          </a:p>
        </p:txBody>
      </p:sp>
      <p:sp>
        <p:nvSpPr>
          <p:cNvPr id="12" name="PA-1022200"/>
          <p:cNvSpPr/>
          <p:nvPr>
            <p:custDataLst>
              <p:tags r:id="rId4"/>
            </p:custDataLst>
          </p:nvPr>
        </p:nvSpPr>
        <p:spPr>
          <a:xfrm>
            <a:off x="1484321" y="1108398"/>
            <a:ext cx="9927391" cy="2585323"/>
          </a:xfrm>
          <a:prstGeom prst="rect">
            <a:avLst/>
          </a:prstGeom>
        </p:spPr>
        <p:txBody>
          <a:bodyPr wrap="square">
            <a:spAutoFit/>
          </a:bodyPr>
          <a:lstStyle/>
          <a:p>
            <a:pPr algn="just">
              <a:lnSpc>
                <a:spcPct val="120000"/>
              </a:lnSpc>
            </a:pPr>
            <a:r>
              <a:rPr lang="en-US" altLang="zh-CN" sz="1500" dirty="0">
                <a:solidFill>
                  <a:srgbClr val="C00000"/>
                </a:solidFill>
                <a:cs typeface="+mn-ea"/>
                <a:sym typeface="+mn-lt"/>
              </a:rPr>
              <a:t>1</a:t>
            </a:r>
            <a:r>
              <a:rPr lang="zh-CN" altLang="en-US" sz="1500" dirty="0">
                <a:solidFill>
                  <a:srgbClr val="C00000"/>
                </a:solidFill>
                <a:cs typeface="+mn-ea"/>
                <a:sym typeface="+mn-lt"/>
              </a:rPr>
              <a:t>、学习教育。</a:t>
            </a:r>
            <a:r>
              <a:rPr lang="zh-CN" altLang="en-US" sz="1500" dirty="0">
                <a:cs typeface="+mn-ea"/>
                <a:sym typeface="+mn-lt"/>
              </a:rPr>
              <a:t>要与形势教育结合起来，对党员普遍进行在新形势下坚持党员标准的教育。学习内容以</a:t>
            </a:r>
            <a:r>
              <a:rPr lang="en-US" altLang="zh-CN" sz="1500" dirty="0">
                <a:cs typeface="+mn-ea"/>
                <a:sym typeface="+mn-lt"/>
              </a:rPr>
              <a:t>《</a:t>
            </a:r>
            <a:r>
              <a:rPr lang="zh-CN" altLang="en-US" sz="1500" dirty="0">
                <a:cs typeface="+mn-ea"/>
                <a:sym typeface="+mn-lt"/>
              </a:rPr>
              <a:t>党章</a:t>
            </a:r>
            <a:r>
              <a:rPr lang="en-US" altLang="zh-CN" sz="1500" dirty="0">
                <a:cs typeface="+mn-ea"/>
                <a:sym typeface="+mn-lt"/>
              </a:rPr>
              <a:t>》</a:t>
            </a:r>
            <a:r>
              <a:rPr lang="zh-CN" altLang="en-US" sz="1500" dirty="0">
                <a:cs typeface="+mn-ea"/>
                <a:sym typeface="+mn-lt"/>
              </a:rPr>
              <a:t>、</a:t>
            </a:r>
            <a:r>
              <a:rPr lang="en-US" altLang="zh-CN" sz="1500" dirty="0">
                <a:cs typeface="+mn-ea"/>
                <a:sym typeface="+mn-lt"/>
              </a:rPr>
              <a:t>《</a:t>
            </a:r>
            <a:r>
              <a:rPr lang="zh-CN" altLang="en-US" sz="1500" dirty="0">
                <a:cs typeface="+mn-ea"/>
                <a:sym typeface="+mn-lt"/>
              </a:rPr>
              <a:t>准则</a:t>
            </a:r>
            <a:r>
              <a:rPr lang="en-US" altLang="zh-CN" sz="1500" dirty="0">
                <a:cs typeface="+mn-ea"/>
                <a:sym typeface="+mn-lt"/>
              </a:rPr>
              <a:t>》</a:t>
            </a:r>
            <a:r>
              <a:rPr lang="zh-CN" altLang="en-US" sz="1500" dirty="0">
                <a:cs typeface="+mn-ea"/>
                <a:sym typeface="+mn-lt"/>
              </a:rPr>
              <a:t>和党中央有关文件为主。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2</a:t>
            </a:r>
            <a:r>
              <a:rPr lang="zh-CN" altLang="en-US" sz="1500" dirty="0">
                <a:solidFill>
                  <a:srgbClr val="C00000"/>
                </a:solidFill>
                <a:cs typeface="+mn-ea"/>
                <a:sym typeface="+mn-lt"/>
              </a:rPr>
              <a:t>、自我总结、自我评价。</a:t>
            </a:r>
            <a:r>
              <a:rPr lang="zh-CN" altLang="en-US" sz="1500" dirty="0">
                <a:cs typeface="+mn-ea"/>
                <a:sym typeface="+mn-lt"/>
              </a:rPr>
              <a:t>在学习讨论、提高认识的基础上，对照党员标准，围绕评议内容，认真总结个人一年来思想工作学习和作风情况，并在小组会上汇报。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3</a:t>
            </a:r>
            <a:r>
              <a:rPr lang="zh-CN" altLang="en-US" sz="1500" dirty="0">
                <a:solidFill>
                  <a:srgbClr val="C00000"/>
                </a:solidFill>
                <a:cs typeface="+mn-ea"/>
                <a:sym typeface="+mn-lt"/>
              </a:rPr>
              <a:t>、民主评议。</a:t>
            </a:r>
            <a:r>
              <a:rPr lang="zh-CN" altLang="en-US" sz="1500" dirty="0">
                <a:cs typeface="+mn-ea"/>
                <a:sym typeface="+mn-lt"/>
              </a:rPr>
              <a:t>一般是召开党小组会或党支部大会，进行民主评议。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4</a:t>
            </a:r>
            <a:r>
              <a:rPr lang="zh-CN" altLang="en-US" sz="1500" dirty="0">
                <a:solidFill>
                  <a:srgbClr val="C00000"/>
                </a:solidFill>
                <a:cs typeface="+mn-ea"/>
                <a:sym typeface="+mn-lt"/>
              </a:rPr>
              <a:t>、组织考察。</a:t>
            </a:r>
            <a:r>
              <a:rPr lang="zh-CN" altLang="en-US" sz="1500" dirty="0">
                <a:cs typeface="+mn-ea"/>
                <a:sym typeface="+mn-lt"/>
              </a:rPr>
              <a:t>支委会对党内外评议的意见，进行实事求是的分析、综合，形成组织意见，转告本人，并向支部大会报告。 </a:t>
            </a:r>
            <a:endParaRPr lang="en-US" altLang="zh-CN" sz="1500" dirty="0">
              <a:cs typeface="+mn-ea"/>
              <a:sym typeface="+mn-lt"/>
            </a:endParaRPr>
          </a:p>
          <a:p>
            <a:pPr algn="just">
              <a:lnSpc>
                <a:spcPct val="120000"/>
              </a:lnSpc>
            </a:pPr>
            <a:r>
              <a:rPr lang="en-US" altLang="zh-CN" sz="1500" dirty="0">
                <a:solidFill>
                  <a:srgbClr val="C00000"/>
                </a:solidFill>
                <a:cs typeface="+mn-ea"/>
                <a:sym typeface="+mn-lt"/>
              </a:rPr>
              <a:t>5</a:t>
            </a:r>
            <a:r>
              <a:rPr lang="zh-CN" altLang="en-US" sz="1500" dirty="0">
                <a:solidFill>
                  <a:srgbClr val="C00000"/>
                </a:solidFill>
                <a:cs typeface="+mn-ea"/>
                <a:sym typeface="+mn-lt"/>
              </a:rPr>
              <a:t>、表彰和处理。</a:t>
            </a:r>
            <a:r>
              <a:rPr lang="zh-CN" altLang="en-US" sz="1500" dirty="0">
                <a:cs typeface="+mn-ea"/>
                <a:sym typeface="+mn-lt"/>
              </a:rPr>
              <a:t>对民主评议的好党员，党支部进行表彰；对评议中揭露的违法乱纪问题，要严肃查处；对经评议认为不合格的党员，要提出妥善的处理意见，并交支部大会表决。同时要做好思想工作，继续发挥他们的先锋模范作用。</a:t>
            </a:r>
          </a:p>
        </p:txBody>
      </p:sp>
      <p:sp>
        <p:nvSpPr>
          <p:cNvPr id="13" name="PA-1022198"/>
          <p:cNvSpPr/>
          <p:nvPr>
            <p:custDataLst>
              <p:tags r:id="rId5"/>
            </p:custDataLst>
          </p:nvPr>
        </p:nvSpPr>
        <p:spPr>
          <a:xfrm>
            <a:off x="929090" y="381790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14" name="PA-1022200"/>
          <p:cNvSpPr/>
          <p:nvPr>
            <p:custDataLst>
              <p:tags r:id="rId6"/>
            </p:custDataLst>
          </p:nvPr>
        </p:nvSpPr>
        <p:spPr>
          <a:xfrm>
            <a:off x="1484321" y="3818783"/>
            <a:ext cx="1639125"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几点要求</a:t>
            </a:r>
            <a:r>
              <a:rPr lang="en-US" altLang="zh-CN" dirty="0">
                <a:solidFill>
                  <a:srgbClr val="C00000"/>
                </a:solidFill>
                <a:cs typeface="+mn-ea"/>
                <a:sym typeface="+mn-lt"/>
              </a:rPr>
              <a:t>:</a:t>
            </a:r>
            <a:endParaRPr lang="zh-CN" altLang="en-US" sz="1600" dirty="0">
              <a:cs typeface="+mn-ea"/>
              <a:sym typeface="+mn-lt"/>
            </a:endParaRPr>
          </a:p>
        </p:txBody>
      </p:sp>
      <p:sp>
        <p:nvSpPr>
          <p:cNvPr id="15" name="PA-1022200"/>
          <p:cNvSpPr/>
          <p:nvPr>
            <p:custDataLst>
              <p:tags r:id="rId7"/>
            </p:custDataLst>
          </p:nvPr>
        </p:nvSpPr>
        <p:spPr>
          <a:xfrm>
            <a:off x="1484321" y="4156267"/>
            <a:ext cx="9927391" cy="1384995"/>
          </a:xfrm>
          <a:prstGeom prst="rect">
            <a:avLst/>
          </a:prstGeom>
        </p:spPr>
        <p:txBody>
          <a:bodyPr wrap="square">
            <a:spAutoFit/>
          </a:bodyPr>
          <a:lstStyle/>
          <a:p>
            <a:pPr algn="just">
              <a:lnSpc>
                <a:spcPct val="140000"/>
              </a:lnSpc>
            </a:pPr>
            <a:r>
              <a:rPr lang="en-US" altLang="zh-CN" sz="1500" dirty="0">
                <a:cs typeface="+mn-ea"/>
                <a:sym typeface="+mn-lt"/>
              </a:rPr>
              <a:t>1</a:t>
            </a:r>
            <a:r>
              <a:rPr lang="zh-CN" altLang="en-US" sz="1500" dirty="0">
                <a:cs typeface="+mn-ea"/>
                <a:sym typeface="+mn-lt"/>
              </a:rPr>
              <a:t>、每个党员要提高对民主评议党员的思想认识，自觉参加评议工作。 </a:t>
            </a:r>
            <a:endParaRPr lang="en-US" altLang="zh-CN" sz="1500" dirty="0">
              <a:cs typeface="+mn-ea"/>
              <a:sym typeface="+mn-lt"/>
            </a:endParaRPr>
          </a:p>
          <a:p>
            <a:pPr algn="just">
              <a:lnSpc>
                <a:spcPct val="140000"/>
              </a:lnSpc>
            </a:pPr>
            <a:r>
              <a:rPr lang="en-US" altLang="zh-CN" sz="1500" dirty="0">
                <a:cs typeface="+mn-ea"/>
                <a:sym typeface="+mn-lt"/>
              </a:rPr>
              <a:t>2</a:t>
            </a:r>
            <a:r>
              <a:rPr lang="zh-CN" altLang="en-US" sz="1500" dirty="0">
                <a:cs typeface="+mn-ea"/>
                <a:sym typeface="+mn-lt"/>
              </a:rPr>
              <a:t>、认真开展批评和自我批评。 </a:t>
            </a:r>
            <a:endParaRPr lang="en-US" altLang="zh-CN" sz="1500" dirty="0">
              <a:cs typeface="+mn-ea"/>
              <a:sym typeface="+mn-lt"/>
            </a:endParaRPr>
          </a:p>
          <a:p>
            <a:pPr algn="just">
              <a:lnSpc>
                <a:spcPct val="140000"/>
              </a:lnSpc>
            </a:pPr>
            <a:r>
              <a:rPr lang="en-US" altLang="zh-CN" sz="1500" dirty="0">
                <a:cs typeface="+mn-ea"/>
                <a:sym typeface="+mn-lt"/>
              </a:rPr>
              <a:t>3</a:t>
            </a:r>
            <a:r>
              <a:rPr lang="zh-CN" altLang="en-US" sz="1500" dirty="0">
                <a:cs typeface="+mn-ea"/>
                <a:sym typeface="+mn-lt"/>
              </a:rPr>
              <a:t>、支部要认真组织评议，严格掌握标准，提出正确的组织意见，做好妥善的处理工作。要加强思想工作，使评议党员过程成为对党员思想教育的过程，不断提高广大党员的思想素质。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党日制度</a:t>
            </a: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102276"/>
          <p:cNvSpPr txBox="1"/>
          <p:nvPr>
            <p:custDataLst>
              <p:tags r:id="rId1"/>
            </p:custDataLst>
          </p:nvPr>
        </p:nvSpPr>
        <p:spPr>
          <a:xfrm>
            <a:off x="4410882" y="0"/>
            <a:ext cx="5786871" cy="79206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zh-CN" altLang="en-US" sz="7000" dirty="0">
                <a:solidFill>
                  <a:srgbClr val="C00000"/>
                </a:solidFill>
                <a:cs typeface="+mn-ea"/>
                <a:sym typeface="+mn-lt"/>
              </a:rPr>
              <a:t>党日制度</a:t>
            </a:r>
            <a:endParaRPr lang="en-US" altLang="zh-CN" sz="7000" dirty="0">
              <a:solidFill>
                <a:srgbClr val="C00000"/>
              </a:solidFill>
              <a:cs typeface="+mn-ea"/>
              <a:sym typeface="+mn-lt"/>
            </a:endParaRPr>
          </a:p>
        </p:txBody>
      </p:sp>
      <p:grpSp>
        <p:nvGrpSpPr>
          <p:cNvPr id="19" name="组合 18"/>
          <p:cNvGrpSpPr/>
          <p:nvPr/>
        </p:nvGrpSpPr>
        <p:grpSpPr>
          <a:xfrm rot="5400000">
            <a:off x="4727900" y="-637666"/>
            <a:ext cx="2636630" cy="8477252"/>
            <a:chOff x="1698488" y="-1619252"/>
            <a:chExt cx="8078708" cy="8477252"/>
          </a:xfrm>
        </p:grpSpPr>
        <p:sp>
          <p:nvSpPr>
            <p:cNvPr id="20" name="同侧圆角矩形 19"/>
            <p:cNvSpPr/>
            <p:nvPr/>
          </p:nvSpPr>
          <p:spPr>
            <a:xfrm>
              <a:off x="1698488" y="-1619252"/>
              <a:ext cx="8078708" cy="8477252"/>
            </a:xfrm>
            <a:prstGeom prst="round2SameRect">
              <a:avLst>
                <a:gd name="adj1" fmla="val 1185"/>
                <a:gd name="adj2"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21" name="矩形 20"/>
            <p:cNvSpPr/>
            <p:nvPr/>
          </p:nvSpPr>
          <p:spPr>
            <a:xfrm rot="16200000">
              <a:off x="1951143" y="-765933"/>
              <a:ext cx="7266404" cy="6789858"/>
            </a:xfrm>
            <a:prstGeom prst="rect">
              <a:avLst/>
            </a:prstGeom>
          </p:spPr>
          <p:txBody>
            <a:bodyPr wrap="square">
              <a:spAutoFit/>
            </a:bodyPr>
            <a:lstStyle/>
            <a:p>
              <a:pPr lvl="0" algn="just" defTabSz="914400">
                <a:lnSpc>
                  <a:spcPct val="150000"/>
                </a:lnSpc>
              </a:pPr>
              <a:r>
                <a:rPr lang="zh-CN" altLang="en-US" sz="2300" kern="0" dirty="0">
                  <a:solidFill>
                    <a:prstClr val="white"/>
                  </a:solidFill>
                  <a:cs typeface="+mn-ea"/>
                  <a:sym typeface="+mn-lt"/>
                </a:rPr>
                <a:t>党日，是指党的组织和党员进行党的活动的专门时间。</a:t>
              </a:r>
              <a:r>
                <a:rPr lang="en-US" altLang="zh-CN" sz="2300" kern="0" dirty="0">
                  <a:solidFill>
                    <a:prstClr val="white"/>
                  </a:solidFill>
                  <a:cs typeface="+mn-ea"/>
                  <a:sym typeface="+mn-lt"/>
                </a:rPr>
                <a:t>《</a:t>
              </a:r>
              <a:r>
                <a:rPr lang="zh-CN" altLang="en-US" sz="2300" kern="0" dirty="0">
                  <a:solidFill>
                    <a:prstClr val="white"/>
                  </a:solidFill>
                  <a:cs typeface="+mn-ea"/>
                  <a:sym typeface="+mn-lt"/>
                </a:rPr>
                <a:t>政工条例</a:t>
              </a:r>
              <a:r>
                <a:rPr lang="en-US" altLang="zh-CN" sz="2300" kern="0" dirty="0">
                  <a:solidFill>
                    <a:prstClr val="white"/>
                  </a:solidFill>
                  <a:cs typeface="+mn-ea"/>
                  <a:sym typeface="+mn-lt"/>
                </a:rPr>
                <a:t>》</a:t>
              </a:r>
              <a:r>
                <a:rPr lang="zh-CN" altLang="en-US" sz="2300" kern="0" dirty="0">
                  <a:solidFill>
                    <a:prstClr val="white"/>
                  </a:solidFill>
                  <a:cs typeface="+mn-ea"/>
                  <a:sym typeface="+mn-lt"/>
                </a:rPr>
                <a:t>规定：“每周用半天时间进行党的组织活动。”这就为落实党的组织生活制度从时间上提供了保证，为党支部组织生活正常化制度化提供了条件。</a:t>
              </a:r>
              <a:endParaRPr kumimoji="0" lang="zh-CN" altLang="en-US" sz="2300" i="0" u="none" strike="noStrike" kern="0" cap="none" spc="0" normalizeH="0" baseline="0" noProof="0" dirty="0">
                <a:ln>
                  <a:noFill/>
                </a:ln>
                <a:solidFill>
                  <a:srgbClr val="FFFF00"/>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0"/>
          <p:cNvSpPr txBox="1"/>
          <p:nvPr/>
        </p:nvSpPr>
        <p:spPr>
          <a:xfrm>
            <a:off x="2681365" y="87227"/>
            <a:ext cx="7164764" cy="1005019"/>
          </a:xfrm>
          <a:prstGeom prst="rect">
            <a:avLst/>
          </a:prstGeom>
          <a:noFill/>
        </p:spPr>
        <p:txBody>
          <a:bodyPr wrap="square" rtlCol="0">
            <a:spAutoFit/>
          </a:bodyPr>
          <a:lstStyle/>
          <a:p>
            <a:pPr defTabSz="914400" eaLnBrk="0" fontAlgn="base" hangingPunct="0">
              <a:lnSpc>
                <a:spcPct val="120000"/>
              </a:lnSpc>
              <a:spcBef>
                <a:spcPct val="0"/>
              </a:spcBef>
              <a:spcAft>
                <a:spcPct val="0"/>
              </a:spcAft>
              <a:buFont typeface="Arial" panose="020B0604020202020204" pitchFamily="34" charset="0"/>
              <a:buNone/>
              <a:defRPr/>
            </a:pPr>
            <a:r>
              <a:rPr lang="zh-CN" altLang="en-US" sz="5400" dirty="0">
                <a:solidFill>
                  <a:srgbClr val="C00000"/>
                </a:solidFill>
                <a:cs typeface="+mn-ea"/>
                <a:sym typeface="+mn-lt"/>
              </a:rPr>
              <a:t>党日制度的主要内容有</a:t>
            </a:r>
          </a:p>
        </p:txBody>
      </p:sp>
      <p:cxnSp>
        <p:nvCxnSpPr>
          <p:cNvPr id="62" name="PA-1022197"/>
          <p:cNvCxnSpPr/>
          <p:nvPr>
            <p:custDataLst>
              <p:tags r:id="rId1"/>
            </p:custDataLst>
          </p:nvPr>
        </p:nvCxnSpPr>
        <p:spPr>
          <a:xfrm>
            <a:off x="5124449" y="1823619"/>
            <a:ext cx="0" cy="3580453"/>
          </a:xfrm>
          <a:prstGeom prst="line">
            <a:avLst/>
          </a:prstGeom>
          <a:noFill/>
          <a:ln w="6350" cap="flat" cmpd="sng" algn="ctr">
            <a:solidFill>
              <a:srgbClr val="C00000"/>
            </a:solidFill>
            <a:prstDash val="solid"/>
            <a:miter lim="800000"/>
          </a:ln>
          <a:effectLst/>
        </p:spPr>
      </p:cxnSp>
      <p:sp>
        <p:nvSpPr>
          <p:cNvPr id="63" name="PA-1022198"/>
          <p:cNvSpPr/>
          <p:nvPr>
            <p:custDataLst>
              <p:tags r:id="rId2"/>
            </p:custDataLst>
          </p:nvPr>
        </p:nvSpPr>
        <p:spPr>
          <a:xfrm>
            <a:off x="4868689" y="1551984"/>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1</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64" name="PA-1022200"/>
          <p:cNvSpPr/>
          <p:nvPr>
            <p:custDataLst>
              <p:tags r:id="rId3"/>
            </p:custDataLst>
          </p:nvPr>
        </p:nvSpPr>
        <p:spPr>
          <a:xfrm>
            <a:off x="5423920" y="1449654"/>
            <a:ext cx="6360734" cy="701346"/>
          </a:xfrm>
          <a:prstGeom prst="rect">
            <a:avLst/>
          </a:prstGeom>
        </p:spPr>
        <p:txBody>
          <a:bodyPr wrap="square">
            <a:spAutoFit/>
          </a:bodyPr>
          <a:lstStyle/>
          <a:p>
            <a:pPr algn="just" defTabSz="914400">
              <a:lnSpc>
                <a:spcPct val="130000"/>
              </a:lnSpc>
            </a:pPr>
            <a:r>
              <a:rPr lang="zh-CN" altLang="en-US" sz="1600" dirty="0">
                <a:solidFill>
                  <a:srgbClr val="C00000"/>
                </a:solidFill>
                <a:cs typeface="+mn-ea"/>
                <a:sym typeface="+mn-lt"/>
              </a:rPr>
              <a:t>召开党的会议。</a:t>
            </a:r>
            <a:r>
              <a:rPr lang="zh-CN" altLang="en-US" sz="1600" dirty="0">
                <a:solidFill>
                  <a:prstClr val="black"/>
                </a:solidFill>
                <a:cs typeface="+mn-ea"/>
                <a:sym typeface="+mn-lt"/>
              </a:rPr>
              <a:t>支部党员大会、支委会、党小组会等一般安排在党日时间进行；有时也可用来传达学习上级党组织的会议和文件精神。</a:t>
            </a:r>
          </a:p>
        </p:txBody>
      </p:sp>
      <p:sp>
        <p:nvSpPr>
          <p:cNvPr id="65" name="PA-1022198"/>
          <p:cNvSpPr/>
          <p:nvPr>
            <p:custDataLst>
              <p:tags r:id="rId4"/>
            </p:custDataLst>
          </p:nvPr>
        </p:nvSpPr>
        <p:spPr>
          <a:xfrm>
            <a:off x="4868689" y="2440289"/>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2</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66" name="PA-1022200"/>
          <p:cNvSpPr/>
          <p:nvPr>
            <p:custDataLst>
              <p:tags r:id="rId5"/>
            </p:custDataLst>
          </p:nvPr>
        </p:nvSpPr>
        <p:spPr>
          <a:xfrm>
            <a:off x="5423920" y="2331134"/>
            <a:ext cx="6360734" cy="1052596"/>
          </a:xfrm>
          <a:prstGeom prst="rect">
            <a:avLst/>
          </a:prstGeom>
        </p:spPr>
        <p:txBody>
          <a:bodyPr wrap="square">
            <a:spAutoFit/>
          </a:bodyPr>
          <a:lstStyle/>
          <a:p>
            <a:pPr algn="just" defTabSz="914400">
              <a:lnSpc>
                <a:spcPct val="130000"/>
              </a:lnSpc>
            </a:pPr>
            <a:r>
              <a:rPr lang="zh-CN" altLang="en-US" sz="1600" dirty="0">
                <a:solidFill>
                  <a:srgbClr val="C00000"/>
                </a:solidFill>
                <a:cs typeface="+mn-ea"/>
                <a:sym typeface="+mn-lt"/>
              </a:rPr>
              <a:t>进行党的教育。</a:t>
            </a:r>
            <a:r>
              <a:rPr lang="zh-CN" altLang="en-US" sz="1600" dirty="0">
                <a:solidFill>
                  <a:prstClr val="black"/>
                </a:solidFill>
                <a:cs typeface="+mn-ea"/>
                <a:sym typeface="+mn-lt"/>
              </a:rPr>
              <a:t>组织党员学习马列主义、毛泽东思想和邓小平理论，学习党章和党的基本知识，进行党的路线方针政策和党风党纪、做合格党员教育等。</a:t>
            </a:r>
          </a:p>
        </p:txBody>
      </p:sp>
      <p:sp>
        <p:nvSpPr>
          <p:cNvPr id="67" name="PA-1022198"/>
          <p:cNvSpPr/>
          <p:nvPr>
            <p:custDataLst>
              <p:tags r:id="rId6"/>
            </p:custDataLst>
          </p:nvPr>
        </p:nvSpPr>
        <p:spPr>
          <a:xfrm>
            <a:off x="4868689" y="3591069"/>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3</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68" name="PA-1022200"/>
          <p:cNvSpPr/>
          <p:nvPr>
            <p:custDataLst>
              <p:tags r:id="rId7"/>
            </p:custDataLst>
          </p:nvPr>
        </p:nvSpPr>
        <p:spPr>
          <a:xfrm>
            <a:off x="5423920" y="3478517"/>
            <a:ext cx="6360734" cy="701346"/>
          </a:xfrm>
          <a:prstGeom prst="rect">
            <a:avLst/>
          </a:prstGeom>
        </p:spPr>
        <p:txBody>
          <a:bodyPr wrap="square">
            <a:spAutoFit/>
          </a:bodyPr>
          <a:lstStyle/>
          <a:p>
            <a:pPr algn="just" defTabSz="914400">
              <a:lnSpc>
                <a:spcPct val="130000"/>
              </a:lnSpc>
            </a:pPr>
            <a:r>
              <a:rPr lang="zh-CN" altLang="en-US" sz="1600" dirty="0">
                <a:solidFill>
                  <a:srgbClr val="C00000"/>
                </a:solidFill>
                <a:cs typeface="+mn-ea"/>
                <a:sym typeface="+mn-lt"/>
              </a:rPr>
              <a:t>开展组织生活。</a:t>
            </a:r>
            <a:r>
              <a:rPr lang="zh-CN" altLang="en-US" sz="1600" dirty="0">
                <a:solidFill>
                  <a:prstClr val="black"/>
                </a:solidFill>
                <a:cs typeface="+mn-ea"/>
                <a:sym typeface="+mn-lt"/>
              </a:rPr>
              <a:t>如组织评议党员，召开民主生活会，听取党员的思想汇报，表彰宣扬先进，检查党员完成党支部交给的任务的情况等。</a:t>
            </a:r>
          </a:p>
        </p:txBody>
      </p:sp>
      <p:sp>
        <p:nvSpPr>
          <p:cNvPr id="69" name="PA-1022198"/>
          <p:cNvSpPr/>
          <p:nvPr>
            <p:custDataLst>
              <p:tags r:id="rId8"/>
            </p:custDataLst>
          </p:nvPr>
        </p:nvSpPr>
        <p:spPr>
          <a:xfrm>
            <a:off x="4868689" y="4540336"/>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4</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70" name="PA-1022200"/>
          <p:cNvSpPr/>
          <p:nvPr>
            <p:custDataLst>
              <p:tags r:id="rId9"/>
            </p:custDataLst>
          </p:nvPr>
        </p:nvSpPr>
        <p:spPr>
          <a:xfrm>
            <a:off x="5423920" y="4427784"/>
            <a:ext cx="6360734" cy="701346"/>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处理党务工作，选举出席上级代表大会的代表，改选支委会，讨论发展党员，进行党员鉴定：研究党纪处分等。</a:t>
            </a:r>
          </a:p>
        </p:txBody>
      </p:sp>
      <p:pic>
        <p:nvPicPr>
          <p:cNvPr id="13" name="图片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456" y="1592015"/>
            <a:ext cx="3885341" cy="39981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500"/>
                                        <p:tgtEl>
                                          <p:spTgt spid="62"/>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strVal val="#ppt_x"/>
                                          </p:val>
                                        </p:tav>
                                        <p:tav tm="100000">
                                          <p:val>
                                            <p:strVal val="#ppt_x"/>
                                          </p:val>
                                        </p:tav>
                                      </p:tavLst>
                                    </p:anim>
                                    <p:anim calcmode="lin" valueType="num">
                                      <p:cBhvr>
                                        <p:cTn id="25" dur="500" fill="hold"/>
                                        <p:tgtEl>
                                          <p:spTgt spid="6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anim calcmode="lin" valueType="num">
                                      <p:cBhvr>
                                        <p:cTn id="34" dur="500" fill="hold"/>
                                        <p:tgtEl>
                                          <p:spTgt spid="65"/>
                                        </p:tgtEl>
                                        <p:attrNameLst>
                                          <p:attrName>ppt_x</p:attrName>
                                        </p:attrNameLst>
                                      </p:cBhvr>
                                      <p:tavLst>
                                        <p:tav tm="0">
                                          <p:val>
                                            <p:strVal val="#ppt_x"/>
                                          </p:val>
                                        </p:tav>
                                        <p:tav tm="100000">
                                          <p:val>
                                            <p:strVal val="#ppt_x"/>
                                          </p:val>
                                        </p:tav>
                                      </p:tavLst>
                                    </p:anim>
                                    <p:anim calcmode="lin" valueType="num">
                                      <p:cBhvr>
                                        <p:cTn id="35" dur="5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anim calcmode="lin" valueType="num">
                                      <p:cBhvr>
                                        <p:cTn id="44" dur="500" fill="hold"/>
                                        <p:tgtEl>
                                          <p:spTgt spid="67"/>
                                        </p:tgtEl>
                                        <p:attrNameLst>
                                          <p:attrName>ppt_x</p:attrName>
                                        </p:attrNameLst>
                                      </p:cBhvr>
                                      <p:tavLst>
                                        <p:tav tm="0">
                                          <p:val>
                                            <p:strVal val="#ppt_x"/>
                                          </p:val>
                                        </p:tav>
                                        <p:tav tm="100000">
                                          <p:val>
                                            <p:strVal val="#ppt_x"/>
                                          </p:val>
                                        </p:tav>
                                      </p:tavLst>
                                    </p:anim>
                                    <p:anim calcmode="lin" valueType="num">
                                      <p:cBhvr>
                                        <p:cTn id="45" dur="500" fill="hold"/>
                                        <p:tgtEl>
                                          <p:spTgt spid="6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anim calcmode="lin" valueType="num">
                                      <p:cBhvr>
                                        <p:cTn id="54" dur="500" fill="hold"/>
                                        <p:tgtEl>
                                          <p:spTgt spid="69"/>
                                        </p:tgtEl>
                                        <p:attrNameLst>
                                          <p:attrName>ppt_x</p:attrName>
                                        </p:attrNameLst>
                                      </p:cBhvr>
                                      <p:tavLst>
                                        <p:tav tm="0">
                                          <p:val>
                                            <p:strVal val="#ppt_x"/>
                                          </p:val>
                                        </p:tav>
                                        <p:tav tm="100000">
                                          <p:val>
                                            <p:strVal val="#ppt_x"/>
                                          </p:val>
                                        </p:tav>
                                      </p:tavLst>
                                    </p:anim>
                                    <p:anim calcmode="lin" valueType="num">
                                      <p:cBhvr>
                                        <p:cTn id="55" dur="500" fill="hold"/>
                                        <p:tgtEl>
                                          <p:spTgt spid="69"/>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left)">
                                      <p:cBhvr>
                                        <p:cTn id="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3" grpId="0" animBg="1"/>
      <p:bldP spid="64" grpId="0"/>
      <p:bldP spid="65" grpId="0" animBg="1"/>
      <p:bldP spid="66" grpId="0"/>
      <p:bldP spid="67" grpId="0" animBg="1"/>
      <p:bldP spid="68" grpId="0"/>
      <p:bldP spid="69"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615973" y="2041950"/>
            <a:ext cx="10288466" cy="1323439"/>
          </a:xfrm>
          <a:prstGeom prst="rect">
            <a:avLst/>
          </a:prstGeom>
        </p:spPr>
        <p:txBody>
          <a:bodyPr wrap="square">
            <a:spAutoFit/>
          </a:bodyPr>
          <a:lstStyle/>
          <a:p>
            <a:pPr lvl="0" algn="ctr"/>
            <a:r>
              <a:rPr lang="en-US" altLang="zh-CN" sz="8000" kern="0" dirty="0">
                <a:solidFill>
                  <a:srgbClr val="C00000"/>
                </a:solidFill>
                <a:cs typeface="+mn-ea"/>
                <a:sym typeface="+mn-lt"/>
              </a:rPr>
              <a:t>“</a:t>
            </a:r>
            <a:r>
              <a:rPr lang="zh-CN" altLang="en-US" sz="8000" kern="0" dirty="0">
                <a:solidFill>
                  <a:srgbClr val="C00000"/>
                </a:solidFill>
                <a:cs typeface="+mn-ea"/>
                <a:sym typeface="+mn-lt"/>
              </a:rPr>
              <a:t>三会一课”制度</a:t>
            </a: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98189" y="495713"/>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1902" y="35452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
        <p:nvSpPr>
          <p:cNvPr id="17" name="矩形 16"/>
          <p:cNvSpPr/>
          <p:nvPr/>
        </p:nvSpPr>
        <p:spPr>
          <a:xfrm>
            <a:off x="1089501" y="2041950"/>
            <a:ext cx="10288466" cy="1323439"/>
          </a:xfrm>
          <a:prstGeom prst="rect">
            <a:avLst/>
          </a:prstGeom>
        </p:spPr>
        <p:txBody>
          <a:bodyPr wrap="square">
            <a:spAutoFit/>
          </a:bodyPr>
          <a:lstStyle/>
          <a:p>
            <a:pPr lvl="0" algn="ctr"/>
            <a:r>
              <a:rPr lang="zh-CN" altLang="en-US" sz="8000" kern="0" dirty="0">
                <a:solidFill>
                  <a:srgbClr val="C00000"/>
                </a:solidFill>
                <a:cs typeface="+mn-ea"/>
                <a:sym typeface="+mn-lt"/>
              </a:rPr>
              <a:t>请示报告制度</a:t>
            </a:r>
          </a:p>
        </p:txBody>
      </p:sp>
      <p:sp>
        <p:nvSpPr>
          <p:cNvPr id="18" name="文本框 17"/>
          <p:cNvSpPr txBox="1"/>
          <p:nvPr/>
        </p:nvSpPr>
        <p:spPr>
          <a:xfrm>
            <a:off x="849162" y="4236864"/>
            <a:ext cx="10457720" cy="523220"/>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坚持党内生活制度 严格党的组织生活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17"/>
                                        </p:tgtEl>
                                        <p:attrNameLst>
                                          <p:attrName>ppt_x</p:attrName>
                                          <p:attrName>ppt_y</p:attrName>
                                        </p:attrNameLst>
                                      </p:cBhvr>
                                    </p:animMotion>
                                    <p:animEffect transition="in" filter="fade">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04758" y="1404860"/>
            <a:ext cx="6518012" cy="3785652"/>
          </a:xfrm>
          <a:prstGeom prst="rect">
            <a:avLst/>
          </a:prstGeom>
          <a:noFill/>
        </p:spPr>
        <p:txBody>
          <a:bodyPr wrap="square" rtlCol="0">
            <a:spAutoFit/>
          </a:bodyPr>
          <a:lstStyle/>
          <a:p>
            <a:pPr>
              <a:lnSpc>
                <a:spcPct val="150000"/>
              </a:lnSpc>
            </a:pPr>
            <a:r>
              <a:rPr lang="zh-CN" altLang="en-US" sz="3200" dirty="0">
                <a:solidFill>
                  <a:schemeClr val="tx1">
                    <a:lumMod val="75000"/>
                    <a:lumOff val="25000"/>
                  </a:schemeClr>
                </a:solidFill>
                <a:cs typeface="+mn-ea"/>
                <a:sym typeface="+mn-lt"/>
              </a:rPr>
              <a:t>是指在党支部工作中，在安排工作前党员向党组织、下级向上级请示以得到支持，在工作中和工作完成后党员向党组织、下级向上级报告以得到指导的制度。</a:t>
            </a:r>
            <a:endParaRPr lang="zh-CN" altLang="zh-CN" sz="3200" dirty="0">
              <a:solidFill>
                <a:schemeClr val="tx1">
                  <a:lumMod val="75000"/>
                  <a:lumOff val="25000"/>
                </a:schemeClr>
              </a:solidFill>
              <a:cs typeface="+mn-ea"/>
              <a:sym typeface="+mn-lt"/>
            </a:endParaRPr>
          </a:p>
        </p:txBody>
      </p:sp>
      <p:sp>
        <p:nvSpPr>
          <p:cNvPr id="11" name="文本框 10"/>
          <p:cNvSpPr txBox="1"/>
          <p:nvPr/>
        </p:nvSpPr>
        <p:spPr>
          <a:xfrm>
            <a:off x="3926175" y="248939"/>
            <a:ext cx="4339650" cy="923330"/>
          </a:xfrm>
          <a:prstGeom prst="rect">
            <a:avLst/>
          </a:prstGeom>
          <a:noFill/>
        </p:spPr>
        <p:txBody>
          <a:bodyPr wrap="none" rtlCol="0">
            <a:spAutoFit/>
          </a:bodyPr>
          <a:lstStyle/>
          <a:p>
            <a:pPr algn="ctr"/>
            <a:r>
              <a:rPr lang="zh-CN" altLang="en-US" sz="5400" dirty="0">
                <a:gradFill>
                  <a:gsLst>
                    <a:gs pos="40000">
                      <a:srgbClr val="FF0000"/>
                    </a:gs>
                    <a:gs pos="0">
                      <a:srgbClr val="FF3300"/>
                    </a:gs>
                    <a:gs pos="85000">
                      <a:srgbClr val="740000"/>
                    </a:gs>
                  </a:gsLst>
                  <a:lin ang="5400000" scaled="1"/>
                </a:gradFill>
                <a:cs typeface="+mn-ea"/>
                <a:sym typeface="+mn-lt"/>
              </a:rPr>
              <a:t>请示报告制度</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12" y="1404860"/>
            <a:ext cx="4408503" cy="42780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anim calcmode="lin" valueType="num">
                                      <p:cBhvr>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43150" y="46150"/>
            <a:ext cx="1629150" cy="923330"/>
          </a:xfrm>
          <a:prstGeom prst="rect">
            <a:avLst/>
          </a:prstGeom>
        </p:spPr>
        <p:txBody>
          <a:bodyPr wrap="square">
            <a:spAutoFit/>
          </a:bodyPr>
          <a:lstStyle/>
          <a:p>
            <a:pPr lvl="0">
              <a:defRPr/>
            </a:pPr>
            <a:r>
              <a:rPr lang="zh-CN" altLang="en-US" sz="5400" b="1" dirty="0">
                <a:solidFill>
                  <a:srgbClr val="C00000"/>
                </a:solidFill>
                <a:cs typeface="+mn-ea"/>
                <a:sym typeface="+mn-lt"/>
              </a:rPr>
              <a:t>首先</a:t>
            </a:r>
          </a:p>
        </p:txBody>
      </p:sp>
      <p:cxnSp>
        <p:nvCxnSpPr>
          <p:cNvPr id="7" name="PA-1022197"/>
          <p:cNvCxnSpPr/>
          <p:nvPr>
            <p:custDataLst>
              <p:tags r:id="rId1"/>
            </p:custDataLst>
          </p:nvPr>
        </p:nvCxnSpPr>
        <p:spPr>
          <a:xfrm>
            <a:off x="905911" y="2568109"/>
            <a:ext cx="0" cy="1817413"/>
          </a:xfrm>
          <a:prstGeom prst="line">
            <a:avLst/>
          </a:prstGeom>
          <a:noFill/>
          <a:ln w="6350" cap="flat" cmpd="sng" algn="ctr">
            <a:solidFill>
              <a:srgbClr val="C00000"/>
            </a:solidFill>
            <a:prstDash val="solid"/>
            <a:miter lim="800000"/>
          </a:ln>
          <a:effectLst/>
        </p:spPr>
      </p:cxnSp>
      <p:sp>
        <p:nvSpPr>
          <p:cNvPr id="8" name="PA-1022198"/>
          <p:cNvSpPr/>
          <p:nvPr>
            <p:custDataLst>
              <p:tags r:id="rId2"/>
            </p:custDataLst>
          </p:nvPr>
        </p:nvSpPr>
        <p:spPr>
          <a:xfrm>
            <a:off x="650151" y="2296474"/>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1</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9" name="PA-1022200"/>
          <p:cNvSpPr/>
          <p:nvPr>
            <p:custDataLst>
              <p:tags r:id="rId3"/>
            </p:custDataLst>
          </p:nvPr>
        </p:nvSpPr>
        <p:spPr>
          <a:xfrm>
            <a:off x="1205382" y="2281232"/>
            <a:ext cx="6360734" cy="584775"/>
          </a:xfrm>
          <a:prstGeom prst="rect">
            <a:avLst/>
          </a:prstGeom>
        </p:spPr>
        <p:txBody>
          <a:bodyPr wrap="square">
            <a:spAutoFit/>
          </a:bodyPr>
          <a:lstStyle/>
          <a:p>
            <a:pPr algn="just" defTabSz="914400"/>
            <a:r>
              <a:rPr lang="zh-CN" altLang="en-US" sz="1600" dirty="0">
                <a:solidFill>
                  <a:prstClr val="black"/>
                </a:solidFill>
                <a:cs typeface="+mn-ea"/>
                <a:sym typeface="+mn-lt"/>
              </a:rPr>
              <a:t>党的组织是一个整体，要求党员必须服从组织领导，遵守组织纪律，执行组织决议，完成组织分配的任务。</a:t>
            </a:r>
          </a:p>
        </p:txBody>
      </p:sp>
      <p:sp>
        <p:nvSpPr>
          <p:cNvPr id="10" name="PA-1022198"/>
          <p:cNvSpPr/>
          <p:nvPr>
            <p:custDataLst>
              <p:tags r:id="rId4"/>
            </p:custDataLst>
          </p:nvPr>
        </p:nvSpPr>
        <p:spPr>
          <a:xfrm>
            <a:off x="650151" y="3071566"/>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2</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1" name="PA-1022200"/>
          <p:cNvSpPr/>
          <p:nvPr>
            <p:custDataLst>
              <p:tags r:id="rId5"/>
            </p:custDataLst>
          </p:nvPr>
        </p:nvSpPr>
        <p:spPr>
          <a:xfrm>
            <a:off x="1205382" y="3119850"/>
            <a:ext cx="6360734" cy="381258"/>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党员个人在工作前必须及时向党组织请示，以得到组织的支持和帮助。</a:t>
            </a:r>
          </a:p>
        </p:txBody>
      </p:sp>
      <p:sp>
        <p:nvSpPr>
          <p:cNvPr id="12" name="PA-1022198"/>
          <p:cNvSpPr/>
          <p:nvPr>
            <p:custDataLst>
              <p:tags r:id="rId6"/>
            </p:custDataLst>
          </p:nvPr>
        </p:nvSpPr>
        <p:spPr>
          <a:xfrm>
            <a:off x="650151" y="3874002"/>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3</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3" name="PA-1022200"/>
          <p:cNvSpPr/>
          <p:nvPr>
            <p:custDataLst>
              <p:tags r:id="rId7"/>
            </p:custDataLst>
          </p:nvPr>
        </p:nvSpPr>
        <p:spPr>
          <a:xfrm>
            <a:off x="1205382" y="3898074"/>
            <a:ext cx="6360734" cy="381258"/>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当个人和组织发生矛盾时，党员个人要坚决服从党的组织。</a:t>
            </a:r>
          </a:p>
        </p:txBody>
      </p:sp>
      <p:sp>
        <p:nvSpPr>
          <p:cNvPr id="17" name="椭圆 5"/>
          <p:cNvSpPr/>
          <p:nvPr/>
        </p:nvSpPr>
        <p:spPr>
          <a:xfrm>
            <a:off x="7566116" y="1239757"/>
            <a:ext cx="817679" cy="775130"/>
          </a:xfrm>
          <a:custGeom>
            <a:avLst/>
            <a:gdLst>
              <a:gd name="connsiteX0" fmla="*/ 92640 w 338277"/>
              <a:gd name="connsiteY0" fmla="*/ 182562 h 320675"/>
              <a:gd name="connsiteX1" fmla="*/ 120394 w 338277"/>
              <a:gd name="connsiteY1" fmla="*/ 210185 h 320675"/>
              <a:gd name="connsiteX2" fmla="*/ 108499 w 338277"/>
              <a:gd name="connsiteY2" fmla="*/ 291737 h 320675"/>
              <a:gd name="connsiteX3" fmla="*/ 108499 w 338277"/>
              <a:gd name="connsiteY3" fmla="*/ 293052 h 320675"/>
              <a:gd name="connsiteX4" fmla="*/ 121716 w 338277"/>
              <a:gd name="connsiteY4" fmla="*/ 310152 h 320675"/>
              <a:gd name="connsiteX5" fmla="*/ 123038 w 338277"/>
              <a:gd name="connsiteY5" fmla="*/ 310152 h 320675"/>
              <a:gd name="connsiteX6" fmla="*/ 136254 w 338277"/>
              <a:gd name="connsiteY6" fmla="*/ 293052 h 320675"/>
              <a:gd name="connsiteX7" fmla="*/ 136254 w 338277"/>
              <a:gd name="connsiteY7" fmla="*/ 291737 h 320675"/>
              <a:gd name="connsiteX8" fmla="*/ 124359 w 338277"/>
              <a:gd name="connsiteY8" fmla="*/ 210185 h 320675"/>
              <a:gd name="connsiteX9" fmla="*/ 152114 w 338277"/>
              <a:gd name="connsiteY9" fmla="*/ 182562 h 320675"/>
              <a:gd name="connsiteX10" fmla="*/ 170617 w 338277"/>
              <a:gd name="connsiteY10" fmla="*/ 197031 h 320675"/>
              <a:gd name="connsiteX11" fmla="*/ 206302 w 338277"/>
              <a:gd name="connsiteY11" fmla="*/ 214131 h 320675"/>
              <a:gd name="connsiteX12" fmla="*/ 220840 w 338277"/>
              <a:gd name="connsiteY12" fmla="*/ 225969 h 320675"/>
              <a:gd name="connsiteX13" fmla="*/ 238021 w 338277"/>
              <a:gd name="connsiteY13" fmla="*/ 320675 h 320675"/>
              <a:gd name="connsiteX14" fmla="*/ 6732 w 338277"/>
              <a:gd name="connsiteY14" fmla="*/ 320675 h 320675"/>
              <a:gd name="connsiteX15" fmla="*/ 25235 w 338277"/>
              <a:gd name="connsiteY15" fmla="*/ 225969 h 320675"/>
              <a:gd name="connsiteX16" fmla="*/ 38451 w 338277"/>
              <a:gd name="connsiteY16" fmla="*/ 214131 h 320675"/>
              <a:gd name="connsiteX17" fmla="*/ 75458 w 338277"/>
              <a:gd name="connsiteY17" fmla="*/ 197031 h 320675"/>
              <a:gd name="connsiteX18" fmla="*/ 92640 w 338277"/>
              <a:gd name="connsiteY18" fmla="*/ 182562 h 320675"/>
              <a:gd name="connsiteX19" fmla="*/ 97227 w 338277"/>
              <a:gd name="connsiteY19" fmla="*/ 88086 h 320675"/>
              <a:gd name="connsiteX20" fmla="*/ 72132 w 338277"/>
              <a:gd name="connsiteY20" fmla="*/ 110909 h 320675"/>
              <a:gd name="connsiteX21" fmla="*/ 122655 w 338277"/>
              <a:gd name="connsiteY21" fmla="*/ 176212 h 320675"/>
              <a:gd name="connsiteX22" fmla="*/ 173177 w 338277"/>
              <a:gd name="connsiteY22" fmla="*/ 110909 h 320675"/>
              <a:gd name="connsiteX23" fmla="*/ 109359 w 338277"/>
              <a:gd name="connsiteY23" fmla="*/ 112242 h 320675"/>
              <a:gd name="connsiteX24" fmla="*/ 97227 w 338277"/>
              <a:gd name="connsiteY24" fmla="*/ 88086 h 320675"/>
              <a:gd name="connsiteX25" fmla="*/ 123036 w 338277"/>
              <a:gd name="connsiteY25" fmla="*/ 31750 h 320675"/>
              <a:gd name="connsiteX26" fmla="*/ 189051 w 338277"/>
              <a:gd name="connsiteY26" fmla="*/ 96573 h 320675"/>
              <a:gd name="connsiteX27" fmla="*/ 123036 w 338277"/>
              <a:gd name="connsiteY27" fmla="*/ 190500 h 320675"/>
              <a:gd name="connsiteX28" fmla="*/ 57021 w 338277"/>
              <a:gd name="connsiteY28" fmla="*/ 96573 h 320675"/>
              <a:gd name="connsiteX29" fmla="*/ 123036 w 338277"/>
              <a:gd name="connsiteY29" fmla="*/ 31750 h 320675"/>
              <a:gd name="connsiteX30" fmla="*/ 266709 w 338277"/>
              <a:gd name="connsiteY30" fmla="*/ 15875 h 320675"/>
              <a:gd name="connsiteX31" fmla="*/ 225602 w 338277"/>
              <a:gd name="connsiteY31" fmla="*/ 27713 h 320675"/>
              <a:gd name="connsiteX32" fmla="*/ 209689 w 338277"/>
              <a:gd name="connsiteY32" fmla="*/ 55336 h 320675"/>
              <a:gd name="connsiteX33" fmla="*/ 221624 w 338277"/>
              <a:gd name="connsiteY33" fmla="*/ 79012 h 320675"/>
              <a:gd name="connsiteX34" fmla="*/ 225602 w 338277"/>
              <a:gd name="connsiteY34" fmla="*/ 82958 h 320675"/>
              <a:gd name="connsiteX35" fmla="*/ 225602 w 338277"/>
              <a:gd name="connsiteY35" fmla="*/ 107950 h 320675"/>
              <a:gd name="connsiteX36" fmla="*/ 244166 w 338277"/>
              <a:gd name="connsiteY36" fmla="*/ 96112 h 320675"/>
              <a:gd name="connsiteX37" fmla="*/ 248144 w 338277"/>
              <a:gd name="connsiteY37" fmla="*/ 93481 h 320675"/>
              <a:gd name="connsiteX38" fmla="*/ 254774 w 338277"/>
              <a:gd name="connsiteY38" fmla="*/ 93481 h 320675"/>
              <a:gd name="connsiteX39" fmla="*/ 266709 w 338277"/>
              <a:gd name="connsiteY39" fmla="*/ 94796 h 320675"/>
              <a:gd name="connsiteX40" fmla="*/ 307816 w 338277"/>
              <a:gd name="connsiteY40" fmla="*/ 82958 h 320675"/>
              <a:gd name="connsiteX41" fmla="*/ 322402 w 338277"/>
              <a:gd name="connsiteY41" fmla="*/ 55336 h 320675"/>
              <a:gd name="connsiteX42" fmla="*/ 307816 w 338277"/>
              <a:gd name="connsiteY42" fmla="*/ 27713 h 320675"/>
              <a:gd name="connsiteX43" fmla="*/ 266709 w 338277"/>
              <a:gd name="connsiteY43" fmla="*/ 15875 h 320675"/>
              <a:gd name="connsiteX44" fmla="*/ 266708 w 338277"/>
              <a:gd name="connsiteY44" fmla="*/ 0 h 320675"/>
              <a:gd name="connsiteX45" fmla="*/ 317072 w 338277"/>
              <a:gd name="connsiteY45" fmla="*/ 15621 h 320675"/>
              <a:gd name="connsiteX46" fmla="*/ 338277 w 338277"/>
              <a:gd name="connsiteY46" fmla="*/ 54673 h 320675"/>
              <a:gd name="connsiteX47" fmla="*/ 317072 w 338277"/>
              <a:gd name="connsiteY47" fmla="*/ 93726 h 320675"/>
              <a:gd name="connsiteX48" fmla="*/ 266708 w 338277"/>
              <a:gd name="connsiteY48" fmla="*/ 109347 h 320675"/>
              <a:gd name="connsiteX49" fmla="*/ 252130 w 338277"/>
              <a:gd name="connsiteY49" fmla="*/ 108045 h 320675"/>
              <a:gd name="connsiteX50" fmla="*/ 217671 w 338277"/>
              <a:gd name="connsiteY50" fmla="*/ 130175 h 320675"/>
              <a:gd name="connsiteX51" fmla="*/ 215020 w 338277"/>
              <a:gd name="connsiteY51" fmla="*/ 130175 h 320675"/>
              <a:gd name="connsiteX52" fmla="*/ 212369 w 338277"/>
              <a:gd name="connsiteY52" fmla="*/ 130175 h 320675"/>
              <a:gd name="connsiteX53" fmla="*/ 211044 w 338277"/>
              <a:gd name="connsiteY53" fmla="*/ 126270 h 320675"/>
              <a:gd name="connsiteX54" fmla="*/ 211044 w 338277"/>
              <a:gd name="connsiteY54" fmla="*/ 88519 h 320675"/>
              <a:gd name="connsiteX55" fmla="*/ 193814 w 338277"/>
              <a:gd name="connsiteY55" fmla="*/ 54673 h 320675"/>
              <a:gd name="connsiteX56" fmla="*/ 216345 w 338277"/>
              <a:gd name="connsiteY56" fmla="*/ 15621 h 320675"/>
              <a:gd name="connsiteX57" fmla="*/ 266708 w 338277"/>
              <a:gd name="connsiteY57"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8277" h="320675">
                <a:moveTo>
                  <a:pt x="92640" y="182562"/>
                </a:moveTo>
                <a:cubicBezTo>
                  <a:pt x="92640" y="182562"/>
                  <a:pt x="92640" y="182562"/>
                  <a:pt x="120394" y="210185"/>
                </a:cubicBezTo>
                <a:cubicBezTo>
                  <a:pt x="120394" y="210185"/>
                  <a:pt x="120394" y="210185"/>
                  <a:pt x="108499" y="291737"/>
                </a:cubicBezTo>
                <a:cubicBezTo>
                  <a:pt x="108499" y="291737"/>
                  <a:pt x="108499" y="293052"/>
                  <a:pt x="108499" y="293052"/>
                </a:cubicBezTo>
                <a:cubicBezTo>
                  <a:pt x="108499" y="293052"/>
                  <a:pt x="108499" y="293052"/>
                  <a:pt x="121716" y="310152"/>
                </a:cubicBezTo>
                <a:cubicBezTo>
                  <a:pt x="121716" y="310152"/>
                  <a:pt x="121716" y="310152"/>
                  <a:pt x="123038" y="310152"/>
                </a:cubicBezTo>
                <a:cubicBezTo>
                  <a:pt x="123038" y="310152"/>
                  <a:pt x="123038" y="310152"/>
                  <a:pt x="136254" y="293052"/>
                </a:cubicBezTo>
                <a:cubicBezTo>
                  <a:pt x="136254" y="293052"/>
                  <a:pt x="136254" y="291737"/>
                  <a:pt x="136254" y="291737"/>
                </a:cubicBezTo>
                <a:cubicBezTo>
                  <a:pt x="136254" y="291737"/>
                  <a:pt x="136254" y="291737"/>
                  <a:pt x="124359" y="210185"/>
                </a:cubicBezTo>
                <a:cubicBezTo>
                  <a:pt x="124359" y="210185"/>
                  <a:pt x="124359" y="210185"/>
                  <a:pt x="152114" y="182562"/>
                </a:cubicBezTo>
                <a:cubicBezTo>
                  <a:pt x="152114" y="182562"/>
                  <a:pt x="152114" y="182562"/>
                  <a:pt x="170617" y="197031"/>
                </a:cubicBezTo>
                <a:cubicBezTo>
                  <a:pt x="170617" y="197031"/>
                  <a:pt x="170617" y="197031"/>
                  <a:pt x="206302" y="214131"/>
                </a:cubicBezTo>
                <a:cubicBezTo>
                  <a:pt x="212910" y="216761"/>
                  <a:pt x="218196" y="219392"/>
                  <a:pt x="220840" y="225969"/>
                </a:cubicBezTo>
                <a:cubicBezTo>
                  <a:pt x="220840" y="225969"/>
                  <a:pt x="260489" y="320675"/>
                  <a:pt x="238021" y="320675"/>
                </a:cubicBezTo>
                <a:cubicBezTo>
                  <a:pt x="238021" y="320675"/>
                  <a:pt x="238021" y="320675"/>
                  <a:pt x="6732" y="320675"/>
                </a:cubicBezTo>
                <a:cubicBezTo>
                  <a:pt x="-15736" y="320675"/>
                  <a:pt x="25235" y="225969"/>
                  <a:pt x="25235" y="225969"/>
                </a:cubicBezTo>
                <a:cubicBezTo>
                  <a:pt x="27878" y="219392"/>
                  <a:pt x="33165" y="216761"/>
                  <a:pt x="38451" y="214131"/>
                </a:cubicBezTo>
                <a:cubicBezTo>
                  <a:pt x="38451" y="214131"/>
                  <a:pt x="38451" y="214131"/>
                  <a:pt x="75458" y="197031"/>
                </a:cubicBezTo>
                <a:cubicBezTo>
                  <a:pt x="75458" y="197031"/>
                  <a:pt x="75458" y="197031"/>
                  <a:pt x="92640" y="182562"/>
                </a:cubicBezTo>
                <a:close/>
                <a:moveTo>
                  <a:pt x="97227" y="88086"/>
                </a:moveTo>
                <a:cubicBezTo>
                  <a:pt x="84431" y="86920"/>
                  <a:pt x="69473" y="93584"/>
                  <a:pt x="72132" y="110909"/>
                </a:cubicBezTo>
                <a:cubicBezTo>
                  <a:pt x="76121" y="144227"/>
                  <a:pt x="94735" y="176212"/>
                  <a:pt x="122655" y="176212"/>
                </a:cubicBezTo>
                <a:cubicBezTo>
                  <a:pt x="147916" y="176212"/>
                  <a:pt x="171848" y="137563"/>
                  <a:pt x="173177" y="110909"/>
                </a:cubicBezTo>
                <a:cubicBezTo>
                  <a:pt x="173177" y="68262"/>
                  <a:pt x="142598" y="116240"/>
                  <a:pt x="109359" y="112242"/>
                </a:cubicBezTo>
                <a:cubicBezTo>
                  <a:pt x="120661" y="98248"/>
                  <a:pt x="110024" y="89252"/>
                  <a:pt x="97227" y="88086"/>
                </a:cubicBezTo>
                <a:close/>
                <a:moveTo>
                  <a:pt x="123036" y="31750"/>
                </a:moveTo>
                <a:cubicBezTo>
                  <a:pt x="169247" y="31750"/>
                  <a:pt x="189051" y="55562"/>
                  <a:pt x="189051" y="96573"/>
                </a:cubicBezTo>
                <a:cubicBezTo>
                  <a:pt x="187731" y="154781"/>
                  <a:pt x="150763" y="190500"/>
                  <a:pt x="123036" y="190500"/>
                </a:cubicBezTo>
                <a:cubicBezTo>
                  <a:pt x="90029" y="190500"/>
                  <a:pt x="57021" y="154781"/>
                  <a:pt x="57021" y="96573"/>
                </a:cubicBezTo>
                <a:cubicBezTo>
                  <a:pt x="55701" y="55562"/>
                  <a:pt x="75506" y="31750"/>
                  <a:pt x="123036" y="31750"/>
                </a:cubicBezTo>
                <a:close/>
                <a:moveTo>
                  <a:pt x="266709" y="15875"/>
                </a:moveTo>
                <a:cubicBezTo>
                  <a:pt x="250796" y="15875"/>
                  <a:pt x="236210" y="19821"/>
                  <a:pt x="225602" y="27713"/>
                </a:cubicBezTo>
                <a:cubicBezTo>
                  <a:pt x="214993" y="35605"/>
                  <a:pt x="209689" y="44813"/>
                  <a:pt x="209689" y="55336"/>
                </a:cubicBezTo>
                <a:cubicBezTo>
                  <a:pt x="209689" y="63228"/>
                  <a:pt x="213667" y="72435"/>
                  <a:pt x="221624" y="79012"/>
                </a:cubicBezTo>
                <a:cubicBezTo>
                  <a:pt x="221624" y="79012"/>
                  <a:pt x="221624" y="79012"/>
                  <a:pt x="225602" y="82958"/>
                </a:cubicBezTo>
                <a:cubicBezTo>
                  <a:pt x="225602" y="82958"/>
                  <a:pt x="225602" y="82958"/>
                  <a:pt x="225602" y="107950"/>
                </a:cubicBezTo>
                <a:cubicBezTo>
                  <a:pt x="225602" y="107950"/>
                  <a:pt x="225602" y="107950"/>
                  <a:pt x="244166" y="96112"/>
                </a:cubicBezTo>
                <a:cubicBezTo>
                  <a:pt x="244166" y="96112"/>
                  <a:pt x="244166" y="96112"/>
                  <a:pt x="248144" y="93481"/>
                </a:cubicBezTo>
                <a:cubicBezTo>
                  <a:pt x="248144" y="93481"/>
                  <a:pt x="248144" y="93481"/>
                  <a:pt x="254774" y="93481"/>
                </a:cubicBezTo>
                <a:cubicBezTo>
                  <a:pt x="258753" y="94796"/>
                  <a:pt x="262731" y="94796"/>
                  <a:pt x="266709" y="94796"/>
                </a:cubicBezTo>
                <a:cubicBezTo>
                  <a:pt x="282621" y="94796"/>
                  <a:pt x="297208" y="90850"/>
                  <a:pt x="307816" y="82958"/>
                </a:cubicBezTo>
                <a:cubicBezTo>
                  <a:pt x="317098" y="75066"/>
                  <a:pt x="322402" y="65859"/>
                  <a:pt x="322402" y="55336"/>
                </a:cubicBezTo>
                <a:cubicBezTo>
                  <a:pt x="322402" y="44813"/>
                  <a:pt x="317098" y="35605"/>
                  <a:pt x="307816" y="27713"/>
                </a:cubicBezTo>
                <a:cubicBezTo>
                  <a:pt x="297208" y="19821"/>
                  <a:pt x="282621" y="15875"/>
                  <a:pt x="266709" y="15875"/>
                </a:cubicBezTo>
                <a:close/>
                <a:moveTo>
                  <a:pt x="266708" y="0"/>
                </a:moveTo>
                <a:cubicBezTo>
                  <a:pt x="285263" y="0"/>
                  <a:pt x="303818" y="5207"/>
                  <a:pt x="317072" y="15621"/>
                </a:cubicBezTo>
                <a:cubicBezTo>
                  <a:pt x="330325" y="26035"/>
                  <a:pt x="338277" y="40354"/>
                  <a:pt x="338277" y="54673"/>
                </a:cubicBezTo>
                <a:cubicBezTo>
                  <a:pt x="338277" y="68993"/>
                  <a:pt x="330325" y="83312"/>
                  <a:pt x="317072" y="93726"/>
                </a:cubicBezTo>
                <a:cubicBezTo>
                  <a:pt x="303818" y="104140"/>
                  <a:pt x="285263" y="109347"/>
                  <a:pt x="266708" y="109347"/>
                </a:cubicBezTo>
                <a:cubicBezTo>
                  <a:pt x="261407" y="109347"/>
                  <a:pt x="256106" y="108045"/>
                  <a:pt x="252130" y="108045"/>
                </a:cubicBezTo>
                <a:cubicBezTo>
                  <a:pt x="252130" y="108045"/>
                  <a:pt x="252130" y="108045"/>
                  <a:pt x="217671" y="130175"/>
                </a:cubicBezTo>
                <a:cubicBezTo>
                  <a:pt x="216345" y="130175"/>
                  <a:pt x="215020" y="130175"/>
                  <a:pt x="215020" y="130175"/>
                </a:cubicBezTo>
                <a:cubicBezTo>
                  <a:pt x="213694" y="130175"/>
                  <a:pt x="213694" y="130175"/>
                  <a:pt x="212369" y="130175"/>
                </a:cubicBezTo>
                <a:cubicBezTo>
                  <a:pt x="211044" y="128873"/>
                  <a:pt x="211044" y="127572"/>
                  <a:pt x="211044" y="126270"/>
                </a:cubicBezTo>
                <a:cubicBezTo>
                  <a:pt x="211044" y="126270"/>
                  <a:pt x="211044" y="126270"/>
                  <a:pt x="211044" y="88519"/>
                </a:cubicBezTo>
                <a:cubicBezTo>
                  <a:pt x="200441" y="79407"/>
                  <a:pt x="193814" y="67691"/>
                  <a:pt x="193814" y="54673"/>
                </a:cubicBezTo>
                <a:cubicBezTo>
                  <a:pt x="193814" y="40354"/>
                  <a:pt x="201766" y="26035"/>
                  <a:pt x="216345" y="15621"/>
                </a:cubicBezTo>
                <a:cubicBezTo>
                  <a:pt x="229599" y="5207"/>
                  <a:pt x="246828" y="0"/>
                  <a:pt x="266708" y="0"/>
                </a:cubicBezTo>
                <a:close/>
              </a:path>
            </a:pathLst>
          </a:cu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17"/>
          <p:cNvSpPr/>
          <p:nvPr/>
        </p:nvSpPr>
        <p:spPr>
          <a:xfrm>
            <a:off x="8286643" y="1365981"/>
            <a:ext cx="3548194" cy="707886"/>
          </a:xfrm>
          <a:prstGeom prst="rect">
            <a:avLst/>
          </a:prstGeom>
        </p:spPr>
        <p:txBody>
          <a:bodyPr wrap="square">
            <a:spAutoFit/>
          </a:bodyPr>
          <a:lstStyle/>
          <a:p>
            <a:pPr lvl="0" algn="ctr"/>
            <a:r>
              <a:rPr lang="zh-CN" altLang="en-US" sz="4000" b="1" kern="0" dirty="0">
                <a:solidFill>
                  <a:srgbClr val="C00000"/>
                </a:solidFill>
                <a:cs typeface="+mn-ea"/>
                <a:sym typeface="+mn-lt"/>
              </a:rPr>
              <a:t>如有不同意见</a:t>
            </a:r>
          </a:p>
        </p:txBody>
      </p:sp>
      <p:grpSp>
        <p:nvGrpSpPr>
          <p:cNvPr id="19" name="组合 18"/>
          <p:cNvGrpSpPr/>
          <p:nvPr/>
        </p:nvGrpSpPr>
        <p:grpSpPr>
          <a:xfrm>
            <a:off x="8133675" y="2281232"/>
            <a:ext cx="3548194" cy="2679804"/>
            <a:chOff x="2094984" y="702472"/>
            <a:chExt cx="16154821" cy="12143411"/>
          </a:xfrm>
          <a:solidFill>
            <a:srgbClr val="C00000"/>
          </a:solidFill>
        </p:grpSpPr>
        <p:sp>
          <p:nvSpPr>
            <p:cNvPr id="20" name="同侧圆角矩形 19"/>
            <p:cNvSpPr/>
            <p:nvPr/>
          </p:nvSpPr>
          <p:spPr>
            <a:xfrm>
              <a:off x="2094984" y="702472"/>
              <a:ext cx="16154821" cy="12143411"/>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矩形 20"/>
            <p:cNvSpPr/>
            <p:nvPr/>
          </p:nvSpPr>
          <p:spPr>
            <a:xfrm>
              <a:off x="2791443" y="1183663"/>
              <a:ext cx="14543775" cy="10962151"/>
            </a:xfrm>
            <a:prstGeom prst="rect">
              <a:avLst/>
            </a:prstGeom>
            <a:grpFill/>
          </p:spPr>
          <p:txBody>
            <a:bodyPr wrap="square">
              <a:spAutoFit/>
            </a:bodyPr>
            <a:lstStyle/>
            <a:p>
              <a:pPr lvl="0" algn="just" defTabSz="914400">
                <a:lnSpc>
                  <a:spcPct val="120000"/>
                </a:lnSpc>
              </a:pPr>
              <a:r>
                <a:rPr lang="zh-CN" altLang="en-US" kern="0" dirty="0">
                  <a:solidFill>
                    <a:schemeClr val="bg1"/>
                  </a:solidFill>
                  <a:cs typeface="+mn-ea"/>
                  <a:sym typeface="+mn-lt"/>
                </a:rPr>
                <a:t>可在坚决执行的前提下，提出保留，也可按照党内程序向上级反映。但在党的组织没有改变决定之前，不得在行动上有任何反对的表示。这样才能保持组织成员的行动一致，才能体现和发挥党的组织优势。</a:t>
              </a:r>
              <a:endParaRPr kumimoji="0" lang="zh-CN" altLang="en-US" i="0" u="none" strike="noStrike" kern="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5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Scale>
                                      <p:cBhvr>
                                        <p:cTn id="5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18"/>
                                        </p:tgtEl>
                                        <p:attrNameLst>
                                          <p:attrName>ppt_x</p:attrName>
                                          <p:attrName>ppt_y</p:attrName>
                                        </p:attrNameLst>
                                      </p:cBhvr>
                                    </p:animMotion>
                                    <p:animEffect transition="in" filter="fade">
                                      <p:cBhvr>
                                        <p:cTn id="53" dur="500"/>
                                        <p:tgtEl>
                                          <p:spTgt spid="18"/>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P spid="11" grpId="0"/>
      <p:bldP spid="12" grpId="0" animBg="1"/>
      <p:bldP spid="13" grpId="0"/>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66847" y="108711"/>
            <a:ext cx="1658306" cy="923330"/>
          </a:xfrm>
          <a:prstGeom prst="rect">
            <a:avLst/>
          </a:prstGeom>
        </p:spPr>
        <p:txBody>
          <a:bodyPr wrap="square">
            <a:spAutoFit/>
          </a:bodyPr>
          <a:lstStyle/>
          <a:p>
            <a:pPr lvl="0">
              <a:defRPr/>
            </a:pPr>
            <a:r>
              <a:rPr lang="zh-CN" altLang="en-US" sz="5400" b="1" dirty="0">
                <a:solidFill>
                  <a:srgbClr val="C00000"/>
                </a:solidFill>
                <a:cs typeface="+mn-ea"/>
                <a:sym typeface="+mn-lt"/>
              </a:rPr>
              <a:t>其次</a:t>
            </a:r>
          </a:p>
        </p:txBody>
      </p:sp>
      <p:cxnSp>
        <p:nvCxnSpPr>
          <p:cNvPr id="7" name="PA-1022197"/>
          <p:cNvCxnSpPr/>
          <p:nvPr>
            <p:custDataLst>
              <p:tags r:id="rId1"/>
            </p:custDataLst>
          </p:nvPr>
        </p:nvCxnSpPr>
        <p:spPr>
          <a:xfrm>
            <a:off x="670255" y="2602265"/>
            <a:ext cx="0" cy="1817413"/>
          </a:xfrm>
          <a:prstGeom prst="line">
            <a:avLst/>
          </a:prstGeom>
          <a:noFill/>
          <a:ln w="6350" cap="flat" cmpd="sng" algn="ctr">
            <a:solidFill>
              <a:srgbClr val="C00000"/>
            </a:solidFill>
            <a:prstDash val="solid"/>
            <a:miter lim="800000"/>
          </a:ln>
          <a:effectLst/>
        </p:spPr>
      </p:cxnSp>
      <p:sp>
        <p:nvSpPr>
          <p:cNvPr id="9" name="PA-1022200"/>
          <p:cNvSpPr/>
          <p:nvPr>
            <p:custDataLst>
              <p:tags r:id="rId2"/>
            </p:custDataLst>
          </p:nvPr>
        </p:nvSpPr>
        <p:spPr>
          <a:xfrm>
            <a:off x="293915" y="1160603"/>
            <a:ext cx="12144432" cy="461665"/>
          </a:xfrm>
          <a:prstGeom prst="rect">
            <a:avLst/>
          </a:prstGeom>
        </p:spPr>
        <p:txBody>
          <a:bodyPr wrap="square">
            <a:spAutoFit/>
          </a:bodyPr>
          <a:lstStyle/>
          <a:p>
            <a:pPr algn="just" defTabSz="914400"/>
            <a:r>
              <a:rPr lang="zh-CN" altLang="en-US" sz="2400" b="1" dirty="0">
                <a:solidFill>
                  <a:srgbClr val="C00000"/>
                </a:solidFill>
                <a:cs typeface="+mn-ea"/>
                <a:sym typeface="+mn-lt"/>
              </a:rPr>
              <a:t>在党的组织体系中，存在着上级组织与下级组织，它们之间的关系是领导与被领导的关系</a:t>
            </a:r>
          </a:p>
        </p:txBody>
      </p:sp>
      <p:sp>
        <p:nvSpPr>
          <p:cNvPr id="10" name="PA-1022198"/>
          <p:cNvSpPr/>
          <p:nvPr>
            <p:custDataLst>
              <p:tags r:id="rId3"/>
            </p:custDataLst>
          </p:nvPr>
        </p:nvSpPr>
        <p:spPr>
          <a:xfrm>
            <a:off x="414495" y="2878033"/>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1</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1" name="PA-1022200"/>
          <p:cNvSpPr/>
          <p:nvPr>
            <p:custDataLst>
              <p:tags r:id="rId4"/>
            </p:custDataLst>
          </p:nvPr>
        </p:nvSpPr>
        <p:spPr>
          <a:xfrm>
            <a:off x="969726" y="2777622"/>
            <a:ext cx="6360734" cy="701346"/>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在一般情况下，下级组织要主动向上级组织请示报告工作，要服从上级组织的领导和指挥；</a:t>
            </a:r>
          </a:p>
        </p:txBody>
      </p:sp>
      <p:sp>
        <p:nvSpPr>
          <p:cNvPr id="12" name="PA-1022198"/>
          <p:cNvSpPr/>
          <p:nvPr>
            <p:custDataLst>
              <p:tags r:id="rId5"/>
            </p:custDataLst>
          </p:nvPr>
        </p:nvSpPr>
        <p:spPr>
          <a:xfrm>
            <a:off x="414495" y="3680469"/>
            <a:ext cx="511520" cy="51152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2</a:t>
            </a:r>
            <a:endParaRPr kumimoji="0" lang="zh-CN" altLang="en-US" sz="2000" i="0" u="none" strike="noStrike" kern="0" cap="none" spc="0" normalizeH="0" baseline="0" noProof="0" dirty="0">
              <a:ln>
                <a:noFill/>
              </a:ln>
              <a:solidFill>
                <a:prstClr val="white"/>
              </a:solidFill>
              <a:effectLst/>
              <a:uLnTx/>
              <a:uFillTx/>
              <a:cs typeface="+mn-ea"/>
              <a:sym typeface="+mn-lt"/>
            </a:endParaRPr>
          </a:p>
        </p:txBody>
      </p:sp>
      <p:sp>
        <p:nvSpPr>
          <p:cNvPr id="13" name="PA-1022200"/>
          <p:cNvSpPr/>
          <p:nvPr>
            <p:custDataLst>
              <p:tags r:id="rId6"/>
            </p:custDataLst>
          </p:nvPr>
        </p:nvSpPr>
        <p:spPr>
          <a:xfrm>
            <a:off x="969726" y="3570877"/>
            <a:ext cx="6360734" cy="701346"/>
          </a:xfrm>
          <a:prstGeom prst="rect">
            <a:avLst/>
          </a:prstGeom>
        </p:spPr>
        <p:txBody>
          <a:bodyPr wrap="square">
            <a:spAutoFit/>
          </a:bodyPr>
          <a:lstStyle/>
          <a:p>
            <a:pPr algn="just" defTabSz="914400">
              <a:lnSpc>
                <a:spcPct val="130000"/>
              </a:lnSpc>
            </a:pPr>
            <a:r>
              <a:rPr lang="zh-CN" altLang="en-US" sz="1600" dirty="0">
                <a:solidFill>
                  <a:prstClr val="black"/>
                </a:solidFill>
                <a:cs typeface="+mn-ea"/>
                <a:sym typeface="+mn-lt"/>
              </a:rPr>
              <a:t>上级组织也要尊重下级组织，保证下级组织正常地行使职权，相信和激励下级组织的积极性和创造性。</a:t>
            </a:r>
          </a:p>
        </p:txBody>
      </p:sp>
      <p:grpSp>
        <p:nvGrpSpPr>
          <p:cNvPr id="19" name="组合 18"/>
          <p:cNvGrpSpPr/>
          <p:nvPr/>
        </p:nvGrpSpPr>
        <p:grpSpPr>
          <a:xfrm>
            <a:off x="7665223" y="1992742"/>
            <a:ext cx="4098472" cy="3106062"/>
            <a:chOff x="17296331" y="-4034834"/>
            <a:chExt cx="18660219" cy="14074979"/>
          </a:xfrm>
          <a:solidFill>
            <a:srgbClr val="C00000"/>
          </a:solidFill>
        </p:grpSpPr>
        <p:sp>
          <p:nvSpPr>
            <p:cNvPr id="20" name="同侧圆角矩形 19"/>
            <p:cNvSpPr/>
            <p:nvPr/>
          </p:nvSpPr>
          <p:spPr>
            <a:xfrm>
              <a:off x="17296331" y="-4034834"/>
              <a:ext cx="18660219" cy="14074979"/>
            </a:xfrm>
            <a:prstGeom prst="round2SameRect">
              <a:avLst>
                <a:gd name="adj1" fmla="val 0"/>
                <a:gd name="adj2"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矩形 20"/>
            <p:cNvSpPr/>
            <p:nvPr/>
          </p:nvSpPr>
          <p:spPr>
            <a:xfrm>
              <a:off x="17828737" y="-3606512"/>
              <a:ext cx="17458722" cy="13472567"/>
            </a:xfrm>
            <a:prstGeom prst="rect">
              <a:avLst/>
            </a:prstGeom>
            <a:grpFill/>
          </p:spPr>
          <p:txBody>
            <a:bodyPr wrap="square">
              <a:spAutoFit/>
            </a:bodyPr>
            <a:lstStyle/>
            <a:p>
              <a:pPr lvl="0" algn="just" defTabSz="914400">
                <a:lnSpc>
                  <a:spcPct val="130000"/>
                </a:lnSpc>
              </a:pPr>
              <a:r>
                <a:rPr lang="zh-CN" altLang="en-US" sz="1600" kern="0" dirty="0">
                  <a:solidFill>
                    <a:schemeClr val="bg1"/>
                  </a:solidFill>
                  <a:cs typeface="+mn-ea"/>
                  <a:sym typeface="+mn-lt"/>
                </a:rPr>
                <a:t>但是当上、下级组织出现意见不一致的情况时，下级服从上级，下级必须坚决执行上级组织的决定。除向再上一级组织报告外，不得公开发表不同意见。可见，请示报告制度作为我们党内的一项重要制度，不仅科学而全面地反映了党内各种矛盾关系及其正确处理的途径，而且也是我们党保持高度一致，发挥党员积极性和创造力的重要途径。</a:t>
              </a:r>
              <a:endParaRPr kumimoji="0" lang="zh-CN" altLang="en-US" sz="1600" i="0" u="none" strike="noStrike" kern="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1" grpId="0"/>
      <p:bldP spid="12"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64"/>
          <p:cNvSpPr/>
          <p:nvPr>
            <p:custDataLst>
              <p:tags r:id="rId1"/>
            </p:custDataLst>
          </p:nvPr>
        </p:nvSpPr>
        <p:spPr>
          <a:xfrm>
            <a:off x="2720637" y="3622050"/>
            <a:ext cx="8874463" cy="1477328"/>
          </a:xfrm>
          <a:prstGeom prst="rect">
            <a:avLst/>
          </a:prstGeom>
        </p:spPr>
        <p:txBody>
          <a:bodyPr wrap="square">
            <a:spAutoFit/>
          </a:bodyPr>
          <a:lstStyle/>
          <a:p>
            <a:pPr indent="-171450" algn="just">
              <a:lnSpc>
                <a:spcPct val="150000"/>
              </a:lnSpc>
              <a:buClr>
                <a:srgbClr val="C00000"/>
              </a:buClr>
              <a:buFont typeface="Wingdings" panose="05000000000000000000" pitchFamily="2" charset="2"/>
              <a:buChar char="n"/>
            </a:pPr>
            <a:r>
              <a:rPr lang="zh-CN" altLang="en-US" sz="2000" dirty="0">
                <a:solidFill>
                  <a:prstClr val="black"/>
                </a:solidFill>
                <a:cs typeface="+mn-ea"/>
                <a:sym typeface="+mn-lt"/>
              </a:rPr>
              <a:t>农村党支部对于自己职权范围内的问题，要独立负责地解决。遇有重大问题和超越自己职权范围的问题，必须请示上级党组织。农村党支部还要定期向上级党组织汇报工作，遇有特殊情况应及时报告。</a:t>
            </a:r>
          </a:p>
        </p:txBody>
      </p:sp>
      <p:pic>
        <p:nvPicPr>
          <p:cNvPr id="9" name="图片 8"/>
          <p:cNvPicPr>
            <a:picLocks noChangeAspect="1"/>
          </p:cNvPicPr>
          <p:nvPr/>
        </p:nvPicPr>
        <p:blipFill rotWithShape="1">
          <a:blip r:embed="rId8" cstate="print">
            <a:extLst>
              <a:ext uri="{28A0092B-C50C-407E-A947-70E740481C1C}">
                <a14:useLocalDpi xmlns:a14="http://schemas.microsoft.com/office/drawing/2010/main" val="0"/>
              </a:ext>
            </a:extLst>
          </a:blip>
          <a:srcRect l="10054" t="36546" r="10967" b="25496"/>
          <a:stretch>
            <a:fillRect/>
          </a:stretch>
        </p:blipFill>
        <p:spPr>
          <a:xfrm>
            <a:off x="2443051" y="477670"/>
            <a:ext cx="7041320" cy="2603080"/>
          </a:xfrm>
          <a:prstGeom prst="rect">
            <a:avLst/>
          </a:prstGeom>
        </p:spPr>
      </p:pic>
      <p:cxnSp>
        <p:nvCxnSpPr>
          <p:cNvPr id="3" name="PA-1022165"/>
          <p:cNvCxnSpPr/>
          <p:nvPr>
            <p:custDataLst>
              <p:tags r:id="rId2"/>
            </p:custDataLst>
          </p:nvPr>
        </p:nvCxnSpPr>
        <p:spPr>
          <a:xfrm>
            <a:off x="0" y="2967724"/>
            <a:ext cx="12192000" cy="0"/>
          </a:xfrm>
          <a:prstGeom prst="line">
            <a:avLst/>
          </a:prstGeom>
          <a:noFill/>
          <a:ln w="57150" cap="flat" cmpd="sng" algn="ctr">
            <a:solidFill>
              <a:srgbClr val="C00000"/>
            </a:solidFill>
            <a:prstDash val="solid"/>
            <a:miter lim="800000"/>
          </a:ln>
          <a:effectLst/>
        </p:spPr>
      </p:cxnSp>
      <p:grpSp>
        <p:nvGrpSpPr>
          <p:cNvPr id="4" name="PA-1022166"/>
          <p:cNvGrpSpPr/>
          <p:nvPr>
            <p:custDataLst>
              <p:tags r:id="rId3"/>
            </p:custDataLst>
          </p:nvPr>
        </p:nvGrpSpPr>
        <p:grpSpPr>
          <a:xfrm>
            <a:off x="714375" y="3440569"/>
            <a:ext cx="1777662" cy="1777662"/>
            <a:chOff x="657225" y="3594793"/>
            <a:chExt cx="1777662" cy="1777662"/>
          </a:xfrm>
          <a:solidFill>
            <a:srgbClr val="C00000"/>
          </a:solidFill>
        </p:grpSpPr>
        <p:sp>
          <p:nvSpPr>
            <p:cNvPr id="5" name="PA-椭圆 7"/>
            <p:cNvSpPr/>
            <p:nvPr>
              <p:custDataLst>
                <p:tags r:id="rId4"/>
              </p:custDataLst>
            </p:nvPr>
          </p:nvSpPr>
          <p:spPr>
            <a:xfrm>
              <a:off x="657225" y="3594793"/>
              <a:ext cx="1777662" cy="17776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sp>
          <p:nvSpPr>
            <p:cNvPr id="6" name="PA-椭圆 8"/>
            <p:cNvSpPr/>
            <p:nvPr>
              <p:custDataLst>
                <p:tags r:id="rId5"/>
              </p:custDataLst>
            </p:nvPr>
          </p:nvSpPr>
          <p:spPr>
            <a:xfrm>
              <a:off x="885825" y="3823245"/>
              <a:ext cx="1314450" cy="1314450"/>
            </a:xfrm>
            <a:prstGeom prst="ellipse">
              <a:avLst/>
            </a:prstGeom>
            <a:grpFill/>
            <a:ln w="28575" cap="flat" cmpd="sng" algn="ctr">
              <a:solidFill>
                <a:sysClr val="window" lastClr="FFFFFF"/>
              </a:solidFill>
              <a:prstDash val="solid"/>
              <a:miter lim="800000"/>
            </a:ln>
            <a:effectLst/>
          </p:spPr>
          <p:txBody>
            <a:bodyPr rtlCol="0" anchor="ctr"/>
            <a:lstStyle/>
            <a:p>
              <a:pPr lvl="0" algn="ctr">
                <a:defRPr/>
              </a:pPr>
              <a:r>
                <a:rPr lang="zh-CN" altLang="en-US" sz="2800" kern="0" dirty="0">
                  <a:solidFill>
                    <a:prstClr val="white"/>
                  </a:solidFill>
                  <a:cs typeface="+mn-ea"/>
                  <a:sym typeface="+mn-lt"/>
                </a:rPr>
                <a:t>农村</a:t>
              </a:r>
              <a:r>
                <a:rPr lang="zh-CN" altLang="en-US" kern="0" dirty="0">
                  <a:solidFill>
                    <a:prstClr val="white"/>
                  </a:solidFill>
                  <a:cs typeface="+mn-ea"/>
                  <a:sym typeface="+mn-lt"/>
                </a:rPr>
                <a:t>党支部</a:t>
              </a:r>
              <a:endParaRPr kumimoji="0" lang="zh-CN" altLang="en-US" i="0" u="none" strike="noStrike" kern="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21358" cy="6858000"/>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831"/>
          <a:stretch>
            <a:fillRect/>
          </a:stretch>
        </p:blipFill>
        <p:spPr>
          <a:xfrm>
            <a:off x="-11707" y="3255764"/>
            <a:ext cx="12203708" cy="3655983"/>
          </a:xfrm>
          <a:prstGeom prst="rect">
            <a:avLst/>
          </a:prstGeom>
        </p:spPr>
      </p:pic>
      <p:sp>
        <p:nvSpPr>
          <p:cNvPr id="13" name="矩形: 圆角 12"/>
          <p:cNvSpPr/>
          <p:nvPr/>
        </p:nvSpPr>
        <p:spPr>
          <a:xfrm>
            <a:off x="2135556" y="3309413"/>
            <a:ext cx="8392041" cy="60666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3482686"/>
            <a:ext cx="2416630" cy="339479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971472" y="3978577"/>
            <a:ext cx="3249886" cy="2901887"/>
          </a:xfrm>
          <a:prstGeom prst="rect">
            <a:avLst/>
          </a:prstGeom>
        </p:spPr>
      </p:pic>
      <p:pic>
        <p:nvPicPr>
          <p:cNvPr id="4" name="图片 3"/>
          <p:cNvPicPr>
            <a:picLocks noChangeAspect="1"/>
          </p:cNvPicPr>
          <p:nvPr/>
        </p:nvPicPr>
        <p:blipFill rotWithShape="1">
          <a:blip r:embed="rId6" cstate="hqprint">
            <a:extLst>
              <a:ext uri="{28A0092B-C50C-407E-A947-70E740481C1C}">
                <a14:useLocalDpi xmlns:a14="http://schemas.microsoft.com/office/drawing/2010/main" val="0"/>
              </a:ext>
            </a:extLst>
          </a:blip>
          <a:srcRect l="62582"/>
          <a:stretch>
            <a:fillRect/>
          </a:stretch>
        </p:blipFill>
        <p:spPr>
          <a:xfrm>
            <a:off x="5379602" y="262009"/>
            <a:ext cx="1424980" cy="1480315"/>
          </a:xfrm>
          <a:prstGeom prst="rect">
            <a:avLst/>
          </a:prstGeom>
          <a:effectLst>
            <a:outerShdw blurRad="76200" dist="50800" dir="5400000" algn="t" rotWithShape="0">
              <a:prstClr val="black">
                <a:alpha val="40000"/>
              </a:prstClr>
            </a:outerShdw>
          </a:effec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708" y="-7296"/>
            <a:ext cx="4449932" cy="1650901"/>
          </a:xfrm>
          <a:prstGeom prst="rect">
            <a:avLst/>
          </a:prstGeom>
        </p:spPr>
      </p:pic>
      <p:sp>
        <p:nvSpPr>
          <p:cNvPr id="8" name="文本框 7"/>
          <p:cNvSpPr txBox="1"/>
          <p:nvPr/>
        </p:nvSpPr>
        <p:spPr>
          <a:xfrm>
            <a:off x="1138663" y="3258880"/>
            <a:ext cx="10457720" cy="707886"/>
          </a:xfrm>
          <a:prstGeom prst="rect">
            <a:avLst/>
          </a:prstGeom>
          <a:noFill/>
        </p:spPr>
        <p:txBody>
          <a:bodyPr wrap="square" rtlCol="0">
            <a:spAutoFit/>
          </a:bodyPr>
          <a:lstStyle/>
          <a:p>
            <a:pPr algn="ctr"/>
            <a:r>
              <a:rPr lang="zh-CN" altLang="en-US" sz="3900" dirty="0">
                <a:solidFill>
                  <a:schemeClr val="bg1"/>
                </a:solidFill>
                <a:cs typeface="+mn-ea"/>
                <a:sym typeface="+mn-lt"/>
              </a:rPr>
              <a:t>坚持党内生活制度 严格党的组织生活</a:t>
            </a:r>
          </a:p>
        </p:txBody>
      </p:sp>
      <p:sp>
        <p:nvSpPr>
          <p:cNvPr id="11" name="矩形 10"/>
          <p:cNvSpPr/>
          <p:nvPr/>
        </p:nvSpPr>
        <p:spPr>
          <a:xfrm>
            <a:off x="2015648" y="1736843"/>
            <a:ext cx="8392041" cy="1323439"/>
          </a:xfrm>
          <a:prstGeom prst="rect">
            <a:avLst/>
          </a:prstGeom>
        </p:spPr>
        <p:txBody>
          <a:bodyPr wrap="none">
            <a:spAutoFit/>
          </a:bodyPr>
          <a:lstStyle/>
          <a:p>
            <a:r>
              <a:rPr lang="zh-CN" altLang="en-US" sz="8000" dirty="0">
                <a:solidFill>
                  <a:srgbClr val="C00000"/>
                </a:solidFill>
                <a:cs typeface="+mn-ea"/>
                <a:sym typeface="+mn-lt"/>
              </a:rPr>
              <a:t>党的组织生活制度</a:t>
            </a:r>
            <a:endParaRPr lang="zh-CN" altLang="en-US" sz="8000" dirty="0">
              <a:cs typeface="+mn-ea"/>
              <a:sym typeface="+mn-lt"/>
            </a:endParaRPr>
          </a:p>
        </p:txBody>
      </p:sp>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4559" y="4116793"/>
            <a:ext cx="6492240" cy="51166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852" y="499032"/>
            <a:ext cx="3306037" cy="14803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prestige"/>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by="(-#ppt_w*2)" calcmode="lin" valueType="num">
                                      <p:cBhvr rctx="PPT">
                                        <p:cTn id="36" dur="250" autoRev="1" fill="hold">
                                          <p:stCondLst>
                                            <p:cond delay="0"/>
                                          </p:stCondLst>
                                        </p:cTn>
                                        <p:tgtEl>
                                          <p:spTgt spid="11"/>
                                        </p:tgtEl>
                                        <p:attrNameLst>
                                          <p:attrName>ppt_w</p:attrName>
                                        </p:attrNameLst>
                                      </p:cBhvr>
                                    </p:anim>
                                    <p:anim by="(#ppt_w*0.50)" calcmode="lin" valueType="num">
                                      <p:cBhvr>
                                        <p:cTn id="37" dur="250" decel="50000" autoRev="1" fill="hold">
                                          <p:stCondLst>
                                            <p:cond delay="0"/>
                                          </p:stCondLst>
                                        </p:cTn>
                                        <p:tgtEl>
                                          <p:spTgt spid="11"/>
                                        </p:tgtEl>
                                        <p:attrNameLst>
                                          <p:attrName>ppt_x</p:attrName>
                                        </p:attrNameLst>
                                      </p:cBhvr>
                                    </p:anim>
                                    <p:anim from="(-#ppt_h/2)" to="(#ppt_y)" calcmode="lin" valueType="num">
                                      <p:cBhvr>
                                        <p:cTn id="38" dur="500" fill="hold">
                                          <p:stCondLst>
                                            <p:cond delay="0"/>
                                          </p:stCondLst>
                                        </p:cTn>
                                        <p:tgtEl>
                                          <p:spTgt spid="11"/>
                                        </p:tgtEl>
                                        <p:attrNameLst>
                                          <p:attrName>ppt_y</p:attrName>
                                        </p:attrNameLst>
                                      </p:cBhvr>
                                    </p:anim>
                                    <p:animRot by="21600000">
                                      <p:cBhvr>
                                        <p:cTn id="39" dur="500" fill="hold">
                                          <p:stCondLst>
                                            <p:cond delay="0"/>
                                          </p:stCondLst>
                                        </p:cTn>
                                        <p:tgtEl>
                                          <p:spTgt spid="11"/>
                                        </p:tgtEl>
                                        <p:attrNameLst>
                                          <p:attrName>r</p:attrName>
                                        </p:attrNameLst>
                                      </p:cBhvr>
                                    </p:animRot>
                                  </p:childTnLst>
                                </p:cTn>
                              </p:par>
                            </p:childTnLst>
                          </p:cTn>
                        </p:par>
                        <p:par>
                          <p:cTn id="40" fill="hold">
                            <p:stCondLst>
                              <p:cond delay="3849"/>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349"/>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4849"/>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22907" y="2108315"/>
            <a:ext cx="1117950" cy="605323"/>
            <a:chOff x="2007832" y="5712188"/>
            <a:chExt cx="2694447" cy="497091"/>
          </a:xfrm>
        </p:grpSpPr>
        <p:sp>
          <p:nvSpPr>
            <p:cNvPr id="31" name="PA-1022160"/>
            <p:cNvSpPr/>
            <p:nvPr>
              <p:custDataLst>
                <p:tags r:id="rId2"/>
              </p:custDataLst>
            </p:nvPr>
          </p:nvSpPr>
          <p:spPr>
            <a:xfrm rot="5400000">
              <a:off x="3106511" y="4613510"/>
              <a:ext cx="497091" cy="2694447"/>
            </a:xfrm>
            <a:prstGeom prst="round2SameRect">
              <a:avLst>
                <a:gd name="adj1" fmla="val 1445"/>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32" name="矩形 31"/>
            <p:cNvSpPr/>
            <p:nvPr/>
          </p:nvSpPr>
          <p:spPr>
            <a:xfrm>
              <a:off x="2340619" y="5773683"/>
              <a:ext cx="1805030" cy="353844"/>
            </a:xfrm>
            <a:prstGeom prst="rect">
              <a:avLst/>
            </a:prstGeom>
          </p:spPr>
          <p:txBody>
            <a:bodyPr wrap="none">
              <a:spAutoFit/>
            </a:bodyPr>
            <a:lstStyle/>
            <a:p>
              <a:r>
                <a:rPr lang="zh-CN" altLang="en-US" sz="2200" dirty="0">
                  <a:solidFill>
                    <a:schemeClr val="bg1"/>
                  </a:solidFill>
                  <a:cs typeface="+mn-ea"/>
                  <a:sym typeface="+mn-lt"/>
                </a:rPr>
                <a:t>三会</a:t>
              </a:r>
            </a:p>
          </p:txBody>
        </p:sp>
      </p:grpSp>
      <p:grpSp>
        <p:nvGrpSpPr>
          <p:cNvPr id="2" name="组合 1"/>
          <p:cNvGrpSpPr/>
          <p:nvPr/>
        </p:nvGrpSpPr>
        <p:grpSpPr>
          <a:xfrm>
            <a:off x="1878934" y="2108315"/>
            <a:ext cx="5493177" cy="610694"/>
            <a:chOff x="1797292" y="2467544"/>
            <a:chExt cx="5493177" cy="610694"/>
          </a:xfrm>
        </p:grpSpPr>
        <p:sp>
          <p:nvSpPr>
            <p:cNvPr id="33" name="矩形 83"/>
            <p:cNvSpPr>
              <a:spLocks noChangeArrowheads="1"/>
            </p:cNvSpPr>
            <p:nvPr/>
          </p:nvSpPr>
          <p:spPr bwMode="auto">
            <a:xfrm>
              <a:off x="1797292" y="2467544"/>
              <a:ext cx="5493177" cy="610694"/>
            </a:xfrm>
            <a:prstGeom prst="roundRect">
              <a:avLst>
                <a:gd name="adj" fmla="val 5783"/>
              </a:avLst>
            </a:prstGeom>
            <a:solidFill>
              <a:srgbClr val="F2F2F2">
                <a:alpha val="60000"/>
              </a:srgbClr>
            </a:solid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sp>
          <p:nvSpPr>
            <p:cNvPr id="48" name="矩形 47"/>
            <p:cNvSpPr>
              <a:spLocks noChangeArrowheads="1"/>
            </p:cNvSpPr>
            <p:nvPr/>
          </p:nvSpPr>
          <p:spPr bwMode="auto">
            <a:xfrm>
              <a:off x="1889946" y="2537339"/>
              <a:ext cx="5400523" cy="461657"/>
            </a:xfrm>
            <a:prstGeom prst="rect">
              <a:avLst/>
            </a:prstGeom>
            <a:noFill/>
            <a:ln w="9525">
              <a:noFill/>
              <a:miter lim="800000"/>
            </a:ln>
          </p:spPr>
          <p:txBody>
            <a:bodyPr wrap="square" lIns="91431" tIns="45716" rIns="91431" bIns="45716">
              <a:spAutoFit/>
            </a:bodyPr>
            <a:lstStyle/>
            <a:p>
              <a:pPr>
                <a:defRPr/>
              </a:pPr>
              <a:r>
                <a:rPr lang="zh-CN" altLang="en-US" sz="2400" dirty="0">
                  <a:cs typeface="+mn-ea"/>
                  <a:sym typeface="+mn-lt"/>
                </a:rPr>
                <a:t>支部委员会   党小组会   支部党员大会</a:t>
              </a:r>
            </a:p>
          </p:txBody>
        </p:sp>
      </p:grpSp>
      <p:grpSp>
        <p:nvGrpSpPr>
          <p:cNvPr id="49" name="组合 48"/>
          <p:cNvGrpSpPr/>
          <p:nvPr/>
        </p:nvGrpSpPr>
        <p:grpSpPr>
          <a:xfrm>
            <a:off x="7892838" y="2108315"/>
            <a:ext cx="1117950" cy="605323"/>
            <a:chOff x="2007834" y="5712188"/>
            <a:chExt cx="2694447" cy="497091"/>
          </a:xfrm>
        </p:grpSpPr>
        <p:sp>
          <p:nvSpPr>
            <p:cNvPr id="50" name="PA-1022160"/>
            <p:cNvSpPr/>
            <p:nvPr>
              <p:custDataLst>
                <p:tags r:id="rId1"/>
              </p:custDataLst>
            </p:nvPr>
          </p:nvSpPr>
          <p:spPr>
            <a:xfrm rot="5400000">
              <a:off x="3106511" y="4613510"/>
              <a:ext cx="497091" cy="2694447"/>
            </a:xfrm>
            <a:prstGeom prst="round2SameRect">
              <a:avLst>
                <a:gd name="adj1" fmla="val 414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51" name="矩形 50"/>
            <p:cNvSpPr/>
            <p:nvPr/>
          </p:nvSpPr>
          <p:spPr>
            <a:xfrm>
              <a:off x="2340619" y="5773683"/>
              <a:ext cx="1805030" cy="353844"/>
            </a:xfrm>
            <a:prstGeom prst="rect">
              <a:avLst/>
            </a:prstGeom>
          </p:spPr>
          <p:txBody>
            <a:bodyPr wrap="none">
              <a:spAutoFit/>
            </a:bodyPr>
            <a:lstStyle/>
            <a:p>
              <a:r>
                <a:rPr lang="zh-CN" altLang="en-US" sz="2200" dirty="0">
                  <a:solidFill>
                    <a:schemeClr val="bg1"/>
                  </a:solidFill>
                  <a:cs typeface="+mn-ea"/>
                  <a:sym typeface="+mn-lt"/>
                </a:rPr>
                <a:t>一课</a:t>
              </a:r>
            </a:p>
          </p:txBody>
        </p:sp>
      </p:grpSp>
      <p:grpSp>
        <p:nvGrpSpPr>
          <p:cNvPr id="3" name="组合 2"/>
          <p:cNvGrpSpPr/>
          <p:nvPr/>
        </p:nvGrpSpPr>
        <p:grpSpPr>
          <a:xfrm>
            <a:off x="9148866" y="2108315"/>
            <a:ext cx="2224878" cy="610694"/>
            <a:chOff x="9067224" y="2467544"/>
            <a:chExt cx="2224878" cy="610694"/>
          </a:xfrm>
        </p:grpSpPr>
        <p:sp>
          <p:nvSpPr>
            <p:cNvPr id="52" name="矩形 83"/>
            <p:cNvSpPr>
              <a:spLocks noChangeArrowheads="1"/>
            </p:cNvSpPr>
            <p:nvPr/>
          </p:nvSpPr>
          <p:spPr bwMode="auto">
            <a:xfrm>
              <a:off x="9067224" y="2467544"/>
              <a:ext cx="2224878" cy="610694"/>
            </a:xfrm>
            <a:prstGeom prst="roundRect">
              <a:avLst>
                <a:gd name="adj" fmla="val 5783"/>
              </a:avLst>
            </a:prstGeom>
            <a:solidFill>
              <a:srgbClr val="F2F2F2">
                <a:alpha val="60000"/>
              </a:srgbClr>
            </a:solidFill>
            <a:ln w="9525">
              <a:solidFill>
                <a:srgbClr val="C00000"/>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fontAlgn="base">
                <a:spcBef>
                  <a:spcPct val="0"/>
                </a:spcBef>
                <a:spcAft>
                  <a:spcPct val="0"/>
                </a:spcAft>
                <a:buFontTx/>
                <a:buNone/>
                <a:defRPr/>
              </a:pPr>
              <a:endParaRPr lang="zh-CN" altLang="en-US" sz="1800" dirty="0">
                <a:latin typeface="+mn-lt"/>
                <a:ea typeface="+mn-ea"/>
                <a:cs typeface="+mn-ea"/>
                <a:sym typeface="+mn-lt"/>
              </a:endParaRPr>
            </a:p>
          </p:txBody>
        </p:sp>
        <p:sp>
          <p:nvSpPr>
            <p:cNvPr id="53" name="矩形 52"/>
            <p:cNvSpPr>
              <a:spLocks noChangeArrowheads="1"/>
            </p:cNvSpPr>
            <p:nvPr/>
          </p:nvSpPr>
          <p:spPr bwMode="auto">
            <a:xfrm>
              <a:off x="9159877" y="2537339"/>
              <a:ext cx="2132225" cy="461657"/>
            </a:xfrm>
            <a:prstGeom prst="rect">
              <a:avLst/>
            </a:prstGeom>
            <a:noFill/>
            <a:ln w="9525">
              <a:noFill/>
              <a:miter lim="800000"/>
            </a:ln>
          </p:spPr>
          <p:txBody>
            <a:bodyPr wrap="square" lIns="91431" tIns="45716" rIns="91431" bIns="45716">
              <a:spAutoFit/>
            </a:bodyPr>
            <a:lstStyle/>
            <a:p>
              <a:pPr>
                <a:defRPr/>
              </a:pPr>
              <a:r>
                <a:rPr lang="zh-CN" altLang="en-US" sz="2400" dirty="0">
                  <a:cs typeface="+mn-ea"/>
                  <a:sym typeface="+mn-lt"/>
                </a:rPr>
                <a:t>按时上好党课</a:t>
              </a:r>
            </a:p>
          </p:txBody>
        </p:sp>
      </p:grpSp>
      <p:sp>
        <p:nvSpPr>
          <p:cNvPr id="4" name="矩形 3"/>
          <p:cNvSpPr/>
          <p:nvPr/>
        </p:nvSpPr>
        <p:spPr>
          <a:xfrm>
            <a:off x="2618125" y="324646"/>
            <a:ext cx="6955750" cy="1107996"/>
          </a:xfrm>
          <a:prstGeom prst="rect">
            <a:avLst/>
          </a:prstGeom>
        </p:spPr>
        <p:txBody>
          <a:bodyPr wrap="none">
            <a:spAutoFit/>
          </a:bodyPr>
          <a:lstStyle/>
          <a:p>
            <a:r>
              <a:rPr lang="zh-CN" altLang="en-US" sz="6600" dirty="0">
                <a:solidFill>
                  <a:srgbClr val="C00000"/>
                </a:solidFill>
                <a:cs typeface="+mn-ea"/>
                <a:sym typeface="+mn-lt"/>
              </a:rPr>
              <a:t>“三会一课”制度</a:t>
            </a:r>
          </a:p>
        </p:txBody>
      </p:sp>
      <p:grpSp>
        <p:nvGrpSpPr>
          <p:cNvPr id="5" name="组合 4"/>
          <p:cNvGrpSpPr/>
          <p:nvPr/>
        </p:nvGrpSpPr>
        <p:grpSpPr>
          <a:xfrm>
            <a:off x="655563" y="3024791"/>
            <a:ext cx="5029047" cy="725159"/>
            <a:chOff x="720878" y="3890206"/>
            <a:chExt cx="5029047" cy="725159"/>
          </a:xfrm>
        </p:grpSpPr>
        <p:sp>
          <p:nvSpPr>
            <p:cNvPr id="58" name="矩形 57"/>
            <p:cNvSpPr/>
            <p:nvPr/>
          </p:nvSpPr>
          <p:spPr>
            <a:xfrm>
              <a:off x="1931424" y="3996122"/>
              <a:ext cx="3818501" cy="461665"/>
            </a:xfrm>
            <a:prstGeom prst="rect">
              <a:avLst/>
            </a:prstGeom>
          </p:spPr>
          <p:txBody>
            <a:bodyPr wrap="square">
              <a:spAutoFit/>
            </a:bodyPr>
            <a:lstStyle/>
            <a:p>
              <a:pPr algn="just" fontAlgn="base">
                <a:spcBef>
                  <a:spcPct val="0"/>
                </a:spcBef>
                <a:spcAft>
                  <a:spcPct val="0"/>
                </a:spcAft>
                <a:defRPr/>
              </a:pPr>
              <a:r>
                <a:rPr lang="zh-CN" altLang="en-US" sz="2400" kern="0" dirty="0">
                  <a:cs typeface="+mn-ea"/>
                  <a:sym typeface="+mn-lt"/>
                </a:rPr>
                <a:t>党的组织生活的基本制度</a:t>
              </a:r>
            </a:p>
          </p:txBody>
        </p:sp>
        <p:sp>
          <p:nvSpPr>
            <p:cNvPr id="59" name="矩形: 圆角 26"/>
            <p:cNvSpPr/>
            <p:nvPr/>
          </p:nvSpPr>
          <p:spPr>
            <a:xfrm>
              <a:off x="720878" y="3890206"/>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p>
          </p:txBody>
        </p:sp>
        <p:sp>
          <p:nvSpPr>
            <p:cNvPr id="60" name="箭头: V 形 30"/>
            <p:cNvSpPr/>
            <p:nvPr/>
          </p:nvSpPr>
          <p:spPr>
            <a:xfrm flipV="1">
              <a:off x="1675925" y="4128832"/>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6" name="组合 5"/>
          <p:cNvGrpSpPr/>
          <p:nvPr/>
        </p:nvGrpSpPr>
        <p:grpSpPr>
          <a:xfrm>
            <a:off x="671892" y="4198069"/>
            <a:ext cx="5029047" cy="774460"/>
            <a:chOff x="720878" y="4834884"/>
            <a:chExt cx="5029047" cy="774460"/>
          </a:xfrm>
        </p:grpSpPr>
        <p:sp>
          <p:nvSpPr>
            <p:cNvPr id="62" name="矩形 61"/>
            <p:cNvSpPr/>
            <p:nvPr/>
          </p:nvSpPr>
          <p:spPr>
            <a:xfrm>
              <a:off x="1931424" y="4834884"/>
              <a:ext cx="3818501" cy="769441"/>
            </a:xfrm>
            <a:prstGeom prst="rect">
              <a:avLst/>
            </a:prstGeom>
          </p:spPr>
          <p:txBody>
            <a:bodyPr wrap="square">
              <a:spAutoFit/>
            </a:bodyPr>
            <a:lstStyle/>
            <a:p>
              <a:pPr algn="just" fontAlgn="base">
                <a:spcBef>
                  <a:spcPct val="0"/>
                </a:spcBef>
                <a:spcAft>
                  <a:spcPct val="0"/>
                </a:spcAft>
                <a:defRPr/>
              </a:pPr>
              <a:r>
                <a:rPr lang="zh-CN" altLang="en-US" sz="2200" kern="0" dirty="0">
                  <a:cs typeface="+mn-ea"/>
                  <a:sym typeface="+mn-lt"/>
                </a:rPr>
                <a:t>党的基层支部应该长期坚持的重要制度</a:t>
              </a:r>
            </a:p>
          </p:txBody>
        </p:sp>
        <p:sp>
          <p:nvSpPr>
            <p:cNvPr id="63" name="矩形: 圆角 26"/>
            <p:cNvSpPr/>
            <p:nvPr/>
          </p:nvSpPr>
          <p:spPr>
            <a:xfrm>
              <a:off x="720878" y="4884185"/>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p>
          </p:txBody>
        </p:sp>
        <p:sp>
          <p:nvSpPr>
            <p:cNvPr id="64" name="箭头: V 形 30"/>
            <p:cNvSpPr/>
            <p:nvPr/>
          </p:nvSpPr>
          <p:spPr>
            <a:xfrm flipV="1">
              <a:off x="1675925" y="5122811"/>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8" name="组合 7"/>
          <p:cNvGrpSpPr/>
          <p:nvPr/>
        </p:nvGrpSpPr>
        <p:grpSpPr>
          <a:xfrm>
            <a:off x="6026470" y="2984079"/>
            <a:ext cx="5644583" cy="782200"/>
            <a:chOff x="5944828" y="3833165"/>
            <a:chExt cx="5644583" cy="782200"/>
          </a:xfrm>
        </p:grpSpPr>
        <p:sp>
          <p:nvSpPr>
            <p:cNvPr id="66" name="矩形 65"/>
            <p:cNvSpPr/>
            <p:nvPr/>
          </p:nvSpPr>
          <p:spPr>
            <a:xfrm>
              <a:off x="7146321" y="3833165"/>
              <a:ext cx="4443090" cy="769441"/>
            </a:xfrm>
            <a:prstGeom prst="rect">
              <a:avLst/>
            </a:prstGeom>
          </p:spPr>
          <p:txBody>
            <a:bodyPr wrap="square">
              <a:spAutoFit/>
            </a:bodyPr>
            <a:lstStyle/>
            <a:p>
              <a:pPr algn="just" fontAlgn="base">
                <a:spcBef>
                  <a:spcPct val="0"/>
                </a:spcBef>
                <a:spcAft>
                  <a:spcPct val="0"/>
                </a:spcAft>
                <a:defRPr/>
              </a:pPr>
              <a:r>
                <a:rPr lang="zh-CN" altLang="en-US" sz="2200" kern="0" dirty="0">
                  <a:cs typeface="+mn-ea"/>
                  <a:sym typeface="+mn-lt"/>
                </a:rPr>
                <a:t>健全党的组织生活，严格党员管理，加强党员教育的重要制度</a:t>
              </a:r>
            </a:p>
          </p:txBody>
        </p:sp>
        <p:sp>
          <p:nvSpPr>
            <p:cNvPr id="67" name="矩形: 圆角 26"/>
            <p:cNvSpPr/>
            <p:nvPr/>
          </p:nvSpPr>
          <p:spPr>
            <a:xfrm>
              <a:off x="5944828" y="3890206"/>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p>
          </p:txBody>
        </p:sp>
        <p:sp>
          <p:nvSpPr>
            <p:cNvPr id="68" name="箭头: V 形 30"/>
            <p:cNvSpPr/>
            <p:nvPr/>
          </p:nvSpPr>
          <p:spPr>
            <a:xfrm flipV="1">
              <a:off x="6899875" y="4128832"/>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7" name="组合 6"/>
          <p:cNvGrpSpPr/>
          <p:nvPr/>
        </p:nvGrpSpPr>
        <p:grpSpPr>
          <a:xfrm>
            <a:off x="6042798" y="4172688"/>
            <a:ext cx="5635530" cy="783513"/>
            <a:chOff x="5944828" y="4825831"/>
            <a:chExt cx="5635530" cy="783513"/>
          </a:xfrm>
        </p:grpSpPr>
        <p:sp>
          <p:nvSpPr>
            <p:cNvPr id="70" name="矩形 69"/>
            <p:cNvSpPr/>
            <p:nvPr/>
          </p:nvSpPr>
          <p:spPr>
            <a:xfrm>
              <a:off x="7146321" y="4825831"/>
              <a:ext cx="4434037" cy="769441"/>
            </a:xfrm>
            <a:prstGeom prst="rect">
              <a:avLst/>
            </a:prstGeom>
          </p:spPr>
          <p:txBody>
            <a:bodyPr wrap="square">
              <a:spAutoFit/>
            </a:bodyPr>
            <a:lstStyle/>
            <a:p>
              <a:pPr algn="just" fontAlgn="base">
                <a:spcBef>
                  <a:spcPct val="0"/>
                </a:spcBef>
                <a:spcAft>
                  <a:spcPct val="0"/>
                </a:spcAft>
                <a:defRPr/>
              </a:pPr>
              <a:r>
                <a:rPr lang="zh-CN" altLang="en-US" sz="2200" kern="0" dirty="0">
                  <a:cs typeface="+mn-ea"/>
                  <a:sym typeface="+mn-lt"/>
                </a:rPr>
                <a:t>我党经过长期实践证明的一种行之有效的党组织生活制度</a:t>
              </a:r>
            </a:p>
          </p:txBody>
        </p:sp>
        <p:sp>
          <p:nvSpPr>
            <p:cNvPr id="71" name="矩形: 圆角 26"/>
            <p:cNvSpPr/>
            <p:nvPr/>
          </p:nvSpPr>
          <p:spPr>
            <a:xfrm>
              <a:off x="5944828" y="4884185"/>
              <a:ext cx="866758" cy="725159"/>
            </a:xfrm>
            <a:prstGeom prst="roundRect">
              <a:avLst>
                <a:gd name="adj" fmla="val 700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FDF8"/>
                  </a:solidFill>
                  <a:effectLst/>
                  <a:uLnTx/>
                  <a:uFillTx/>
                  <a:cs typeface="+mn-ea"/>
                  <a:sym typeface="+mn-lt"/>
                </a:rPr>
                <a:t>是</a:t>
              </a:r>
            </a:p>
          </p:txBody>
        </p:sp>
        <p:sp>
          <p:nvSpPr>
            <p:cNvPr id="72" name="箭头: V 形 30"/>
            <p:cNvSpPr/>
            <p:nvPr/>
          </p:nvSpPr>
          <p:spPr>
            <a:xfrm flipV="1">
              <a:off x="6899875" y="5122811"/>
              <a:ext cx="167211" cy="274398"/>
            </a:xfrm>
            <a:prstGeom prst="chevron">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26175" y="86738"/>
            <a:ext cx="4339650" cy="923330"/>
          </a:xfrm>
          <a:prstGeom prst="rect">
            <a:avLst/>
          </a:prstGeom>
          <a:noFill/>
        </p:spPr>
        <p:txBody>
          <a:bodyPr wrap="none" rtlCol="0">
            <a:spAutoFit/>
          </a:bodyPr>
          <a:lstStyle/>
          <a:p>
            <a:r>
              <a:rPr lang="zh-CN" altLang="en-US" sz="5400" dirty="0">
                <a:solidFill>
                  <a:srgbClr val="C00000"/>
                </a:solidFill>
                <a:cs typeface="+mn-ea"/>
                <a:sym typeface="+mn-lt"/>
              </a:rPr>
              <a:t>支部大会制度</a:t>
            </a:r>
          </a:p>
        </p:txBody>
      </p:sp>
      <p:cxnSp>
        <p:nvCxnSpPr>
          <p:cNvPr id="7" name="PA-1022197"/>
          <p:cNvCxnSpPr/>
          <p:nvPr>
            <p:custDataLst>
              <p:tags r:id="rId1"/>
            </p:custDataLst>
          </p:nvPr>
        </p:nvCxnSpPr>
        <p:spPr>
          <a:xfrm>
            <a:off x="1522475" y="1440668"/>
            <a:ext cx="0" cy="40310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1266715" y="1426791"/>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1821946" y="1454825"/>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会议时间：</a:t>
            </a:r>
            <a:r>
              <a:rPr lang="zh-CN" altLang="en-US" sz="1600" dirty="0">
                <a:cs typeface="+mn-ea"/>
                <a:sym typeface="+mn-lt"/>
              </a:rPr>
              <a:t>每季度召开</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，会议由党支部书记主持，书记不在时由副书记主持。</a:t>
            </a:r>
          </a:p>
        </p:txBody>
      </p:sp>
      <p:sp>
        <p:nvSpPr>
          <p:cNvPr id="14" name="PA-1022198"/>
          <p:cNvSpPr/>
          <p:nvPr>
            <p:custDataLst>
              <p:tags r:id="rId4"/>
            </p:custDataLst>
          </p:nvPr>
        </p:nvSpPr>
        <p:spPr>
          <a:xfrm>
            <a:off x="1266715" y="205887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5" name="PA-1022200"/>
          <p:cNvSpPr/>
          <p:nvPr>
            <p:custDataLst>
              <p:tags r:id="rId5"/>
            </p:custDataLst>
          </p:nvPr>
        </p:nvSpPr>
        <p:spPr>
          <a:xfrm>
            <a:off x="1821946" y="2059748"/>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与会人员：</a:t>
            </a:r>
            <a:r>
              <a:rPr lang="zh-CN" altLang="en-US" sz="1600" dirty="0">
                <a:cs typeface="+mn-ea"/>
                <a:sym typeface="+mn-lt"/>
              </a:rPr>
              <a:t>会议由</a:t>
            </a:r>
            <a:r>
              <a:rPr lang="zh-CN" altLang="en-US" sz="1600" dirty="0">
                <a:solidFill>
                  <a:srgbClr val="C00000"/>
                </a:solidFill>
                <a:cs typeface="+mn-ea"/>
                <a:sym typeface="+mn-lt"/>
              </a:rPr>
              <a:t>全体党员</a:t>
            </a:r>
            <a:r>
              <a:rPr lang="zh-CN" altLang="en-US" sz="1600" dirty="0">
                <a:cs typeface="+mn-ea"/>
                <a:sym typeface="+mn-lt"/>
              </a:rPr>
              <a:t>参加，根据内容的需要，有时可吸收非党干部或入党积极分子列席参加。</a:t>
            </a:r>
          </a:p>
        </p:txBody>
      </p:sp>
      <p:sp>
        <p:nvSpPr>
          <p:cNvPr id="16" name="PA-1022198"/>
          <p:cNvSpPr/>
          <p:nvPr>
            <p:custDataLst>
              <p:tags r:id="rId6"/>
            </p:custDataLst>
          </p:nvPr>
        </p:nvSpPr>
        <p:spPr>
          <a:xfrm>
            <a:off x="1266715" y="270000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7" name="PA-1022200"/>
          <p:cNvSpPr/>
          <p:nvPr>
            <p:custDataLst>
              <p:tags r:id="rId7"/>
            </p:custDataLst>
          </p:nvPr>
        </p:nvSpPr>
        <p:spPr>
          <a:xfrm>
            <a:off x="1821946" y="2700883"/>
            <a:ext cx="9651654" cy="157273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会议内容：</a:t>
            </a:r>
            <a:r>
              <a:rPr lang="zh-CN" altLang="en-US" sz="1400" dirty="0">
                <a:cs typeface="+mn-ea"/>
                <a:sym typeface="+mn-lt"/>
              </a:rPr>
              <a:t>（</a:t>
            </a:r>
            <a:r>
              <a:rPr lang="en-US" altLang="zh-CN" sz="1400" dirty="0">
                <a:cs typeface="+mn-ea"/>
                <a:sym typeface="+mn-lt"/>
              </a:rPr>
              <a:t>1</a:t>
            </a:r>
            <a:r>
              <a:rPr lang="zh-CN" altLang="en-US" sz="1400" dirty="0">
                <a:cs typeface="+mn-ea"/>
                <a:sym typeface="+mn-lt"/>
              </a:rPr>
              <a:t>）传达学习党的路线、方针、政策和上级党组织的决议、指示，制定党支部贯彻落实的计划、措施。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2</a:t>
            </a:r>
            <a:r>
              <a:rPr lang="zh-CN" altLang="en-US" sz="1400" dirty="0">
                <a:cs typeface="+mn-ea"/>
                <a:sym typeface="+mn-lt"/>
              </a:rPr>
              <a:t>）定期听取、讨论支部委员会的工作报告，对支部委员会的工作进行审查和监督。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3</a:t>
            </a:r>
            <a:r>
              <a:rPr lang="zh-CN" altLang="en-US" sz="1400" dirty="0">
                <a:cs typeface="+mn-ea"/>
                <a:sym typeface="+mn-lt"/>
              </a:rPr>
              <a:t>）讨论发展新党员和接受预备党员转正，讨论决定对党员的表彰和处分。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4</a:t>
            </a:r>
            <a:r>
              <a:rPr lang="zh-CN" altLang="en-US" sz="1400" dirty="0">
                <a:cs typeface="+mn-ea"/>
                <a:sym typeface="+mn-lt"/>
              </a:rPr>
              <a:t>）选举支部委员会成员和出席上级党代会的代表。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5</a:t>
            </a:r>
            <a:r>
              <a:rPr lang="zh-CN" altLang="en-US" sz="1400" dirty="0">
                <a:cs typeface="+mn-ea"/>
                <a:sym typeface="+mn-lt"/>
              </a:rPr>
              <a:t>）讨论需由支部大会决定的其它重要事项。</a:t>
            </a:r>
          </a:p>
        </p:txBody>
      </p:sp>
      <p:sp>
        <p:nvSpPr>
          <p:cNvPr id="19" name="PA-1022198"/>
          <p:cNvSpPr/>
          <p:nvPr>
            <p:custDataLst>
              <p:tags r:id="rId8"/>
            </p:custDataLst>
          </p:nvPr>
        </p:nvSpPr>
        <p:spPr>
          <a:xfrm>
            <a:off x="1266715" y="427021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20" name="PA-1022200"/>
          <p:cNvSpPr/>
          <p:nvPr>
            <p:custDataLst>
              <p:tags r:id="rId9"/>
            </p:custDataLst>
          </p:nvPr>
        </p:nvSpPr>
        <p:spPr>
          <a:xfrm>
            <a:off x="1821946" y="4316352"/>
            <a:ext cx="9651654" cy="381258"/>
          </a:xfrm>
          <a:prstGeom prst="rect">
            <a:avLst/>
          </a:prstGeom>
        </p:spPr>
        <p:txBody>
          <a:bodyPr wrap="square">
            <a:spAutoFit/>
          </a:bodyPr>
          <a:lstStyle/>
          <a:p>
            <a:pPr algn="just">
              <a:lnSpc>
                <a:spcPct val="130000"/>
              </a:lnSpc>
            </a:pPr>
            <a:r>
              <a:rPr lang="zh-CN" altLang="en-US" sz="1600" dirty="0">
                <a:cs typeface="+mn-ea"/>
                <a:sym typeface="+mn-lt"/>
              </a:rPr>
              <a:t>会议形成的决议由支委会负责检查落实。</a:t>
            </a:r>
          </a:p>
        </p:txBody>
      </p:sp>
      <p:sp>
        <p:nvSpPr>
          <p:cNvPr id="21" name="PA-1022198"/>
          <p:cNvSpPr/>
          <p:nvPr>
            <p:custDataLst>
              <p:tags r:id="rId10"/>
            </p:custDataLst>
          </p:nvPr>
        </p:nvSpPr>
        <p:spPr>
          <a:xfrm>
            <a:off x="1266715" y="4902294"/>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22" name="PA-1022200"/>
          <p:cNvSpPr/>
          <p:nvPr>
            <p:custDataLst>
              <p:tags r:id="rId11"/>
            </p:custDataLst>
          </p:nvPr>
        </p:nvSpPr>
        <p:spPr>
          <a:xfrm>
            <a:off x="1821946" y="4903169"/>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会议记录：</a:t>
            </a:r>
            <a:r>
              <a:rPr lang="zh-CN" altLang="en-US" sz="1600" dirty="0">
                <a:cs typeface="+mn-ea"/>
                <a:sym typeface="+mn-lt"/>
              </a:rPr>
              <a:t>支部组织委员负责会议记录，会议记录要认真保管，年终归档备查。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4" grpId="0" animBg="1"/>
      <p:bldP spid="15" grpId="0"/>
      <p:bldP spid="16" grpId="0" animBg="1"/>
      <p:bldP spid="17" grpId="0"/>
      <p:bldP spid="19"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47269" y="65314"/>
            <a:ext cx="5471370" cy="923330"/>
          </a:xfrm>
          <a:prstGeom prst="rect">
            <a:avLst/>
          </a:prstGeom>
          <a:noFill/>
        </p:spPr>
        <p:txBody>
          <a:bodyPr wrap="none" rtlCol="0">
            <a:spAutoFit/>
          </a:bodyPr>
          <a:lstStyle/>
          <a:p>
            <a:r>
              <a:rPr lang="zh-CN" altLang="en-US" sz="5400" dirty="0">
                <a:solidFill>
                  <a:srgbClr val="C00000"/>
                </a:solidFill>
                <a:cs typeface="+mn-ea"/>
                <a:sym typeface="+mn-lt"/>
              </a:rPr>
              <a:t>支部委员会制度  </a:t>
            </a:r>
          </a:p>
        </p:txBody>
      </p:sp>
      <p:cxnSp>
        <p:nvCxnSpPr>
          <p:cNvPr id="7" name="PA-1022197"/>
          <p:cNvCxnSpPr/>
          <p:nvPr>
            <p:custDataLst>
              <p:tags r:id="rId1"/>
            </p:custDataLst>
          </p:nvPr>
        </p:nvCxnSpPr>
        <p:spPr>
          <a:xfrm>
            <a:off x="1630494" y="1460710"/>
            <a:ext cx="0" cy="35511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1374734" y="144683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1929965" y="1474867"/>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会议时间：</a:t>
            </a:r>
            <a:r>
              <a:rPr lang="zh-CN" altLang="en-US" sz="1600" dirty="0">
                <a:cs typeface="+mn-ea"/>
                <a:sym typeface="+mn-lt"/>
              </a:rPr>
              <a:t>支部委员会的会议</a:t>
            </a:r>
            <a:r>
              <a:rPr lang="zh-CN" altLang="en-US" sz="1600" dirty="0">
                <a:solidFill>
                  <a:srgbClr val="C00000"/>
                </a:solidFill>
                <a:cs typeface="+mn-ea"/>
                <a:sym typeface="+mn-lt"/>
              </a:rPr>
              <a:t>每月</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a:t>
            </a:r>
          </a:p>
        </p:txBody>
      </p:sp>
      <p:sp>
        <p:nvSpPr>
          <p:cNvPr id="10" name="PA-1022198"/>
          <p:cNvSpPr/>
          <p:nvPr>
            <p:custDataLst>
              <p:tags r:id="rId4"/>
            </p:custDataLst>
          </p:nvPr>
        </p:nvSpPr>
        <p:spPr>
          <a:xfrm>
            <a:off x="1374734" y="20789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1" name="PA-1022200"/>
          <p:cNvSpPr/>
          <p:nvPr>
            <p:custDataLst>
              <p:tags r:id="rId5"/>
            </p:custDataLst>
          </p:nvPr>
        </p:nvSpPr>
        <p:spPr>
          <a:xfrm>
            <a:off x="1929965" y="2079790"/>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与会人员：</a:t>
            </a:r>
            <a:r>
              <a:rPr lang="zh-CN" altLang="en-US" sz="1600" dirty="0">
                <a:cs typeface="+mn-ea"/>
                <a:sym typeface="+mn-lt"/>
              </a:rPr>
              <a:t>会议由</a:t>
            </a:r>
            <a:r>
              <a:rPr lang="zh-CN" altLang="en-US" sz="1600" dirty="0">
                <a:solidFill>
                  <a:srgbClr val="C00000"/>
                </a:solidFill>
                <a:cs typeface="+mn-ea"/>
                <a:sym typeface="+mn-lt"/>
              </a:rPr>
              <a:t>全体支委会成员</a:t>
            </a:r>
            <a:r>
              <a:rPr lang="zh-CN" altLang="en-US" sz="1600" dirty="0">
                <a:cs typeface="+mn-ea"/>
                <a:sym typeface="+mn-lt"/>
              </a:rPr>
              <a:t>参加。 会议由党支部书记主持，书记不在时由副书记主持。</a:t>
            </a:r>
          </a:p>
        </p:txBody>
      </p:sp>
      <p:sp>
        <p:nvSpPr>
          <p:cNvPr id="12" name="PA-1022198"/>
          <p:cNvSpPr/>
          <p:nvPr>
            <p:custDataLst>
              <p:tags r:id="rId6"/>
            </p:custDataLst>
          </p:nvPr>
        </p:nvSpPr>
        <p:spPr>
          <a:xfrm>
            <a:off x="1374734" y="272005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3" name="PA-1022200"/>
          <p:cNvSpPr/>
          <p:nvPr>
            <p:custDataLst>
              <p:tags r:id="rId7"/>
            </p:custDataLst>
          </p:nvPr>
        </p:nvSpPr>
        <p:spPr>
          <a:xfrm>
            <a:off x="1929965" y="2720925"/>
            <a:ext cx="9651654" cy="2372957"/>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会议内容：</a:t>
            </a:r>
            <a:endParaRPr lang="en-US" altLang="zh-CN" dirty="0">
              <a:solidFill>
                <a:srgbClr val="C00000"/>
              </a:solidFill>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1</a:t>
            </a:r>
            <a:r>
              <a:rPr lang="zh-CN" altLang="en-US" sz="1600" dirty="0">
                <a:cs typeface="+mn-ea"/>
                <a:sym typeface="+mn-lt"/>
              </a:rPr>
              <a:t>）研究贯彻执行上级党组织和支部党员大会的决议和意见。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2</a:t>
            </a:r>
            <a:r>
              <a:rPr lang="zh-CN" altLang="en-US" sz="1600" dirty="0">
                <a:cs typeface="+mn-ea"/>
                <a:sym typeface="+mn-lt"/>
              </a:rPr>
              <a:t>）讨论通过年度支部工作计划和工作总结。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3</a:t>
            </a:r>
            <a:r>
              <a:rPr lang="zh-CN" altLang="en-US" sz="1600" dirty="0">
                <a:cs typeface="+mn-ea"/>
                <a:sym typeface="+mn-lt"/>
              </a:rPr>
              <a:t>）开展批评与自我批评。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4</a:t>
            </a:r>
            <a:r>
              <a:rPr lang="zh-CN" altLang="en-US" sz="1600" dirty="0">
                <a:cs typeface="+mn-ea"/>
                <a:sym typeface="+mn-lt"/>
              </a:rPr>
              <a:t>）开展民主评议党员活动。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5</a:t>
            </a:r>
            <a:r>
              <a:rPr lang="zh-CN" altLang="en-US" sz="1600" dirty="0">
                <a:cs typeface="+mn-ea"/>
                <a:sym typeface="+mn-lt"/>
              </a:rPr>
              <a:t>）研究入党积极分子的培养教育及党员发展对象，评选优秀党员。 </a:t>
            </a:r>
            <a:endParaRPr lang="en-US" altLang="zh-CN" sz="1600" dirty="0">
              <a:cs typeface="+mn-ea"/>
              <a:sym typeface="+mn-lt"/>
            </a:endParaRPr>
          </a:p>
          <a:p>
            <a:pPr algn="just">
              <a:lnSpc>
                <a:spcPct val="130000"/>
              </a:lnSpc>
            </a:pPr>
            <a:r>
              <a:rPr lang="zh-CN" altLang="en-US" sz="1600" dirty="0">
                <a:cs typeface="+mn-ea"/>
                <a:sym typeface="+mn-lt"/>
              </a:rPr>
              <a:t>（</a:t>
            </a:r>
            <a:r>
              <a:rPr lang="en-US" altLang="zh-CN" sz="1600" dirty="0">
                <a:cs typeface="+mn-ea"/>
                <a:sym typeface="+mn-lt"/>
              </a:rPr>
              <a:t>6</a:t>
            </a:r>
            <a:r>
              <a:rPr lang="zh-CN" altLang="en-US" sz="1600" dirty="0">
                <a:cs typeface="+mn-ea"/>
                <a:sym typeface="+mn-lt"/>
              </a:rPr>
              <a:t>）讨论支部工作重要事项和工作措施。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97"/>
          <p:cNvCxnSpPr/>
          <p:nvPr>
            <p:custDataLst>
              <p:tags r:id="rId1"/>
            </p:custDataLst>
          </p:nvPr>
        </p:nvCxnSpPr>
        <p:spPr>
          <a:xfrm>
            <a:off x="6961144" y="1023392"/>
            <a:ext cx="0" cy="41849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p:cNvSpPr/>
          <p:nvPr>
            <p:custDataLst>
              <p:tags r:id="rId2"/>
            </p:custDataLst>
          </p:nvPr>
        </p:nvSpPr>
        <p:spPr>
          <a:xfrm>
            <a:off x="6705384" y="10095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4" name="PA-1022200"/>
          <p:cNvSpPr/>
          <p:nvPr>
            <p:custDataLst>
              <p:tags r:id="rId3"/>
            </p:custDataLst>
          </p:nvPr>
        </p:nvSpPr>
        <p:spPr>
          <a:xfrm>
            <a:off x="7260615" y="1037549"/>
            <a:ext cx="4337057" cy="1412694"/>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会议要求：</a:t>
            </a:r>
            <a:r>
              <a:rPr lang="zh-CN" altLang="en-US" sz="1600" dirty="0">
                <a:cs typeface="+mn-ea"/>
                <a:sym typeface="+mn-lt"/>
              </a:rPr>
              <a:t>支部委员会决定重要事项时，到会支部委员必须超过半数以上；如遇重大问题要作出决定，到会的委员不超过半数时，必须提交党员大会讨论。</a:t>
            </a:r>
          </a:p>
        </p:txBody>
      </p:sp>
      <p:sp>
        <p:nvSpPr>
          <p:cNvPr id="5" name="PA-1022198"/>
          <p:cNvSpPr/>
          <p:nvPr>
            <p:custDataLst>
              <p:tags r:id="rId4"/>
            </p:custDataLst>
          </p:nvPr>
        </p:nvSpPr>
        <p:spPr>
          <a:xfrm>
            <a:off x="6705384" y="265557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6" name="PA-1022200"/>
          <p:cNvSpPr/>
          <p:nvPr>
            <p:custDataLst>
              <p:tags r:id="rId5"/>
            </p:custDataLst>
          </p:nvPr>
        </p:nvSpPr>
        <p:spPr>
          <a:xfrm>
            <a:off x="7260615" y="2656452"/>
            <a:ext cx="4337057" cy="701346"/>
          </a:xfrm>
          <a:prstGeom prst="rect">
            <a:avLst/>
          </a:prstGeom>
        </p:spPr>
        <p:txBody>
          <a:bodyPr wrap="square">
            <a:spAutoFit/>
          </a:bodyPr>
          <a:lstStyle/>
          <a:p>
            <a:pPr algn="just">
              <a:lnSpc>
                <a:spcPct val="130000"/>
              </a:lnSpc>
            </a:pPr>
            <a:r>
              <a:rPr lang="zh-CN" altLang="en-US" sz="1600" dirty="0">
                <a:cs typeface="+mn-ea"/>
                <a:sym typeface="+mn-lt"/>
              </a:rPr>
              <a:t>会议形成的决议，应确定有关支委会成员负责检查落实，并向书记报告执行情况。</a:t>
            </a:r>
          </a:p>
        </p:txBody>
      </p:sp>
      <p:sp>
        <p:nvSpPr>
          <p:cNvPr id="7" name="PA-1022198"/>
          <p:cNvSpPr/>
          <p:nvPr>
            <p:custDataLst>
              <p:tags r:id="rId6"/>
            </p:custDataLst>
          </p:nvPr>
        </p:nvSpPr>
        <p:spPr>
          <a:xfrm>
            <a:off x="6705384" y="3867366"/>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6</a:t>
            </a:r>
            <a:endParaRPr lang="zh-CN" altLang="en-US" sz="2000" dirty="0">
              <a:cs typeface="+mn-ea"/>
              <a:sym typeface="+mn-lt"/>
            </a:endParaRPr>
          </a:p>
        </p:txBody>
      </p:sp>
      <p:sp>
        <p:nvSpPr>
          <p:cNvPr id="8" name="PA-1022200"/>
          <p:cNvSpPr/>
          <p:nvPr>
            <p:custDataLst>
              <p:tags r:id="rId7"/>
            </p:custDataLst>
          </p:nvPr>
        </p:nvSpPr>
        <p:spPr>
          <a:xfrm>
            <a:off x="7260615" y="3868241"/>
            <a:ext cx="4337057" cy="1412694"/>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会议记录：</a:t>
            </a:r>
            <a:r>
              <a:rPr lang="zh-CN" altLang="en-US" sz="1600" dirty="0">
                <a:cs typeface="+mn-ea"/>
                <a:sym typeface="+mn-lt"/>
              </a:rPr>
              <a:t>指定专人做好会议记录，记录内容包括：时间、地点、主持人、缺席人员名单、会议议题、会议决议等。会议记录由专人保管，存档备查。</a:t>
            </a:r>
          </a:p>
        </p:txBody>
      </p:sp>
      <p:pic>
        <p:nvPicPr>
          <p:cNvPr id="11" name="图片 10"/>
          <p:cNvPicPr>
            <a:picLocks noChangeAspect="1"/>
          </p:cNvPicPr>
          <p:nvPr/>
        </p:nvPicPr>
        <p:blipFill rotWithShape="1">
          <a:blip r:embed="rId10" cstate="print">
            <a:extLst>
              <a:ext uri="{28A0092B-C50C-407E-A947-70E740481C1C}">
                <a14:useLocalDpi xmlns:a14="http://schemas.microsoft.com/office/drawing/2010/main" val="0"/>
              </a:ext>
            </a:extLst>
          </a:blip>
          <a:srcRect l="10873" t="30714" r="8888" b="22996"/>
          <a:stretch>
            <a:fillRect/>
          </a:stretch>
        </p:blipFill>
        <p:spPr>
          <a:xfrm>
            <a:off x="424542" y="1579822"/>
            <a:ext cx="5502730" cy="31745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26175" y="89229"/>
            <a:ext cx="4339650" cy="923330"/>
          </a:xfrm>
          <a:prstGeom prst="rect">
            <a:avLst/>
          </a:prstGeom>
          <a:noFill/>
        </p:spPr>
        <p:txBody>
          <a:bodyPr wrap="none" rtlCol="0">
            <a:spAutoFit/>
          </a:bodyPr>
          <a:lstStyle/>
          <a:p>
            <a:r>
              <a:rPr lang="zh-CN" altLang="en-US" sz="5400" dirty="0">
                <a:solidFill>
                  <a:srgbClr val="C00000"/>
                </a:solidFill>
                <a:cs typeface="+mn-ea"/>
                <a:sym typeface="+mn-lt"/>
              </a:rPr>
              <a:t>党小组会制度</a:t>
            </a:r>
          </a:p>
        </p:txBody>
      </p:sp>
      <p:cxnSp>
        <p:nvCxnSpPr>
          <p:cNvPr id="7" name="PA-1022197"/>
          <p:cNvCxnSpPr/>
          <p:nvPr>
            <p:custDataLst>
              <p:tags r:id="rId1"/>
            </p:custDataLst>
          </p:nvPr>
        </p:nvCxnSpPr>
        <p:spPr>
          <a:xfrm>
            <a:off x="1786244" y="1319084"/>
            <a:ext cx="0" cy="40310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1530484" y="130520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2085715" y="1333241"/>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会议时间：</a:t>
            </a:r>
            <a:r>
              <a:rPr lang="zh-CN" altLang="en-US" sz="1600" dirty="0">
                <a:cs typeface="+mn-ea"/>
                <a:sym typeface="+mn-lt"/>
              </a:rPr>
              <a:t>党小组会每月至少召开</a:t>
            </a:r>
            <a:r>
              <a:rPr lang="en-US" altLang="zh-CN" sz="1600" dirty="0">
                <a:solidFill>
                  <a:srgbClr val="C00000"/>
                </a:solidFill>
                <a:cs typeface="+mn-ea"/>
                <a:sym typeface="+mn-lt"/>
              </a:rPr>
              <a:t>1</a:t>
            </a:r>
            <a:r>
              <a:rPr lang="zh-CN" altLang="en-US" sz="1600" dirty="0">
                <a:solidFill>
                  <a:srgbClr val="C00000"/>
                </a:solidFill>
                <a:cs typeface="+mn-ea"/>
                <a:sym typeface="+mn-lt"/>
              </a:rPr>
              <a:t>次</a:t>
            </a:r>
            <a:r>
              <a:rPr lang="zh-CN" altLang="en-US" sz="1600" dirty="0">
                <a:cs typeface="+mn-ea"/>
                <a:sym typeface="+mn-lt"/>
              </a:rPr>
              <a:t>。</a:t>
            </a:r>
          </a:p>
        </p:txBody>
      </p:sp>
      <p:sp>
        <p:nvSpPr>
          <p:cNvPr id="14" name="PA-1022198"/>
          <p:cNvSpPr/>
          <p:nvPr>
            <p:custDataLst>
              <p:tags r:id="rId4"/>
            </p:custDataLst>
          </p:nvPr>
        </p:nvSpPr>
        <p:spPr>
          <a:xfrm>
            <a:off x="1530484" y="1937289"/>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5" name="PA-1022200"/>
          <p:cNvSpPr/>
          <p:nvPr>
            <p:custDataLst>
              <p:tags r:id="rId5"/>
            </p:custDataLst>
          </p:nvPr>
        </p:nvSpPr>
        <p:spPr>
          <a:xfrm>
            <a:off x="2085715" y="1938164"/>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与会人员：</a:t>
            </a:r>
            <a:r>
              <a:rPr lang="zh-CN" altLang="en-US" sz="1600" dirty="0">
                <a:cs typeface="+mn-ea"/>
                <a:sym typeface="+mn-lt"/>
              </a:rPr>
              <a:t>会议由</a:t>
            </a:r>
            <a:r>
              <a:rPr lang="zh-CN" altLang="en-US" sz="1600" dirty="0">
                <a:solidFill>
                  <a:srgbClr val="C00000"/>
                </a:solidFill>
                <a:cs typeface="+mn-ea"/>
                <a:sym typeface="+mn-lt"/>
              </a:rPr>
              <a:t>小组全体党员</a:t>
            </a:r>
            <a:r>
              <a:rPr lang="zh-CN" altLang="en-US" sz="1600" dirty="0">
                <a:cs typeface="+mn-ea"/>
                <a:sym typeface="+mn-lt"/>
              </a:rPr>
              <a:t>参加，由党小组长主持。</a:t>
            </a:r>
          </a:p>
        </p:txBody>
      </p:sp>
      <p:sp>
        <p:nvSpPr>
          <p:cNvPr id="16" name="PA-1022198"/>
          <p:cNvSpPr/>
          <p:nvPr>
            <p:custDataLst>
              <p:tags r:id="rId6"/>
            </p:custDataLst>
          </p:nvPr>
        </p:nvSpPr>
        <p:spPr>
          <a:xfrm>
            <a:off x="1530484" y="2578424"/>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7" name="PA-1022200"/>
          <p:cNvSpPr/>
          <p:nvPr>
            <p:custDataLst>
              <p:tags r:id="rId7"/>
            </p:custDataLst>
          </p:nvPr>
        </p:nvSpPr>
        <p:spPr>
          <a:xfrm>
            <a:off x="2085715" y="2579299"/>
            <a:ext cx="9651654" cy="157273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主要内容：</a:t>
            </a:r>
            <a:r>
              <a:rPr lang="zh-CN" altLang="en-US" sz="1400" dirty="0">
                <a:cs typeface="+mn-ea"/>
                <a:sym typeface="+mn-lt"/>
              </a:rPr>
              <a:t>（</a:t>
            </a:r>
            <a:r>
              <a:rPr lang="en-US" altLang="zh-CN" sz="1400" dirty="0">
                <a:cs typeface="+mn-ea"/>
                <a:sym typeface="+mn-lt"/>
              </a:rPr>
              <a:t>1</a:t>
            </a:r>
            <a:r>
              <a:rPr lang="zh-CN" altLang="en-US" sz="1400" dirty="0">
                <a:cs typeface="+mn-ea"/>
                <a:sym typeface="+mn-lt"/>
              </a:rPr>
              <a:t>）学习马列主义、毛泽东思想、邓小平理论、“三个代表”重要思想和党的路线、方针、政策。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2</a:t>
            </a:r>
            <a:r>
              <a:rPr lang="zh-CN" altLang="en-US" sz="1400" dirty="0">
                <a:cs typeface="+mn-ea"/>
                <a:sym typeface="+mn-lt"/>
              </a:rPr>
              <a:t>）传达支部的决议，讨论贯彻支部决议的具体措施及每个党员应承担的任务。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3</a:t>
            </a:r>
            <a:r>
              <a:rPr lang="zh-CN" altLang="en-US" sz="1400" dirty="0">
                <a:cs typeface="+mn-ea"/>
                <a:sym typeface="+mn-lt"/>
              </a:rPr>
              <a:t>）党员汇报思想、工作、学习和执行党支部决议的情况。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4</a:t>
            </a:r>
            <a:r>
              <a:rPr lang="zh-CN" altLang="en-US" sz="1400" dirty="0">
                <a:cs typeface="+mn-ea"/>
                <a:sym typeface="+mn-lt"/>
              </a:rPr>
              <a:t>）开展批评与自我批评。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5</a:t>
            </a:r>
            <a:r>
              <a:rPr lang="zh-CN" altLang="en-US" sz="1400" dirty="0">
                <a:cs typeface="+mn-ea"/>
                <a:sym typeface="+mn-lt"/>
              </a:rPr>
              <a:t>）定期召开民主评议党员活动。</a:t>
            </a:r>
          </a:p>
        </p:txBody>
      </p:sp>
      <p:sp>
        <p:nvSpPr>
          <p:cNvPr id="19" name="PA-1022198"/>
          <p:cNvSpPr/>
          <p:nvPr>
            <p:custDataLst>
              <p:tags r:id="rId8"/>
            </p:custDataLst>
          </p:nvPr>
        </p:nvSpPr>
        <p:spPr>
          <a:xfrm>
            <a:off x="1530484" y="414862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4</a:t>
            </a:r>
            <a:endParaRPr lang="zh-CN" altLang="en-US" sz="2000" dirty="0">
              <a:cs typeface="+mn-ea"/>
              <a:sym typeface="+mn-lt"/>
            </a:endParaRPr>
          </a:p>
        </p:txBody>
      </p:sp>
      <p:sp>
        <p:nvSpPr>
          <p:cNvPr id="20" name="PA-1022200"/>
          <p:cNvSpPr/>
          <p:nvPr>
            <p:custDataLst>
              <p:tags r:id="rId9"/>
            </p:custDataLst>
          </p:nvPr>
        </p:nvSpPr>
        <p:spPr>
          <a:xfrm>
            <a:off x="2085715" y="4194768"/>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注重效果：</a:t>
            </a:r>
            <a:r>
              <a:rPr lang="zh-CN" altLang="en-US" sz="1600" dirty="0">
                <a:cs typeface="+mn-ea"/>
                <a:sym typeface="+mn-lt"/>
              </a:rPr>
              <a:t>会前要有准备，会议内容要集中，每次会议有针对性、有重点地解决一两个问题即可。</a:t>
            </a:r>
          </a:p>
        </p:txBody>
      </p:sp>
      <p:sp>
        <p:nvSpPr>
          <p:cNvPr id="21" name="PA-1022198"/>
          <p:cNvSpPr/>
          <p:nvPr>
            <p:custDataLst>
              <p:tags r:id="rId10"/>
            </p:custDataLst>
          </p:nvPr>
        </p:nvSpPr>
        <p:spPr>
          <a:xfrm>
            <a:off x="1530484" y="478071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5</a:t>
            </a:r>
            <a:endParaRPr lang="zh-CN" altLang="en-US" sz="2000" dirty="0">
              <a:cs typeface="+mn-ea"/>
              <a:sym typeface="+mn-lt"/>
            </a:endParaRPr>
          </a:p>
        </p:txBody>
      </p:sp>
      <p:sp>
        <p:nvSpPr>
          <p:cNvPr id="22" name="PA-1022200"/>
          <p:cNvSpPr/>
          <p:nvPr>
            <p:custDataLst>
              <p:tags r:id="rId11"/>
            </p:custDataLst>
          </p:nvPr>
        </p:nvSpPr>
        <p:spPr>
          <a:xfrm>
            <a:off x="2085715" y="4781585"/>
            <a:ext cx="9651654" cy="417358"/>
          </a:xfrm>
          <a:prstGeom prst="rect">
            <a:avLst/>
          </a:prstGeom>
        </p:spPr>
        <p:txBody>
          <a:bodyPr wrap="square">
            <a:spAutoFit/>
          </a:bodyPr>
          <a:lstStyle/>
          <a:p>
            <a:pPr algn="just">
              <a:lnSpc>
                <a:spcPct val="130000"/>
              </a:lnSpc>
            </a:pPr>
            <a:r>
              <a:rPr lang="zh-CN" altLang="en-US" dirty="0">
                <a:solidFill>
                  <a:srgbClr val="C00000"/>
                </a:solidFill>
                <a:cs typeface="+mn-ea"/>
                <a:sym typeface="+mn-lt"/>
              </a:rPr>
              <a:t>会议记录：</a:t>
            </a:r>
            <a:r>
              <a:rPr lang="zh-CN" altLang="en-US" sz="1600" dirty="0">
                <a:cs typeface="+mn-ea"/>
                <a:sym typeface="+mn-lt"/>
              </a:rPr>
              <a:t>指定专人做好会议记录，会议记录要认真保管，存档备查。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4" grpId="0" animBg="1"/>
      <p:bldP spid="15" grpId="0"/>
      <p:bldP spid="16" grpId="0" animBg="1"/>
      <p:bldP spid="17" grpId="0"/>
      <p:bldP spid="19" grpId="0" animBg="1"/>
      <p:bldP spid="20"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8152" y="50231"/>
            <a:ext cx="2954655" cy="923330"/>
          </a:xfrm>
          <a:prstGeom prst="rect">
            <a:avLst/>
          </a:prstGeom>
          <a:noFill/>
        </p:spPr>
        <p:txBody>
          <a:bodyPr wrap="none" rtlCol="0">
            <a:spAutoFit/>
          </a:bodyPr>
          <a:lstStyle/>
          <a:p>
            <a:r>
              <a:rPr lang="zh-CN" altLang="en-US" sz="5400" dirty="0">
                <a:solidFill>
                  <a:srgbClr val="C00000"/>
                </a:solidFill>
                <a:cs typeface="+mn-ea"/>
                <a:sym typeface="+mn-lt"/>
              </a:rPr>
              <a:t>党课制度</a:t>
            </a:r>
          </a:p>
        </p:txBody>
      </p:sp>
      <p:cxnSp>
        <p:nvCxnSpPr>
          <p:cNvPr id="7" name="PA-1022197"/>
          <p:cNvCxnSpPr/>
          <p:nvPr>
            <p:custDataLst>
              <p:tags r:id="rId1"/>
            </p:custDataLst>
          </p:nvPr>
        </p:nvCxnSpPr>
        <p:spPr>
          <a:xfrm>
            <a:off x="1112251" y="1483809"/>
            <a:ext cx="0" cy="35783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p:cNvSpPr/>
          <p:nvPr>
            <p:custDataLst>
              <p:tags r:id="rId2"/>
            </p:custDataLst>
          </p:nvPr>
        </p:nvSpPr>
        <p:spPr>
          <a:xfrm>
            <a:off x="856491" y="146993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9" name="PA-1022200"/>
          <p:cNvSpPr/>
          <p:nvPr>
            <p:custDataLst>
              <p:tags r:id="rId3"/>
            </p:custDataLst>
          </p:nvPr>
        </p:nvSpPr>
        <p:spPr>
          <a:xfrm>
            <a:off x="1411722" y="1497966"/>
            <a:ext cx="9651654" cy="741357"/>
          </a:xfrm>
          <a:prstGeom prst="rect">
            <a:avLst/>
          </a:prstGeom>
        </p:spPr>
        <p:txBody>
          <a:bodyPr wrap="square">
            <a:spAutoFit/>
          </a:bodyPr>
          <a:lstStyle/>
          <a:p>
            <a:pPr algn="just">
              <a:lnSpc>
                <a:spcPct val="130000"/>
              </a:lnSpc>
            </a:pPr>
            <a:r>
              <a:rPr lang="zh-CN" altLang="en-US" dirty="0">
                <a:solidFill>
                  <a:srgbClr val="C00000"/>
                </a:solidFill>
                <a:cs typeface="+mn-ea"/>
                <a:sym typeface="+mn-lt"/>
              </a:rPr>
              <a:t>上课时间：</a:t>
            </a:r>
            <a:r>
              <a:rPr lang="zh-CN" altLang="en-US" sz="1600" dirty="0">
                <a:cs typeface="+mn-ea"/>
                <a:sym typeface="+mn-lt"/>
              </a:rPr>
              <a:t>党课每年不少于四次，由各支部负责实施。每次党课以集中学习为宜。一般应吸收入党积极分子一起听课。</a:t>
            </a:r>
          </a:p>
        </p:txBody>
      </p:sp>
      <p:sp>
        <p:nvSpPr>
          <p:cNvPr id="10" name="PA-1022198"/>
          <p:cNvSpPr/>
          <p:nvPr>
            <p:custDataLst>
              <p:tags r:id="rId4"/>
            </p:custDataLst>
          </p:nvPr>
        </p:nvSpPr>
        <p:spPr>
          <a:xfrm>
            <a:off x="856491" y="255468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11" name="PA-1022200"/>
          <p:cNvSpPr/>
          <p:nvPr>
            <p:custDataLst>
              <p:tags r:id="rId5"/>
            </p:custDataLst>
          </p:nvPr>
        </p:nvSpPr>
        <p:spPr>
          <a:xfrm>
            <a:off x="1411722" y="2555555"/>
            <a:ext cx="9651654" cy="732508"/>
          </a:xfrm>
          <a:prstGeom prst="rect">
            <a:avLst/>
          </a:prstGeom>
        </p:spPr>
        <p:txBody>
          <a:bodyPr wrap="square">
            <a:spAutoFit/>
          </a:bodyPr>
          <a:lstStyle/>
          <a:p>
            <a:pPr algn="just">
              <a:lnSpc>
                <a:spcPct val="130000"/>
              </a:lnSpc>
            </a:pPr>
            <a:r>
              <a:rPr lang="zh-CN" altLang="en-US" dirty="0">
                <a:solidFill>
                  <a:srgbClr val="C00000"/>
                </a:solidFill>
                <a:cs typeface="+mn-ea"/>
                <a:sym typeface="+mn-lt"/>
              </a:rPr>
              <a:t>党课内容：</a:t>
            </a:r>
            <a:r>
              <a:rPr lang="zh-CN" altLang="en-US" sz="1400" dirty="0">
                <a:cs typeface="+mn-ea"/>
                <a:sym typeface="+mn-lt"/>
              </a:rPr>
              <a:t>（</a:t>
            </a:r>
            <a:r>
              <a:rPr lang="en-US" altLang="zh-CN" sz="1400" dirty="0">
                <a:cs typeface="+mn-ea"/>
                <a:sym typeface="+mn-lt"/>
              </a:rPr>
              <a:t>1</a:t>
            </a:r>
            <a:r>
              <a:rPr lang="zh-CN" altLang="en-US" sz="1400" dirty="0">
                <a:cs typeface="+mn-ea"/>
                <a:sym typeface="+mn-lt"/>
              </a:rPr>
              <a:t>）学习中国共产党章程。        （</a:t>
            </a:r>
            <a:r>
              <a:rPr lang="en-US" altLang="zh-CN" sz="1400" dirty="0">
                <a:cs typeface="+mn-ea"/>
                <a:sym typeface="+mn-lt"/>
              </a:rPr>
              <a:t>2</a:t>
            </a:r>
            <a:r>
              <a:rPr lang="zh-CN" altLang="en-US" sz="1400" dirty="0">
                <a:cs typeface="+mn-ea"/>
                <a:sym typeface="+mn-lt"/>
              </a:rPr>
              <a:t>）学习党的方针政策。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a:t>
            </a:r>
            <a:r>
              <a:rPr lang="en-US" altLang="zh-CN" sz="1400" dirty="0">
                <a:cs typeface="+mn-ea"/>
                <a:sym typeface="+mn-lt"/>
              </a:rPr>
              <a:t>3</a:t>
            </a:r>
            <a:r>
              <a:rPr lang="zh-CN" altLang="en-US" sz="1400" dirty="0">
                <a:cs typeface="+mn-ea"/>
                <a:sym typeface="+mn-lt"/>
              </a:rPr>
              <a:t>）学习党建相关理论和知识。 （</a:t>
            </a:r>
            <a:r>
              <a:rPr lang="en-US" altLang="zh-CN" sz="1400" dirty="0">
                <a:cs typeface="+mn-ea"/>
                <a:sym typeface="+mn-lt"/>
              </a:rPr>
              <a:t>4</a:t>
            </a:r>
            <a:r>
              <a:rPr lang="zh-CN" altLang="en-US" sz="1400" dirty="0">
                <a:cs typeface="+mn-ea"/>
                <a:sym typeface="+mn-lt"/>
              </a:rPr>
              <a:t>）结合当前形势，对党员进行先进性教育和形势、任务教育。</a:t>
            </a:r>
          </a:p>
        </p:txBody>
      </p:sp>
      <p:sp>
        <p:nvSpPr>
          <p:cNvPr id="12" name="PA-1022198"/>
          <p:cNvSpPr/>
          <p:nvPr>
            <p:custDataLst>
              <p:tags r:id="rId6"/>
            </p:custDataLst>
          </p:nvPr>
        </p:nvSpPr>
        <p:spPr>
          <a:xfrm>
            <a:off x="856491" y="356701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3</a:t>
            </a:r>
            <a:endParaRPr lang="zh-CN" altLang="en-US" sz="2000" dirty="0">
              <a:cs typeface="+mn-ea"/>
              <a:sym typeface="+mn-lt"/>
            </a:endParaRPr>
          </a:p>
        </p:txBody>
      </p:sp>
      <p:sp>
        <p:nvSpPr>
          <p:cNvPr id="13" name="PA-1022200"/>
          <p:cNvSpPr/>
          <p:nvPr>
            <p:custDataLst>
              <p:tags r:id="rId7"/>
            </p:custDataLst>
          </p:nvPr>
        </p:nvSpPr>
        <p:spPr>
          <a:xfrm>
            <a:off x="1411722" y="3567893"/>
            <a:ext cx="9651654" cy="1572738"/>
          </a:xfrm>
          <a:prstGeom prst="rect">
            <a:avLst/>
          </a:prstGeom>
        </p:spPr>
        <p:txBody>
          <a:bodyPr wrap="square">
            <a:spAutoFit/>
          </a:bodyPr>
          <a:lstStyle/>
          <a:p>
            <a:pPr algn="just">
              <a:lnSpc>
                <a:spcPct val="130000"/>
              </a:lnSpc>
            </a:pPr>
            <a:r>
              <a:rPr lang="zh-CN" altLang="en-US" dirty="0">
                <a:solidFill>
                  <a:srgbClr val="C00000"/>
                </a:solidFill>
                <a:cs typeface="+mn-ea"/>
                <a:sym typeface="+mn-lt"/>
              </a:rPr>
              <a:t>党课要求：</a:t>
            </a:r>
            <a:r>
              <a:rPr lang="zh-CN" altLang="en-US" sz="1400" dirty="0">
                <a:cs typeface="+mn-ea"/>
                <a:sym typeface="+mn-lt"/>
              </a:rPr>
              <a:t>（</a:t>
            </a:r>
            <a:r>
              <a:rPr lang="en-US" altLang="zh-CN" sz="1400" dirty="0">
                <a:cs typeface="+mn-ea"/>
                <a:sym typeface="+mn-lt"/>
              </a:rPr>
              <a:t>1</a:t>
            </a:r>
            <a:r>
              <a:rPr lang="zh-CN" altLang="en-US" sz="1400" dirty="0">
                <a:cs typeface="+mn-ea"/>
                <a:sym typeface="+mn-lt"/>
              </a:rPr>
              <a:t>）要认真制定党课计划，由组织委员负责。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2</a:t>
            </a:r>
            <a:r>
              <a:rPr lang="zh-CN" altLang="en-US" sz="1400" dirty="0">
                <a:cs typeface="+mn-ea"/>
                <a:sym typeface="+mn-lt"/>
              </a:rPr>
              <a:t>）建立考勤制度，无特殊情况，不能无故缺席。对因故未能参加党课的党员要及时补课。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3</a:t>
            </a:r>
            <a:r>
              <a:rPr lang="zh-CN" altLang="en-US" sz="1400" dirty="0">
                <a:cs typeface="+mn-ea"/>
                <a:sym typeface="+mn-lt"/>
              </a:rPr>
              <a:t>）党课教员由支部书记担任，也可以邀请上级领导及党员先进典型人物和由具备授课能力的其他支委担 </a:t>
            </a:r>
            <a:endParaRPr lang="en-US" altLang="zh-CN" sz="1400" dirty="0">
              <a:cs typeface="+mn-ea"/>
              <a:sym typeface="+mn-lt"/>
            </a:endParaRPr>
          </a:p>
          <a:p>
            <a:pPr algn="just">
              <a:lnSpc>
                <a:spcPct val="130000"/>
              </a:lnSpc>
            </a:pPr>
            <a:r>
              <a:rPr lang="en-US" altLang="zh-CN" sz="1400" dirty="0">
                <a:cs typeface="+mn-ea"/>
                <a:sym typeface="+mn-lt"/>
              </a:rPr>
              <a:t>                               </a:t>
            </a:r>
            <a:r>
              <a:rPr lang="zh-CN" altLang="en-US" sz="1400" dirty="0">
                <a:cs typeface="+mn-ea"/>
                <a:sym typeface="+mn-lt"/>
              </a:rPr>
              <a:t>任。每次授课必须要充分准备，讲课时要联系实际，讲求实效。 </a:t>
            </a:r>
            <a:endParaRPr lang="en-US" altLang="zh-CN" sz="1400" dirty="0">
              <a:cs typeface="+mn-ea"/>
              <a:sym typeface="+mn-lt"/>
            </a:endParaRPr>
          </a:p>
          <a:p>
            <a:pPr algn="just">
              <a:lnSpc>
                <a:spcPct val="130000"/>
              </a:lnSpc>
            </a:pPr>
            <a:r>
              <a:rPr lang="zh-CN" altLang="en-US" sz="1400" dirty="0">
                <a:cs typeface="+mn-ea"/>
                <a:sym typeface="+mn-lt"/>
              </a:rPr>
              <a:t>                      （</a:t>
            </a:r>
            <a:r>
              <a:rPr lang="en-US" altLang="zh-CN" sz="1400" dirty="0">
                <a:cs typeface="+mn-ea"/>
                <a:sym typeface="+mn-lt"/>
              </a:rPr>
              <a:t>4</a:t>
            </a:r>
            <a:r>
              <a:rPr lang="zh-CN" altLang="en-US" sz="1400" dirty="0">
                <a:cs typeface="+mn-ea"/>
                <a:sym typeface="+mn-lt"/>
              </a:rPr>
              <a:t>）每次党课要认真做好记录，以备上级检查考核。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P spid="11" grpId="0"/>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8"/>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PA" val="v5.2.9"/>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PA" val="v5.2.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07.xml><?xml version="1.0" encoding="utf-8"?>
<p:tagLst xmlns:a="http://schemas.openxmlformats.org/drawingml/2006/main" xmlns:r="http://schemas.openxmlformats.org/officeDocument/2006/relationships" xmlns:p="http://schemas.openxmlformats.org/presentationml/2006/main">
  <p:tag name="PA" val="v5.2.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8"/>
</p:tagLst>
</file>

<file path=ppt/tags/tag115.xml><?xml version="1.0" encoding="utf-8"?>
<p:tagLst xmlns:a="http://schemas.openxmlformats.org/drawingml/2006/main" xmlns:r="http://schemas.openxmlformats.org/officeDocument/2006/relationships" xmlns:p="http://schemas.openxmlformats.org/presentationml/2006/main">
  <p:tag name="PA" val="v5.2.8"/>
</p:tagLst>
</file>

<file path=ppt/tags/tag116.xml><?xml version="1.0" encoding="utf-8"?>
<p:tagLst xmlns:a="http://schemas.openxmlformats.org/drawingml/2006/main" xmlns:r="http://schemas.openxmlformats.org/officeDocument/2006/relationships" xmlns:p="http://schemas.openxmlformats.org/presentationml/2006/main">
  <p:tag name="PA" val="v5.2.8"/>
</p:tagLst>
</file>

<file path=ppt/tags/tag117.xml><?xml version="1.0" encoding="utf-8"?>
<p:tagLst xmlns:a="http://schemas.openxmlformats.org/drawingml/2006/main" xmlns:r="http://schemas.openxmlformats.org/officeDocument/2006/relationships" xmlns:p="http://schemas.openxmlformats.org/presentationml/2006/main">
  <p:tag name="PA" val="v5.2.8"/>
</p:tagLst>
</file>

<file path=ppt/tags/tag118.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8"/>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 www.2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ukhqyya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3536</Words>
  <Application>Microsoft Office PowerPoint</Application>
  <PresentationFormat>宽屏</PresentationFormat>
  <Paragraphs>254</Paragraphs>
  <Slides>35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35</vt:i4>
      </vt:variant>
    </vt:vector>
  </HeadingPairs>
  <TitlesOfParts>
    <vt:vector size="44" baseType="lpstr">
      <vt:lpstr>等线</vt:lpstr>
      <vt:lpstr>汉仪行楷简</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2022-03-18T02:11:52Z</dcterms:created>
  <dcterms:modified xsi:type="dcterms:W3CDTF">2023-01-10T06:50:14Z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924EEBBE5E604A7CA0330D790B14C009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