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90" r:id="rId2"/>
    <p:sldId id="275" r:id="rId3"/>
    <p:sldId id="281" r:id="rId4"/>
    <p:sldId id="278" r:id="rId5"/>
    <p:sldId id="291" r:id="rId6"/>
    <p:sldId id="277" r:id="rId7"/>
    <p:sldId id="283" r:id="rId8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5F5F5F"/>
    <a:srgbClr val="FFFF00"/>
    <a:srgbClr val="FFFF66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buFont typeface="Arial" panose="020B0604020202020204" pitchFamily="34" charset="0"/>
              <a:buNone/>
              <a:defRPr sz="1200"/>
            </a:lvl1pPr>
          </a:lstStyle>
          <a:p>
            <a:endParaRPr lang="zh-CN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buFont typeface="Arial" panose="020B0604020202020204" pitchFamily="34" charset="0"/>
              <a:buNone/>
              <a:defRPr sz="1200"/>
            </a:lvl1pPr>
          </a:lstStyle>
          <a:p>
            <a:endParaRPr lang="en-US" altLang="zh-CN"/>
          </a:p>
        </p:txBody>
      </p:sp>
      <p:sp>
        <p:nvSpPr>
          <p:cNvPr id="3076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3077" name="Rectangle 5"/>
          <p:cNvSpPr>
            <a:spLocks noGrp="1" noRot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buFont typeface="Arial" panose="020B0604020202020204" pitchFamily="34" charset="0"/>
              <a:buNone/>
              <a:defRPr sz="1200"/>
            </a:lvl1pPr>
          </a:lstStyle>
          <a:p>
            <a:endParaRPr lang="en-US" altLang="zh-CN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buFont typeface="Arial" panose="020B0604020202020204" pitchFamily="34" charset="0"/>
              <a:buNone/>
              <a:defRPr sz="1200"/>
            </a:lvl1pPr>
          </a:lstStyle>
          <a:p>
            <a:fld id="{08E02479-6499-46D6-B0BE-24BEA0EEB329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684213"/>
            <a:ext cx="4572000" cy="3429000"/>
          </a:xfrm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341813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02479-6499-46D6-B0BE-24BEA0EEB329}" type="slidenum">
              <a:rPr lang="zh-CN" altLang="en-US" smtClean="0"/>
              <a:t>4</a:t>
            </a:fld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371725"/>
            <a:ext cx="7772400" cy="1228725"/>
          </a:xfrm>
        </p:spPr>
        <p:txBody>
          <a:bodyPr/>
          <a:lstStyle>
            <a:lvl1pPr algn="ctr">
              <a:defRPr sz="4000" b="1"/>
            </a:lvl1pPr>
          </a:lstStyle>
          <a:p>
            <a:pPr lvl="0"/>
            <a:r>
              <a:rPr lang="zh-CN" altLang="en-US" noProof="0" smtClean="0"/>
              <a:t>单击此处编辑母版标题样式</a:t>
            </a:r>
            <a:endParaRPr lang="zh-CN" altLang="fr-CA" noProof="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89063" y="3727450"/>
            <a:ext cx="6400800" cy="708025"/>
          </a:xfrm>
        </p:spPr>
        <p:txBody>
          <a:bodyPr/>
          <a:lstStyle>
            <a:lvl1pPr marL="0" indent="0" algn="ctr">
              <a:buFontTx/>
              <a:buNone/>
              <a:defRPr sz="2800"/>
            </a:lvl1pPr>
          </a:lstStyle>
          <a:p>
            <a:pPr lvl="0"/>
            <a:r>
              <a:rPr lang="zh-CN" altLang="en-US" noProof="0" smtClean="0"/>
              <a:t>单击此处编辑母版副标题样式</a:t>
            </a:r>
            <a:endParaRPr lang="zh-CN" altLang="fr-CA" noProof="0" smtClean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F09A7D8-8568-4E33-925A-786230A8EED9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fr-CA" smtClean="0"/>
              <a:t>单击此处编辑母版标题样式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fr-CA" smtClean="0"/>
              <a:t>单击此处编辑母版文本样式</a:t>
            </a:r>
          </a:p>
          <a:p>
            <a:pPr lvl="1"/>
            <a:r>
              <a:rPr lang="zh-CN" altLang="fr-CA" smtClean="0"/>
              <a:t>第二级</a:t>
            </a:r>
          </a:p>
          <a:p>
            <a:pPr lvl="2"/>
            <a:r>
              <a:rPr lang="zh-CN" altLang="fr-CA" smtClean="0"/>
              <a:t>第三级</a:t>
            </a:r>
          </a:p>
          <a:p>
            <a:pPr lvl="3"/>
            <a:r>
              <a:rPr lang="zh-CN" altLang="fr-CA" smtClean="0"/>
              <a:t>第四级</a:t>
            </a:r>
          </a:p>
          <a:p>
            <a:pPr lvl="4"/>
            <a:r>
              <a:rPr lang="zh-CN" altLang="fr-CA" smtClean="0"/>
              <a:t>第五级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WordArt 2"/>
          <p:cNvSpPr>
            <a:spLocks noChangeArrowheads="1" noChangeShapeType="1"/>
          </p:cNvSpPr>
          <p:nvPr/>
        </p:nvSpPr>
        <p:spPr bwMode="auto">
          <a:xfrm>
            <a:off x="1569888" y="1060004"/>
            <a:ext cx="5903912" cy="288032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/>
            <a:r>
              <a:rPr lang="zh-CN" altLang="en-US" sz="3200" b="1" kern="10" dirty="0">
                <a:ln w="9525">
                  <a:solidFill>
                    <a:schemeClr val="bg2"/>
                  </a:solidFill>
                  <a:rou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C0C0C0">
                      <a:alpha val="78999"/>
                    </a:srgbClr>
                  </a:outerShdw>
                </a:effectLst>
                <a:latin typeface="隶书" panose="02010509060101010101" charset="-122"/>
                <a:ea typeface="隶书" panose="02010509060101010101" charset="-122"/>
              </a:rPr>
              <a:t>第四章：数据分析</a:t>
            </a:r>
          </a:p>
        </p:txBody>
      </p:sp>
      <p:sp>
        <p:nvSpPr>
          <p:cNvPr id="4099" name="WordArt 3"/>
          <p:cNvSpPr>
            <a:spLocks noChangeArrowheads="1" noChangeShapeType="1"/>
          </p:cNvSpPr>
          <p:nvPr/>
        </p:nvSpPr>
        <p:spPr bwMode="auto">
          <a:xfrm>
            <a:off x="1547812" y="2708920"/>
            <a:ext cx="6227505" cy="100096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6600" kern="10" dirty="0" smtClean="0">
                <a:ln w="9525">
                  <a:noFill/>
                  <a:rou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C0C0C0">
                      <a:alpha val="78999"/>
                    </a:srgbClr>
                  </a:outerShdw>
                </a:effectLst>
                <a:latin typeface="汉仪大黑简" pitchFamily="49" charset="-122"/>
                <a:ea typeface="汉仪大黑简" pitchFamily="49" charset="-122"/>
              </a:rPr>
              <a:t>数</a:t>
            </a:r>
            <a:r>
              <a:rPr lang="zh-CN" altLang="en-US" sz="6600" kern="10" dirty="0">
                <a:ln w="9525">
                  <a:noFill/>
                  <a:rou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C0C0C0">
                      <a:alpha val="78999"/>
                    </a:srgbClr>
                  </a:outerShdw>
                </a:effectLst>
                <a:latin typeface="汉仪大黑简" pitchFamily="49" charset="-122"/>
                <a:ea typeface="汉仪大黑简" pitchFamily="49" charset="-122"/>
              </a:rPr>
              <a:t>据的离散程度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1044575" y="5734050"/>
            <a:ext cx="7561263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endParaRPr lang="zh-CN" altLang="en-US" sz="6000" b="1">
              <a:solidFill>
                <a:srgbClr val="FF0000"/>
              </a:solidFill>
              <a:sym typeface="Wingdings" panose="05000000000000000000" pitchFamily="2" charset="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2619137" y="5200762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AutoShape 3"/>
          <p:cNvSpPr>
            <a:spLocks noChangeArrowheads="1"/>
          </p:cNvSpPr>
          <p:nvPr/>
        </p:nvSpPr>
        <p:spPr bwMode="auto">
          <a:xfrm>
            <a:off x="2887662" y="1081088"/>
            <a:ext cx="3313112" cy="1052512"/>
          </a:xfrm>
          <a:prstGeom prst="horizontalScrol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sz="3600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温故知新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34925" y="2563813"/>
            <a:ext cx="23050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FF3300"/>
                </a:solidFill>
              </a:rPr>
              <a:t>1.</a:t>
            </a:r>
            <a:r>
              <a:rPr lang="zh-CN" altLang="en-US" sz="2800" b="1" dirty="0">
                <a:solidFill>
                  <a:srgbClr val="FF3300"/>
                </a:solidFill>
              </a:rPr>
              <a:t>平均数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71439" y="3659187"/>
            <a:ext cx="15113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FF3300"/>
                </a:solidFill>
              </a:rPr>
              <a:t>2.</a:t>
            </a:r>
            <a:r>
              <a:rPr lang="zh-CN" altLang="en-US" sz="2800" b="1" dirty="0">
                <a:solidFill>
                  <a:srgbClr val="FF3300"/>
                </a:solidFill>
              </a:rPr>
              <a:t>众数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63501" y="4508500"/>
            <a:ext cx="21605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FF3300"/>
                </a:solidFill>
              </a:rPr>
              <a:t>3.</a:t>
            </a:r>
            <a:r>
              <a:rPr lang="zh-CN" altLang="en-US" sz="2800" b="1" dirty="0">
                <a:solidFill>
                  <a:srgbClr val="FF3300"/>
                </a:solidFill>
              </a:rPr>
              <a:t>中位数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1194596" y="3643313"/>
            <a:ext cx="79200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400" b="1" dirty="0">
                <a:latin typeface="华文新魏" panose="02010800040101010101" pitchFamily="2" charset="-122"/>
                <a:ea typeface="华文新魏" panose="02010800040101010101" pitchFamily="2" charset="-122"/>
              </a:rPr>
              <a:t>在一组数据中，出现次数最多的数据叫做这组数据的众数</a:t>
            </a:r>
            <a:r>
              <a:rPr lang="en-US" altLang="zh-CN" sz="2400" b="1" dirty="0">
                <a:latin typeface="华文新魏" panose="02010800040101010101" pitchFamily="2" charset="-122"/>
                <a:ea typeface="华文新魏" panose="02010800040101010101" pitchFamily="2" charset="-122"/>
              </a:rPr>
              <a:t>.</a:t>
            </a: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1639095" y="4505326"/>
            <a:ext cx="662463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400" b="1" dirty="0">
                <a:latin typeface="华文新魏" panose="02010800040101010101" pitchFamily="2" charset="-122"/>
                <a:ea typeface="华文新魏" panose="02010800040101010101" pitchFamily="2" charset="-122"/>
              </a:rPr>
              <a:t>把一组数据从小到大排列，最中间的一个数</a:t>
            </a:r>
            <a:r>
              <a:rPr lang="zh-CN" altLang="en-US" sz="2400" b="1" dirty="0">
                <a:latin typeface="宋体" panose="02010600030101010101" pitchFamily="2" charset="-122"/>
              </a:rPr>
              <a:t>（</a:t>
            </a:r>
            <a:r>
              <a:rPr lang="zh-CN" altLang="en-US" sz="2400" b="1" dirty="0">
                <a:latin typeface="华文新魏" panose="02010800040101010101" pitchFamily="2" charset="-122"/>
                <a:ea typeface="华文新魏" panose="02010800040101010101" pitchFamily="2" charset="-122"/>
              </a:rPr>
              <a:t>或最中间两个数的平均数</a:t>
            </a:r>
            <a:r>
              <a:rPr lang="zh-CN" altLang="en-US" sz="2400" b="1" dirty="0">
                <a:latin typeface="宋体" panose="02010600030101010101" pitchFamily="2" charset="-122"/>
              </a:rPr>
              <a:t>）</a:t>
            </a:r>
            <a:r>
              <a:rPr lang="zh-CN" altLang="en-US" sz="2400" b="1" dirty="0">
                <a:latin typeface="华文新魏" panose="02010800040101010101" pitchFamily="2" charset="-122"/>
                <a:ea typeface="华文新魏" panose="02010800040101010101" pitchFamily="2" charset="-122"/>
              </a:rPr>
              <a:t>叫这组数据的中位数</a:t>
            </a:r>
            <a:r>
              <a:rPr lang="en-US" altLang="zh-CN" sz="2400" b="1" dirty="0">
                <a:latin typeface="华文新魏" panose="02010800040101010101" pitchFamily="2" charset="-122"/>
                <a:ea typeface="华文新魏" panose="02010800040101010101" pitchFamily="2" charset="-122"/>
              </a:rPr>
              <a:t>.</a:t>
            </a:r>
          </a:p>
        </p:txBody>
      </p:sp>
      <p:grpSp>
        <p:nvGrpSpPr>
          <p:cNvPr id="7177" name="Group 9"/>
          <p:cNvGrpSpPr/>
          <p:nvPr/>
        </p:nvGrpSpPr>
        <p:grpSpPr bwMode="auto">
          <a:xfrm>
            <a:off x="1943101" y="2276475"/>
            <a:ext cx="5189537" cy="1252538"/>
            <a:chOff x="0" y="0"/>
            <a:chExt cx="3269" cy="789"/>
          </a:xfrm>
        </p:grpSpPr>
        <p:sp>
          <p:nvSpPr>
            <p:cNvPr id="7178" name="AutoShape 10"/>
            <p:cNvSpPr>
              <a:spLocks noChangeAspect="1" noChangeArrowheads="1" noTextEdit="1"/>
            </p:cNvSpPr>
            <p:nvPr/>
          </p:nvSpPr>
          <p:spPr bwMode="auto">
            <a:xfrm>
              <a:off x="0" y="0"/>
              <a:ext cx="3258" cy="7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79" name="Line 11"/>
            <p:cNvSpPr>
              <a:spLocks noChangeShapeType="1"/>
            </p:cNvSpPr>
            <p:nvPr/>
          </p:nvSpPr>
          <p:spPr bwMode="auto">
            <a:xfrm>
              <a:off x="49" y="192"/>
              <a:ext cx="133" cy="1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80" name="Line 12"/>
            <p:cNvSpPr>
              <a:spLocks noChangeShapeType="1"/>
            </p:cNvSpPr>
            <p:nvPr/>
          </p:nvSpPr>
          <p:spPr bwMode="auto">
            <a:xfrm>
              <a:off x="495" y="392"/>
              <a:ext cx="182" cy="1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81" name="Rectangle 13"/>
            <p:cNvSpPr>
              <a:spLocks noChangeArrowheads="1"/>
            </p:cNvSpPr>
            <p:nvPr/>
          </p:nvSpPr>
          <p:spPr bwMode="auto">
            <a:xfrm>
              <a:off x="722" y="73"/>
              <a:ext cx="131" cy="4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4900" b="1" dirty="0">
                  <a:solidFill>
                    <a:srgbClr val="FF3300"/>
                  </a:solidFill>
                  <a:latin typeface="Symbol" panose="05050102010706020507" pitchFamily="18" charset="2"/>
                </a:rPr>
                <a:t>(</a:t>
              </a:r>
              <a:endParaRPr lang="en-US" altLang="zh-CN" b="1" dirty="0">
                <a:solidFill>
                  <a:srgbClr val="FF3300"/>
                </a:solidFill>
              </a:endParaRPr>
            </a:p>
          </p:txBody>
        </p:sp>
        <p:sp>
          <p:nvSpPr>
            <p:cNvPr id="7182" name="Rectangle 14"/>
            <p:cNvSpPr>
              <a:spLocks noChangeArrowheads="1"/>
            </p:cNvSpPr>
            <p:nvPr/>
          </p:nvSpPr>
          <p:spPr bwMode="auto">
            <a:xfrm>
              <a:off x="3138" y="73"/>
              <a:ext cx="131" cy="4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4900" b="1">
                  <a:solidFill>
                    <a:srgbClr val="FF3300"/>
                  </a:solidFill>
                  <a:latin typeface="Symbol" panose="05050102010706020507" pitchFamily="18" charset="2"/>
                </a:rPr>
                <a:t>)</a:t>
              </a:r>
              <a:endParaRPr lang="en-US" altLang="zh-CN" b="1">
                <a:solidFill>
                  <a:srgbClr val="FF3300"/>
                </a:solidFill>
              </a:endParaRPr>
            </a:p>
          </p:txBody>
        </p:sp>
        <p:sp>
          <p:nvSpPr>
            <p:cNvPr id="7183" name="Rectangle 15"/>
            <p:cNvSpPr>
              <a:spLocks noChangeArrowheads="1"/>
            </p:cNvSpPr>
            <p:nvPr/>
          </p:nvSpPr>
          <p:spPr bwMode="auto">
            <a:xfrm>
              <a:off x="3007" y="386"/>
              <a:ext cx="98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200" b="1" i="1">
                  <a:solidFill>
                    <a:srgbClr val="FF3300"/>
                  </a:solidFill>
                  <a:latin typeface="Times New Roman" panose="02020603050405020304" pitchFamily="18" charset="0"/>
                </a:rPr>
                <a:t>n</a:t>
              </a:r>
              <a:endParaRPr lang="en-US" altLang="zh-CN" b="1">
                <a:solidFill>
                  <a:srgbClr val="FF3300"/>
                </a:solidFill>
              </a:endParaRPr>
            </a:p>
          </p:txBody>
        </p:sp>
        <p:sp>
          <p:nvSpPr>
            <p:cNvPr id="7184" name="Rectangle 16"/>
            <p:cNvSpPr>
              <a:spLocks noChangeArrowheads="1"/>
            </p:cNvSpPr>
            <p:nvPr/>
          </p:nvSpPr>
          <p:spPr bwMode="auto">
            <a:xfrm>
              <a:off x="2874" y="204"/>
              <a:ext cx="148" cy="3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3700" b="1" i="1">
                  <a:solidFill>
                    <a:srgbClr val="FF3300"/>
                  </a:solidFill>
                  <a:latin typeface="Times New Roman" panose="02020603050405020304" pitchFamily="18" charset="0"/>
                </a:rPr>
                <a:t>x</a:t>
              </a:r>
              <a:endParaRPr lang="en-US" altLang="zh-CN" b="1">
                <a:solidFill>
                  <a:srgbClr val="FF3300"/>
                </a:solidFill>
              </a:endParaRPr>
            </a:p>
          </p:txBody>
        </p:sp>
        <p:sp>
          <p:nvSpPr>
            <p:cNvPr id="7185" name="Rectangle 17"/>
            <p:cNvSpPr>
              <a:spLocks noChangeArrowheads="1"/>
            </p:cNvSpPr>
            <p:nvPr/>
          </p:nvSpPr>
          <p:spPr bwMode="auto">
            <a:xfrm>
              <a:off x="1849" y="204"/>
              <a:ext cx="148" cy="3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3700" b="1" i="1">
                  <a:solidFill>
                    <a:srgbClr val="FF3300"/>
                  </a:solidFill>
                  <a:latin typeface="Times New Roman" panose="02020603050405020304" pitchFamily="18" charset="0"/>
                </a:rPr>
                <a:t>x</a:t>
              </a:r>
              <a:endParaRPr lang="en-US" altLang="zh-CN" b="1">
                <a:solidFill>
                  <a:srgbClr val="FF3300"/>
                </a:solidFill>
              </a:endParaRPr>
            </a:p>
          </p:txBody>
        </p:sp>
        <p:sp>
          <p:nvSpPr>
            <p:cNvPr id="7186" name="Rectangle 18"/>
            <p:cNvSpPr>
              <a:spLocks noChangeArrowheads="1"/>
            </p:cNvSpPr>
            <p:nvPr/>
          </p:nvSpPr>
          <p:spPr bwMode="auto">
            <a:xfrm>
              <a:off x="1322" y="204"/>
              <a:ext cx="148" cy="3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3700" b="1" i="1">
                  <a:solidFill>
                    <a:srgbClr val="FF3300"/>
                  </a:solidFill>
                  <a:latin typeface="Times New Roman" panose="02020603050405020304" pitchFamily="18" charset="0"/>
                </a:rPr>
                <a:t>x</a:t>
              </a:r>
              <a:endParaRPr lang="en-US" altLang="zh-CN" b="1">
                <a:solidFill>
                  <a:srgbClr val="FF3300"/>
                </a:solidFill>
              </a:endParaRPr>
            </a:p>
          </p:txBody>
        </p:sp>
        <p:sp>
          <p:nvSpPr>
            <p:cNvPr id="7187" name="Rectangle 19"/>
            <p:cNvSpPr>
              <a:spLocks noChangeArrowheads="1"/>
            </p:cNvSpPr>
            <p:nvPr/>
          </p:nvSpPr>
          <p:spPr bwMode="auto">
            <a:xfrm>
              <a:off x="828" y="204"/>
              <a:ext cx="148" cy="3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3700" b="1" i="1">
                  <a:solidFill>
                    <a:srgbClr val="FF3300"/>
                  </a:solidFill>
                  <a:latin typeface="Times New Roman" panose="02020603050405020304" pitchFamily="18" charset="0"/>
                </a:rPr>
                <a:t>x</a:t>
              </a:r>
              <a:endParaRPr lang="en-US" altLang="zh-CN" b="1">
                <a:solidFill>
                  <a:srgbClr val="FF3300"/>
                </a:solidFill>
              </a:endParaRPr>
            </a:p>
          </p:txBody>
        </p:sp>
        <p:sp>
          <p:nvSpPr>
            <p:cNvPr id="7188" name="Rectangle 20"/>
            <p:cNvSpPr>
              <a:spLocks noChangeArrowheads="1"/>
            </p:cNvSpPr>
            <p:nvPr/>
          </p:nvSpPr>
          <p:spPr bwMode="auto">
            <a:xfrm>
              <a:off x="514" y="434"/>
              <a:ext cx="165" cy="3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3700" b="1" i="1" dirty="0">
                  <a:solidFill>
                    <a:srgbClr val="FF3300"/>
                  </a:solidFill>
                  <a:latin typeface="Times New Roman" panose="02020603050405020304" pitchFamily="18" charset="0"/>
                </a:rPr>
                <a:t>n</a:t>
              </a:r>
              <a:endParaRPr lang="en-US" altLang="zh-CN" b="1" dirty="0">
                <a:solidFill>
                  <a:srgbClr val="FF3300"/>
                </a:solidFill>
              </a:endParaRPr>
            </a:p>
          </p:txBody>
        </p:sp>
        <p:sp>
          <p:nvSpPr>
            <p:cNvPr id="7189" name="Rectangle 21"/>
            <p:cNvSpPr>
              <a:spLocks noChangeArrowheads="1"/>
            </p:cNvSpPr>
            <p:nvPr/>
          </p:nvSpPr>
          <p:spPr bwMode="auto">
            <a:xfrm>
              <a:off x="58" y="204"/>
              <a:ext cx="148" cy="3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3700" b="1" i="1" dirty="0">
                  <a:solidFill>
                    <a:srgbClr val="FF3300"/>
                  </a:solidFill>
                  <a:latin typeface="Times New Roman" panose="02020603050405020304" pitchFamily="18" charset="0"/>
                </a:rPr>
                <a:t>x</a:t>
              </a:r>
              <a:endParaRPr lang="en-US" altLang="zh-CN" b="1" dirty="0">
                <a:solidFill>
                  <a:srgbClr val="FF3300"/>
                </a:solidFill>
              </a:endParaRPr>
            </a:p>
          </p:txBody>
        </p:sp>
        <p:sp>
          <p:nvSpPr>
            <p:cNvPr id="7190" name="Rectangle 22"/>
            <p:cNvSpPr>
              <a:spLocks noChangeArrowheads="1"/>
            </p:cNvSpPr>
            <p:nvPr/>
          </p:nvSpPr>
          <p:spPr bwMode="auto">
            <a:xfrm>
              <a:off x="2645" y="170"/>
              <a:ext cx="162" cy="3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3700" b="1" dirty="0">
                  <a:solidFill>
                    <a:srgbClr val="FF3300"/>
                  </a:solidFill>
                  <a:latin typeface="Symbol" panose="05050102010706020507" pitchFamily="18" charset="2"/>
                </a:rPr>
                <a:t>+</a:t>
              </a:r>
              <a:endParaRPr lang="en-US" altLang="zh-CN" b="1" dirty="0">
                <a:solidFill>
                  <a:srgbClr val="FF3300"/>
                </a:solidFill>
              </a:endParaRPr>
            </a:p>
          </p:txBody>
        </p:sp>
        <p:sp>
          <p:nvSpPr>
            <p:cNvPr id="7191" name="Rectangle 23"/>
            <p:cNvSpPr>
              <a:spLocks noChangeArrowheads="1"/>
            </p:cNvSpPr>
            <p:nvPr/>
          </p:nvSpPr>
          <p:spPr bwMode="auto">
            <a:xfrm>
              <a:off x="2135" y="170"/>
              <a:ext cx="162" cy="3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3700" b="1" dirty="0">
                  <a:solidFill>
                    <a:srgbClr val="FF3300"/>
                  </a:solidFill>
                  <a:latin typeface="Symbol" panose="05050102010706020507" pitchFamily="18" charset="2"/>
                </a:rPr>
                <a:t>+</a:t>
              </a:r>
              <a:endParaRPr lang="en-US" altLang="zh-CN" b="1" dirty="0">
                <a:solidFill>
                  <a:srgbClr val="FF3300"/>
                </a:solidFill>
              </a:endParaRPr>
            </a:p>
          </p:txBody>
        </p:sp>
        <p:sp>
          <p:nvSpPr>
            <p:cNvPr id="7192" name="Rectangle 24"/>
            <p:cNvSpPr>
              <a:spLocks noChangeArrowheads="1"/>
            </p:cNvSpPr>
            <p:nvPr/>
          </p:nvSpPr>
          <p:spPr bwMode="auto">
            <a:xfrm>
              <a:off x="1619" y="170"/>
              <a:ext cx="162" cy="3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3700" b="1">
                  <a:solidFill>
                    <a:srgbClr val="FF3300"/>
                  </a:solidFill>
                  <a:latin typeface="Symbol" panose="05050102010706020507" pitchFamily="18" charset="2"/>
                </a:rPr>
                <a:t>+</a:t>
              </a:r>
              <a:endParaRPr lang="en-US" altLang="zh-CN" b="1">
                <a:solidFill>
                  <a:srgbClr val="FF3300"/>
                </a:solidFill>
              </a:endParaRPr>
            </a:p>
          </p:txBody>
        </p:sp>
        <p:sp>
          <p:nvSpPr>
            <p:cNvPr id="7193" name="Rectangle 25"/>
            <p:cNvSpPr>
              <a:spLocks noChangeArrowheads="1"/>
            </p:cNvSpPr>
            <p:nvPr/>
          </p:nvSpPr>
          <p:spPr bwMode="auto">
            <a:xfrm>
              <a:off x="1092" y="170"/>
              <a:ext cx="162" cy="3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3700" b="1">
                  <a:solidFill>
                    <a:srgbClr val="FF3300"/>
                  </a:solidFill>
                  <a:latin typeface="Symbol" panose="05050102010706020507" pitchFamily="18" charset="2"/>
                </a:rPr>
                <a:t>+</a:t>
              </a:r>
              <a:endParaRPr lang="en-US" altLang="zh-CN" b="1">
                <a:solidFill>
                  <a:srgbClr val="FF3300"/>
                </a:solidFill>
              </a:endParaRPr>
            </a:p>
          </p:txBody>
        </p:sp>
        <p:sp>
          <p:nvSpPr>
            <p:cNvPr id="7194" name="Rectangle 26"/>
            <p:cNvSpPr>
              <a:spLocks noChangeArrowheads="1"/>
            </p:cNvSpPr>
            <p:nvPr/>
          </p:nvSpPr>
          <p:spPr bwMode="auto">
            <a:xfrm>
              <a:off x="260" y="170"/>
              <a:ext cx="162" cy="3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3700" b="1" dirty="0">
                  <a:solidFill>
                    <a:srgbClr val="FF3300"/>
                  </a:solidFill>
                  <a:latin typeface="Symbol" panose="05050102010706020507" pitchFamily="18" charset="2"/>
                </a:rPr>
                <a:t>=</a:t>
              </a:r>
              <a:endParaRPr lang="en-US" altLang="zh-CN" b="1" dirty="0">
                <a:solidFill>
                  <a:srgbClr val="FF3300"/>
                </a:solidFill>
              </a:endParaRPr>
            </a:p>
          </p:txBody>
        </p:sp>
        <p:sp>
          <p:nvSpPr>
            <p:cNvPr id="7195" name="Rectangle 27"/>
            <p:cNvSpPr>
              <a:spLocks noChangeArrowheads="1"/>
            </p:cNvSpPr>
            <p:nvPr/>
          </p:nvSpPr>
          <p:spPr bwMode="auto">
            <a:xfrm>
              <a:off x="2323" y="232"/>
              <a:ext cx="296" cy="3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3700" b="1">
                  <a:solidFill>
                    <a:srgbClr val="FF3300"/>
                  </a:solidFill>
                  <a:latin typeface="MT Extra" panose="05050102010205020202" pitchFamily="18" charset="2"/>
                </a:rPr>
                <a:t>L</a:t>
              </a:r>
              <a:endParaRPr lang="en-US" altLang="zh-CN" b="1">
                <a:solidFill>
                  <a:srgbClr val="FF3300"/>
                </a:solidFill>
              </a:endParaRPr>
            </a:p>
          </p:txBody>
        </p:sp>
        <p:sp>
          <p:nvSpPr>
            <p:cNvPr id="7196" name="Rectangle 28"/>
            <p:cNvSpPr>
              <a:spLocks noChangeArrowheads="1"/>
            </p:cNvSpPr>
            <p:nvPr/>
          </p:nvSpPr>
          <p:spPr bwMode="auto">
            <a:xfrm>
              <a:off x="1976" y="385"/>
              <a:ext cx="88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2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3</a:t>
              </a:r>
              <a:endParaRPr lang="en-US" altLang="zh-CN" b="1">
                <a:solidFill>
                  <a:srgbClr val="FF3300"/>
                </a:solidFill>
              </a:endParaRPr>
            </a:p>
          </p:txBody>
        </p:sp>
        <p:sp>
          <p:nvSpPr>
            <p:cNvPr id="7197" name="Rectangle 29"/>
            <p:cNvSpPr>
              <a:spLocks noChangeArrowheads="1"/>
            </p:cNvSpPr>
            <p:nvPr/>
          </p:nvSpPr>
          <p:spPr bwMode="auto">
            <a:xfrm>
              <a:off x="1454" y="385"/>
              <a:ext cx="88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2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2</a:t>
              </a:r>
              <a:endParaRPr lang="en-US" altLang="zh-CN" b="1">
                <a:solidFill>
                  <a:srgbClr val="FF3300"/>
                </a:solidFill>
              </a:endParaRPr>
            </a:p>
          </p:txBody>
        </p:sp>
        <p:sp>
          <p:nvSpPr>
            <p:cNvPr id="7198" name="Rectangle 30"/>
            <p:cNvSpPr>
              <a:spLocks noChangeArrowheads="1"/>
            </p:cNvSpPr>
            <p:nvPr/>
          </p:nvSpPr>
          <p:spPr bwMode="auto">
            <a:xfrm>
              <a:off x="941" y="385"/>
              <a:ext cx="88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200" b="1" dirty="0">
                  <a:solidFill>
                    <a:srgbClr val="FF3300"/>
                  </a:solidFill>
                  <a:latin typeface="Times New Roman" panose="02020603050405020304" pitchFamily="18" charset="0"/>
                </a:rPr>
                <a:t>1</a:t>
              </a:r>
              <a:endParaRPr lang="en-US" altLang="zh-CN" b="1" dirty="0">
                <a:solidFill>
                  <a:srgbClr val="FF3300"/>
                </a:solidFill>
              </a:endParaRPr>
            </a:p>
          </p:txBody>
        </p:sp>
        <p:sp>
          <p:nvSpPr>
            <p:cNvPr id="7199" name="Rectangle 31"/>
            <p:cNvSpPr>
              <a:spLocks noChangeArrowheads="1"/>
            </p:cNvSpPr>
            <p:nvPr/>
          </p:nvSpPr>
          <p:spPr bwMode="auto">
            <a:xfrm>
              <a:off x="512" y="18"/>
              <a:ext cx="148" cy="3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3700" b="1" dirty="0">
                  <a:solidFill>
                    <a:srgbClr val="FF3300"/>
                  </a:solidFill>
                  <a:latin typeface="Times New Roman" panose="02020603050405020304" pitchFamily="18" charset="0"/>
                </a:rPr>
                <a:t>1</a:t>
              </a:r>
              <a:endParaRPr lang="en-US" altLang="zh-CN" b="1" dirty="0">
                <a:solidFill>
                  <a:srgbClr val="FF3300"/>
                </a:solidFill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autoUpdateAnimBg="0"/>
      <p:bldP spid="7173" grpId="0" autoUpdateAnimBg="0"/>
      <p:bldP spid="7174" grpId="0" autoUpdateAnimBg="0"/>
      <p:bldP spid="7175" grpId="0" autoUpdateAnimBg="0"/>
      <p:bldP spid="7176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46" name="Rectangle 130"/>
          <p:cNvSpPr>
            <a:spLocks noChangeArrowheads="1"/>
          </p:cNvSpPr>
          <p:nvPr/>
        </p:nvSpPr>
        <p:spPr bwMode="auto">
          <a:xfrm>
            <a:off x="158106" y="1628800"/>
            <a:ext cx="8964612" cy="4062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b="1" dirty="0"/>
              <a:t>时代中学田径队的甲乙两名运动员在</a:t>
            </a:r>
            <a:r>
              <a:rPr lang="en-US" altLang="zh-CN" b="1" dirty="0"/>
              <a:t>8</a:t>
            </a:r>
            <a:r>
              <a:rPr lang="zh-CN" altLang="en-US" b="1" dirty="0"/>
              <a:t>次百米跑训练中，成绩如上表</a:t>
            </a:r>
            <a:r>
              <a:rPr lang="zh-CN" altLang="en-US" b="1" dirty="0" smtClean="0"/>
              <a:t>，</a:t>
            </a:r>
          </a:p>
          <a:p>
            <a:pPr>
              <a:buFont typeface="Arial" panose="020B0604020202020204" pitchFamily="34" charset="0"/>
              <a:buNone/>
            </a:pPr>
            <a:endParaRPr lang="zh-CN" altLang="en-US" sz="2400" b="1" dirty="0" smtClean="0">
              <a:latin typeface="宋体" panose="02010600030101010101" pitchFamily="2" charset="-122"/>
            </a:endParaRPr>
          </a:p>
          <a:p>
            <a:pPr>
              <a:buFont typeface="Arial" panose="020B0604020202020204" pitchFamily="34" charset="0"/>
              <a:buNone/>
            </a:pPr>
            <a:r>
              <a:rPr lang="zh-CN" altLang="en-US" sz="2400" b="1" dirty="0" smtClean="0">
                <a:latin typeface="宋体" panose="02010600030101010101" pitchFamily="2" charset="-122"/>
              </a:rPr>
              <a:t>（</a:t>
            </a:r>
            <a:r>
              <a:rPr lang="en-US" altLang="zh-CN" sz="2400" b="1" dirty="0">
                <a:latin typeface="华文新魏" panose="02010800040101010101" pitchFamily="2" charset="-122"/>
                <a:ea typeface="华文新魏" panose="02010800040101010101" pitchFamily="2" charset="-122"/>
              </a:rPr>
              <a:t>1</a:t>
            </a:r>
            <a:r>
              <a:rPr lang="zh-CN" altLang="en-US" sz="2400" b="1" dirty="0">
                <a:latin typeface="宋体" panose="02010600030101010101" pitchFamily="2" charset="-122"/>
              </a:rPr>
              <a:t>）</a:t>
            </a:r>
            <a:r>
              <a:rPr lang="zh-CN" altLang="en-US" sz="2400" b="1" dirty="0">
                <a:latin typeface="华文新魏" panose="02010800040101010101" pitchFamily="2" charset="-122"/>
                <a:ea typeface="华文新魏" panose="02010800040101010101" pitchFamily="2" charset="-122"/>
              </a:rPr>
              <a:t>在这</a:t>
            </a:r>
            <a:r>
              <a:rPr lang="en-US" altLang="zh-CN" sz="2400" b="1" dirty="0">
                <a:latin typeface="华文新魏" panose="02010800040101010101" pitchFamily="2" charset="-122"/>
                <a:ea typeface="华文新魏" panose="02010800040101010101" pitchFamily="2" charset="-122"/>
              </a:rPr>
              <a:t>8</a:t>
            </a:r>
            <a:r>
              <a:rPr lang="zh-CN" altLang="en-US" sz="2400" b="1" dirty="0">
                <a:latin typeface="华文新魏" panose="02010800040101010101" pitchFamily="2" charset="-122"/>
                <a:ea typeface="华文新魏" panose="02010800040101010101" pitchFamily="2" charset="-122"/>
              </a:rPr>
              <a:t>次训练中，甲、乙两名运动员的百米跑成绩的平均数、众数、中位数分别是多少</a:t>
            </a:r>
            <a:r>
              <a:rPr lang="zh-CN" altLang="en-US" sz="2400" b="1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？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 </a:t>
            </a:r>
            <a:endParaRPr lang="zh-CN" altLang="en-US" sz="2400" b="1" dirty="0" smtClean="0"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>
              <a:buFont typeface="Arial" panose="020B0604020202020204" pitchFamily="34" charset="0"/>
              <a:buNone/>
            </a:pPr>
            <a:r>
              <a:rPr lang="zh-CN" altLang="en-US" sz="2400" b="1" dirty="0" smtClean="0">
                <a:latin typeface="宋体" panose="02010600030101010101" pitchFamily="2" charset="-122"/>
              </a:rPr>
              <a:t>（</a:t>
            </a:r>
            <a:r>
              <a:rPr lang="en-US" altLang="zh-CN" sz="2400" b="1" dirty="0">
                <a:latin typeface="华文新魏" panose="02010800040101010101" pitchFamily="2" charset="-122"/>
                <a:ea typeface="华文新魏" panose="02010800040101010101" pitchFamily="2" charset="-122"/>
              </a:rPr>
              <a:t>2</a:t>
            </a:r>
            <a:r>
              <a:rPr lang="zh-CN" altLang="en-US" sz="2400" b="1" dirty="0">
                <a:latin typeface="宋体" panose="02010600030101010101" pitchFamily="2" charset="-122"/>
              </a:rPr>
              <a:t>）</a:t>
            </a:r>
            <a:r>
              <a:rPr lang="zh-CN" altLang="en-US" sz="2400" b="1" dirty="0">
                <a:latin typeface="华文新魏" panose="02010800040101010101" pitchFamily="2" charset="-122"/>
                <a:ea typeface="华文新魏" panose="02010800040101010101" pitchFamily="2" charset="-122"/>
              </a:rPr>
              <a:t>小亮说</a:t>
            </a:r>
            <a:r>
              <a:rPr lang="en-US" altLang="zh-CN" sz="2400" b="1" dirty="0">
                <a:latin typeface="华文新魏" panose="02010800040101010101" pitchFamily="2" charset="-122"/>
                <a:ea typeface="华文新魏" panose="02010800040101010101" pitchFamily="2" charset="-122"/>
              </a:rPr>
              <a:t>:</a:t>
            </a:r>
            <a:r>
              <a:rPr lang="en-US" altLang="zh-CN" sz="2400" b="1" dirty="0">
                <a:latin typeface="Arial" panose="020B0604020202020204"/>
                <a:ea typeface="华文新魏" panose="02010800040101010101" pitchFamily="2" charset="-122"/>
              </a:rPr>
              <a:t>“</a:t>
            </a:r>
            <a:r>
              <a:rPr lang="zh-CN" altLang="en-US" sz="2400" b="1" dirty="0">
                <a:latin typeface="华文新魏" panose="02010800040101010101" pitchFamily="2" charset="-122"/>
                <a:ea typeface="华文新魏" panose="02010800040101010101" pitchFamily="2" charset="-122"/>
              </a:rPr>
              <a:t>甲、乙两名运动员的百米跑成绩的平均数、众数中位数对应相同，因此他们的成绩一样</a:t>
            </a:r>
            <a:r>
              <a:rPr lang="zh-CN" altLang="en-US" sz="2400" b="1" dirty="0">
                <a:latin typeface="Arial" panose="020B0604020202020204"/>
                <a:ea typeface="华文新魏" panose="02010800040101010101" pitchFamily="2" charset="-122"/>
              </a:rPr>
              <a:t>”</a:t>
            </a:r>
            <a:r>
              <a:rPr lang="zh-CN" altLang="en-US" sz="2400" b="1" dirty="0">
                <a:latin typeface="华文新魏" panose="02010800040101010101" pitchFamily="2" charset="-122"/>
                <a:ea typeface="华文新魏" panose="02010800040101010101" pitchFamily="2" charset="-122"/>
              </a:rPr>
              <a:t>，你认为这种说法合适吗？</a:t>
            </a:r>
          </a:p>
          <a:p>
            <a:pPr>
              <a:buFont typeface="Arial" panose="020B0604020202020204" pitchFamily="34" charset="0"/>
              <a:buNone/>
            </a:pPr>
            <a:r>
              <a:rPr lang="zh-CN" altLang="en-US" sz="2400" b="1" dirty="0">
                <a:latin typeface="华文新魏" panose="02010800040101010101" pitchFamily="2" charset="-122"/>
                <a:ea typeface="华文新魏" panose="02010800040101010101" pitchFamily="2" charset="-122"/>
              </a:rPr>
              <a:t> </a:t>
            </a:r>
          </a:p>
          <a:p>
            <a:pPr>
              <a:buFont typeface="Arial" panose="020B0604020202020204" pitchFamily="34" charset="0"/>
              <a:buNone/>
            </a:pPr>
            <a:r>
              <a:rPr lang="zh-CN" altLang="en-US" sz="2400" b="1" dirty="0">
                <a:latin typeface="宋体" panose="02010600030101010101" pitchFamily="2" charset="-122"/>
              </a:rPr>
              <a:t>（</a:t>
            </a:r>
            <a:r>
              <a:rPr lang="en-US" altLang="zh-CN" sz="2400" b="1" dirty="0">
                <a:latin typeface="华文新魏" panose="02010800040101010101" pitchFamily="2" charset="-122"/>
                <a:ea typeface="华文新魏" panose="02010800040101010101" pitchFamily="2" charset="-122"/>
              </a:rPr>
              <a:t>3</a:t>
            </a:r>
            <a:r>
              <a:rPr lang="zh-CN" altLang="en-US" sz="2400" b="1" dirty="0">
                <a:latin typeface="宋体" panose="02010600030101010101" pitchFamily="2" charset="-122"/>
              </a:rPr>
              <a:t>）</a:t>
            </a:r>
            <a:r>
              <a:rPr lang="zh-CN" altLang="en-US" sz="2400" b="1" dirty="0">
                <a:latin typeface="华文新魏" panose="02010800040101010101" pitchFamily="2" charset="-122"/>
                <a:ea typeface="华文新魏" panose="02010800040101010101" pitchFamily="2" charset="-122"/>
              </a:rPr>
              <a:t>你发现哪名运动员的成绩波动较大？谁的成绩比较稳定？由此你认为分析一组数据，仅关心这组数据的平均数、众数、中位数，就能得到前面的结论吗？</a:t>
            </a:r>
          </a:p>
        </p:txBody>
      </p:sp>
      <p:sp>
        <p:nvSpPr>
          <p:cNvPr id="9347" name="Rectangle 131"/>
          <p:cNvSpPr>
            <a:spLocks noChangeArrowheads="1"/>
          </p:cNvSpPr>
          <p:nvPr/>
        </p:nvSpPr>
        <p:spPr bwMode="auto">
          <a:xfrm>
            <a:off x="323850" y="2708920"/>
            <a:ext cx="882015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000" b="1" dirty="0" smtClean="0">
                <a:solidFill>
                  <a:srgbClr val="FF33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                                                       甲</a:t>
            </a:r>
            <a:r>
              <a:rPr lang="zh-CN" altLang="en-US" sz="2000" b="1" dirty="0">
                <a:solidFill>
                  <a:srgbClr val="FF33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、乙两名运动员百米跑的平均成绩都是</a:t>
            </a:r>
            <a:r>
              <a:rPr lang="en-US" altLang="zh-CN" sz="2000" b="1" dirty="0">
                <a:solidFill>
                  <a:srgbClr val="FF33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12.5</a:t>
            </a:r>
            <a:r>
              <a:rPr lang="zh-CN" altLang="en-US" sz="2000" b="1" dirty="0">
                <a:solidFill>
                  <a:srgbClr val="FF33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秒，成绩的中位数都是</a:t>
            </a:r>
            <a:r>
              <a:rPr lang="en-US" altLang="zh-CN" sz="2000" b="1" dirty="0">
                <a:solidFill>
                  <a:srgbClr val="FF33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12.45</a:t>
            </a:r>
            <a:r>
              <a:rPr lang="zh-CN" altLang="en-US" sz="2000" b="1" dirty="0">
                <a:solidFill>
                  <a:srgbClr val="FF33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秒、成绩的众数都是</a:t>
            </a:r>
            <a:r>
              <a:rPr lang="en-US" altLang="zh-CN" sz="2000" b="1" dirty="0">
                <a:solidFill>
                  <a:srgbClr val="FF33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12.2</a:t>
            </a:r>
            <a:r>
              <a:rPr lang="zh-CN" altLang="en-US" sz="2000" b="1" dirty="0">
                <a:solidFill>
                  <a:srgbClr val="FF33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秒</a:t>
            </a:r>
            <a:r>
              <a:rPr lang="en-US" altLang="zh-CN" sz="2000" b="1" dirty="0">
                <a:solidFill>
                  <a:srgbClr val="FF33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.</a:t>
            </a:r>
          </a:p>
        </p:txBody>
      </p:sp>
      <p:sp>
        <p:nvSpPr>
          <p:cNvPr id="9348" name="Rectangle 132"/>
          <p:cNvSpPr>
            <a:spLocks noChangeArrowheads="1"/>
          </p:cNvSpPr>
          <p:nvPr/>
        </p:nvSpPr>
        <p:spPr bwMode="auto">
          <a:xfrm>
            <a:off x="250825" y="5214963"/>
            <a:ext cx="8893175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000" b="1" dirty="0" smtClean="0">
                <a:solidFill>
                  <a:srgbClr val="FF33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                                                              甲</a:t>
            </a:r>
            <a:r>
              <a:rPr lang="zh-CN" altLang="en-US" sz="2000" b="1" dirty="0">
                <a:solidFill>
                  <a:srgbClr val="FF33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运动员的训练成绩中偏离平均成绩的数据较多，波动范围比较大，乙运动员的成绩比较稳定．对于一组数据，仅仅了解数据的集中趋势是不够的，还需要了解这些数据的波动范围和偏离平均数的差异程度．</a:t>
            </a:r>
          </a:p>
        </p:txBody>
      </p:sp>
      <p:sp>
        <p:nvSpPr>
          <p:cNvPr id="9349" name="Text Box 133"/>
          <p:cNvSpPr txBox="1">
            <a:spLocks noChangeArrowheads="1"/>
          </p:cNvSpPr>
          <p:nvPr/>
        </p:nvSpPr>
        <p:spPr bwMode="auto">
          <a:xfrm>
            <a:off x="1547813" y="4149750"/>
            <a:ext cx="12239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000" b="1" dirty="0">
                <a:solidFill>
                  <a:srgbClr val="FF3300"/>
                </a:solidFill>
                <a:ea typeface="华文新魏" panose="02010800040101010101" pitchFamily="2" charset="-122"/>
              </a:rPr>
              <a:t>不合适．</a:t>
            </a:r>
          </a:p>
        </p:txBody>
      </p:sp>
      <p:graphicFrame>
        <p:nvGraphicFramePr>
          <p:cNvPr id="9434" name="Group 218"/>
          <p:cNvGraphicFramePr>
            <a:graphicFrameLocks noGrp="1"/>
          </p:cNvGraphicFramePr>
          <p:nvPr/>
        </p:nvGraphicFramePr>
        <p:xfrm>
          <a:off x="323850" y="404813"/>
          <a:ext cx="8493125" cy="1150938"/>
        </p:xfrm>
        <a:graphic>
          <a:graphicData uri="http://schemas.openxmlformats.org/drawingml/2006/table">
            <a:tbl>
              <a:tblPr/>
              <a:tblGrid>
                <a:gridCol w="14874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12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12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477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794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61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794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7788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5248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序数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宋体" panose="02010600030101010101" pitchFamily="2" charset="-122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宋体" panose="02010600030101010101" pitchFamily="2" charset="-122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宋体" panose="02010600030101010101" pitchFamily="2" charset="-122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宋体" panose="02010600030101010101" pitchFamily="2" charset="-122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宋体" panose="02010600030101010101" pitchFamily="2" charset="-122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宋体" panose="02010600030101010101" pitchFamily="2" charset="-122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8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甲的成绩／秒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 Black" panose="020B0A04020102020204" pitchFamily="34" charset="0"/>
                          <a:ea typeface="宋体" panose="02010600030101010101" pitchFamily="2" charset="-122"/>
                        </a:rPr>
                        <a:t>12.0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 Black" panose="020B0A04020102020204" pitchFamily="34" charset="0"/>
                          <a:ea typeface="宋体" panose="02010600030101010101" pitchFamily="2" charset="-122"/>
                        </a:rPr>
                        <a:t>12.2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 Black" panose="020B0A04020102020204" pitchFamily="34" charset="0"/>
                          <a:ea typeface="宋体" panose="02010600030101010101" pitchFamily="2" charset="-122"/>
                        </a:rPr>
                        <a:t>13.0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 Black" panose="020B0A04020102020204" pitchFamily="34" charset="0"/>
                          <a:ea typeface="宋体" panose="02010600030101010101" pitchFamily="2" charset="-122"/>
                        </a:rPr>
                        <a:t>12.6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 Black" panose="020B0A04020102020204" pitchFamily="34" charset="0"/>
                          <a:ea typeface="宋体" panose="02010600030101010101" pitchFamily="2" charset="-122"/>
                        </a:rPr>
                        <a:t>13.1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 Black" panose="020B0A04020102020204" pitchFamily="34" charset="0"/>
                          <a:ea typeface="宋体" panose="02010600030101010101" pitchFamily="2" charset="-122"/>
                        </a:rPr>
                        <a:t>12.5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 Black" panose="020B0A04020102020204" pitchFamily="34" charset="0"/>
                          <a:ea typeface="宋体" panose="02010600030101010101" pitchFamily="2" charset="-122"/>
                        </a:rPr>
                        <a:t>12.4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 Black" panose="020B0A04020102020204" pitchFamily="34" charset="0"/>
                          <a:ea typeface="宋体" panose="02010600030101010101" pitchFamily="2" charset="-122"/>
                        </a:rPr>
                        <a:t>12.2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乙的成绩／秒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 Black" panose="020B0A04020102020204" pitchFamily="34" charset="0"/>
                          <a:ea typeface="宋体" panose="02010600030101010101" pitchFamily="2" charset="-122"/>
                        </a:rPr>
                        <a:t>12.2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 Black" panose="020B0A04020102020204" pitchFamily="34" charset="0"/>
                          <a:ea typeface="宋体" panose="02010600030101010101" pitchFamily="2" charset="-122"/>
                        </a:rPr>
                        <a:t>12.4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 Black" panose="020B0A04020102020204" pitchFamily="34" charset="0"/>
                          <a:ea typeface="宋体" panose="02010600030101010101" pitchFamily="2" charset="-122"/>
                        </a:rPr>
                        <a:t>12.7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 Black" panose="020B0A04020102020204" pitchFamily="34" charset="0"/>
                          <a:ea typeface="宋体" panose="02010600030101010101" pitchFamily="2" charset="-122"/>
                        </a:rPr>
                        <a:t>12.5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 Black" panose="020B0A04020102020204" pitchFamily="34" charset="0"/>
                          <a:ea typeface="宋体" panose="02010600030101010101" pitchFamily="2" charset="-122"/>
                        </a:rPr>
                        <a:t>12.9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 Black" panose="020B0A04020102020204" pitchFamily="34" charset="0"/>
                          <a:ea typeface="宋体" panose="02010600030101010101" pitchFamily="2" charset="-122"/>
                        </a:rPr>
                        <a:t>12.2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 Black" panose="020B0A04020102020204" pitchFamily="34" charset="0"/>
                          <a:ea typeface="宋体" panose="02010600030101010101" pitchFamily="2" charset="-122"/>
                        </a:rPr>
                        <a:t>12.8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 Black" panose="020B0A04020102020204" pitchFamily="34" charset="0"/>
                          <a:ea typeface="宋体" panose="02010600030101010101" pitchFamily="2" charset="-122"/>
                        </a:rPr>
                        <a:t>12.3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9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9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9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47" grpId="0" autoUpdateAnimBg="0"/>
      <p:bldP spid="9348" grpId="0" autoUpdateAnimBg="0"/>
      <p:bldP spid="9349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2"/>
          <p:cNvGrpSpPr/>
          <p:nvPr/>
        </p:nvGrpSpPr>
        <p:grpSpPr bwMode="auto">
          <a:xfrm>
            <a:off x="-101600" y="2420938"/>
            <a:ext cx="5073650" cy="4352925"/>
            <a:chOff x="0" y="0"/>
            <a:chExt cx="3202" cy="2742"/>
          </a:xfrm>
        </p:grpSpPr>
        <p:sp>
          <p:nvSpPr>
            <p:cNvPr id="8195" name="Text Box 3"/>
            <p:cNvSpPr txBox="1">
              <a:spLocks noChangeArrowheads="1"/>
            </p:cNvSpPr>
            <p:nvPr/>
          </p:nvSpPr>
          <p:spPr bwMode="auto">
            <a:xfrm>
              <a:off x="2657" y="2386"/>
              <a:ext cx="54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zh-CN" altLang="en-US" b="1">
                  <a:solidFill>
                    <a:srgbClr val="0000FF"/>
                  </a:solidFill>
                </a:rPr>
                <a:t>序数</a:t>
              </a:r>
            </a:p>
          </p:txBody>
        </p:sp>
        <p:grpSp>
          <p:nvGrpSpPr>
            <p:cNvPr id="8196" name="Group 4"/>
            <p:cNvGrpSpPr/>
            <p:nvPr/>
          </p:nvGrpSpPr>
          <p:grpSpPr bwMode="auto">
            <a:xfrm>
              <a:off x="0" y="0"/>
              <a:ext cx="2794" cy="2742"/>
              <a:chOff x="0" y="0"/>
              <a:chExt cx="2794" cy="3075"/>
            </a:xfrm>
          </p:grpSpPr>
          <p:sp>
            <p:nvSpPr>
              <p:cNvPr id="8197" name="Text Box 5"/>
              <p:cNvSpPr txBox="1">
                <a:spLocks noChangeArrowheads="1"/>
              </p:cNvSpPr>
              <p:nvPr/>
            </p:nvSpPr>
            <p:spPr bwMode="auto">
              <a:xfrm>
                <a:off x="390" y="0"/>
                <a:ext cx="952" cy="25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zh-CN" altLang="en-US" b="1">
                    <a:solidFill>
                      <a:srgbClr val="0000FF"/>
                    </a:solidFill>
                  </a:rPr>
                  <a:t>成绩</a:t>
                </a:r>
                <a:r>
                  <a:rPr lang="en-US" altLang="zh-CN" b="1">
                    <a:solidFill>
                      <a:srgbClr val="0000FF"/>
                    </a:solidFill>
                  </a:rPr>
                  <a:t>/</a:t>
                </a:r>
                <a:r>
                  <a:rPr lang="zh-CN" altLang="en-US" b="1">
                    <a:solidFill>
                      <a:srgbClr val="0000FF"/>
                    </a:solidFill>
                  </a:rPr>
                  <a:t>秒</a:t>
                </a:r>
              </a:p>
            </p:txBody>
          </p:sp>
          <p:sp>
            <p:nvSpPr>
              <p:cNvPr id="8198" name="Text Box 6"/>
              <p:cNvSpPr txBox="1">
                <a:spLocks noChangeArrowheads="1"/>
              </p:cNvSpPr>
              <p:nvPr/>
            </p:nvSpPr>
            <p:spPr bwMode="auto">
              <a:xfrm>
                <a:off x="889" y="2816"/>
                <a:ext cx="1270" cy="25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zh-CN" altLang="en-US" b="1">
                    <a:solidFill>
                      <a:srgbClr val="0000FF"/>
                    </a:solidFill>
                  </a:rPr>
                  <a:t>甲的成绩统计图</a:t>
                </a:r>
              </a:p>
            </p:txBody>
          </p:sp>
          <p:sp>
            <p:nvSpPr>
              <p:cNvPr id="8199" name="Text Box 7"/>
              <p:cNvSpPr txBox="1">
                <a:spLocks noChangeArrowheads="1"/>
              </p:cNvSpPr>
              <p:nvPr/>
            </p:nvSpPr>
            <p:spPr bwMode="auto">
              <a:xfrm>
                <a:off x="580" y="2637"/>
                <a:ext cx="169" cy="25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en-US" altLang="zh-CN" b="1">
                    <a:solidFill>
                      <a:srgbClr val="0000FF"/>
                    </a:solidFill>
                    <a:latin typeface="Times New Roman" panose="02020603050405020304" pitchFamily="18" charset="0"/>
                  </a:rPr>
                  <a:t>1</a:t>
                </a:r>
              </a:p>
            </p:txBody>
          </p:sp>
          <p:sp>
            <p:nvSpPr>
              <p:cNvPr id="8200" name="Line 8"/>
              <p:cNvSpPr>
                <a:spLocks noChangeShapeType="1"/>
              </p:cNvSpPr>
              <p:nvPr/>
            </p:nvSpPr>
            <p:spPr bwMode="auto">
              <a:xfrm>
                <a:off x="374" y="2653"/>
                <a:ext cx="2420" cy="0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tailEnd type="arrow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8201" name="Group 9"/>
              <p:cNvGrpSpPr/>
              <p:nvPr/>
            </p:nvGrpSpPr>
            <p:grpSpPr bwMode="auto">
              <a:xfrm>
                <a:off x="683" y="2618"/>
                <a:ext cx="1886" cy="36"/>
                <a:chOff x="0" y="0"/>
                <a:chExt cx="3039" cy="49"/>
              </a:xfrm>
            </p:grpSpPr>
            <p:sp>
              <p:nvSpPr>
                <p:cNvPr id="8202" name="Line 10"/>
                <p:cNvSpPr>
                  <a:spLocks noChangeShapeType="1"/>
                </p:cNvSpPr>
                <p:nvPr/>
              </p:nvSpPr>
              <p:spPr bwMode="auto">
                <a:xfrm rot="5400000">
                  <a:off x="-24" y="24"/>
                  <a:ext cx="47" cy="0"/>
                </a:xfrm>
                <a:prstGeom prst="line">
                  <a:avLst/>
                </a:prstGeom>
                <a:noFill/>
                <a:ln w="28575">
                  <a:solidFill>
                    <a:srgbClr val="0000FF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8203" name="Line 11"/>
                <p:cNvSpPr>
                  <a:spLocks noChangeShapeType="1"/>
                </p:cNvSpPr>
                <p:nvPr/>
              </p:nvSpPr>
              <p:spPr bwMode="auto">
                <a:xfrm rot="5400000">
                  <a:off x="416" y="24"/>
                  <a:ext cx="47" cy="0"/>
                </a:xfrm>
                <a:prstGeom prst="line">
                  <a:avLst/>
                </a:prstGeom>
                <a:noFill/>
                <a:ln w="28575">
                  <a:solidFill>
                    <a:srgbClr val="0000FF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8204" name="Line 12"/>
                <p:cNvSpPr>
                  <a:spLocks noChangeShapeType="1"/>
                </p:cNvSpPr>
                <p:nvPr/>
              </p:nvSpPr>
              <p:spPr bwMode="auto">
                <a:xfrm rot="5400000">
                  <a:off x="862" y="24"/>
                  <a:ext cx="47" cy="0"/>
                </a:xfrm>
                <a:prstGeom prst="line">
                  <a:avLst/>
                </a:prstGeom>
                <a:noFill/>
                <a:ln w="28575">
                  <a:solidFill>
                    <a:srgbClr val="0000FF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8205" name="Line 13"/>
                <p:cNvSpPr>
                  <a:spLocks noChangeShapeType="1"/>
                </p:cNvSpPr>
                <p:nvPr/>
              </p:nvSpPr>
              <p:spPr bwMode="auto">
                <a:xfrm rot="5400000">
                  <a:off x="1311" y="24"/>
                  <a:ext cx="47" cy="0"/>
                </a:xfrm>
                <a:prstGeom prst="line">
                  <a:avLst/>
                </a:prstGeom>
                <a:noFill/>
                <a:ln w="28575">
                  <a:solidFill>
                    <a:srgbClr val="0000FF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8206" name="Line 14"/>
                <p:cNvSpPr>
                  <a:spLocks noChangeShapeType="1"/>
                </p:cNvSpPr>
                <p:nvPr/>
              </p:nvSpPr>
              <p:spPr bwMode="auto">
                <a:xfrm rot="5400000">
                  <a:off x="1756" y="24"/>
                  <a:ext cx="47" cy="0"/>
                </a:xfrm>
                <a:prstGeom prst="line">
                  <a:avLst/>
                </a:prstGeom>
                <a:noFill/>
                <a:ln w="28575">
                  <a:solidFill>
                    <a:srgbClr val="0000FF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8207" name="Line 15"/>
                <p:cNvSpPr>
                  <a:spLocks noChangeShapeType="1"/>
                </p:cNvSpPr>
                <p:nvPr/>
              </p:nvSpPr>
              <p:spPr bwMode="auto">
                <a:xfrm rot="5400000">
                  <a:off x="2202" y="24"/>
                  <a:ext cx="47" cy="0"/>
                </a:xfrm>
                <a:prstGeom prst="line">
                  <a:avLst/>
                </a:prstGeom>
                <a:noFill/>
                <a:ln w="28575">
                  <a:solidFill>
                    <a:srgbClr val="0000FF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8208" name="Line 16"/>
                <p:cNvSpPr>
                  <a:spLocks noChangeShapeType="1"/>
                </p:cNvSpPr>
                <p:nvPr/>
              </p:nvSpPr>
              <p:spPr bwMode="auto">
                <a:xfrm rot="5400000">
                  <a:off x="2647" y="24"/>
                  <a:ext cx="47" cy="0"/>
                </a:xfrm>
                <a:prstGeom prst="line">
                  <a:avLst/>
                </a:prstGeom>
                <a:noFill/>
                <a:ln w="28575">
                  <a:solidFill>
                    <a:srgbClr val="0000FF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8209" name="Line 17"/>
                <p:cNvSpPr>
                  <a:spLocks noChangeShapeType="1"/>
                </p:cNvSpPr>
                <p:nvPr/>
              </p:nvSpPr>
              <p:spPr bwMode="auto">
                <a:xfrm rot="5400000">
                  <a:off x="3010" y="24"/>
                  <a:ext cx="47" cy="0"/>
                </a:xfrm>
                <a:prstGeom prst="line">
                  <a:avLst/>
                </a:prstGeom>
                <a:noFill/>
                <a:ln w="28575">
                  <a:solidFill>
                    <a:srgbClr val="0000FF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8210" name="Text Box 18"/>
              <p:cNvSpPr txBox="1">
                <a:spLocks noChangeArrowheads="1"/>
              </p:cNvSpPr>
              <p:nvPr/>
            </p:nvSpPr>
            <p:spPr bwMode="auto">
              <a:xfrm>
                <a:off x="833" y="2637"/>
                <a:ext cx="169" cy="25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en-US" altLang="zh-CN" b="1">
                    <a:solidFill>
                      <a:srgbClr val="0000FF"/>
                    </a:solidFill>
                    <a:latin typeface="Times New Roman" panose="02020603050405020304" pitchFamily="18" charset="0"/>
                  </a:rPr>
                  <a:t>2</a:t>
                </a:r>
              </a:p>
            </p:txBody>
          </p:sp>
          <p:sp>
            <p:nvSpPr>
              <p:cNvPr id="8211" name="Text Box 19"/>
              <p:cNvSpPr txBox="1">
                <a:spLocks noChangeArrowheads="1"/>
              </p:cNvSpPr>
              <p:nvPr/>
            </p:nvSpPr>
            <p:spPr bwMode="auto">
              <a:xfrm>
                <a:off x="1115" y="2637"/>
                <a:ext cx="168" cy="25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en-US" altLang="zh-CN" b="1">
                    <a:solidFill>
                      <a:srgbClr val="0000FF"/>
                    </a:solidFill>
                    <a:latin typeface="Times New Roman" panose="02020603050405020304" pitchFamily="18" charset="0"/>
                  </a:rPr>
                  <a:t>3</a:t>
                </a:r>
              </a:p>
            </p:txBody>
          </p:sp>
          <p:sp>
            <p:nvSpPr>
              <p:cNvPr id="8212" name="Text Box 20"/>
              <p:cNvSpPr txBox="1">
                <a:spLocks noChangeArrowheads="1"/>
              </p:cNvSpPr>
              <p:nvPr/>
            </p:nvSpPr>
            <p:spPr bwMode="auto">
              <a:xfrm>
                <a:off x="1394" y="2636"/>
                <a:ext cx="170" cy="25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en-US" altLang="zh-CN" b="1">
                    <a:solidFill>
                      <a:srgbClr val="0000FF"/>
                    </a:solidFill>
                    <a:latin typeface="Times New Roman" panose="02020603050405020304" pitchFamily="18" charset="0"/>
                  </a:rPr>
                  <a:t>4</a:t>
                </a:r>
              </a:p>
            </p:txBody>
          </p:sp>
          <p:sp>
            <p:nvSpPr>
              <p:cNvPr id="8213" name="Text Box 21"/>
              <p:cNvSpPr txBox="1">
                <a:spLocks noChangeArrowheads="1"/>
              </p:cNvSpPr>
              <p:nvPr/>
            </p:nvSpPr>
            <p:spPr bwMode="auto">
              <a:xfrm>
                <a:off x="1677" y="2631"/>
                <a:ext cx="170" cy="25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en-US" altLang="zh-CN" b="1">
                    <a:solidFill>
                      <a:srgbClr val="0000FF"/>
                    </a:solidFill>
                    <a:latin typeface="Times New Roman" panose="02020603050405020304" pitchFamily="18" charset="0"/>
                  </a:rPr>
                  <a:t>5</a:t>
                </a:r>
              </a:p>
            </p:txBody>
          </p:sp>
          <p:sp>
            <p:nvSpPr>
              <p:cNvPr id="8214" name="Text Box 22"/>
              <p:cNvSpPr txBox="1">
                <a:spLocks noChangeArrowheads="1"/>
              </p:cNvSpPr>
              <p:nvPr/>
            </p:nvSpPr>
            <p:spPr bwMode="auto">
              <a:xfrm>
                <a:off x="1930" y="2631"/>
                <a:ext cx="169" cy="25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en-US" altLang="zh-CN" b="1">
                    <a:solidFill>
                      <a:srgbClr val="0000FF"/>
                    </a:solidFill>
                    <a:latin typeface="Times New Roman" panose="02020603050405020304" pitchFamily="18" charset="0"/>
                  </a:rPr>
                  <a:t>6</a:t>
                </a:r>
              </a:p>
            </p:txBody>
          </p:sp>
          <p:sp>
            <p:nvSpPr>
              <p:cNvPr id="8215" name="Text Box 23"/>
              <p:cNvSpPr txBox="1">
                <a:spLocks noChangeArrowheads="1"/>
              </p:cNvSpPr>
              <p:nvPr/>
            </p:nvSpPr>
            <p:spPr bwMode="auto">
              <a:xfrm>
                <a:off x="2212" y="2631"/>
                <a:ext cx="169" cy="25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en-US" altLang="zh-CN" b="1">
                    <a:solidFill>
                      <a:srgbClr val="0000FF"/>
                    </a:solidFill>
                    <a:latin typeface="Times New Roman" panose="02020603050405020304" pitchFamily="18" charset="0"/>
                  </a:rPr>
                  <a:t>7</a:t>
                </a:r>
              </a:p>
            </p:txBody>
          </p:sp>
          <p:sp>
            <p:nvSpPr>
              <p:cNvPr id="8216" name="Text Box 24"/>
              <p:cNvSpPr txBox="1">
                <a:spLocks noChangeArrowheads="1"/>
              </p:cNvSpPr>
              <p:nvPr/>
            </p:nvSpPr>
            <p:spPr bwMode="auto">
              <a:xfrm>
                <a:off x="2493" y="2631"/>
                <a:ext cx="170" cy="25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en-US" altLang="zh-CN" b="1">
                    <a:solidFill>
                      <a:srgbClr val="0000FF"/>
                    </a:solidFill>
                    <a:latin typeface="Times New Roman" panose="02020603050405020304" pitchFamily="18" charset="0"/>
                  </a:rPr>
                  <a:t>8</a:t>
                </a:r>
              </a:p>
            </p:txBody>
          </p:sp>
          <p:grpSp>
            <p:nvGrpSpPr>
              <p:cNvPr id="8217" name="Group 25"/>
              <p:cNvGrpSpPr/>
              <p:nvPr/>
            </p:nvGrpSpPr>
            <p:grpSpPr bwMode="auto">
              <a:xfrm>
                <a:off x="345" y="181"/>
                <a:ext cx="72" cy="2472"/>
                <a:chOff x="0" y="0"/>
                <a:chExt cx="72" cy="2472"/>
              </a:xfrm>
            </p:grpSpPr>
            <p:sp>
              <p:nvSpPr>
                <p:cNvPr id="8218" name="Line 26"/>
                <p:cNvSpPr>
                  <a:spLocks noChangeShapeType="1"/>
                </p:cNvSpPr>
                <p:nvPr/>
              </p:nvSpPr>
              <p:spPr bwMode="auto">
                <a:xfrm flipV="1">
                  <a:off x="29" y="0"/>
                  <a:ext cx="0" cy="2303"/>
                </a:xfrm>
                <a:prstGeom prst="line">
                  <a:avLst/>
                </a:prstGeom>
                <a:noFill/>
                <a:ln w="28575">
                  <a:solidFill>
                    <a:srgbClr val="0000FF"/>
                  </a:solidFill>
                  <a:round/>
                  <a:tailEnd type="arrow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grpSp>
              <p:nvGrpSpPr>
                <p:cNvPr id="8219" name="Group 27"/>
                <p:cNvGrpSpPr/>
                <p:nvPr/>
              </p:nvGrpSpPr>
              <p:grpSpPr bwMode="auto">
                <a:xfrm>
                  <a:off x="0" y="2303"/>
                  <a:ext cx="56" cy="169"/>
                  <a:chOff x="0" y="0"/>
                  <a:chExt cx="91" cy="227"/>
                </a:xfrm>
              </p:grpSpPr>
              <p:grpSp>
                <p:nvGrpSpPr>
                  <p:cNvPr id="8220" name="Group 28"/>
                  <p:cNvGrpSpPr/>
                  <p:nvPr/>
                </p:nvGrpSpPr>
                <p:grpSpPr bwMode="auto">
                  <a:xfrm>
                    <a:off x="0" y="0"/>
                    <a:ext cx="91" cy="174"/>
                    <a:chOff x="0" y="0"/>
                    <a:chExt cx="93" cy="335"/>
                  </a:xfrm>
                </p:grpSpPr>
                <p:sp>
                  <p:nvSpPr>
                    <p:cNvPr id="8221" name="Line 2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24"/>
                      <a:ext cx="90" cy="57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0000FF"/>
                      </a:solidFill>
                      <a:rou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8222" name="Line 30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0" y="81"/>
                      <a:ext cx="90" cy="57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0000FF"/>
                      </a:solidFill>
                      <a:rou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8223" name="Line 3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138"/>
                      <a:ext cx="90" cy="56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0000FF"/>
                      </a:solidFill>
                      <a:rou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8224" name="Line 32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0" y="194"/>
                      <a:ext cx="90" cy="57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0000FF"/>
                      </a:solidFill>
                      <a:rou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8225" name="Line 33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0" y="0"/>
                      <a:ext cx="47" cy="28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0000FF"/>
                      </a:solidFill>
                      <a:rou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8226" name="Line 3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251"/>
                      <a:ext cx="90" cy="56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0000FF"/>
                      </a:solidFill>
                      <a:rou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8227" name="Line 35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6" y="307"/>
                      <a:ext cx="47" cy="28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0000FF"/>
                      </a:solidFill>
                      <a:rou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</p:grpSp>
              <p:sp>
                <p:nvSpPr>
                  <p:cNvPr id="8228" name="Line 36"/>
                  <p:cNvSpPr>
                    <a:spLocks noChangeShapeType="1"/>
                  </p:cNvSpPr>
                  <p:nvPr/>
                </p:nvSpPr>
                <p:spPr bwMode="auto">
                  <a:xfrm>
                    <a:off x="46" y="182"/>
                    <a:ext cx="0" cy="45"/>
                  </a:xfrm>
                  <a:prstGeom prst="line">
                    <a:avLst/>
                  </a:prstGeom>
                  <a:noFill/>
                  <a:ln w="28575">
                    <a:solidFill>
                      <a:srgbClr val="0000FF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8229" name="Line 37"/>
                <p:cNvSpPr>
                  <a:spLocks noChangeShapeType="1"/>
                </p:cNvSpPr>
                <p:nvPr/>
              </p:nvSpPr>
              <p:spPr bwMode="auto">
                <a:xfrm>
                  <a:off x="29" y="2235"/>
                  <a:ext cx="27" cy="0"/>
                </a:xfrm>
                <a:prstGeom prst="line">
                  <a:avLst/>
                </a:prstGeom>
                <a:noFill/>
                <a:ln w="28575">
                  <a:solidFill>
                    <a:srgbClr val="0000FF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8230" name="Line 38"/>
                <p:cNvSpPr>
                  <a:spLocks noChangeShapeType="1"/>
                </p:cNvSpPr>
                <p:nvPr/>
              </p:nvSpPr>
              <p:spPr bwMode="auto">
                <a:xfrm>
                  <a:off x="29" y="1965"/>
                  <a:ext cx="27" cy="0"/>
                </a:xfrm>
                <a:prstGeom prst="line">
                  <a:avLst/>
                </a:prstGeom>
                <a:noFill/>
                <a:ln w="28575">
                  <a:solidFill>
                    <a:srgbClr val="0000FF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8231" name="Line 39"/>
                <p:cNvSpPr>
                  <a:spLocks noChangeShapeType="1"/>
                </p:cNvSpPr>
                <p:nvPr/>
              </p:nvSpPr>
              <p:spPr bwMode="auto">
                <a:xfrm>
                  <a:off x="29" y="1694"/>
                  <a:ext cx="27" cy="0"/>
                </a:xfrm>
                <a:prstGeom prst="line">
                  <a:avLst/>
                </a:prstGeom>
                <a:noFill/>
                <a:ln w="28575">
                  <a:solidFill>
                    <a:srgbClr val="0000FF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8232" name="Line 40"/>
                <p:cNvSpPr>
                  <a:spLocks noChangeShapeType="1"/>
                </p:cNvSpPr>
                <p:nvPr/>
              </p:nvSpPr>
              <p:spPr bwMode="auto">
                <a:xfrm>
                  <a:off x="29" y="1422"/>
                  <a:ext cx="27" cy="0"/>
                </a:xfrm>
                <a:prstGeom prst="line">
                  <a:avLst/>
                </a:prstGeom>
                <a:noFill/>
                <a:ln w="28575">
                  <a:solidFill>
                    <a:srgbClr val="0000FF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8233" name="Line 41"/>
                <p:cNvSpPr>
                  <a:spLocks noChangeShapeType="1"/>
                </p:cNvSpPr>
                <p:nvPr/>
              </p:nvSpPr>
              <p:spPr bwMode="auto">
                <a:xfrm>
                  <a:off x="29" y="1152"/>
                  <a:ext cx="27" cy="0"/>
                </a:xfrm>
                <a:prstGeom prst="line">
                  <a:avLst/>
                </a:prstGeom>
                <a:noFill/>
                <a:ln w="28575">
                  <a:solidFill>
                    <a:srgbClr val="0000FF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8234" name="Line 42"/>
                <p:cNvSpPr>
                  <a:spLocks noChangeShapeType="1"/>
                </p:cNvSpPr>
                <p:nvPr/>
              </p:nvSpPr>
              <p:spPr bwMode="auto">
                <a:xfrm>
                  <a:off x="29" y="881"/>
                  <a:ext cx="27" cy="0"/>
                </a:xfrm>
                <a:prstGeom prst="line">
                  <a:avLst/>
                </a:prstGeom>
                <a:noFill/>
                <a:ln w="28575">
                  <a:solidFill>
                    <a:srgbClr val="0000FF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8235" name="Line 43"/>
                <p:cNvSpPr>
                  <a:spLocks noChangeShapeType="1"/>
                </p:cNvSpPr>
                <p:nvPr/>
              </p:nvSpPr>
              <p:spPr bwMode="auto">
                <a:xfrm>
                  <a:off x="29" y="611"/>
                  <a:ext cx="27" cy="0"/>
                </a:xfrm>
                <a:prstGeom prst="line">
                  <a:avLst/>
                </a:prstGeom>
                <a:noFill/>
                <a:ln w="28575">
                  <a:solidFill>
                    <a:srgbClr val="0000FF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8236" name="Line 44"/>
                <p:cNvSpPr>
                  <a:spLocks noChangeShapeType="1"/>
                </p:cNvSpPr>
                <p:nvPr/>
              </p:nvSpPr>
              <p:spPr bwMode="auto">
                <a:xfrm>
                  <a:off x="45" y="318"/>
                  <a:ext cx="27" cy="0"/>
                </a:xfrm>
                <a:prstGeom prst="line">
                  <a:avLst/>
                </a:prstGeom>
                <a:noFill/>
                <a:ln w="28575">
                  <a:solidFill>
                    <a:srgbClr val="0000FF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8237" name="Group 45"/>
              <p:cNvGrpSpPr/>
              <p:nvPr/>
            </p:nvGrpSpPr>
            <p:grpSpPr bwMode="auto">
              <a:xfrm>
                <a:off x="0" y="377"/>
                <a:ext cx="508" cy="2191"/>
                <a:chOff x="0" y="0"/>
                <a:chExt cx="508" cy="2191"/>
              </a:xfrm>
            </p:grpSpPr>
            <p:sp>
              <p:nvSpPr>
                <p:cNvPr id="8238" name="Text Box 46"/>
                <p:cNvSpPr txBox="1">
                  <a:spLocks noChangeArrowheads="1"/>
                </p:cNvSpPr>
                <p:nvPr/>
              </p:nvSpPr>
              <p:spPr bwMode="auto">
                <a:xfrm>
                  <a:off x="9" y="1660"/>
                  <a:ext cx="499" cy="25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  <a:buFont typeface="Arial" panose="020B0604020202020204" pitchFamily="34" charset="0"/>
                    <a:buNone/>
                  </a:pPr>
                  <a:r>
                    <a:rPr lang="en-US" altLang="zh-CN" b="1">
                      <a:solidFill>
                        <a:srgbClr val="0000FF"/>
                      </a:solidFill>
                      <a:latin typeface="Times New Roman" panose="02020603050405020304" pitchFamily="18" charset="0"/>
                    </a:rPr>
                    <a:t>12.2</a:t>
                  </a:r>
                </a:p>
              </p:txBody>
            </p:sp>
            <p:sp>
              <p:nvSpPr>
                <p:cNvPr id="8239" name="Text Box 47"/>
                <p:cNvSpPr txBox="1">
                  <a:spLocks noChangeArrowheads="1"/>
                </p:cNvSpPr>
                <p:nvPr/>
              </p:nvSpPr>
              <p:spPr bwMode="auto">
                <a:xfrm>
                  <a:off x="9" y="1932"/>
                  <a:ext cx="499" cy="25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  <a:buFont typeface="Arial" panose="020B0604020202020204" pitchFamily="34" charset="0"/>
                    <a:buNone/>
                  </a:pPr>
                  <a:r>
                    <a:rPr lang="en-US" altLang="zh-CN" b="1">
                      <a:solidFill>
                        <a:srgbClr val="0000FF"/>
                      </a:solidFill>
                      <a:latin typeface="Times New Roman" panose="02020603050405020304" pitchFamily="18" charset="0"/>
                    </a:rPr>
                    <a:t>12.0</a:t>
                  </a:r>
                </a:p>
              </p:txBody>
            </p:sp>
            <p:sp>
              <p:nvSpPr>
                <p:cNvPr id="8240" name="Text Box 48"/>
                <p:cNvSpPr txBox="1">
                  <a:spLocks noChangeArrowheads="1"/>
                </p:cNvSpPr>
                <p:nvPr/>
              </p:nvSpPr>
              <p:spPr bwMode="auto">
                <a:xfrm>
                  <a:off x="9" y="1388"/>
                  <a:ext cx="499" cy="25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  <a:buFont typeface="Arial" panose="020B0604020202020204" pitchFamily="34" charset="0"/>
                    <a:buNone/>
                  </a:pPr>
                  <a:r>
                    <a:rPr lang="en-US" altLang="zh-CN" b="1">
                      <a:solidFill>
                        <a:srgbClr val="0000FF"/>
                      </a:solidFill>
                      <a:latin typeface="Times New Roman" panose="02020603050405020304" pitchFamily="18" charset="0"/>
                    </a:rPr>
                    <a:t>12.4</a:t>
                  </a:r>
                </a:p>
              </p:txBody>
            </p:sp>
            <p:sp>
              <p:nvSpPr>
                <p:cNvPr id="8241" name="Text Box 49"/>
                <p:cNvSpPr txBox="1">
                  <a:spLocks noChangeArrowheads="1"/>
                </p:cNvSpPr>
                <p:nvPr/>
              </p:nvSpPr>
              <p:spPr bwMode="auto">
                <a:xfrm>
                  <a:off x="9" y="1116"/>
                  <a:ext cx="499" cy="25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  <a:buFont typeface="Arial" panose="020B0604020202020204" pitchFamily="34" charset="0"/>
                    <a:buNone/>
                  </a:pPr>
                  <a:r>
                    <a:rPr lang="en-US" altLang="zh-CN" b="1">
                      <a:solidFill>
                        <a:srgbClr val="0000FF"/>
                      </a:solidFill>
                      <a:latin typeface="Times New Roman" panose="02020603050405020304" pitchFamily="18" charset="0"/>
                    </a:rPr>
                    <a:t>12.6</a:t>
                  </a:r>
                </a:p>
              </p:txBody>
            </p:sp>
            <p:sp>
              <p:nvSpPr>
                <p:cNvPr id="8242" name="Text Box 50"/>
                <p:cNvSpPr txBox="1">
                  <a:spLocks noChangeArrowheads="1"/>
                </p:cNvSpPr>
                <p:nvPr/>
              </p:nvSpPr>
              <p:spPr bwMode="auto">
                <a:xfrm>
                  <a:off x="9" y="843"/>
                  <a:ext cx="499" cy="25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  <a:buFont typeface="Arial" panose="020B0604020202020204" pitchFamily="34" charset="0"/>
                    <a:buNone/>
                  </a:pPr>
                  <a:r>
                    <a:rPr lang="en-US" altLang="zh-CN" b="1">
                      <a:solidFill>
                        <a:srgbClr val="0000FF"/>
                      </a:solidFill>
                      <a:latin typeface="Times New Roman" panose="02020603050405020304" pitchFamily="18" charset="0"/>
                    </a:rPr>
                    <a:t>12.8</a:t>
                  </a:r>
                </a:p>
              </p:txBody>
            </p:sp>
            <p:sp>
              <p:nvSpPr>
                <p:cNvPr id="8243" name="Text Box 51"/>
                <p:cNvSpPr txBox="1">
                  <a:spLocks noChangeArrowheads="1"/>
                </p:cNvSpPr>
                <p:nvPr/>
              </p:nvSpPr>
              <p:spPr bwMode="auto">
                <a:xfrm>
                  <a:off x="9" y="571"/>
                  <a:ext cx="499" cy="25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  <a:buFont typeface="Arial" panose="020B0604020202020204" pitchFamily="34" charset="0"/>
                    <a:buNone/>
                  </a:pPr>
                  <a:r>
                    <a:rPr lang="en-US" altLang="zh-CN" b="1">
                      <a:solidFill>
                        <a:srgbClr val="0000FF"/>
                      </a:solidFill>
                      <a:latin typeface="Times New Roman" panose="02020603050405020304" pitchFamily="18" charset="0"/>
                    </a:rPr>
                    <a:t>13.0</a:t>
                  </a:r>
                </a:p>
              </p:txBody>
            </p:sp>
            <p:sp>
              <p:nvSpPr>
                <p:cNvPr id="8244" name="Text Box 52"/>
                <p:cNvSpPr txBox="1">
                  <a:spLocks noChangeArrowheads="1"/>
                </p:cNvSpPr>
                <p:nvPr/>
              </p:nvSpPr>
              <p:spPr bwMode="auto">
                <a:xfrm>
                  <a:off x="9" y="299"/>
                  <a:ext cx="499" cy="25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  <a:buFont typeface="Arial" panose="020B0604020202020204" pitchFamily="34" charset="0"/>
                    <a:buNone/>
                  </a:pPr>
                  <a:r>
                    <a:rPr lang="en-US" altLang="zh-CN" b="1">
                      <a:solidFill>
                        <a:srgbClr val="0000FF"/>
                      </a:solidFill>
                      <a:latin typeface="Times New Roman" panose="02020603050405020304" pitchFamily="18" charset="0"/>
                    </a:rPr>
                    <a:t>13.2</a:t>
                  </a:r>
                </a:p>
              </p:txBody>
            </p:sp>
            <p:sp>
              <p:nvSpPr>
                <p:cNvPr id="8245" name="Text Box 53"/>
                <p:cNvSpPr txBox="1">
                  <a:spLocks noChangeArrowheads="1"/>
                </p:cNvSpPr>
                <p:nvPr/>
              </p:nvSpPr>
              <p:spPr bwMode="auto">
                <a:xfrm>
                  <a:off x="0" y="0"/>
                  <a:ext cx="499" cy="25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  <a:buFont typeface="Arial" panose="020B0604020202020204" pitchFamily="34" charset="0"/>
                    <a:buNone/>
                  </a:pPr>
                  <a:r>
                    <a:rPr lang="en-US" altLang="zh-CN" b="1">
                      <a:solidFill>
                        <a:srgbClr val="0000FF"/>
                      </a:solidFill>
                      <a:latin typeface="Times New Roman" panose="02020603050405020304" pitchFamily="18" charset="0"/>
                    </a:rPr>
                    <a:t>13.4</a:t>
                  </a:r>
                </a:p>
              </p:txBody>
            </p:sp>
          </p:grpSp>
        </p:grpSp>
      </p:grpSp>
      <p:grpSp>
        <p:nvGrpSpPr>
          <p:cNvPr id="8246" name="Group 54"/>
          <p:cNvGrpSpPr/>
          <p:nvPr/>
        </p:nvGrpSpPr>
        <p:grpSpPr bwMode="auto">
          <a:xfrm>
            <a:off x="4356100" y="2420938"/>
            <a:ext cx="5083175" cy="4352925"/>
            <a:chOff x="0" y="0"/>
            <a:chExt cx="3202" cy="3075"/>
          </a:xfrm>
        </p:grpSpPr>
        <p:sp>
          <p:nvSpPr>
            <p:cNvPr id="8247" name="Text Box 55"/>
            <p:cNvSpPr txBox="1">
              <a:spLocks noChangeArrowheads="1"/>
            </p:cNvSpPr>
            <p:nvPr/>
          </p:nvSpPr>
          <p:spPr bwMode="auto">
            <a:xfrm>
              <a:off x="390" y="0"/>
              <a:ext cx="880" cy="2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zh-CN" altLang="en-US" b="1">
                  <a:solidFill>
                    <a:srgbClr val="0000FF"/>
                  </a:solidFill>
                </a:rPr>
                <a:t>成绩 </a:t>
              </a:r>
              <a:r>
                <a:rPr lang="en-US" altLang="zh-CN" b="1">
                  <a:solidFill>
                    <a:srgbClr val="0000FF"/>
                  </a:solidFill>
                </a:rPr>
                <a:t>/</a:t>
              </a:r>
              <a:r>
                <a:rPr lang="zh-CN" altLang="en-US" b="1">
                  <a:solidFill>
                    <a:srgbClr val="0000FF"/>
                  </a:solidFill>
                </a:rPr>
                <a:t>秒</a:t>
              </a:r>
            </a:p>
          </p:txBody>
        </p:sp>
        <p:sp>
          <p:nvSpPr>
            <p:cNvPr id="8248" name="Text Box 56"/>
            <p:cNvSpPr txBox="1">
              <a:spLocks noChangeArrowheads="1"/>
            </p:cNvSpPr>
            <p:nvPr/>
          </p:nvSpPr>
          <p:spPr bwMode="auto">
            <a:xfrm>
              <a:off x="889" y="2816"/>
              <a:ext cx="1270" cy="2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zh-CN" altLang="en-US" b="1">
                  <a:solidFill>
                    <a:srgbClr val="0000FF"/>
                  </a:solidFill>
                </a:rPr>
                <a:t>乙的成绩统计图</a:t>
              </a:r>
            </a:p>
          </p:txBody>
        </p:sp>
        <p:sp>
          <p:nvSpPr>
            <p:cNvPr id="8249" name="Text Box 57"/>
            <p:cNvSpPr txBox="1">
              <a:spLocks noChangeArrowheads="1"/>
            </p:cNvSpPr>
            <p:nvPr/>
          </p:nvSpPr>
          <p:spPr bwMode="auto">
            <a:xfrm>
              <a:off x="2657" y="2676"/>
              <a:ext cx="545" cy="2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zh-CN" altLang="en-US" b="1">
                  <a:solidFill>
                    <a:srgbClr val="0000FF"/>
                  </a:solidFill>
                </a:rPr>
                <a:t>序数</a:t>
              </a:r>
            </a:p>
          </p:txBody>
        </p:sp>
        <p:sp>
          <p:nvSpPr>
            <p:cNvPr id="8250" name="Text Box 58"/>
            <p:cNvSpPr txBox="1">
              <a:spLocks noChangeArrowheads="1"/>
            </p:cNvSpPr>
            <p:nvPr/>
          </p:nvSpPr>
          <p:spPr bwMode="auto">
            <a:xfrm>
              <a:off x="580" y="2637"/>
              <a:ext cx="169" cy="2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8251" name="Line 59"/>
            <p:cNvSpPr>
              <a:spLocks noChangeShapeType="1"/>
            </p:cNvSpPr>
            <p:nvPr/>
          </p:nvSpPr>
          <p:spPr bwMode="auto">
            <a:xfrm>
              <a:off x="374" y="2653"/>
              <a:ext cx="2420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8252" name="Group 60"/>
            <p:cNvGrpSpPr/>
            <p:nvPr/>
          </p:nvGrpSpPr>
          <p:grpSpPr bwMode="auto">
            <a:xfrm>
              <a:off x="683" y="2618"/>
              <a:ext cx="1886" cy="36"/>
              <a:chOff x="0" y="0"/>
              <a:chExt cx="3039" cy="49"/>
            </a:xfrm>
          </p:grpSpPr>
          <p:sp>
            <p:nvSpPr>
              <p:cNvPr id="8253" name="Line 61"/>
              <p:cNvSpPr>
                <a:spLocks noChangeShapeType="1"/>
              </p:cNvSpPr>
              <p:nvPr/>
            </p:nvSpPr>
            <p:spPr bwMode="auto">
              <a:xfrm rot="5400000">
                <a:off x="-24" y="24"/>
                <a:ext cx="47" cy="0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254" name="Line 62"/>
              <p:cNvSpPr>
                <a:spLocks noChangeShapeType="1"/>
              </p:cNvSpPr>
              <p:nvPr/>
            </p:nvSpPr>
            <p:spPr bwMode="auto">
              <a:xfrm rot="5400000">
                <a:off x="416" y="24"/>
                <a:ext cx="47" cy="0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255" name="Line 63"/>
              <p:cNvSpPr>
                <a:spLocks noChangeShapeType="1"/>
              </p:cNvSpPr>
              <p:nvPr/>
            </p:nvSpPr>
            <p:spPr bwMode="auto">
              <a:xfrm rot="5400000">
                <a:off x="862" y="24"/>
                <a:ext cx="47" cy="0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256" name="Line 64"/>
              <p:cNvSpPr>
                <a:spLocks noChangeShapeType="1"/>
              </p:cNvSpPr>
              <p:nvPr/>
            </p:nvSpPr>
            <p:spPr bwMode="auto">
              <a:xfrm rot="5400000">
                <a:off x="1311" y="24"/>
                <a:ext cx="47" cy="0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257" name="Line 65"/>
              <p:cNvSpPr>
                <a:spLocks noChangeShapeType="1"/>
              </p:cNvSpPr>
              <p:nvPr/>
            </p:nvSpPr>
            <p:spPr bwMode="auto">
              <a:xfrm rot="5400000">
                <a:off x="1756" y="24"/>
                <a:ext cx="47" cy="0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258" name="Line 66"/>
              <p:cNvSpPr>
                <a:spLocks noChangeShapeType="1"/>
              </p:cNvSpPr>
              <p:nvPr/>
            </p:nvSpPr>
            <p:spPr bwMode="auto">
              <a:xfrm rot="5400000">
                <a:off x="2202" y="24"/>
                <a:ext cx="47" cy="0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259" name="Line 67"/>
              <p:cNvSpPr>
                <a:spLocks noChangeShapeType="1"/>
              </p:cNvSpPr>
              <p:nvPr/>
            </p:nvSpPr>
            <p:spPr bwMode="auto">
              <a:xfrm rot="5400000">
                <a:off x="2647" y="24"/>
                <a:ext cx="47" cy="0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260" name="Line 68"/>
              <p:cNvSpPr>
                <a:spLocks noChangeShapeType="1"/>
              </p:cNvSpPr>
              <p:nvPr/>
            </p:nvSpPr>
            <p:spPr bwMode="auto">
              <a:xfrm rot="5400000">
                <a:off x="3010" y="24"/>
                <a:ext cx="47" cy="0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8261" name="Text Box 69"/>
            <p:cNvSpPr txBox="1">
              <a:spLocks noChangeArrowheads="1"/>
            </p:cNvSpPr>
            <p:nvPr/>
          </p:nvSpPr>
          <p:spPr bwMode="auto">
            <a:xfrm>
              <a:off x="833" y="2637"/>
              <a:ext cx="169" cy="2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8262" name="Text Box 70"/>
            <p:cNvSpPr txBox="1">
              <a:spLocks noChangeArrowheads="1"/>
            </p:cNvSpPr>
            <p:nvPr/>
          </p:nvSpPr>
          <p:spPr bwMode="auto">
            <a:xfrm>
              <a:off x="1115" y="2637"/>
              <a:ext cx="168" cy="2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8263" name="Text Box 71"/>
            <p:cNvSpPr txBox="1">
              <a:spLocks noChangeArrowheads="1"/>
            </p:cNvSpPr>
            <p:nvPr/>
          </p:nvSpPr>
          <p:spPr bwMode="auto">
            <a:xfrm>
              <a:off x="1394" y="2636"/>
              <a:ext cx="170" cy="2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8264" name="Text Box 72"/>
            <p:cNvSpPr txBox="1">
              <a:spLocks noChangeArrowheads="1"/>
            </p:cNvSpPr>
            <p:nvPr/>
          </p:nvSpPr>
          <p:spPr bwMode="auto">
            <a:xfrm>
              <a:off x="1677" y="2631"/>
              <a:ext cx="170" cy="2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5</a:t>
              </a:r>
            </a:p>
          </p:txBody>
        </p:sp>
        <p:sp>
          <p:nvSpPr>
            <p:cNvPr id="8265" name="Text Box 73"/>
            <p:cNvSpPr txBox="1">
              <a:spLocks noChangeArrowheads="1"/>
            </p:cNvSpPr>
            <p:nvPr/>
          </p:nvSpPr>
          <p:spPr bwMode="auto">
            <a:xfrm>
              <a:off x="1930" y="2631"/>
              <a:ext cx="169" cy="2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6</a:t>
              </a:r>
            </a:p>
          </p:txBody>
        </p:sp>
        <p:sp>
          <p:nvSpPr>
            <p:cNvPr id="8266" name="Text Box 74"/>
            <p:cNvSpPr txBox="1">
              <a:spLocks noChangeArrowheads="1"/>
            </p:cNvSpPr>
            <p:nvPr/>
          </p:nvSpPr>
          <p:spPr bwMode="auto">
            <a:xfrm>
              <a:off x="2212" y="2631"/>
              <a:ext cx="169" cy="2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7</a:t>
              </a:r>
            </a:p>
          </p:txBody>
        </p:sp>
        <p:sp>
          <p:nvSpPr>
            <p:cNvPr id="8267" name="Text Box 75"/>
            <p:cNvSpPr txBox="1">
              <a:spLocks noChangeArrowheads="1"/>
            </p:cNvSpPr>
            <p:nvPr/>
          </p:nvSpPr>
          <p:spPr bwMode="auto">
            <a:xfrm>
              <a:off x="2493" y="2631"/>
              <a:ext cx="170" cy="2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8</a:t>
              </a:r>
            </a:p>
          </p:txBody>
        </p:sp>
        <p:grpSp>
          <p:nvGrpSpPr>
            <p:cNvPr id="8268" name="Group 76"/>
            <p:cNvGrpSpPr/>
            <p:nvPr/>
          </p:nvGrpSpPr>
          <p:grpSpPr bwMode="auto">
            <a:xfrm>
              <a:off x="345" y="181"/>
              <a:ext cx="72" cy="2472"/>
              <a:chOff x="0" y="0"/>
              <a:chExt cx="72" cy="2472"/>
            </a:xfrm>
          </p:grpSpPr>
          <p:sp>
            <p:nvSpPr>
              <p:cNvPr id="8269" name="Line 77"/>
              <p:cNvSpPr>
                <a:spLocks noChangeShapeType="1"/>
              </p:cNvSpPr>
              <p:nvPr/>
            </p:nvSpPr>
            <p:spPr bwMode="auto">
              <a:xfrm flipV="1">
                <a:off x="29" y="0"/>
                <a:ext cx="0" cy="2303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tailEnd type="arrow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8270" name="Group 78"/>
              <p:cNvGrpSpPr/>
              <p:nvPr/>
            </p:nvGrpSpPr>
            <p:grpSpPr bwMode="auto">
              <a:xfrm>
                <a:off x="0" y="2303"/>
                <a:ext cx="56" cy="169"/>
                <a:chOff x="0" y="0"/>
                <a:chExt cx="91" cy="227"/>
              </a:xfrm>
            </p:grpSpPr>
            <p:grpSp>
              <p:nvGrpSpPr>
                <p:cNvPr id="8271" name="Group 79"/>
                <p:cNvGrpSpPr/>
                <p:nvPr/>
              </p:nvGrpSpPr>
              <p:grpSpPr bwMode="auto">
                <a:xfrm>
                  <a:off x="0" y="0"/>
                  <a:ext cx="91" cy="174"/>
                  <a:chOff x="0" y="0"/>
                  <a:chExt cx="93" cy="335"/>
                </a:xfrm>
              </p:grpSpPr>
              <p:sp>
                <p:nvSpPr>
                  <p:cNvPr id="8272" name="Line 80"/>
                  <p:cNvSpPr>
                    <a:spLocks noChangeShapeType="1"/>
                  </p:cNvSpPr>
                  <p:nvPr/>
                </p:nvSpPr>
                <p:spPr bwMode="auto">
                  <a:xfrm>
                    <a:off x="0" y="24"/>
                    <a:ext cx="90" cy="57"/>
                  </a:xfrm>
                  <a:prstGeom prst="line">
                    <a:avLst/>
                  </a:prstGeom>
                  <a:noFill/>
                  <a:ln w="28575">
                    <a:solidFill>
                      <a:srgbClr val="0000FF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8273" name="Line 8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0" y="81"/>
                    <a:ext cx="90" cy="57"/>
                  </a:xfrm>
                  <a:prstGeom prst="line">
                    <a:avLst/>
                  </a:prstGeom>
                  <a:noFill/>
                  <a:ln w="28575">
                    <a:solidFill>
                      <a:srgbClr val="0000FF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8274" name="Line 82"/>
                  <p:cNvSpPr>
                    <a:spLocks noChangeShapeType="1"/>
                  </p:cNvSpPr>
                  <p:nvPr/>
                </p:nvSpPr>
                <p:spPr bwMode="auto">
                  <a:xfrm>
                    <a:off x="0" y="138"/>
                    <a:ext cx="90" cy="56"/>
                  </a:xfrm>
                  <a:prstGeom prst="line">
                    <a:avLst/>
                  </a:prstGeom>
                  <a:noFill/>
                  <a:ln w="28575">
                    <a:solidFill>
                      <a:srgbClr val="0000FF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8275" name="Line 83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0" y="194"/>
                    <a:ext cx="90" cy="57"/>
                  </a:xfrm>
                  <a:prstGeom prst="line">
                    <a:avLst/>
                  </a:prstGeom>
                  <a:noFill/>
                  <a:ln w="28575">
                    <a:solidFill>
                      <a:srgbClr val="0000FF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8276" name="Line 8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0" y="0"/>
                    <a:ext cx="47" cy="28"/>
                  </a:xfrm>
                  <a:prstGeom prst="line">
                    <a:avLst/>
                  </a:prstGeom>
                  <a:noFill/>
                  <a:ln w="28575">
                    <a:solidFill>
                      <a:srgbClr val="0000FF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8277" name="Line 85"/>
                  <p:cNvSpPr>
                    <a:spLocks noChangeShapeType="1"/>
                  </p:cNvSpPr>
                  <p:nvPr/>
                </p:nvSpPr>
                <p:spPr bwMode="auto">
                  <a:xfrm>
                    <a:off x="0" y="251"/>
                    <a:ext cx="90" cy="56"/>
                  </a:xfrm>
                  <a:prstGeom prst="line">
                    <a:avLst/>
                  </a:prstGeom>
                  <a:noFill/>
                  <a:ln w="28575">
                    <a:solidFill>
                      <a:srgbClr val="0000FF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8278" name="Line 86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6" y="307"/>
                    <a:ext cx="47" cy="28"/>
                  </a:xfrm>
                  <a:prstGeom prst="line">
                    <a:avLst/>
                  </a:prstGeom>
                  <a:noFill/>
                  <a:ln w="28575">
                    <a:solidFill>
                      <a:srgbClr val="0000FF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8279" name="Line 87"/>
                <p:cNvSpPr>
                  <a:spLocks noChangeShapeType="1"/>
                </p:cNvSpPr>
                <p:nvPr/>
              </p:nvSpPr>
              <p:spPr bwMode="auto">
                <a:xfrm>
                  <a:off x="46" y="182"/>
                  <a:ext cx="0" cy="45"/>
                </a:xfrm>
                <a:prstGeom prst="line">
                  <a:avLst/>
                </a:prstGeom>
                <a:noFill/>
                <a:ln w="28575">
                  <a:solidFill>
                    <a:srgbClr val="0000FF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8280" name="Line 88"/>
              <p:cNvSpPr>
                <a:spLocks noChangeShapeType="1"/>
              </p:cNvSpPr>
              <p:nvPr/>
            </p:nvSpPr>
            <p:spPr bwMode="auto">
              <a:xfrm>
                <a:off x="29" y="2235"/>
                <a:ext cx="27" cy="0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281" name="Line 89"/>
              <p:cNvSpPr>
                <a:spLocks noChangeShapeType="1"/>
              </p:cNvSpPr>
              <p:nvPr/>
            </p:nvSpPr>
            <p:spPr bwMode="auto">
              <a:xfrm>
                <a:off x="29" y="1965"/>
                <a:ext cx="27" cy="0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282" name="Line 90"/>
              <p:cNvSpPr>
                <a:spLocks noChangeShapeType="1"/>
              </p:cNvSpPr>
              <p:nvPr/>
            </p:nvSpPr>
            <p:spPr bwMode="auto">
              <a:xfrm>
                <a:off x="29" y="1694"/>
                <a:ext cx="27" cy="0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283" name="Line 91"/>
              <p:cNvSpPr>
                <a:spLocks noChangeShapeType="1"/>
              </p:cNvSpPr>
              <p:nvPr/>
            </p:nvSpPr>
            <p:spPr bwMode="auto">
              <a:xfrm>
                <a:off x="29" y="1422"/>
                <a:ext cx="27" cy="0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284" name="Line 92"/>
              <p:cNvSpPr>
                <a:spLocks noChangeShapeType="1"/>
              </p:cNvSpPr>
              <p:nvPr/>
            </p:nvSpPr>
            <p:spPr bwMode="auto">
              <a:xfrm>
                <a:off x="29" y="1152"/>
                <a:ext cx="27" cy="0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285" name="Line 93"/>
              <p:cNvSpPr>
                <a:spLocks noChangeShapeType="1"/>
              </p:cNvSpPr>
              <p:nvPr/>
            </p:nvSpPr>
            <p:spPr bwMode="auto">
              <a:xfrm>
                <a:off x="29" y="881"/>
                <a:ext cx="27" cy="0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286" name="Line 94"/>
              <p:cNvSpPr>
                <a:spLocks noChangeShapeType="1"/>
              </p:cNvSpPr>
              <p:nvPr/>
            </p:nvSpPr>
            <p:spPr bwMode="auto">
              <a:xfrm>
                <a:off x="29" y="611"/>
                <a:ext cx="27" cy="0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287" name="Line 95"/>
              <p:cNvSpPr>
                <a:spLocks noChangeShapeType="1"/>
              </p:cNvSpPr>
              <p:nvPr/>
            </p:nvSpPr>
            <p:spPr bwMode="auto">
              <a:xfrm>
                <a:off x="45" y="318"/>
                <a:ext cx="27" cy="0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8288" name="Group 96"/>
            <p:cNvGrpSpPr/>
            <p:nvPr/>
          </p:nvGrpSpPr>
          <p:grpSpPr bwMode="auto">
            <a:xfrm>
              <a:off x="0" y="377"/>
              <a:ext cx="508" cy="2191"/>
              <a:chOff x="0" y="0"/>
              <a:chExt cx="508" cy="2191"/>
            </a:xfrm>
          </p:grpSpPr>
          <p:sp>
            <p:nvSpPr>
              <p:cNvPr id="8289" name="Text Box 97"/>
              <p:cNvSpPr txBox="1">
                <a:spLocks noChangeArrowheads="1"/>
              </p:cNvSpPr>
              <p:nvPr/>
            </p:nvSpPr>
            <p:spPr bwMode="auto">
              <a:xfrm>
                <a:off x="9" y="1660"/>
                <a:ext cx="499" cy="25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en-US" altLang="zh-CN" b="1">
                    <a:solidFill>
                      <a:srgbClr val="0000FF"/>
                    </a:solidFill>
                    <a:latin typeface="Times New Roman" panose="02020603050405020304" pitchFamily="18" charset="0"/>
                  </a:rPr>
                  <a:t>12.2</a:t>
                </a:r>
              </a:p>
            </p:txBody>
          </p:sp>
          <p:sp>
            <p:nvSpPr>
              <p:cNvPr id="8290" name="Text Box 98"/>
              <p:cNvSpPr txBox="1">
                <a:spLocks noChangeArrowheads="1"/>
              </p:cNvSpPr>
              <p:nvPr/>
            </p:nvSpPr>
            <p:spPr bwMode="auto">
              <a:xfrm>
                <a:off x="9" y="1932"/>
                <a:ext cx="499" cy="25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en-US" altLang="zh-CN" b="1">
                    <a:solidFill>
                      <a:srgbClr val="0000FF"/>
                    </a:solidFill>
                    <a:latin typeface="Times New Roman" panose="02020603050405020304" pitchFamily="18" charset="0"/>
                  </a:rPr>
                  <a:t>12.0</a:t>
                </a:r>
              </a:p>
            </p:txBody>
          </p:sp>
          <p:sp>
            <p:nvSpPr>
              <p:cNvPr id="8291" name="Text Box 99"/>
              <p:cNvSpPr txBox="1">
                <a:spLocks noChangeArrowheads="1"/>
              </p:cNvSpPr>
              <p:nvPr/>
            </p:nvSpPr>
            <p:spPr bwMode="auto">
              <a:xfrm>
                <a:off x="9" y="1388"/>
                <a:ext cx="499" cy="25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en-US" altLang="zh-CN" b="1">
                    <a:solidFill>
                      <a:srgbClr val="0000FF"/>
                    </a:solidFill>
                    <a:latin typeface="Times New Roman" panose="02020603050405020304" pitchFamily="18" charset="0"/>
                  </a:rPr>
                  <a:t>12.4</a:t>
                </a:r>
              </a:p>
            </p:txBody>
          </p:sp>
          <p:sp>
            <p:nvSpPr>
              <p:cNvPr id="8292" name="Text Box 100"/>
              <p:cNvSpPr txBox="1">
                <a:spLocks noChangeArrowheads="1"/>
              </p:cNvSpPr>
              <p:nvPr/>
            </p:nvSpPr>
            <p:spPr bwMode="auto">
              <a:xfrm>
                <a:off x="9" y="1116"/>
                <a:ext cx="499" cy="25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en-US" altLang="zh-CN" b="1">
                    <a:solidFill>
                      <a:srgbClr val="0000FF"/>
                    </a:solidFill>
                    <a:latin typeface="Times New Roman" panose="02020603050405020304" pitchFamily="18" charset="0"/>
                  </a:rPr>
                  <a:t>12.6</a:t>
                </a:r>
              </a:p>
            </p:txBody>
          </p:sp>
          <p:sp>
            <p:nvSpPr>
              <p:cNvPr id="8293" name="Text Box 101"/>
              <p:cNvSpPr txBox="1">
                <a:spLocks noChangeArrowheads="1"/>
              </p:cNvSpPr>
              <p:nvPr/>
            </p:nvSpPr>
            <p:spPr bwMode="auto">
              <a:xfrm>
                <a:off x="9" y="843"/>
                <a:ext cx="499" cy="25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en-US" altLang="zh-CN" b="1">
                    <a:solidFill>
                      <a:srgbClr val="0000FF"/>
                    </a:solidFill>
                    <a:latin typeface="Times New Roman" panose="02020603050405020304" pitchFamily="18" charset="0"/>
                  </a:rPr>
                  <a:t>12.8</a:t>
                </a:r>
              </a:p>
            </p:txBody>
          </p:sp>
          <p:sp>
            <p:nvSpPr>
              <p:cNvPr id="8294" name="Text Box 102"/>
              <p:cNvSpPr txBox="1">
                <a:spLocks noChangeArrowheads="1"/>
              </p:cNvSpPr>
              <p:nvPr/>
            </p:nvSpPr>
            <p:spPr bwMode="auto">
              <a:xfrm>
                <a:off x="9" y="571"/>
                <a:ext cx="499" cy="25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en-US" altLang="zh-CN" b="1">
                    <a:solidFill>
                      <a:srgbClr val="0000FF"/>
                    </a:solidFill>
                    <a:latin typeface="Times New Roman" panose="02020603050405020304" pitchFamily="18" charset="0"/>
                  </a:rPr>
                  <a:t>13.0</a:t>
                </a:r>
              </a:p>
            </p:txBody>
          </p:sp>
          <p:sp>
            <p:nvSpPr>
              <p:cNvPr id="8295" name="Text Box 103"/>
              <p:cNvSpPr txBox="1">
                <a:spLocks noChangeArrowheads="1"/>
              </p:cNvSpPr>
              <p:nvPr/>
            </p:nvSpPr>
            <p:spPr bwMode="auto">
              <a:xfrm>
                <a:off x="9" y="299"/>
                <a:ext cx="499" cy="25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en-US" altLang="zh-CN" b="1">
                    <a:solidFill>
                      <a:srgbClr val="0000FF"/>
                    </a:solidFill>
                    <a:latin typeface="Times New Roman" panose="02020603050405020304" pitchFamily="18" charset="0"/>
                  </a:rPr>
                  <a:t>13.2</a:t>
                </a:r>
              </a:p>
            </p:txBody>
          </p:sp>
          <p:sp>
            <p:nvSpPr>
              <p:cNvPr id="8296" name="Text Box 104"/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499" cy="25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en-US" altLang="zh-CN" b="1">
                    <a:solidFill>
                      <a:srgbClr val="0000FF"/>
                    </a:solidFill>
                    <a:latin typeface="Times New Roman" panose="02020603050405020304" pitchFamily="18" charset="0"/>
                  </a:rPr>
                  <a:t>13.4</a:t>
                </a:r>
              </a:p>
            </p:txBody>
          </p:sp>
        </p:grpSp>
      </p:grpSp>
      <p:sp>
        <p:nvSpPr>
          <p:cNvPr id="8297" name="Line 105"/>
          <p:cNvSpPr>
            <a:spLocks noChangeShapeType="1"/>
          </p:cNvSpPr>
          <p:nvPr/>
        </p:nvSpPr>
        <p:spPr bwMode="auto">
          <a:xfrm flipV="1">
            <a:off x="1000125" y="5389563"/>
            <a:ext cx="441325" cy="385762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298" name="Line 106"/>
          <p:cNvSpPr>
            <a:spLocks noChangeShapeType="1"/>
          </p:cNvSpPr>
          <p:nvPr/>
        </p:nvSpPr>
        <p:spPr bwMode="auto">
          <a:xfrm flipV="1">
            <a:off x="1441450" y="3856038"/>
            <a:ext cx="438150" cy="1533525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299" name="Line 107"/>
          <p:cNvSpPr>
            <a:spLocks noChangeShapeType="1"/>
          </p:cNvSpPr>
          <p:nvPr/>
        </p:nvSpPr>
        <p:spPr bwMode="auto">
          <a:xfrm flipH="1" flipV="1">
            <a:off x="1879600" y="3851275"/>
            <a:ext cx="441325" cy="758825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300" name="Line 108"/>
          <p:cNvSpPr>
            <a:spLocks noChangeShapeType="1"/>
          </p:cNvSpPr>
          <p:nvPr/>
        </p:nvSpPr>
        <p:spPr bwMode="auto">
          <a:xfrm flipV="1">
            <a:off x="2320925" y="3678238"/>
            <a:ext cx="441325" cy="950912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301" name="Line 109"/>
          <p:cNvSpPr>
            <a:spLocks noChangeShapeType="1"/>
          </p:cNvSpPr>
          <p:nvPr/>
        </p:nvSpPr>
        <p:spPr bwMode="auto">
          <a:xfrm flipH="1" flipV="1">
            <a:off x="2759075" y="3665538"/>
            <a:ext cx="447675" cy="1169987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302" name="Line 110"/>
          <p:cNvSpPr>
            <a:spLocks noChangeShapeType="1"/>
          </p:cNvSpPr>
          <p:nvPr/>
        </p:nvSpPr>
        <p:spPr bwMode="auto">
          <a:xfrm flipH="1" flipV="1">
            <a:off x="3195638" y="4821238"/>
            <a:ext cx="441325" cy="187325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303" name="Line 111"/>
          <p:cNvSpPr>
            <a:spLocks noChangeShapeType="1"/>
          </p:cNvSpPr>
          <p:nvPr/>
        </p:nvSpPr>
        <p:spPr bwMode="auto">
          <a:xfrm flipH="1" flipV="1">
            <a:off x="3633788" y="5008563"/>
            <a:ext cx="361950" cy="38735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304" name="Line 112"/>
          <p:cNvSpPr>
            <a:spLocks noChangeShapeType="1"/>
          </p:cNvSpPr>
          <p:nvPr/>
        </p:nvSpPr>
        <p:spPr bwMode="auto">
          <a:xfrm flipV="1">
            <a:off x="5449888" y="5006975"/>
            <a:ext cx="441325" cy="384175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305" name="Line 113"/>
          <p:cNvSpPr>
            <a:spLocks noChangeShapeType="1"/>
          </p:cNvSpPr>
          <p:nvPr/>
        </p:nvSpPr>
        <p:spPr bwMode="auto">
          <a:xfrm flipV="1">
            <a:off x="5888038" y="4421188"/>
            <a:ext cx="436562" cy="588962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306" name="Line 114"/>
          <p:cNvSpPr>
            <a:spLocks noChangeShapeType="1"/>
          </p:cNvSpPr>
          <p:nvPr/>
        </p:nvSpPr>
        <p:spPr bwMode="auto">
          <a:xfrm>
            <a:off x="6335713" y="4421188"/>
            <a:ext cx="433387" cy="392112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307" name="Line 115"/>
          <p:cNvSpPr>
            <a:spLocks noChangeShapeType="1"/>
          </p:cNvSpPr>
          <p:nvPr/>
        </p:nvSpPr>
        <p:spPr bwMode="auto">
          <a:xfrm flipV="1">
            <a:off x="6773863" y="4041775"/>
            <a:ext cx="430212" cy="771525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308" name="Line 116"/>
          <p:cNvSpPr>
            <a:spLocks noChangeShapeType="1"/>
          </p:cNvSpPr>
          <p:nvPr/>
        </p:nvSpPr>
        <p:spPr bwMode="auto">
          <a:xfrm>
            <a:off x="7210425" y="4040188"/>
            <a:ext cx="442913" cy="1357312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309" name="Line 117"/>
          <p:cNvSpPr>
            <a:spLocks noChangeShapeType="1"/>
          </p:cNvSpPr>
          <p:nvPr/>
        </p:nvSpPr>
        <p:spPr bwMode="auto">
          <a:xfrm flipV="1">
            <a:off x="7650163" y="4227513"/>
            <a:ext cx="434975" cy="1163637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310" name="Line 118"/>
          <p:cNvSpPr>
            <a:spLocks noChangeShapeType="1"/>
          </p:cNvSpPr>
          <p:nvPr/>
        </p:nvSpPr>
        <p:spPr bwMode="auto">
          <a:xfrm>
            <a:off x="8093075" y="4235450"/>
            <a:ext cx="354013" cy="969963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311" name="Oval 119"/>
          <p:cNvSpPr>
            <a:spLocks noChangeArrowheads="1"/>
          </p:cNvSpPr>
          <p:nvPr/>
        </p:nvSpPr>
        <p:spPr bwMode="auto">
          <a:xfrm>
            <a:off x="5418138" y="5359400"/>
            <a:ext cx="71437" cy="63500"/>
          </a:xfrm>
          <a:prstGeom prst="ellipse">
            <a:avLst/>
          </a:prstGeom>
          <a:solidFill>
            <a:srgbClr val="FF3300"/>
          </a:solidFill>
          <a:ln w="9525">
            <a:solidFill>
              <a:srgbClr val="FF33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312" name="Oval 120"/>
          <p:cNvSpPr>
            <a:spLocks noChangeArrowheads="1"/>
          </p:cNvSpPr>
          <p:nvPr/>
        </p:nvSpPr>
        <p:spPr bwMode="auto">
          <a:xfrm>
            <a:off x="5851525" y="4981575"/>
            <a:ext cx="71438" cy="63500"/>
          </a:xfrm>
          <a:prstGeom prst="ellipse">
            <a:avLst/>
          </a:prstGeom>
          <a:solidFill>
            <a:srgbClr val="FF3300"/>
          </a:solidFill>
          <a:ln w="9525">
            <a:solidFill>
              <a:srgbClr val="FF33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313" name="Oval 121"/>
          <p:cNvSpPr>
            <a:spLocks noChangeArrowheads="1"/>
          </p:cNvSpPr>
          <p:nvPr/>
        </p:nvSpPr>
        <p:spPr bwMode="auto">
          <a:xfrm>
            <a:off x="6294438" y="4395788"/>
            <a:ext cx="71437" cy="63500"/>
          </a:xfrm>
          <a:prstGeom prst="ellipse">
            <a:avLst/>
          </a:prstGeom>
          <a:solidFill>
            <a:srgbClr val="FF3300"/>
          </a:solidFill>
          <a:ln w="9525">
            <a:solidFill>
              <a:srgbClr val="FF33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314" name="Oval 122"/>
          <p:cNvSpPr>
            <a:spLocks noChangeArrowheads="1"/>
          </p:cNvSpPr>
          <p:nvPr/>
        </p:nvSpPr>
        <p:spPr bwMode="auto">
          <a:xfrm>
            <a:off x="6737350" y="4773613"/>
            <a:ext cx="71438" cy="63500"/>
          </a:xfrm>
          <a:prstGeom prst="ellipse">
            <a:avLst/>
          </a:prstGeom>
          <a:solidFill>
            <a:srgbClr val="FF3300"/>
          </a:solidFill>
          <a:ln w="9525">
            <a:solidFill>
              <a:srgbClr val="FF33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315" name="Oval 123"/>
          <p:cNvSpPr>
            <a:spLocks noChangeArrowheads="1"/>
          </p:cNvSpPr>
          <p:nvPr/>
        </p:nvSpPr>
        <p:spPr bwMode="auto">
          <a:xfrm>
            <a:off x="7165975" y="4013200"/>
            <a:ext cx="71438" cy="63500"/>
          </a:xfrm>
          <a:prstGeom prst="ellipse">
            <a:avLst/>
          </a:prstGeom>
          <a:solidFill>
            <a:srgbClr val="FF3300"/>
          </a:solidFill>
          <a:ln w="9525">
            <a:solidFill>
              <a:srgbClr val="FF33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316" name="Oval 124"/>
          <p:cNvSpPr>
            <a:spLocks noChangeArrowheads="1"/>
          </p:cNvSpPr>
          <p:nvPr/>
        </p:nvSpPr>
        <p:spPr bwMode="auto">
          <a:xfrm>
            <a:off x="7618413" y="5359400"/>
            <a:ext cx="71437" cy="63500"/>
          </a:xfrm>
          <a:prstGeom prst="ellipse">
            <a:avLst/>
          </a:prstGeom>
          <a:solidFill>
            <a:srgbClr val="FF3300"/>
          </a:solidFill>
          <a:ln w="9525">
            <a:solidFill>
              <a:srgbClr val="FF33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317" name="Oval 125"/>
          <p:cNvSpPr>
            <a:spLocks noChangeArrowheads="1"/>
          </p:cNvSpPr>
          <p:nvPr/>
        </p:nvSpPr>
        <p:spPr bwMode="auto">
          <a:xfrm>
            <a:off x="8051800" y="4203700"/>
            <a:ext cx="71438" cy="63500"/>
          </a:xfrm>
          <a:prstGeom prst="ellipse">
            <a:avLst/>
          </a:prstGeom>
          <a:solidFill>
            <a:srgbClr val="FF3300"/>
          </a:solidFill>
          <a:ln w="9525">
            <a:solidFill>
              <a:srgbClr val="FF33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318" name="Oval 126"/>
          <p:cNvSpPr>
            <a:spLocks noChangeArrowheads="1"/>
          </p:cNvSpPr>
          <p:nvPr/>
        </p:nvSpPr>
        <p:spPr bwMode="auto">
          <a:xfrm>
            <a:off x="8418513" y="5164138"/>
            <a:ext cx="71437" cy="63500"/>
          </a:xfrm>
          <a:prstGeom prst="ellipse">
            <a:avLst/>
          </a:prstGeom>
          <a:solidFill>
            <a:srgbClr val="FF3300"/>
          </a:solidFill>
          <a:ln w="9525">
            <a:solidFill>
              <a:srgbClr val="FF33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319" name="Oval 127"/>
          <p:cNvSpPr>
            <a:spLocks noChangeArrowheads="1"/>
          </p:cNvSpPr>
          <p:nvPr/>
        </p:nvSpPr>
        <p:spPr bwMode="auto">
          <a:xfrm>
            <a:off x="1400175" y="5365750"/>
            <a:ext cx="71438" cy="63500"/>
          </a:xfrm>
          <a:prstGeom prst="ellipse">
            <a:avLst/>
          </a:prstGeom>
          <a:solidFill>
            <a:srgbClr val="FF3300"/>
          </a:solidFill>
          <a:ln w="9525">
            <a:solidFill>
              <a:srgbClr val="FF33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320" name="Oval 128"/>
          <p:cNvSpPr>
            <a:spLocks noChangeArrowheads="1"/>
          </p:cNvSpPr>
          <p:nvPr/>
        </p:nvSpPr>
        <p:spPr bwMode="auto">
          <a:xfrm>
            <a:off x="973138" y="5743575"/>
            <a:ext cx="71437" cy="63500"/>
          </a:xfrm>
          <a:prstGeom prst="ellipse">
            <a:avLst/>
          </a:prstGeom>
          <a:solidFill>
            <a:srgbClr val="FF3300"/>
          </a:solidFill>
          <a:ln w="9525">
            <a:solidFill>
              <a:srgbClr val="FF33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321" name="Oval 129"/>
          <p:cNvSpPr>
            <a:spLocks noChangeArrowheads="1"/>
          </p:cNvSpPr>
          <p:nvPr/>
        </p:nvSpPr>
        <p:spPr bwMode="auto">
          <a:xfrm>
            <a:off x="1843088" y="3829050"/>
            <a:ext cx="71437" cy="63500"/>
          </a:xfrm>
          <a:prstGeom prst="ellipse">
            <a:avLst/>
          </a:prstGeom>
          <a:solidFill>
            <a:srgbClr val="FF3300"/>
          </a:solidFill>
          <a:ln w="9525">
            <a:solidFill>
              <a:srgbClr val="FF33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322" name="Oval 130"/>
          <p:cNvSpPr>
            <a:spLocks noChangeArrowheads="1"/>
          </p:cNvSpPr>
          <p:nvPr/>
        </p:nvSpPr>
        <p:spPr bwMode="auto">
          <a:xfrm>
            <a:off x="2290763" y="4576763"/>
            <a:ext cx="71437" cy="63500"/>
          </a:xfrm>
          <a:prstGeom prst="ellipse">
            <a:avLst/>
          </a:prstGeom>
          <a:solidFill>
            <a:srgbClr val="FF3300"/>
          </a:solidFill>
          <a:ln w="9525">
            <a:solidFill>
              <a:srgbClr val="FF33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323" name="Oval 131"/>
          <p:cNvSpPr>
            <a:spLocks noChangeArrowheads="1"/>
          </p:cNvSpPr>
          <p:nvPr/>
        </p:nvSpPr>
        <p:spPr bwMode="auto">
          <a:xfrm>
            <a:off x="2724150" y="3646488"/>
            <a:ext cx="71438" cy="63500"/>
          </a:xfrm>
          <a:prstGeom prst="ellipse">
            <a:avLst/>
          </a:prstGeom>
          <a:solidFill>
            <a:srgbClr val="FF3300"/>
          </a:solidFill>
          <a:ln w="9525">
            <a:solidFill>
              <a:srgbClr val="FF33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324" name="Oval 132"/>
          <p:cNvSpPr>
            <a:spLocks noChangeArrowheads="1"/>
          </p:cNvSpPr>
          <p:nvPr/>
        </p:nvSpPr>
        <p:spPr bwMode="auto">
          <a:xfrm>
            <a:off x="3167063" y="4797425"/>
            <a:ext cx="71437" cy="63500"/>
          </a:xfrm>
          <a:prstGeom prst="ellipse">
            <a:avLst/>
          </a:prstGeom>
          <a:solidFill>
            <a:srgbClr val="FF3300"/>
          </a:solidFill>
          <a:ln w="9525">
            <a:solidFill>
              <a:srgbClr val="FF33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325" name="Oval 133"/>
          <p:cNvSpPr>
            <a:spLocks noChangeArrowheads="1"/>
          </p:cNvSpPr>
          <p:nvPr/>
        </p:nvSpPr>
        <p:spPr bwMode="auto">
          <a:xfrm>
            <a:off x="3590925" y="4970463"/>
            <a:ext cx="71438" cy="65087"/>
          </a:xfrm>
          <a:prstGeom prst="ellipse">
            <a:avLst/>
          </a:prstGeom>
          <a:solidFill>
            <a:srgbClr val="FF3300"/>
          </a:solidFill>
          <a:ln w="9525">
            <a:solidFill>
              <a:srgbClr val="FF33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326" name="Oval 134"/>
          <p:cNvSpPr>
            <a:spLocks noChangeArrowheads="1"/>
          </p:cNvSpPr>
          <p:nvPr/>
        </p:nvSpPr>
        <p:spPr bwMode="auto">
          <a:xfrm>
            <a:off x="3952875" y="5357813"/>
            <a:ext cx="71438" cy="63500"/>
          </a:xfrm>
          <a:prstGeom prst="ellipse">
            <a:avLst/>
          </a:prstGeom>
          <a:solidFill>
            <a:srgbClr val="FF3300"/>
          </a:solidFill>
          <a:ln w="9525">
            <a:solidFill>
              <a:srgbClr val="FF33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aphicFrame>
        <p:nvGraphicFramePr>
          <p:cNvPr id="8374" name="Group 182"/>
          <p:cNvGraphicFramePr>
            <a:graphicFrameLocks noGrp="1"/>
          </p:cNvGraphicFramePr>
          <p:nvPr>
            <p:ph/>
          </p:nvPr>
        </p:nvGraphicFramePr>
        <p:xfrm>
          <a:off x="323850" y="1052513"/>
          <a:ext cx="8493125" cy="1079501"/>
        </p:xfrm>
        <a:graphic>
          <a:graphicData uri="http://schemas.openxmlformats.org/drawingml/2006/table">
            <a:tbl>
              <a:tblPr/>
              <a:tblGrid>
                <a:gridCol w="14874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12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12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477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794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61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794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7788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5248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60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序数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宋体" panose="02010600030101010101" pitchFamily="2" charset="-122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宋体" panose="02010600030101010101" pitchFamily="2" charset="-122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宋体" panose="02010600030101010101" pitchFamily="2" charset="-122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宋体" panose="02010600030101010101" pitchFamily="2" charset="-122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宋体" panose="02010600030101010101" pitchFamily="2" charset="-122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宋体" panose="02010600030101010101" pitchFamily="2" charset="-122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8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甲的成绩／秒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 Black" panose="020B0A04020102020204" pitchFamily="34" charset="0"/>
                          <a:ea typeface="宋体" panose="02010600030101010101" pitchFamily="2" charset="-122"/>
                        </a:rPr>
                        <a:t>12.0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 Black" panose="020B0A04020102020204" pitchFamily="34" charset="0"/>
                          <a:ea typeface="宋体" panose="02010600030101010101" pitchFamily="2" charset="-122"/>
                        </a:rPr>
                        <a:t>12.2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 Black" panose="020B0A04020102020204" pitchFamily="34" charset="0"/>
                          <a:ea typeface="宋体" panose="02010600030101010101" pitchFamily="2" charset="-122"/>
                        </a:rPr>
                        <a:t>13.0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 Black" panose="020B0A04020102020204" pitchFamily="34" charset="0"/>
                          <a:ea typeface="宋体" panose="02010600030101010101" pitchFamily="2" charset="-122"/>
                        </a:rPr>
                        <a:t>12.6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 Black" panose="020B0A04020102020204" pitchFamily="34" charset="0"/>
                          <a:ea typeface="宋体" panose="02010600030101010101" pitchFamily="2" charset="-122"/>
                        </a:rPr>
                        <a:t>13.1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 Black" panose="020B0A04020102020204" pitchFamily="34" charset="0"/>
                          <a:ea typeface="宋体" panose="02010600030101010101" pitchFamily="2" charset="-122"/>
                        </a:rPr>
                        <a:t>12.5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 Black" panose="020B0A04020102020204" pitchFamily="34" charset="0"/>
                          <a:ea typeface="宋体" panose="02010600030101010101" pitchFamily="2" charset="-122"/>
                        </a:rPr>
                        <a:t>12.4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 Black" panose="020B0A04020102020204" pitchFamily="34" charset="0"/>
                          <a:ea typeface="宋体" panose="02010600030101010101" pitchFamily="2" charset="-122"/>
                        </a:rPr>
                        <a:t>12.2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乙的成绩／秒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 Black" panose="020B0A04020102020204" pitchFamily="34" charset="0"/>
                          <a:ea typeface="宋体" panose="02010600030101010101" pitchFamily="2" charset="-122"/>
                        </a:rPr>
                        <a:t>12.2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 Black" panose="020B0A04020102020204" pitchFamily="34" charset="0"/>
                          <a:ea typeface="宋体" panose="02010600030101010101" pitchFamily="2" charset="-122"/>
                        </a:rPr>
                        <a:t>12.4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 Black" panose="020B0A04020102020204" pitchFamily="34" charset="0"/>
                          <a:ea typeface="宋体" panose="02010600030101010101" pitchFamily="2" charset="-122"/>
                        </a:rPr>
                        <a:t>12.7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 Black" panose="020B0A04020102020204" pitchFamily="34" charset="0"/>
                          <a:ea typeface="宋体" panose="02010600030101010101" pitchFamily="2" charset="-122"/>
                        </a:rPr>
                        <a:t>12.5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 Black" panose="020B0A04020102020204" pitchFamily="34" charset="0"/>
                          <a:ea typeface="宋体" panose="02010600030101010101" pitchFamily="2" charset="-122"/>
                        </a:rPr>
                        <a:t>12.9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 Black" panose="020B0A04020102020204" pitchFamily="34" charset="0"/>
                          <a:ea typeface="宋体" panose="02010600030101010101" pitchFamily="2" charset="-122"/>
                        </a:rPr>
                        <a:t>12.2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 Black" panose="020B0A04020102020204" pitchFamily="34" charset="0"/>
                          <a:ea typeface="宋体" panose="02010600030101010101" pitchFamily="2" charset="-122"/>
                        </a:rPr>
                        <a:t>12.8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 Black" panose="020B0A04020102020204" pitchFamily="34" charset="0"/>
                          <a:ea typeface="宋体" panose="02010600030101010101" pitchFamily="2" charset="-122"/>
                        </a:rPr>
                        <a:t>12.3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371" name="Text Box 179"/>
          <p:cNvSpPr txBox="1">
            <a:spLocks noChangeArrowheads="1"/>
          </p:cNvSpPr>
          <p:nvPr/>
        </p:nvSpPr>
        <p:spPr bwMode="auto">
          <a:xfrm>
            <a:off x="669731" y="44450"/>
            <a:ext cx="1635319" cy="299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>
              <a:buFont typeface="Arial" panose="020B0604020202020204" pitchFamily="34" charset="0"/>
              <a:buNone/>
            </a:pPr>
            <a:r>
              <a:rPr lang="zh-CN" altLang="en-US" sz="2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交流与发现</a:t>
            </a:r>
            <a:endParaRPr lang="zh-CN" altLang="en-US" sz="2000" b="1" dirty="0">
              <a:ea typeface="微软雅黑" panose="020B0503020204020204" pitchFamily="34" charset="-122"/>
            </a:endParaRPr>
          </a:p>
        </p:txBody>
      </p:sp>
      <p:sp>
        <p:nvSpPr>
          <p:cNvPr id="8372" name="Text Box 180"/>
          <p:cNvSpPr txBox="1">
            <a:spLocks noChangeArrowheads="1"/>
          </p:cNvSpPr>
          <p:nvPr/>
        </p:nvSpPr>
        <p:spPr bwMode="auto">
          <a:xfrm>
            <a:off x="0" y="333375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400" b="1" dirty="0" smtClean="0"/>
              <a:t>时</a:t>
            </a:r>
            <a:r>
              <a:rPr lang="zh-CN" altLang="en-US" sz="2400" b="1" dirty="0"/>
              <a:t>代中学田径队的甲乙两名运动员在</a:t>
            </a:r>
            <a:r>
              <a:rPr lang="en-US" altLang="zh-CN" sz="2400" b="1" dirty="0"/>
              <a:t>8</a:t>
            </a:r>
            <a:r>
              <a:rPr lang="zh-CN" altLang="en-US" sz="2400" b="1" dirty="0"/>
              <a:t>次百米跑训练中，成绩如下表</a:t>
            </a:r>
            <a:r>
              <a:rPr lang="zh-CN" altLang="en-US" sz="2000" b="1" dirty="0"/>
              <a:t>：</a:t>
            </a:r>
          </a:p>
        </p:txBody>
      </p:sp>
      <p:sp>
        <p:nvSpPr>
          <p:cNvPr id="8373" name="Text Box 181"/>
          <p:cNvSpPr txBox="1">
            <a:spLocks noChangeArrowheads="1"/>
          </p:cNvSpPr>
          <p:nvPr/>
        </p:nvSpPr>
        <p:spPr bwMode="auto">
          <a:xfrm>
            <a:off x="900113" y="2133600"/>
            <a:ext cx="446405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b="1" dirty="0">
                <a:solidFill>
                  <a:srgbClr val="0000FF"/>
                </a:solidFill>
              </a:rPr>
              <a:t>你能用折线统计图表示上述数据吗？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8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8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8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8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8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8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8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1000"/>
                                        <p:tgtEl>
                                          <p:spTgt spid="8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1000"/>
                                        <p:tgtEl>
                                          <p:spTgt spid="8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1000"/>
                                        <p:tgtEl>
                                          <p:spTgt spid="8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000"/>
                            </p:stCondLst>
                            <p:childTnLst>
                              <p:par>
                                <p:cTn id="5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1000"/>
                                        <p:tgtEl>
                                          <p:spTgt spid="8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000"/>
                            </p:stCondLst>
                            <p:childTnLst>
                              <p:par>
                                <p:cTn id="5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1000"/>
                                        <p:tgtEl>
                                          <p:spTgt spid="8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0"/>
                            </p:stCondLst>
                            <p:childTnLst>
                              <p:par>
                                <p:cTn id="6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1000"/>
                                        <p:tgtEl>
                                          <p:spTgt spid="8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6000"/>
                            </p:stCondLst>
                            <p:childTnLst>
                              <p:par>
                                <p:cTn id="6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1000"/>
                                        <p:tgtEl>
                                          <p:spTgt spid="8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8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8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000"/>
                            </p:stCondLst>
                            <p:childTnLst>
                              <p:par>
                                <p:cTn id="8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8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500"/>
                            </p:stCondLst>
                            <p:childTnLst>
                              <p:par>
                                <p:cTn id="8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500"/>
                                        <p:tgtEl>
                                          <p:spTgt spid="8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2000"/>
                            </p:stCondLst>
                            <p:childTnLst>
                              <p:par>
                                <p:cTn id="9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3" dur="500"/>
                                        <p:tgtEl>
                                          <p:spTgt spid="8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2500"/>
                            </p:stCondLst>
                            <p:childTnLst>
                              <p:par>
                                <p:cTn id="9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8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3000"/>
                            </p:stCondLst>
                            <p:childTnLst>
                              <p:par>
                                <p:cTn id="9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1" dur="500"/>
                                        <p:tgtEl>
                                          <p:spTgt spid="8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3500"/>
                            </p:stCondLst>
                            <p:childTnLst>
                              <p:par>
                                <p:cTn id="10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5" dur="500"/>
                                        <p:tgtEl>
                                          <p:spTgt spid="8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1000"/>
                                        <p:tgtEl>
                                          <p:spTgt spid="8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1000"/>
                                        <p:tgtEl>
                                          <p:spTgt spid="8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8" dur="1000"/>
                                        <p:tgtEl>
                                          <p:spTgt spid="8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3000"/>
                            </p:stCondLst>
                            <p:childTnLst>
                              <p:par>
                                <p:cTn id="12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1000"/>
                                        <p:tgtEl>
                                          <p:spTgt spid="8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4000"/>
                            </p:stCondLst>
                            <p:childTnLst>
                              <p:par>
                                <p:cTn id="12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6" dur="1000"/>
                                        <p:tgtEl>
                                          <p:spTgt spid="8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5000"/>
                            </p:stCondLst>
                            <p:childTnLst>
                              <p:par>
                                <p:cTn id="12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0" dur="1000"/>
                                        <p:tgtEl>
                                          <p:spTgt spid="8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6000"/>
                            </p:stCondLst>
                            <p:childTnLst>
                              <p:par>
                                <p:cTn id="13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4" dur="1000"/>
                                        <p:tgtEl>
                                          <p:spTgt spid="8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7" grpId="0" animBg="1"/>
      <p:bldP spid="8298" grpId="0" animBg="1"/>
      <p:bldP spid="8299" grpId="0" animBg="1"/>
      <p:bldP spid="8300" grpId="0" animBg="1"/>
      <p:bldP spid="8301" grpId="0" animBg="1"/>
      <p:bldP spid="8302" grpId="0" animBg="1"/>
      <p:bldP spid="8303" grpId="0" animBg="1"/>
      <p:bldP spid="8304" grpId="0" animBg="1"/>
      <p:bldP spid="8305" grpId="0" animBg="1"/>
      <p:bldP spid="8306" grpId="0" animBg="1"/>
      <p:bldP spid="8307" grpId="0" animBg="1"/>
      <p:bldP spid="8308" grpId="0" animBg="1"/>
      <p:bldP spid="8309" grpId="0" animBg="1"/>
      <p:bldP spid="8310" grpId="0" animBg="1"/>
      <p:bldP spid="8311" grpId="0" animBg="1"/>
      <p:bldP spid="8312" grpId="0" animBg="1"/>
      <p:bldP spid="8313" grpId="0" animBg="1"/>
      <p:bldP spid="8314" grpId="0" animBg="1"/>
      <p:bldP spid="8315" grpId="0" animBg="1"/>
      <p:bldP spid="8316" grpId="0" animBg="1"/>
      <p:bldP spid="8317" grpId="0" animBg="1"/>
      <p:bldP spid="8318" grpId="0" animBg="1"/>
      <p:bldP spid="8319" grpId="0" animBg="1"/>
      <p:bldP spid="8320" grpId="0" animBg="1"/>
      <p:bldP spid="8321" grpId="0" animBg="1"/>
      <p:bldP spid="8322" grpId="0" animBg="1"/>
      <p:bldP spid="8323" grpId="0" animBg="1"/>
      <p:bldP spid="8324" grpId="0" animBg="1"/>
      <p:bldP spid="8325" grpId="0" animBg="1"/>
      <p:bldP spid="832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Line 2"/>
          <p:cNvSpPr>
            <a:spLocks noChangeShapeType="1"/>
          </p:cNvSpPr>
          <p:nvPr/>
        </p:nvSpPr>
        <p:spPr bwMode="auto">
          <a:xfrm>
            <a:off x="4932363" y="2205038"/>
            <a:ext cx="3671887" cy="0"/>
          </a:xfrm>
          <a:prstGeom prst="line">
            <a:avLst/>
          </a:prstGeom>
          <a:noFill/>
          <a:ln w="28575">
            <a:solidFill>
              <a:srgbClr val="FF00FF"/>
            </a:solidFill>
            <a:prstDash val="dash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387" name="Line 3"/>
          <p:cNvSpPr>
            <a:spLocks noChangeShapeType="1"/>
          </p:cNvSpPr>
          <p:nvPr/>
        </p:nvSpPr>
        <p:spPr bwMode="auto">
          <a:xfrm>
            <a:off x="468313" y="2205038"/>
            <a:ext cx="3671887" cy="0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16389" name="Group 5"/>
          <p:cNvGrpSpPr/>
          <p:nvPr/>
        </p:nvGrpSpPr>
        <p:grpSpPr bwMode="auto">
          <a:xfrm>
            <a:off x="0" y="0"/>
            <a:ext cx="2700338" cy="812800"/>
            <a:chOff x="0" y="0"/>
            <a:chExt cx="1701" cy="512"/>
          </a:xfrm>
        </p:grpSpPr>
        <p:pic>
          <p:nvPicPr>
            <p:cNvPr id="16390" name="Picture 6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0"/>
              <a:ext cx="521" cy="5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391" name="Text Box 7"/>
            <p:cNvSpPr txBox="1">
              <a:spLocks noChangeArrowheads="1"/>
            </p:cNvSpPr>
            <p:nvPr/>
          </p:nvSpPr>
          <p:spPr bwMode="auto">
            <a:xfrm>
              <a:off x="521" y="181"/>
              <a:ext cx="1180" cy="2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just">
                <a:buFont typeface="Arial" panose="020B0604020202020204" pitchFamily="34" charset="0"/>
                <a:buNone/>
              </a:pPr>
              <a:r>
                <a:rPr lang="zh-CN" altLang="en-US" sz="2400" b="1">
                  <a:latin typeface="微软雅黑" panose="020B0503020204020204" pitchFamily="34" charset="-122"/>
                  <a:ea typeface="微软雅黑" panose="020B0503020204020204" pitchFamily="34" charset="-122"/>
                </a:rPr>
                <a:t>观察与思考</a:t>
              </a:r>
              <a:endParaRPr lang="zh-CN" altLang="en-US" sz="2400" b="1"/>
            </a:p>
          </p:txBody>
        </p:sp>
      </p:grpSp>
      <p:grpSp>
        <p:nvGrpSpPr>
          <p:cNvPr id="16392" name="Group 8"/>
          <p:cNvGrpSpPr/>
          <p:nvPr/>
        </p:nvGrpSpPr>
        <p:grpSpPr bwMode="auto">
          <a:xfrm>
            <a:off x="-98425" y="692150"/>
            <a:ext cx="9509125" cy="2994025"/>
            <a:chOff x="0" y="0"/>
            <a:chExt cx="5996" cy="2756"/>
          </a:xfrm>
        </p:grpSpPr>
        <p:sp>
          <p:nvSpPr>
            <p:cNvPr id="16393" name="Text Box 9"/>
            <p:cNvSpPr txBox="1">
              <a:spLocks noChangeArrowheads="1"/>
            </p:cNvSpPr>
            <p:nvPr/>
          </p:nvSpPr>
          <p:spPr bwMode="auto">
            <a:xfrm>
              <a:off x="444" y="45"/>
              <a:ext cx="952" cy="3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zh-CN" altLang="en-US" b="1">
                  <a:solidFill>
                    <a:srgbClr val="0000FF"/>
                  </a:solidFill>
                </a:rPr>
                <a:t>成绩</a:t>
              </a:r>
              <a:r>
                <a:rPr lang="en-US" altLang="zh-CN" b="1">
                  <a:solidFill>
                    <a:srgbClr val="0000FF"/>
                  </a:solidFill>
                </a:rPr>
                <a:t>/</a:t>
              </a:r>
              <a:r>
                <a:rPr lang="zh-CN" altLang="en-US" b="1">
                  <a:solidFill>
                    <a:srgbClr val="0000FF"/>
                  </a:solidFill>
                </a:rPr>
                <a:t>秒</a:t>
              </a:r>
            </a:p>
          </p:txBody>
        </p:sp>
        <p:sp>
          <p:nvSpPr>
            <p:cNvPr id="16394" name="Text Box 10"/>
            <p:cNvSpPr txBox="1">
              <a:spLocks noChangeArrowheads="1"/>
            </p:cNvSpPr>
            <p:nvPr/>
          </p:nvSpPr>
          <p:spPr bwMode="auto">
            <a:xfrm>
              <a:off x="889" y="2444"/>
              <a:ext cx="1270" cy="3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zh-CN" altLang="en-US" sz="1600" b="1">
                  <a:solidFill>
                    <a:srgbClr val="0000FF"/>
                  </a:solidFill>
                </a:rPr>
                <a:t>甲的成绩统计图</a:t>
              </a:r>
            </a:p>
          </p:txBody>
        </p:sp>
        <p:sp>
          <p:nvSpPr>
            <p:cNvPr id="16395" name="Text Box 11"/>
            <p:cNvSpPr txBox="1">
              <a:spLocks noChangeArrowheads="1"/>
            </p:cNvSpPr>
            <p:nvPr/>
          </p:nvSpPr>
          <p:spPr bwMode="auto">
            <a:xfrm>
              <a:off x="2657" y="2331"/>
              <a:ext cx="545" cy="3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zh-CN" altLang="en-US" b="1">
                  <a:solidFill>
                    <a:srgbClr val="0000FF"/>
                  </a:solidFill>
                </a:rPr>
                <a:t>序数</a:t>
              </a:r>
            </a:p>
          </p:txBody>
        </p:sp>
        <p:sp>
          <p:nvSpPr>
            <p:cNvPr id="16396" name="Text Box 12"/>
            <p:cNvSpPr txBox="1">
              <a:spLocks noChangeArrowheads="1"/>
            </p:cNvSpPr>
            <p:nvPr/>
          </p:nvSpPr>
          <p:spPr bwMode="auto">
            <a:xfrm>
              <a:off x="580" y="2291"/>
              <a:ext cx="169" cy="3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16397" name="Line 13"/>
            <p:cNvSpPr>
              <a:spLocks noChangeShapeType="1"/>
            </p:cNvSpPr>
            <p:nvPr/>
          </p:nvSpPr>
          <p:spPr bwMode="auto">
            <a:xfrm>
              <a:off x="374" y="2307"/>
              <a:ext cx="2420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16398" name="Group 14"/>
            <p:cNvGrpSpPr/>
            <p:nvPr/>
          </p:nvGrpSpPr>
          <p:grpSpPr bwMode="auto">
            <a:xfrm>
              <a:off x="683" y="2272"/>
              <a:ext cx="1886" cy="36"/>
              <a:chOff x="0" y="0"/>
              <a:chExt cx="3039" cy="49"/>
            </a:xfrm>
          </p:grpSpPr>
          <p:sp>
            <p:nvSpPr>
              <p:cNvPr id="16399" name="Line 15"/>
              <p:cNvSpPr>
                <a:spLocks noChangeShapeType="1"/>
              </p:cNvSpPr>
              <p:nvPr/>
            </p:nvSpPr>
            <p:spPr bwMode="auto">
              <a:xfrm rot="5400000">
                <a:off x="-24" y="24"/>
                <a:ext cx="47" cy="0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6400" name="Line 16"/>
              <p:cNvSpPr>
                <a:spLocks noChangeShapeType="1"/>
              </p:cNvSpPr>
              <p:nvPr/>
            </p:nvSpPr>
            <p:spPr bwMode="auto">
              <a:xfrm rot="5400000">
                <a:off x="415" y="24"/>
                <a:ext cx="47" cy="0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6401" name="Line 17"/>
              <p:cNvSpPr>
                <a:spLocks noChangeShapeType="1"/>
              </p:cNvSpPr>
              <p:nvPr/>
            </p:nvSpPr>
            <p:spPr bwMode="auto">
              <a:xfrm rot="5400000">
                <a:off x="861" y="24"/>
                <a:ext cx="47" cy="0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6402" name="Line 18"/>
              <p:cNvSpPr>
                <a:spLocks noChangeShapeType="1"/>
              </p:cNvSpPr>
              <p:nvPr/>
            </p:nvSpPr>
            <p:spPr bwMode="auto">
              <a:xfrm rot="5400000">
                <a:off x="1310" y="24"/>
                <a:ext cx="47" cy="0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6403" name="Line 19"/>
              <p:cNvSpPr>
                <a:spLocks noChangeShapeType="1"/>
              </p:cNvSpPr>
              <p:nvPr/>
            </p:nvSpPr>
            <p:spPr bwMode="auto">
              <a:xfrm rot="5400000">
                <a:off x="1755" y="24"/>
                <a:ext cx="47" cy="0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6404" name="Line 20"/>
              <p:cNvSpPr>
                <a:spLocks noChangeShapeType="1"/>
              </p:cNvSpPr>
              <p:nvPr/>
            </p:nvSpPr>
            <p:spPr bwMode="auto">
              <a:xfrm rot="5400000">
                <a:off x="2201" y="24"/>
                <a:ext cx="47" cy="0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6405" name="Line 21"/>
              <p:cNvSpPr>
                <a:spLocks noChangeShapeType="1"/>
              </p:cNvSpPr>
              <p:nvPr/>
            </p:nvSpPr>
            <p:spPr bwMode="auto">
              <a:xfrm rot="5400000">
                <a:off x="2646" y="24"/>
                <a:ext cx="47" cy="0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6406" name="Line 22"/>
              <p:cNvSpPr>
                <a:spLocks noChangeShapeType="1"/>
              </p:cNvSpPr>
              <p:nvPr/>
            </p:nvSpPr>
            <p:spPr bwMode="auto">
              <a:xfrm rot="5400000">
                <a:off x="3009" y="24"/>
                <a:ext cx="47" cy="0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16407" name="Text Box 23"/>
            <p:cNvSpPr txBox="1">
              <a:spLocks noChangeArrowheads="1"/>
            </p:cNvSpPr>
            <p:nvPr/>
          </p:nvSpPr>
          <p:spPr bwMode="auto">
            <a:xfrm>
              <a:off x="833" y="2291"/>
              <a:ext cx="169" cy="3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16408" name="Text Box 24"/>
            <p:cNvSpPr txBox="1">
              <a:spLocks noChangeArrowheads="1"/>
            </p:cNvSpPr>
            <p:nvPr/>
          </p:nvSpPr>
          <p:spPr bwMode="auto">
            <a:xfrm>
              <a:off x="1115" y="2291"/>
              <a:ext cx="168" cy="3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16409" name="Text Box 25"/>
            <p:cNvSpPr txBox="1">
              <a:spLocks noChangeArrowheads="1"/>
            </p:cNvSpPr>
            <p:nvPr/>
          </p:nvSpPr>
          <p:spPr bwMode="auto">
            <a:xfrm>
              <a:off x="1394" y="2291"/>
              <a:ext cx="170" cy="3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16410" name="Text Box 26"/>
            <p:cNvSpPr txBox="1">
              <a:spLocks noChangeArrowheads="1"/>
            </p:cNvSpPr>
            <p:nvPr/>
          </p:nvSpPr>
          <p:spPr bwMode="auto">
            <a:xfrm>
              <a:off x="1677" y="2287"/>
              <a:ext cx="170" cy="3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5</a:t>
              </a:r>
            </a:p>
          </p:txBody>
        </p:sp>
        <p:sp>
          <p:nvSpPr>
            <p:cNvPr id="16411" name="Text Box 27"/>
            <p:cNvSpPr txBox="1">
              <a:spLocks noChangeArrowheads="1"/>
            </p:cNvSpPr>
            <p:nvPr/>
          </p:nvSpPr>
          <p:spPr bwMode="auto">
            <a:xfrm>
              <a:off x="1930" y="2287"/>
              <a:ext cx="169" cy="3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6</a:t>
              </a:r>
            </a:p>
          </p:txBody>
        </p:sp>
        <p:sp>
          <p:nvSpPr>
            <p:cNvPr id="16412" name="Text Box 28"/>
            <p:cNvSpPr txBox="1">
              <a:spLocks noChangeArrowheads="1"/>
            </p:cNvSpPr>
            <p:nvPr/>
          </p:nvSpPr>
          <p:spPr bwMode="auto">
            <a:xfrm>
              <a:off x="2212" y="2287"/>
              <a:ext cx="169" cy="3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7</a:t>
              </a:r>
            </a:p>
          </p:txBody>
        </p:sp>
        <p:sp>
          <p:nvSpPr>
            <p:cNvPr id="16413" name="Text Box 29"/>
            <p:cNvSpPr txBox="1">
              <a:spLocks noChangeArrowheads="1"/>
            </p:cNvSpPr>
            <p:nvPr/>
          </p:nvSpPr>
          <p:spPr bwMode="auto">
            <a:xfrm>
              <a:off x="2493" y="2287"/>
              <a:ext cx="170" cy="3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8</a:t>
              </a:r>
            </a:p>
          </p:txBody>
        </p:sp>
        <p:sp>
          <p:nvSpPr>
            <p:cNvPr id="16414" name="Line 30"/>
            <p:cNvSpPr>
              <a:spLocks noChangeShapeType="1"/>
            </p:cNvSpPr>
            <p:nvPr/>
          </p:nvSpPr>
          <p:spPr bwMode="auto">
            <a:xfrm flipV="1">
              <a:off x="374" y="0"/>
              <a:ext cx="0" cy="2138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16415" name="Group 31"/>
            <p:cNvGrpSpPr/>
            <p:nvPr/>
          </p:nvGrpSpPr>
          <p:grpSpPr bwMode="auto">
            <a:xfrm>
              <a:off x="345" y="2138"/>
              <a:ext cx="56" cy="169"/>
              <a:chOff x="0" y="0"/>
              <a:chExt cx="91" cy="227"/>
            </a:xfrm>
          </p:grpSpPr>
          <p:grpSp>
            <p:nvGrpSpPr>
              <p:cNvPr id="16416" name="Group 32"/>
              <p:cNvGrpSpPr/>
              <p:nvPr/>
            </p:nvGrpSpPr>
            <p:grpSpPr bwMode="auto">
              <a:xfrm>
                <a:off x="0" y="0"/>
                <a:ext cx="91" cy="174"/>
                <a:chOff x="0" y="0"/>
                <a:chExt cx="93" cy="335"/>
              </a:xfrm>
            </p:grpSpPr>
            <p:sp>
              <p:nvSpPr>
                <p:cNvPr id="16417" name="Line 33"/>
                <p:cNvSpPr>
                  <a:spLocks noChangeShapeType="1"/>
                </p:cNvSpPr>
                <p:nvPr/>
              </p:nvSpPr>
              <p:spPr bwMode="auto">
                <a:xfrm>
                  <a:off x="0" y="24"/>
                  <a:ext cx="90" cy="57"/>
                </a:xfrm>
                <a:prstGeom prst="line">
                  <a:avLst/>
                </a:prstGeom>
                <a:noFill/>
                <a:ln w="28575">
                  <a:solidFill>
                    <a:srgbClr val="0000FF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6418" name="Line 34"/>
                <p:cNvSpPr>
                  <a:spLocks noChangeShapeType="1"/>
                </p:cNvSpPr>
                <p:nvPr/>
              </p:nvSpPr>
              <p:spPr bwMode="auto">
                <a:xfrm flipH="1">
                  <a:off x="0" y="81"/>
                  <a:ext cx="90" cy="57"/>
                </a:xfrm>
                <a:prstGeom prst="line">
                  <a:avLst/>
                </a:prstGeom>
                <a:noFill/>
                <a:ln w="28575">
                  <a:solidFill>
                    <a:srgbClr val="0000FF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6419" name="Line 35"/>
                <p:cNvSpPr>
                  <a:spLocks noChangeShapeType="1"/>
                </p:cNvSpPr>
                <p:nvPr/>
              </p:nvSpPr>
              <p:spPr bwMode="auto">
                <a:xfrm>
                  <a:off x="0" y="138"/>
                  <a:ext cx="90" cy="56"/>
                </a:xfrm>
                <a:prstGeom prst="line">
                  <a:avLst/>
                </a:prstGeom>
                <a:noFill/>
                <a:ln w="28575">
                  <a:solidFill>
                    <a:srgbClr val="0000FF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6420" name="Line 36"/>
                <p:cNvSpPr>
                  <a:spLocks noChangeShapeType="1"/>
                </p:cNvSpPr>
                <p:nvPr/>
              </p:nvSpPr>
              <p:spPr bwMode="auto">
                <a:xfrm flipH="1">
                  <a:off x="0" y="194"/>
                  <a:ext cx="90" cy="57"/>
                </a:xfrm>
                <a:prstGeom prst="line">
                  <a:avLst/>
                </a:prstGeom>
                <a:noFill/>
                <a:ln w="28575">
                  <a:solidFill>
                    <a:srgbClr val="0000FF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6421" name="Line 37"/>
                <p:cNvSpPr>
                  <a:spLocks noChangeShapeType="1"/>
                </p:cNvSpPr>
                <p:nvPr/>
              </p:nvSpPr>
              <p:spPr bwMode="auto">
                <a:xfrm flipH="1">
                  <a:off x="0" y="0"/>
                  <a:ext cx="47" cy="28"/>
                </a:xfrm>
                <a:prstGeom prst="line">
                  <a:avLst/>
                </a:prstGeom>
                <a:noFill/>
                <a:ln w="28575">
                  <a:solidFill>
                    <a:srgbClr val="0000FF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6422" name="Line 38"/>
                <p:cNvSpPr>
                  <a:spLocks noChangeShapeType="1"/>
                </p:cNvSpPr>
                <p:nvPr/>
              </p:nvSpPr>
              <p:spPr bwMode="auto">
                <a:xfrm>
                  <a:off x="0" y="251"/>
                  <a:ext cx="90" cy="56"/>
                </a:xfrm>
                <a:prstGeom prst="line">
                  <a:avLst/>
                </a:prstGeom>
                <a:noFill/>
                <a:ln w="28575">
                  <a:solidFill>
                    <a:srgbClr val="0000FF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6423" name="Line 39"/>
                <p:cNvSpPr>
                  <a:spLocks noChangeShapeType="1"/>
                </p:cNvSpPr>
                <p:nvPr/>
              </p:nvSpPr>
              <p:spPr bwMode="auto">
                <a:xfrm flipH="1">
                  <a:off x="46" y="307"/>
                  <a:ext cx="47" cy="28"/>
                </a:xfrm>
                <a:prstGeom prst="line">
                  <a:avLst/>
                </a:prstGeom>
                <a:noFill/>
                <a:ln w="28575">
                  <a:solidFill>
                    <a:srgbClr val="0000FF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16424" name="Line 40"/>
              <p:cNvSpPr>
                <a:spLocks noChangeShapeType="1"/>
              </p:cNvSpPr>
              <p:nvPr/>
            </p:nvSpPr>
            <p:spPr bwMode="auto">
              <a:xfrm>
                <a:off x="46" y="182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16425" name="Line 41"/>
            <p:cNvSpPr>
              <a:spLocks noChangeShapeType="1"/>
            </p:cNvSpPr>
            <p:nvPr/>
          </p:nvSpPr>
          <p:spPr bwMode="auto">
            <a:xfrm>
              <a:off x="374" y="2070"/>
              <a:ext cx="27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26" name="Line 42"/>
            <p:cNvSpPr>
              <a:spLocks noChangeShapeType="1"/>
            </p:cNvSpPr>
            <p:nvPr/>
          </p:nvSpPr>
          <p:spPr bwMode="auto">
            <a:xfrm>
              <a:off x="374" y="1800"/>
              <a:ext cx="27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27" name="Line 43"/>
            <p:cNvSpPr>
              <a:spLocks noChangeShapeType="1"/>
            </p:cNvSpPr>
            <p:nvPr/>
          </p:nvSpPr>
          <p:spPr bwMode="auto">
            <a:xfrm>
              <a:off x="374" y="1529"/>
              <a:ext cx="27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28" name="Line 44"/>
            <p:cNvSpPr>
              <a:spLocks noChangeShapeType="1"/>
            </p:cNvSpPr>
            <p:nvPr/>
          </p:nvSpPr>
          <p:spPr bwMode="auto">
            <a:xfrm>
              <a:off x="374" y="1257"/>
              <a:ext cx="27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29" name="Line 45"/>
            <p:cNvSpPr>
              <a:spLocks noChangeShapeType="1"/>
            </p:cNvSpPr>
            <p:nvPr/>
          </p:nvSpPr>
          <p:spPr bwMode="auto">
            <a:xfrm>
              <a:off x="374" y="987"/>
              <a:ext cx="27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30" name="Line 46"/>
            <p:cNvSpPr>
              <a:spLocks noChangeShapeType="1"/>
            </p:cNvSpPr>
            <p:nvPr/>
          </p:nvSpPr>
          <p:spPr bwMode="auto">
            <a:xfrm>
              <a:off x="374" y="716"/>
              <a:ext cx="27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31" name="Line 47"/>
            <p:cNvSpPr>
              <a:spLocks noChangeShapeType="1"/>
            </p:cNvSpPr>
            <p:nvPr/>
          </p:nvSpPr>
          <p:spPr bwMode="auto">
            <a:xfrm>
              <a:off x="374" y="446"/>
              <a:ext cx="27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32" name="Line 48"/>
            <p:cNvSpPr>
              <a:spLocks noChangeShapeType="1"/>
            </p:cNvSpPr>
            <p:nvPr/>
          </p:nvSpPr>
          <p:spPr bwMode="auto">
            <a:xfrm>
              <a:off x="390" y="153"/>
              <a:ext cx="27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16433" name="Group 49"/>
            <p:cNvGrpSpPr/>
            <p:nvPr/>
          </p:nvGrpSpPr>
          <p:grpSpPr bwMode="auto">
            <a:xfrm>
              <a:off x="0" y="31"/>
              <a:ext cx="508" cy="2269"/>
              <a:chOff x="0" y="0"/>
              <a:chExt cx="508" cy="2269"/>
            </a:xfrm>
          </p:grpSpPr>
          <p:sp>
            <p:nvSpPr>
              <p:cNvPr id="16434" name="Text Box 50"/>
              <p:cNvSpPr txBox="1">
                <a:spLocks noChangeArrowheads="1"/>
              </p:cNvSpPr>
              <p:nvPr/>
            </p:nvSpPr>
            <p:spPr bwMode="auto">
              <a:xfrm>
                <a:off x="9" y="1660"/>
                <a:ext cx="499" cy="33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en-US" altLang="zh-CN" b="1">
                    <a:solidFill>
                      <a:srgbClr val="0000FF"/>
                    </a:solidFill>
                    <a:latin typeface="Times New Roman" panose="02020603050405020304" pitchFamily="18" charset="0"/>
                  </a:rPr>
                  <a:t>12.2</a:t>
                </a:r>
              </a:p>
            </p:txBody>
          </p:sp>
          <p:sp>
            <p:nvSpPr>
              <p:cNvPr id="16435" name="Text Box 51"/>
              <p:cNvSpPr txBox="1">
                <a:spLocks noChangeArrowheads="1"/>
              </p:cNvSpPr>
              <p:nvPr/>
            </p:nvSpPr>
            <p:spPr bwMode="auto">
              <a:xfrm>
                <a:off x="9" y="1932"/>
                <a:ext cx="499" cy="33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en-US" altLang="zh-CN" b="1">
                    <a:solidFill>
                      <a:srgbClr val="0000FF"/>
                    </a:solidFill>
                    <a:latin typeface="Times New Roman" panose="02020603050405020304" pitchFamily="18" charset="0"/>
                  </a:rPr>
                  <a:t>12.0</a:t>
                </a:r>
              </a:p>
            </p:txBody>
          </p:sp>
          <p:sp>
            <p:nvSpPr>
              <p:cNvPr id="16436" name="Text Box 52"/>
              <p:cNvSpPr txBox="1">
                <a:spLocks noChangeArrowheads="1"/>
              </p:cNvSpPr>
              <p:nvPr/>
            </p:nvSpPr>
            <p:spPr bwMode="auto">
              <a:xfrm>
                <a:off x="9" y="1388"/>
                <a:ext cx="499" cy="3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en-US" altLang="zh-CN" b="1">
                    <a:solidFill>
                      <a:srgbClr val="0000FF"/>
                    </a:solidFill>
                    <a:latin typeface="Times New Roman" panose="02020603050405020304" pitchFamily="18" charset="0"/>
                  </a:rPr>
                  <a:t>12.4</a:t>
                </a:r>
              </a:p>
            </p:txBody>
          </p:sp>
          <p:sp>
            <p:nvSpPr>
              <p:cNvPr id="16437" name="Text Box 53"/>
              <p:cNvSpPr txBox="1">
                <a:spLocks noChangeArrowheads="1"/>
              </p:cNvSpPr>
              <p:nvPr/>
            </p:nvSpPr>
            <p:spPr bwMode="auto">
              <a:xfrm>
                <a:off x="9" y="1116"/>
                <a:ext cx="499" cy="3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en-US" altLang="zh-CN" b="1">
                    <a:solidFill>
                      <a:srgbClr val="0000FF"/>
                    </a:solidFill>
                    <a:latin typeface="Times New Roman" panose="02020603050405020304" pitchFamily="18" charset="0"/>
                  </a:rPr>
                  <a:t>12.6</a:t>
                </a:r>
              </a:p>
            </p:txBody>
          </p:sp>
          <p:sp>
            <p:nvSpPr>
              <p:cNvPr id="16438" name="Text Box 54"/>
              <p:cNvSpPr txBox="1">
                <a:spLocks noChangeArrowheads="1"/>
              </p:cNvSpPr>
              <p:nvPr/>
            </p:nvSpPr>
            <p:spPr bwMode="auto">
              <a:xfrm>
                <a:off x="9" y="845"/>
                <a:ext cx="499" cy="33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en-US" altLang="zh-CN" b="1">
                    <a:solidFill>
                      <a:srgbClr val="0000FF"/>
                    </a:solidFill>
                    <a:latin typeface="Times New Roman" panose="02020603050405020304" pitchFamily="18" charset="0"/>
                  </a:rPr>
                  <a:t>12.8</a:t>
                </a:r>
              </a:p>
            </p:txBody>
          </p:sp>
          <p:sp>
            <p:nvSpPr>
              <p:cNvPr id="16439" name="Text Box 55"/>
              <p:cNvSpPr txBox="1">
                <a:spLocks noChangeArrowheads="1"/>
              </p:cNvSpPr>
              <p:nvPr/>
            </p:nvSpPr>
            <p:spPr bwMode="auto">
              <a:xfrm>
                <a:off x="9" y="570"/>
                <a:ext cx="499" cy="33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en-US" altLang="zh-CN" b="1">
                    <a:solidFill>
                      <a:srgbClr val="0000FF"/>
                    </a:solidFill>
                    <a:latin typeface="Times New Roman" panose="02020603050405020304" pitchFamily="18" charset="0"/>
                  </a:rPr>
                  <a:t>13.0</a:t>
                </a:r>
              </a:p>
            </p:txBody>
          </p:sp>
          <p:sp>
            <p:nvSpPr>
              <p:cNvPr id="16440" name="Text Box 56"/>
              <p:cNvSpPr txBox="1">
                <a:spLocks noChangeArrowheads="1"/>
              </p:cNvSpPr>
              <p:nvPr/>
            </p:nvSpPr>
            <p:spPr bwMode="auto">
              <a:xfrm>
                <a:off x="9" y="300"/>
                <a:ext cx="499" cy="33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en-US" altLang="zh-CN" b="1">
                    <a:solidFill>
                      <a:srgbClr val="0000FF"/>
                    </a:solidFill>
                    <a:latin typeface="Times New Roman" panose="02020603050405020304" pitchFamily="18" charset="0"/>
                  </a:rPr>
                  <a:t>13.2</a:t>
                </a:r>
              </a:p>
            </p:txBody>
          </p:sp>
          <p:sp>
            <p:nvSpPr>
              <p:cNvPr id="16441" name="Text Box 57"/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499" cy="3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en-US" altLang="zh-CN" b="1">
                    <a:solidFill>
                      <a:srgbClr val="0000FF"/>
                    </a:solidFill>
                    <a:latin typeface="Times New Roman" panose="02020603050405020304" pitchFamily="18" charset="0"/>
                  </a:rPr>
                  <a:t>13.4</a:t>
                </a:r>
              </a:p>
            </p:txBody>
          </p:sp>
        </p:grpSp>
        <p:sp>
          <p:nvSpPr>
            <p:cNvPr id="16442" name="Text Box 58"/>
            <p:cNvSpPr txBox="1">
              <a:spLocks noChangeArrowheads="1"/>
            </p:cNvSpPr>
            <p:nvPr/>
          </p:nvSpPr>
          <p:spPr bwMode="auto">
            <a:xfrm>
              <a:off x="3211" y="45"/>
              <a:ext cx="880" cy="3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zh-CN" altLang="en-US" b="1">
                  <a:solidFill>
                    <a:srgbClr val="0000FF"/>
                  </a:solidFill>
                </a:rPr>
                <a:t>成绩</a:t>
              </a:r>
              <a:r>
                <a:rPr lang="en-US" altLang="zh-CN" b="1">
                  <a:solidFill>
                    <a:srgbClr val="0000FF"/>
                  </a:solidFill>
                </a:rPr>
                <a:t>/</a:t>
              </a:r>
              <a:r>
                <a:rPr lang="zh-CN" altLang="en-US" b="1">
                  <a:solidFill>
                    <a:srgbClr val="0000FF"/>
                  </a:solidFill>
                </a:rPr>
                <a:t>秒</a:t>
              </a:r>
            </a:p>
          </p:txBody>
        </p:sp>
        <p:sp>
          <p:nvSpPr>
            <p:cNvPr id="16443" name="Text Box 59"/>
            <p:cNvSpPr txBox="1">
              <a:spLocks noChangeArrowheads="1"/>
            </p:cNvSpPr>
            <p:nvPr/>
          </p:nvSpPr>
          <p:spPr bwMode="auto">
            <a:xfrm>
              <a:off x="3683" y="2446"/>
              <a:ext cx="1270" cy="3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zh-CN" altLang="en-US" sz="1600" b="1">
                  <a:solidFill>
                    <a:srgbClr val="0000FF"/>
                  </a:solidFill>
                </a:rPr>
                <a:t>乙的成绩统计图</a:t>
              </a:r>
            </a:p>
          </p:txBody>
        </p:sp>
        <p:sp>
          <p:nvSpPr>
            <p:cNvPr id="16444" name="Text Box 60"/>
            <p:cNvSpPr txBox="1">
              <a:spLocks noChangeArrowheads="1"/>
            </p:cNvSpPr>
            <p:nvPr/>
          </p:nvSpPr>
          <p:spPr bwMode="auto">
            <a:xfrm>
              <a:off x="5451" y="2329"/>
              <a:ext cx="545" cy="3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zh-CN" altLang="en-US" b="1">
                  <a:solidFill>
                    <a:srgbClr val="0000FF"/>
                  </a:solidFill>
                </a:rPr>
                <a:t>序数</a:t>
              </a:r>
            </a:p>
          </p:txBody>
        </p:sp>
        <p:sp>
          <p:nvSpPr>
            <p:cNvPr id="16445" name="Text Box 61"/>
            <p:cNvSpPr txBox="1">
              <a:spLocks noChangeArrowheads="1"/>
            </p:cNvSpPr>
            <p:nvPr/>
          </p:nvSpPr>
          <p:spPr bwMode="auto">
            <a:xfrm>
              <a:off x="3374" y="2290"/>
              <a:ext cx="169" cy="3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16446" name="Line 62"/>
            <p:cNvSpPr>
              <a:spLocks noChangeShapeType="1"/>
            </p:cNvSpPr>
            <p:nvPr/>
          </p:nvSpPr>
          <p:spPr bwMode="auto">
            <a:xfrm>
              <a:off x="3168" y="2307"/>
              <a:ext cx="2420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16447" name="Group 63"/>
            <p:cNvGrpSpPr/>
            <p:nvPr/>
          </p:nvGrpSpPr>
          <p:grpSpPr bwMode="auto">
            <a:xfrm>
              <a:off x="3477" y="2272"/>
              <a:ext cx="1886" cy="36"/>
              <a:chOff x="0" y="0"/>
              <a:chExt cx="3039" cy="49"/>
            </a:xfrm>
          </p:grpSpPr>
          <p:sp>
            <p:nvSpPr>
              <p:cNvPr id="16448" name="Line 64"/>
              <p:cNvSpPr>
                <a:spLocks noChangeShapeType="1"/>
              </p:cNvSpPr>
              <p:nvPr/>
            </p:nvSpPr>
            <p:spPr bwMode="auto">
              <a:xfrm rot="5400000">
                <a:off x="-24" y="24"/>
                <a:ext cx="47" cy="0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6449" name="Line 65"/>
              <p:cNvSpPr>
                <a:spLocks noChangeShapeType="1"/>
              </p:cNvSpPr>
              <p:nvPr/>
            </p:nvSpPr>
            <p:spPr bwMode="auto">
              <a:xfrm rot="5400000">
                <a:off x="415" y="24"/>
                <a:ext cx="47" cy="0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6450" name="Line 66"/>
              <p:cNvSpPr>
                <a:spLocks noChangeShapeType="1"/>
              </p:cNvSpPr>
              <p:nvPr/>
            </p:nvSpPr>
            <p:spPr bwMode="auto">
              <a:xfrm rot="5400000">
                <a:off x="861" y="24"/>
                <a:ext cx="47" cy="0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6451" name="Line 67"/>
              <p:cNvSpPr>
                <a:spLocks noChangeShapeType="1"/>
              </p:cNvSpPr>
              <p:nvPr/>
            </p:nvSpPr>
            <p:spPr bwMode="auto">
              <a:xfrm rot="5400000">
                <a:off x="1310" y="24"/>
                <a:ext cx="47" cy="0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6452" name="Line 68"/>
              <p:cNvSpPr>
                <a:spLocks noChangeShapeType="1"/>
              </p:cNvSpPr>
              <p:nvPr/>
            </p:nvSpPr>
            <p:spPr bwMode="auto">
              <a:xfrm rot="5400000">
                <a:off x="1755" y="24"/>
                <a:ext cx="47" cy="0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6453" name="Line 69"/>
              <p:cNvSpPr>
                <a:spLocks noChangeShapeType="1"/>
              </p:cNvSpPr>
              <p:nvPr/>
            </p:nvSpPr>
            <p:spPr bwMode="auto">
              <a:xfrm rot="5400000">
                <a:off x="2201" y="24"/>
                <a:ext cx="47" cy="0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6454" name="Line 70"/>
              <p:cNvSpPr>
                <a:spLocks noChangeShapeType="1"/>
              </p:cNvSpPr>
              <p:nvPr/>
            </p:nvSpPr>
            <p:spPr bwMode="auto">
              <a:xfrm rot="5400000">
                <a:off x="2646" y="24"/>
                <a:ext cx="47" cy="0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6455" name="Line 71"/>
              <p:cNvSpPr>
                <a:spLocks noChangeShapeType="1"/>
              </p:cNvSpPr>
              <p:nvPr/>
            </p:nvSpPr>
            <p:spPr bwMode="auto">
              <a:xfrm rot="5400000">
                <a:off x="3009" y="24"/>
                <a:ext cx="47" cy="0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16456" name="Text Box 72"/>
            <p:cNvSpPr txBox="1">
              <a:spLocks noChangeArrowheads="1"/>
            </p:cNvSpPr>
            <p:nvPr/>
          </p:nvSpPr>
          <p:spPr bwMode="auto">
            <a:xfrm>
              <a:off x="3627" y="2290"/>
              <a:ext cx="169" cy="3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16457" name="Text Box 73"/>
            <p:cNvSpPr txBox="1">
              <a:spLocks noChangeArrowheads="1"/>
            </p:cNvSpPr>
            <p:nvPr/>
          </p:nvSpPr>
          <p:spPr bwMode="auto">
            <a:xfrm>
              <a:off x="3909" y="2290"/>
              <a:ext cx="168" cy="3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16458" name="Text Box 74"/>
            <p:cNvSpPr txBox="1">
              <a:spLocks noChangeArrowheads="1"/>
            </p:cNvSpPr>
            <p:nvPr/>
          </p:nvSpPr>
          <p:spPr bwMode="auto">
            <a:xfrm>
              <a:off x="4188" y="2289"/>
              <a:ext cx="170" cy="3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16459" name="Text Box 75"/>
            <p:cNvSpPr txBox="1">
              <a:spLocks noChangeArrowheads="1"/>
            </p:cNvSpPr>
            <p:nvPr/>
          </p:nvSpPr>
          <p:spPr bwMode="auto">
            <a:xfrm>
              <a:off x="4471" y="2286"/>
              <a:ext cx="170" cy="3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5</a:t>
              </a:r>
            </a:p>
          </p:txBody>
        </p:sp>
        <p:sp>
          <p:nvSpPr>
            <p:cNvPr id="16460" name="Text Box 76"/>
            <p:cNvSpPr txBox="1">
              <a:spLocks noChangeArrowheads="1"/>
            </p:cNvSpPr>
            <p:nvPr/>
          </p:nvSpPr>
          <p:spPr bwMode="auto">
            <a:xfrm>
              <a:off x="4724" y="2286"/>
              <a:ext cx="169" cy="3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6</a:t>
              </a:r>
            </a:p>
          </p:txBody>
        </p:sp>
        <p:sp>
          <p:nvSpPr>
            <p:cNvPr id="16461" name="Text Box 77"/>
            <p:cNvSpPr txBox="1">
              <a:spLocks noChangeArrowheads="1"/>
            </p:cNvSpPr>
            <p:nvPr/>
          </p:nvSpPr>
          <p:spPr bwMode="auto">
            <a:xfrm>
              <a:off x="5006" y="2286"/>
              <a:ext cx="169" cy="3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7</a:t>
              </a:r>
            </a:p>
          </p:txBody>
        </p:sp>
        <p:sp>
          <p:nvSpPr>
            <p:cNvPr id="16462" name="Text Box 78"/>
            <p:cNvSpPr txBox="1">
              <a:spLocks noChangeArrowheads="1"/>
            </p:cNvSpPr>
            <p:nvPr/>
          </p:nvSpPr>
          <p:spPr bwMode="auto">
            <a:xfrm>
              <a:off x="5287" y="2286"/>
              <a:ext cx="170" cy="3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8</a:t>
              </a:r>
            </a:p>
          </p:txBody>
        </p:sp>
        <p:sp>
          <p:nvSpPr>
            <p:cNvPr id="16463" name="Line 79"/>
            <p:cNvSpPr>
              <a:spLocks noChangeShapeType="1"/>
            </p:cNvSpPr>
            <p:nvPr/>
          </p:nvSpPr>
          <p:spPr bwMode="auto">
            <a:xfrm flipV="1">
              <a:off x="3168" y="0"/>
              <a:ext cx="0" cy="2138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16464" name="Group 80"/>
            <p:cNvGrpSpPr/>
            <p:nvPr/>
          </p:nvGrpSpPr>
          <p:grpSpPr bwMode="auto">
            <a:xfrm>
              <a:off x="3139" y="2138"/>
              <a:ext cx="56" cy="169"/>
              <a:chOff x="0" y="0"/>
              <a:chExt cx="91" cy="227"/>
            </a:xfrm>
          </p:grpSpPr>
          <p:grpSp>
            <p:nvGrpSpPr>
              <p:cNvPr id="16465" name="Group 81"/>
              <p:cNvGrpSpPr/>
              <p:nvPr/>
            </p:nvGrpSpPr>
            <p:grpSpPr bwMode="auto">
              <a:xfrm>
                <a:off x="0" y="0"/>
                <a:ext cx="91" cy="174"/>
                <a:chOff x="0" y="0"/>
                <a:chExt cx="93" cy="335"/>
              </a:xfrm>
            </p:grpSpPr>
            <p:sp>
              <p:nvSpPr>
                <p:cNvPr id="16466" name="Line 82"/>
                <p:cNvSpPr>
                  <a:spLocks noChangeShapeType="1"/>
                </p:cNvSpPr>
                <p:nvPr/>
              </p:nvSpPr>
              <p:spPr bwMode="auto">
                <a:xfrm>
                  <a:off x="0" y="24"/>
                  <a:ext cx="90" cy="57"/>
                </a:xfrm>
                <a:prstGeom prst="line">
                  <a:avLst/>
                </a:prstGeom>
                <a:noFill/>
                <a:ln w="28575">
                  <a:solidFill>
                    <a:srgbClr val="0000FF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6467" name="Line 83"/>
                <p:cNvSpPr>
                  <a:spLocks noChangeShapeType="1"/>
                </p:cNvSpPr>
                <p:nvPr/>
              </p:nvSpPr>
              <p:spPr bwMode="auto">
                <a:xfrm flipH="1">
                  <a:off x="0" y="81"/>
                  <a:ext cx="90" cy="57"/>
                </a:xfrm>
                <a:prstGeom prst="line">
                  <a:avLst/>
                </a:prstGeom>
                <a:noFill/>
                <a:ln w="28575">
                  <a:solidFill>
                    <a:srgbClr val="0000FF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6468" name="Line 84"/>
                <p:cNvSpPr>
                  <a:spLocks noChangeShapeType="1"/>
                </p:cNvSpPr>
                <p:nvPr/>
              </p:nvSpPr>
              <p:spPr bwMode="auto">
                <a:xfrm>
                  <a:off x="0" y="138"/>
                  <a:ext cx="90" cy="56"/>
                </a:xfrm>
                <a:prstGeom prst="line">
                  <a:avLst/>
                </a:prstGeom>
                <a:noFill/>
                <a:ln w="28575">
                  <a:solidFill>
                    <a:srgbClr val="0000FF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6469" name="Line 85"/>
                <p:cNvSpPr>
                  <a:spLocks noChangeShapeType="1"/>
                </p:cNvSpPr>
                <p:nvPr/>
              </p:nvSpPr>
              <p:spPr bwMode="auto">
                <a:xfrm flipH="1">
                  <a:off x="0" y="194"/>
                  <a:ext cx="90" cy="57"/>
                </a:xfrm>
                <a:prstGeom prst="line">
                  <a:avLst/>
                </a:prstGeom>
                <a:noFill/>
                <a:ln w="28575">
                  <a:solidFill>
                    <a:srgbClr val="0000FF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6470" name="Line 86"/>
                <p:cNvSpPr>
                  <a:spLocks noChangeShapeType="1"/>
                </p:cNvSpPr>
                <p:nvPr/>
              </p:nvSpPr>
              <p:spPr bwMode="auto">
                <a:xfrm flipH="1">
                  <a:off x="0" y="0"/>
                  <a:ext cx="47" cy="28"/>
                </a:xfrm>
                <a:prstGeom prst="line">
                  <a:avLst/>
                </a:prstGeom>
                <a:noFill/>
                <a:ln w="28575">
                  <a:solidFill>
                    <a:srgbClr val="0000FF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6471" name="Line 87"/>
                <p:cNvSpPr>
                  <a:spLocks noChangeShapeType="1"/>
                </p:cNvSpPr>
                <p:nvPr/>
              </p:nvSpPr>
              <p:spPr bwMode="auto">
                <a:xfrm>
                  <a:off x="0" y="251"/>
                  <a:ext cx="90" cy="56"/>
                </a:xfrm>
                <a:prstGeom prst="line">
                  <a:avLst/>
                </a:prstGeom>
                <a:noFill/>
                <a:ln w="28575">
                  <a:solidFill>
                    <a:srgbClr val="0000FF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6472" name="Line 88"/>
                <p:cNvSpPr>
                  <a:spLocks noChangeShapeType="1"/>
                </p:cNvSpPr>
                <p:nvPr/>
              </p:nvSpPr>
              <p:spPr bwMode="auto">
                <a:xfrm flipH="1">
                  <a:off x="46" y="307"/>
                  <a:ext cx="47" cy="28"/>
                </a:xfrm>
                <a:prstGeom prst="line">
                  <a:avLst/>
                </a:prstGeom>
                <a:noFill/>
                <a:ln w="28575">
                  <a:solidFill>
                    <a:srgbClr val="0000FF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16473" name="Line 89"/>
              <p:cNvSpPr>
                <a:spLocks noChangeShapeType="1"/>
              </p:cNvSpPr>
              <p:nvPr/>
            </p:nvSpPr>
            <p:spPr bwMode="auto">
              <a:xfrm>
                <a:off x="46" y="182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16474" name="Line 90"/>
            <p:cNvSpPr>
              <a:spLocks noChangeShapeType="1"/>
            </p:cNvSpPr>
            <p:nvPr/>
          </p:nvSpPr>
          <p:spPr bwMode="auto">
            <a:xfrm>
              <a:off x="3168" y="2070"/>
              <a:ext cx="27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75" name="Line 91"/>
            <p:cNvSpPr>
              <a:spLocks noChangeShapeType="1"/>
            </p:cNvSpPr>
            <p:nvPr/>
          </p:nvSpPr>
          <p:spPr bwMode="auto">
            <a:xfrm>
              <a:off x="3168" y="1800"/>
              <a:ext cx="27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76" name="Line 92"/>
            <p:cNvSpPr>
              <a:spLocks noChangeShapeType="1"/>
            </p:cNvSpPr>
            <p:nvPr/>
          </p:nvSpPr>
          <p:spPr bwMode="auto">
            <a:xfrm>
              <a:off x="3168" y="1529"/>
              <a:ext cx="27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77" name="Line 93"/>
            <p:cNvSpPr>
              <a:spLocks noChangeShapeType="1"/>
            </p:cNvSpPr>
            <p:nvPr/>
          </p:nvSpPr>
          <p:spPr bwMode="auto">
            <a:xfrm>
              <a:off x="3168" y="1257"/>
              <a:ext cx="27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78" name="Line 94"/>
            <p:cNvSpPr>
              <a:spLocks noChangeShapeType="1"/>
            </p:cNvSpPr>
            <p:nvPr/>
          </p:nvSpPr>
          <p:spPr bwMode="auto">
            <a:xfrm>
              <a:off x="3168" y="987"/>
              <a:ext cx="27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79" name="Line 95"/>
            <p:cNvSpPr>
              <a:spLocks noChangeShapeType="1"/>
            </p:cNvSpPr>
            <p:nvPr/>
          </p:nvSpPr>
          <p:spPr bwMode="auto">
            <a:xfrm>
              <a:off x="3168" y="716"/>
              <a:ext cx="27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80" name="Line 96"/>
            <p:cNvSpPr>
              <a:spLocks noChangeShapeType="1"/>
            </p:cNvSpPr>
            <p:nvPr/>
          </p:nvSpPr>
          <p:spPr bwMode="auto">
            <a:xfrm>
              <a:off x="3168" y="446"/>
              <a:ext cx="27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81" name="Line 97"/>
            <p:cNvSpPr>
              <a:spLocks noChangeShapeType="1"/>
            </p:cNvSpPr>
            <p:nvPr/>
          </p:nvSpPr>
          <p:spPr bwMode="auto">
            <a:xfrm>
              <a:off x="3184" y="153"/>
              <a:ext cx="27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82" name="Text Box 98"/>
            <p:cNvSpPr txBox="1">
              <a:spLocks noChangeArrowheads="1"/>
            </p:cNvSpPr>
            <p:nvPr/>
          </p:nvSpPr>
          <p:spPr bwMode="auto">
            <a:xfrm>
              <a:off x="2803" y="1689"/>
              <a:ext cx="499" cy="3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12.2</a:t>
              </a:r>
            </a:p>
          </p:txBody>
        </p:sp>
        <p:sp>
          <p:nvSpPr>
            <p:cNvPr id="16483" name="Text Box 99"/>
            <p:cNvSpPr txBox="1">
              <a:spLocks noChangeArrowheads="1"/>
            </p:cNvSpPr>
            <p:nvPr/>
          </p:nvSpPr>
          <p:spPr bwMode="auto">
            <a:xfrm>
              <a:off x="2803" y="1963"/>
              <a:ext cx="499" cy="3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12.0</a:t>
              </a:r>
            </a:p>
          </p:txBody>
        </p:sp>
        <p:sp>
          <p:nvSpPr>
            <p:cNvPr id="16484" name="Text Box 100"/>
            <p:cNvSpPr txBox="1">
              <a:spLocks noChangeArrowheads="1"/>
            </p:cNvSpPr>
            <p:nvPr/>
          </p:nvSpPr>
          <p:spPr bwMode="auto">
            <a:xfrm>
              <a:off x="2803" y="1420"/>
              <a:ext cx="499" cy="3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12.4</a:t>
              </a:r>
            </a:p>
          </p:txBody>
        </p:sp>
        <p:sp>
          <p:nvSpPr>
            <p:cNvPr id="16485" name="Text Box 101"/>
            <p:cNvSpPr txBox="1">
              <a:spLocks noChangeArrowheads="1"/>
            </p:cNvSpPr>
            <p:nvPr/>
          </p:nvSpPr>
          <p:spPr bwMode="auto">
            <a:xfrm>
              <a:off x="2803" y="1149"/>
              <a:ext cx="499" cy="3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12.6</a:t>
              </a:r>
            </a:p>
          </p:txBody>
        </p:sp>
        <p:sp>
          <p:nvSpPr>
            <p:cNvPr id="16486" name="Text Box 102"/>
            <p:cNvSpPr txBox="1">
              <a:spLocks noChangeArrowheads="1"/>
            </p:cNvSpPr>
            <p:nvPr/>
          </p:nvSpPr>
          <p:spPr bwMode="auto">
            <a:xfrm>
              <a:off x="2803" y="872"/>
              <a:ext cx="499" cy="3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12.8</a:t>
              </a:r>
            </a:p>
          </p:txBody>
        </p:sp>
        <p:sp>
          <p:nvSpPr>
            <p:cNvPr id="16487" name="Text Box 103"/>
            <p:cNvSpPr txBox="1">
              <a:spLocks noChangeArrowheads="1"/>
            </p:cNvSpPr>
            <p:nvPr/>
          </p:nvSpPr>
          <p:spPr bwMode="auto">
            <a:xfrm>
              <a:off x="2803" y="602"/>
              <a:ext cx="499" cy="3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13.0</a:t>
              </a:r>
            </a:p>
          </p:txBody>
        </p:sp>
        <p:sp>
          <p:nvSpPr>
            <p:cNvPr id="16488" name="Text Box 104"/>
            <p:cNvSpPr txBox="1">
              <a:spLocks noChangeArrowheads="1"/>
            </p:cNvSpPr>
            <p:nvPr/>
          </p:nvSpPr>
          <p:spPr bwMode="auto">
            <a:xfrm>
              <a:off x="2803" y="329"/>
              <a:ext cx="499" cy="3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13.2</a:t>
              </a:r>
            </a:p>
          </p:txBody>
        </p:sp>
        <p:sp>
          <p:nvSpPr>
            <p:cNvPr id="16489" name="Text Box 105"/>
            <p:cNvSpPr txBox="1">
              <a:spLocks noChangeArrowheads="1"/>
            </p:cNvSpPr>
            <p:nvPr/>
          </p:nvSpPr>
          <p:spPr bwMode="auto">
            <a:xfrm>
              <a:off x="2794" y="31"/>
              <a:ext cx="499" cy="3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13.4</a:t>
              </a:r>
            </a:p>
          </p:txBody>
        </p:sp>
        <p:sp>
          <p:nvSpPr>
            <p:cNvPr id="16490" name="Line 106"/>
            <p:cNvSpPr>
              <a:spLocks noChangeShapeType="1"/>
            </p:cNvSpPr>
            <p:nvPr/>
          </p:nvSpPr>
          <p:spPr bwMode="auto">
            <a:xfrm flipV="1">
              <a:off x="680" y="1802"/>
              <a:ext cx="278" cy="272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91" name="Line 107"/>
            <p:cNvSpPr>
              <a:spLocks noChangeShapeType="1"/>
            </p:cNvSpPr>
            <p:nvPr/>
          </p:nvSpPr>
          <p:spPr bwMode="auto">
            <a:xfrm flipV="1">
              <a:off x="958" y="718"/>
              <a:ext cx="276" cy="1084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92" name="Line 108"/>
            <p:cNvSpPr>
              <a:spLocks noChangeShapeType="1"/>
            </p:cNvSpPr>
            <p:nvPr/>
          </p:nvSpPr>
          <p:spPr bwMode="auto">
            <a:xfrm flipH="1" flipV="1">
              <a:off x="1234" y="715"/>
              <a:ext cx="278" cy="536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93" name="Line 109"/>
            <p:cNvSpPr>
              <a:spLocks noChangeShapeType="1"/>
            </p:cNvSpPr>
            <p:nvPr/>
          </p:nvSpPr>
          <p:spPr bwMode="auto">
            <a:xfrm flipV="1">
              <a:off x="1512" y="593"/>
              <a:ext cx="278" cy="671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94" name="Line 110"/>
            <p:cNvSpPr>
              <a:spLocks noChangeShapeType="1"/>
            </p:cNvSpPr>
            <p:nvPr/>
          </p:nvSpPr>
          <p:spPr bwMode="auto">
            <a:xfrm flipH="1" flipV="1">
              <a:off x="1788" y="584"/>
              <a:ext cx="282" cy="826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95" name="Line 111"/>
            <p:cNvSpPr>
              <a:spLocks noChangeShapeType="1"/>
            </p:cNvSpPr>
            <p:nvPr/>
          </p:nvSpPr>
          <p:spPr bwMode="auto">
            <a:xfrm flipH="1" flipV="1">
              <a:off x="2063" y="1400"/>
              <a:ext cx="278" cy="132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96" name="Line 112"/>
            <p:cNvSpPr>
              <a:spLocks noChangeShapeType="1"/>
            </p:cNvSpPr>
            <p:nvPr/>
          </p:nvSpPr>
          <p:spPr bwMode="auto">
            <a:xfrm flipH="1" flipV="1">
              <a:off x="2339" y="1532"/>
              <a:ext cx="228" cy="274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97" name="Line 113"/>
            <p:cNvSpPr>
              <a:spLocks noChangeShapeType="1"/>
            </p:cNvSpPr>
            <p:nvPr/>
          </p:nvSpPr>
          <p:spPr bwMode="auto">
            <a:xfrm flipV="1">
              <a:off x="3483" y="1531"/>
              <a:ext cx="278" cy="272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98" name="Line 114"/>
            <p:cNvSpPr>
              <a:spLocks noChangeShapeType="1"/>
            </p:cNvSpPr>
            <p:nvPr/>
          </p:nvSpPr>
          <p:spPr bwMode="auto">
            <a:xfrm flipV="1">
              <a:off x="3759" y="1117"/>
              <a:ext cx="275" cy="416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99" name="Line 115"/>
            <p:cNvSpPr>
              <a:spLocks noChangeShapeType="1"/>
            </p:cNvSpPr>
            <p:nvPr/>
          </p:nvSpPr>
          <p:spPr bwMode="auto">
            <a:xfrm>
              <a:off x="4041" y="1118"/>
              <a:ext cx="273" cy="277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500" name="Line 116"/>
            <p:cNvSpPr>
              <a:spLocks noChangeShapeType="1"/>
            </p:cNvSpPr>
            <p:nvPr/>
          </p:nvSpPr>
          <p:spPr bwMode="auto">
            <a:xfrm flipV="1">
              <a:off x="4317" y="849"/>
              <a:ext cx="271" cy="546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501" name="Line 117"/>
            <p:cNvSpPr>
              <a:spLocks noChangeShapeType="1"/>
            </p:cNvSpPr>
            <p:nvPr/>
          </p:nvSpPr>
          <p:spPr bwMode="auto">
            <a:xfrm>
              <a:off x="4592" y="848"/>
              <a:ext cx="279" cy="959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502" name="Line 118"/>
            <p:cNvSpPr>
              <a:spLocks noChangeShapeType="1"/>
            </p:cNvSpPr>
            <p:nvPr/>
          </p:nvSpPr>
          <p:spPr bwMode="auto">
            <a:xfrm flipV="1">
              <a:off x="4869" y="981"/>
              <a:ext cx="274" cy="822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503" name="Line 119"/>
            <p:cNvSpPr>
              <a:spLocks noChangeShapeType="1"/>
            </p:cNvSpPr>
            <p:nvPr/>
          </p:nvSpPr>
          <p:spPr bwMode="auto">
            <a:xfrm>
              <a:off x="5148" y="986"/>
              <a:ext cx="223" cy="685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504" name="Oval 120"/>
            <p:cNvSpPr>
              <a:spLocks noChangeArrowheads="1"/>
            </p:cNvSpPr>
            <p:nvPr/>
          </p:nvSpPr>
          <p:spPr bwMode="auto">
            <a:xfrm>
              <a:off x="3463" y="1780"/>
              <a:ext cx="45" cy="45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6505" name="Oval 121"/>
            <p:cNvSpPr>
              <a:spLocks noChangeArrowheads="1"/>
            </p:cNvSpPr>
            <p:nvPr/>
          </p:nvSpPr>
          <p:spPr bwMode="auto">
            <a:xfrm>
              <a:off x="3736" y="1513"/>
              <a:ext cx="45" cy="45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6506" name="Oval 122"/>
            <p:cNvSpPr>
              <a:spLocks noChangeArrowheads="1"/>
            </p:cNvSpPr>
            <p:nvPr/>
          </p:nvSpPr>
          <p:spPr bwMode="auto">
            <a:xfrm>
              <a:off x="4015" y="1099"/>
              <a:ext cx="45" cy="45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6507" name="Oval 123"/>
            <p:cNvSpPr>
              <a:spLocks noChangeArrowheads="1"/>
            </p:cNvSpPr>
            <p:nvPr/>
          </p:nvSpPr>
          <p:spPr bwMode="auto">
            <a:xfrm>
              <a:off x="4294" y="1366"/>
              <a:ext cx="45" cy="45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6508" name="Oval 124"/>
            <p:cNvSpPr>
              <a:spLocks noChangeArrowheads="1"/>
            </p:cNvSpPr>
            <p:nvPr/>
          </p:nvSpPr>
          <p:spPr bwMode="auto">
            <a:xfrm>
              <a:off x="4564" y="829"/>
              <a:ext cx="45" cy="45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6509" name="Oval 125"/>
            <p:cNvSpPr>
              <a:spLocks noChangeArrowheads="1"/>
            </p:cNvSpPr>
            <p:nvPr/>
          </p:nvSpPr>
          <p:spPr bwMode="auto">
            <a:xfrm>
              <a:off x="4849" y="1780"/>
              <a:ext cx="45" cy="45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6510" name="Oval 126"/>
            <p:cNvSpPr>
              <a:spLocks noChangeArrowheads="1"/>
            </p:cNvSpPr>
            <p:nvPr/>
          </p:nvSpPr>
          <p:spPr bwMode="auto">
            <a:xfrm>
              <a:off x="5122" y="964"/>
              <a:ext cx="45" cy="45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6511" name="Oval 127"/>
            <p:cNvSpPr>
              <a:spLocks noChangeArrowheads="1"/>
            </p:cNvSpPr>
            <p:nvPr/>
          </p:nvSpPr>
          <p:spPr bwMode="auto">
            <a:xfrm>
              <a:off x="5353" y="1642"/>
              <a:ext cx="45" cy="45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6512" name="Oval 128"/>
            <p:cNvSpPr>
              <a:spLocks noChangeArrowheads="1"/>
            </p:cNvSpPr>
            <p:nvPr/>
          </p:nvSpPr>
          <p:spPr bwMode="auto">
            <a:xfrm>
              <a:off x="932" y="1785"/>
              <a:ext cx="45" cy="45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6513" name="Oval 129"/>
            <p:cNvSpPr>
              <a:spLocks noChangeArrowheads="1"/>
            </p:cNvSpPr>
            <p:nvPr/>
          </p:nvSpPr>
          <p:spPr bwMode="auto">
            <a:xfrm>
              <a:off x="663" y="2052"/>
              <a:ext cx="45" cy="45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6514" name="Oval 130"/>
            <p:cNvSpPr>
              <a:spLocks noChangeArrowheads="1"/>
            </p:cNvSpPr>
            <p:nvPr/>
          </p:nvSpPr>
          <p:spPr bwMode="auto">
            <a:xfrm>
              <a:off x="1211" y="699"/>
              <a:ext cx="45" cy="45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6515" name="Oval 131"/>
            <p:cNvSpPr>
              <a:spLocks noChangeArrowheads="1"/>
            </p:cNvSpPr>
            <p:nvPr/>
          </p:nvSpPr>
          <p:spPr bwMode="auto">
            <a:xfrm>
              <a:off x="1493" y="1227"/>
              <a:ext cx="45" cy="45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6516" name="Oval 132"/>
            <p:cNvSpPr>
              <a:spLocks noChangeArrowheads="1"/>
            </p:cNvSpPr>
            <p:nvPr/>
          </p:nvSpPr>
          <p:spPr bwMode="auto">
            <a:xfrm>
              <a:off x="1766" y="570"/>
              <a:ext cx="45" cy="45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6517" name="Oval 133"/>
            <p:cNvSpPr>
              <a:spLocks noChangeArrowheads="1"/>
            </p:cNvSpPr>
            <p:nvPr/>
          </p:nvSpPr>
          <p:spPr bwMode="auto">
            <a:xfrm>
              <a:off x="2045" y="1383"/>
              <a:ext cx="45" cy="45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6518" name="Oval 134"/>
            <p:cNvSpPr>
              <a:spLocks noChangeArrowheads="1"/>
            </p:cNvSpPr>
            <p:nvPr/>
          </p:nvSpPr>
          <p:spPr bwMode="auto">
            <a:xfrm>
              <a:off x="2312" y="1506"/>
              <a:ext cx="45" cy="45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6519" name="Oval 135"/>
            <p:cNvSpPr>
              <a:spLocks noChangeArrowheads="1"/>
            </p:cNvSpPr>
            <p:nvPr/>
          </p:nvSpPr>
          <p:spPr bwMode="auto">
            <a:xfrm>
              <a:off x="2540" y="1779"/>
              <a:ext cx="45" cy="45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16520" name="Rectangle 136"/>
          <p:cNvSpPr>
            <a:spLocks noChangeArrowheads="1"/>
          </p:cNvSpPr>
          <p:nvPr/>
        </p:nvSpPr>
        <p:spPr bwMode="auto">
          <a:xfrm>
            <a:off x="755650" y="6381750"/>
            <a:ext cx="40179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000" b="1" dirty="0"/>
              <a:t>因此，乙运动员的成绩比较稳定．</a:t>
            </a:r>
          </a:p>
        </p:txBody>
      </p:sp>
      <p:sp>
        <p:nvSpPr>
          <p:cNvPr id="16521" name="Rectangle 137"/>
          <p:cNvSpPr>
            <a:spLocks noChangeArrowheads="1"/>
          </p:cNvSpPr>
          <p:nvPr/>
        </p:nvSpPr>
        <p:spPr bwMode="auto">
          <a:xfrm>
            <a:off x="354310" y="4152900"/>
            <a:ext cx="86185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000" b="1" dirty="0">
                <a:latin typeface="华文新魏" panose="02010800040101010101" pitchFamily="2" charset="-122"/>
                <a:ea typeface="华文新魏" panose="02010800040101010101" pitchFamily="2" charset="-122"/>
              </a:rPr>
              <a:t>你能说明哪名运动员的成绩比较稳定吗？平均数对于谁的成绩更有代表性？</a:t>
            </a:r>
          </a:p>
        </p:txBody>
      </p:sp>
      <p:sp>
        <p:nvSpPr>
          <p:cNvPr id="16522" name="Rectangle 138"/>
          <p:cNvSpPr>
            <a:spLocks noChangeArrowheads="1"/>
          </p:cNvSpPr>
          <p:nvPr/>
        </p:nvSpPr>
        <p:spPr bwMode="auto">
          <a:xfrm>
            <a:off x="505259" y="4710113"/>
            <a:ext cx="68881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 b="1" dirty="0"/>
              <a:t>一组数据中的最大数据与最小数据的差称为</a:t>
            </a:r>
            <a:r>
              <a:rPr lang="zh-CN" altLang="en-US" sz="2400" b="1" dirty="0">
                <a:solidFill>
                  <a:srgbClr val="FF3300"/>
                </a:solidFill>
              </a:rPr>
              <a:t>极差</a:t>
            </a:r>
            <a:r>
              <a:rPr lang="zh-CN" altLang="en-US" sz="2400" b="1" dirty="0">
                <a:solidFill>
                  <a:srgbClr val="0000FF"/>
                </a:solidFill>
              </a:rPr>
              <a:t>即</a:t>
            </a:r>
          </a:p>
        </p:txBody>
      </p:sp>
      <p:sp>
        <p:nvSpPr>
          <p:cNvPr id="16523" name="Rectangle 139"/>
          <p:cNvSpPr>
            <a:spLocks noChangeArrowheads="1"/>
          </p:cNvSpPr>
          <p:nvPr/>
        </p:nvSpPr>
        <p:spPr bwMode="auto">
          <a:xfrm>
            <a:off x="1613803" y="5192713"/>
            <a:ext cx="4167188" cy="457200"/>
          </a:xfrm>
          <a:prstGeom prst="rect">
            <a:avLst/>
          </a:prstGeom>
          <a:solidFill>
            <a:srgbClr val="FF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 b="1" dirty="0">
                <a:solidFill>
                  <a:srgbClr val="FC2514"/>
                </a:solidFill>
              </a:rPr>
              <a:t>极差＝最大数据一最小数据．</a:t>
            </a:r>
          </a:p>
        </p:txBody>
      </p:sp>
      <p:sp>
        <p:nvSpPr>
          <p:cNvPr id="16524" name="Rectangle 140"/>
          <p:cNvSpPr>
            <a:spLocks noChangeArrowheads="1"/>
          </p:cNvSpPr>
          <p:nvPr/>
        </p:nvSpPr>
        <p:spPr bwMode="auto">
          <a:xfrm>
            <a:off x="684213" y="5710238"/>
            <a:ext cx="66151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000" b="1" dirty="0"/>
              <a:t>甲运动员百米跑的成绩的极差为</a:t>
            </a:r>
            <a:r>
              <a:rPr lang="en-US" altLang="zh-CN" sz="2000" b="1" dirty="0"/>
              <a:t>:</a:t>
            </a:r>
            <a:r>
              <a:rPr lang="en-US" altLang="zh-CN" sz="2000" b="1" dirty="0">
                <a:latin typeface="Times New Roman" panose="02020603050405020304" pitchFamily="18" charset="0"/>
              </a:rPr>
              <a:t>13.1</a:t>
            </a:r>
            <a:r>
              <a:rPr lang="zh-CN" altLang="en-US" sz="2000" b="1" dirty="0">
                <a:latin typeface="Times New Roman" panose="02020603050405020304" pitchFamily="18" charset="0"/>
              </a:rPr>
              <a:t>－</a:t>
            </a:r>
            <a:r>
              <a:rPr lang="en-US" altLang="zh-CN" sz="2000" b="1" dirty="0">
                <a:latin typeface="Times New Roman" panose="02020603050405020304" pitchFamily="18" charset="0"/>
              </a:rPr>
              <a:t>12.0 = 1.l</a:t>
            </a:r>
            <a:r>
              <a:rPr lang="en-US" altLang="zh-CN" sz="2000" b="1" dirty="0"/>
              <a:t> </a:t>
            </a:r>
            <a:r>
              <a:rPr lang="zh-CN" altLang="en-US" sz="2000" b="1" dirty="0"/>
              <a:t>（秒）；</a:t>
            </a:r>
          </a:p>
        </p:txBody>
      </p:sp>
      <p:sp>
        <p:nvSpPr>
          <p:cNvPr id="16525" name="Rectangle 141"/>
          <p:cNvSpPr>
            <a:spLocks noChangeArrowheads="1"/>
          </p:cNvSpPr>
          <p:nvPr/>
        </p:nvSpPr>
        <p:spPr bwMode="auto">
          <a:xfrm>
            <a:off x="684213" y="6056313"/>
            <a:ext cx="66722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000" b="1" dirty="0"/>
              <a:t>乙运动员百米跑的成绩的极差为</a:t>
            </a:r>
            <a:r>
              <a:rPr lang="en-US" altLang="zh-CN" sz="2000" b="1" dirty="0"/>
              <a:t>:</a:t>
            </a:r>
            <a:r>
              <a:rPr lang="en-US" altLang="zh-CN" sz="2000" b="1" dirty="0">
                <a:latin typeface="Times New Roman" panose="02020603050405020304" pitchFamily="18" charset="0"/>
              </a:rPr>
              <a:t>12.9</a:t>
            </a:r>
            <a:r>
              <a:rPr lang="zh-CN" altLang="en-US" sz="2000" b="1" dirty="0">
                <a:latin typeface="Times New Roman" panose="02020603050405020304" pitchFamily="18" charset="0"/>
              </a:rPr>
              <a:t>－</a:t>
            </a:r>
            <a:r>
              <a:rPr lang="en-US" altLang="zh-CN" sz="2000" b="1" dirty="0">
                <a:latin typeface="Times New Roman" panose="02020603050405020304" pitchFamily="18" charset="0"/>
              </a:rPr>
              <a:t>12.2 = 0.7</a:t>
            </a:r>
            <a:r>
              <a:rPr lang="en-US" altLang="zh-CN" sz="2000" b="1" dirty="0"/>
              <a:t> </a:t>
            </a:r>
            <a:r>
              <a:rPr lang="zh-CN" altLang="en-US" sz="2000" b="1" dirty="0"/>
              <a:t>（秒），</a:t>
            </a:r>
          </a:p>
        </p:txBody>
      </p:sp>
      <p:sp>
        <p:nvSpPr>
          <p:cNvPr id="16530" name="Line 146"/>
          <p:cNvSpPr>
            <a:spLocks noChangeShapeType="1"/>
          </p:cNvSpPr>
          <p:nvPr/>
        </p:nvSpPr>
        <p:spPr bwMode="auto">
          <a:xfrm>
            <a:off x="468313" y="2205038"/>
            <a:ext cx="3671887" cy="0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531" name="Line 147"/>
          <p:cNvSpPr>
            <a:spLocks noChangeShapeType="1"/>
          </p:cNvSpPr>
          <p:nvPr/>
        </p:nvSpPr>
        <p:spPr bwMode="auto">
          <a:xfrm>
            <a:off x="4932363" y="2205038"/>
            <a:ext cx="3671887" cy="0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532" name="Line 148"/>
          <p:cNvSpPr>
            <a:spLocks noChangeShapeType="1"/>
          </p:cNvSpPr>
          <p:nvPr/>
        </p:nvSpPr>
        <p:spPr bwMode="auto">
          <a:xfrm>
            <a:off x="4932363" y="2205038"/>
            <a:ext cx="3671887" cy="0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533" name="Line 149"/>
          <p:cNvSpPr>
            <a:spLocks noChangeShapeType="1"/>
          </p:cNvSpPr>
          <p:nvPr/>
        </p:nvSpPr>
        <p:spPr bwMode="auto">
          <a:xfrm>
            <a:off x="468313" y="2205038"/>
            <a:ext cx="3671887" cy="0"/>
          </a:xfrm>
          <a:prstGeom prst="line">
            <a:avLst/>
          </a:prstGeom>
          <a:noFill/>
          <a:ln w="28575">
            <a:solidFill>
              <a:srgbClr val="FF00FF"/>
            </a:solidFill>
            <a:prstDash val="dash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2.22222E-6 L 2.77778E-7 0.10949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500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2.22222E-6 L 2.77778E-7 -0.12685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65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5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2.22222E-6 L -4.16667E-6 0.06412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165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200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2.22222E-6 L -4.16667E-6 -0.08565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65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16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16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16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1000"/>
                                        <p:tgtEl>
                                          <p:spTgt spid="16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000"/>
                                        <p:tgtEl>
                                          <p:spTgt spid="16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animBg="1"/>
      <p:bldP spid="16387" grpId="0" animBg="1"/>
      <p:bldP spid="16387" grpId="1" animBg="1"/>
      <p:bldP spid="16520" grpId="0" autoUpdateAnimBg="0"/>
      <p:bldP spid="16523" grpId="0" animBg="1" autoUpdateAnimBg="0"/>
      <p:bldP spid="16524" grpId="0" autoUpdateAnimBg="0"/>
      <p:bldP spid="16525" grpId="0" autoUpdateAnimBg="0"/>
      <p:bldP spid="16530" grpId="0" animBg="1"/>
      <p:bldP spid="16530" grpId="1" animBg="1"/>
      <p:bldP spid="16531" grpId="0" animBg="1"/>
      <p:bldP spid="16531" grpId="1" animBg="1"/>
      <p:bldP spid="16532" grpId="0" animBg="1"/>
      <p:bldP spid="16532" grpId="1" animBg="1"/>
      <p:bldP spid="1653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-19000" y="1052736"/>
            <a:ext cx="9144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0000FF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　　</a:t>
            </a:r>
            <a:r>
              <a:rPr lang="zh-CN" altLang="en-US" sz="2800" b="1" dirty="0">
                <a:latin typeface="华文新魏" panose="02010800040101010101" pitchFamily="2" charset="-122"/>
                <a:ea typeface="华文新魏" panose="02010800040101010101" pitchFamily="2" charset="-122"/>
              </a:rPr>
              <a:t>我们通常用数据的</a:t>
            </a:r>
            <a:r>
              <a:rPr lang="zh-CN" altLang="en-US" sz="2800" b="1" dirty="0">
                <a:solidFill>
                  <a:srgbClr val="FF33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离散程度</a:t>
            </a:r>
            <a:r>
              <a:rPr lang="zh-CN" altLang="en-US" sz="2800" b="1" dirty="0">
                <a:latin typeface="华文新魏" panose="02010800040101010101" pitchFamily="2" charset="-122"/>
                <a:ea typeface="华文新魏" panose="02010800040101010101" pitchFamily="2" charset="-122"/>
              </a:rPr>
              <a:t>来描述一组数据的波动范围和偏离平均数的差异程度</a:t>
            </a:r>
            <a:r>
              <a:rPr lang="zh-CN" altLang="en-US" sz="2800" b="1" dirty="0">
                <a:solidFill>
                  <a:srgbClr val="0000FF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．</a:t>
            </a: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25425" y="2204864"/>
            <a:ext cx="9109075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0000FF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　　</a:t>
            </a:r>
            <a:r>
              <a:rPr lang="zh-CN" altLang="en-US" sz="2800" b="1" dirty="0">
                <a:latin typeface="华文新魏" panose="02010800040101010101" pitchFamily="2" charset="-122"/>
                <a:ea typeface="华文新魏" panose="02010800040101010101" pitchFamily="2" charset="-122"/>
              </a:rPr>
              <a:t>数据的离散程度越大，表示数据分布的范围越广，越不稳定，平均数的代表性也就越小；</a:t>
            </a: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-9500" y="4869160"/>
            <a:ext cx="91440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0000FF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　　</a:t>
            </a:r>
            <a:r>
              <a:rPr lang="zh-CN" altLang="en-US" sz="2800" b="1" dirty="0">
                <a:latin typeface="华文新魏" panose="02010800040101010101" pitchFamily="2" charset="-122"/>
                <a:ea typeface="华文新魏" panose="02010800040101010101" pitchFamily="2" charset="-122"/>
              </a:rPr>
              <a:t>在实际生活和生产中，我们除了关心数据的集中趋势</a:t>
            </a:r>
            <a:r>
              <a:rPr lang="zh-CN" altLang="en-US" sz="2800" b="1" dirty="0">
                <a:latin typeface="宋体" panose="02010600030101010101" pitchFamily="2" charset="-122"/>
              </a:rPr>
              <a:t>（</a:t>
            </a:r>
            <a:r>
              <a:rPr lang="zh-CN" altLang="en-US" sz="2800" b="1" dirty="0">
                <a:latin typeface="华文新魏" panose="02010800040101010101" pitchFamily="2" charset="-122"/>
                <a:ea typeface="华文新魏" panose="02010800040101010101" pitchFamily="2" charset="-122"/>
              </a:rPr>
              <a:t>平均数、中位数、众数</a:t>
            </a:r>
            <a:r>
              <a:rPr lang="zh-CN" altLang="en-US" sz="2800" b="1" dirty="0">
                <a:latin typeface="宋体" panose="02010600030101010101" pitchFamily="2" charset="-122"/>
              </a:rPr>
              <a:t>）</a:t>
            </a:r>
            <a:r>
              <a:rPr lang="zh-CN" altLang="en-US" sz="2800" b="1" dirty="0">
                <a:latin typeface="华文新魏" panose="02010800040101010101" pitchFamily="2" charset="-122"/>
                <a:ea typeface="华文新魏" panose="02010800040101010101" pitchFamily="2" charset="-122"/>
              </a:rPr>
              <a:t>外，还要关注数据的</a:t>
            </a:r>
            <a:r>
              <a:rPr lang="zh-CN" altLang="en-US" sz="2800" b="1" dirty="0">
                <a:solidFill>
                  <a:srgbClr val="FF33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离散程度</a:t>
            </a:r>
            <a:r>
              <a:rPr lang="zh-CN" altLang="en-US" sz="2800" b="1" dirty="0">
                <a:latin typeface="华文新魏" panose="02010800040101010101" pitchFamily="2" charset="-122"/>
                <a:ea typeface="华文新魏" panose="02010800040101010101" pitchFamily="2" charset="-122"/>
              </a:rPr>
              <a:t>，即一组数据偏离平均数的程度．</a:t>
            </a: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-9500" y="3429000"/>
            <a:ext cx="9144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0000FF"/>
                </a:solidFill>
                <a:ea typeface="华文新魏" panose="02010800040101010101" pitchFamily="2" charset="-122"/>
              </a:rPr>
              <a:t>　　</a:t>
            </a:r>
            <a:r>
              <a:rPr lang="zh-CN" altLang="en-US" sz="2800" b="1" dirty="0">
                <a:ea typeface="华文新魏" panose="02010800040101010101" pitchFamily="2" charset="-122"/>
              </a:rPr>
              <a:t>数据的离散程度越小，表示数据分布的越集中，变动范围越小，平均数的代表性就越大．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BZDH23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47813" y="404813"/>
            <a:ext cx="1225550" cy="72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-44127" y="1885851"/>
            <a:ext cx="9144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宋体" panose="02010600030101010101" pitchFamily="2" charset="-122"/>
              </a:rPr>
              <a:t>1.</a:t>
            </a:r>
            <a:r>
              <a:rPr lang="zh-CN" altLang="en-US" sz="2800" b="1" dirty="0">
                <a:ea typeface="华文新魏" panose="02010800040101010101" pitchFamily="2" charset="-122"/>
              </a:rPr>
              <a:t>对于一组数据，仅仅了解数据的集中趋势是不够的，还需要了解这些数据的波动范围和偏离平均数的差异程度</a:t>
            </a:r>
            <a:r>
              <a:rPr lang="zh-CN" altLang="en-US" sz="2800" b="1" dirty="0">
                <a:solidFill>
                  <a:srgbClr val="0000FF"/>
                </a:solidFill>
                <a:ea typeface="华文新魏" panose="02010800040101010101" pitchFamily="2" charset="-122"/>
              </a:rPr>
              <a:t>．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-44127" y="3038475"/>
            <a:ext cx="9144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宋体" panose="02010600030101010101" pitchFamily="2" charset="-122"/>
              </a:rPr>
              <a:t>2.</a:t>
            </a:r>
            <a:r>
              <a:rPr lang="zh-CN" altLang="en-US" sz="2800" b="1" dirty="0">
                <a:latin typeface="华文新魏" panose="02010800040101010101" pitchFamily="2" charset="-122"/>
                <a:ea typeface="华文新魏" panose="02010800040101010101" pitchFamily="2" charset="-122"/>
              </a:rPr>
              <a:t>我们通常用数据的</a:t>
            </a:r>
            <a:r>
              <a:rPr lang="zh-CN" altLang="en-US" sz="2800" b="1" dirty="0">
                <a:solidFill>
                  <a:srgbClr val="FF33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离散程度</a:t>
            </a:r>
            <a:r>
              <a:rPr lang="zh-CN" altLang="en-US" sz="2800" b="1" dirty="0">
                <a:latin typeface="华文新魏" panose="02010800040101010101" pitchFamily="2" charset="-122"/>
                <a:ea typeface="华文新魏" panose="02010800040101010101" pitchFamily="2" charset="-122"/>
              </a:rPr>
              <a:t>来描述一组数据的波动范围和偏离平均数的差异程度．</a:t>
            </a: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-9202" y="4190107"/>
            <a:ext cx="9109075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0000FF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　</a:t>
            </a:r>
            <a:r>
              <a:rPr lang="zh-CN" altLang="en-US" sz="2800" b="1" dirty="0">
                <a:latin typeface="华文新魏" panose="02010800040101010101" pitchFamily="2" charset="-122"/>
                <a:ea typeface="华文新魏" panose="02010800040101010101" pitchFamily="2" charset="-122"/>
              </a:rPr>
              <a:t>数据的离散程度越大，表示数据分布的范围越广，越不稳定，平均数的代表性也就越小；</a:t>
            </a: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-26665" y="5356226"/>
            <a:ext cx="9144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0000FF"/>
                </a:solidFill>
                <a:ea typeface="华文新魏" panose="02010800040101010101" pitchFamily="2" charset="-122"/>
              </a:rPr>
              <a:t>　</a:t>
            </a:r>
            <a:r>
              <a:rPr lang="zh-CN" altLang="en-US" sz="2800" b="1" dirty="0">
                <a:ea typeface="华文新魏" panose="02010800040101010101" pitchFamily="2" charset="-122"/>
              </a:rPr>
              <a:t>数据的离散程度越小，表示数据分布的越集中，变动范围越小，平均数的代表性就越大</a:t>
            </a:r>
            <a:r>
              <a:rPr lang="zh-CN" altLang="en-US" sz="2800" b="1" dirty="0" smtClean="0">
                <a:ea typeface="华文新魏" panose="02010800040101010101" pitchFamily="2" charset="-122"/>
              </a:rPr>
              <a:t>． </a:t>
            </a:r>
            <a:endParaRPr lang="zh-CN" altLang="en-US" sz="2800" b="1" dirty="0">
              <a:ea typeface="华文新魏" panose="02010800040101010101" pitchFamily="2" charset="-122"/>
            </a:endParaRPr>
          </a:p>
        </p:txBody>
      </p:sp>
      <p:sp>
        <p:nvSpPr>
          <p:cNvPr id="12295" name="WordArt 7"/>
          <p:cNvSpPr>
            <a:spLocks noChangeArrowheads="1" noChangeShapeType="1"/>
          </p:cNvSpPr>
          <p:nvPr/>
        </p:nvSpPr>
        <p:spPr bwMode="auto">
          <a:xfrm>
            <a:off x="2924969" y="1052736"/>
            <a:ext cx="2663825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4400" kern="10" dirty="0">
                <a:ln w="12700">
                  <a:solidFill>
                    <a:srgbClr val="FFFF00"/>
                  </a:solidFill>
                  <a:round/>
                </a:ln>
                <a:solidFill>
                  <a:srgbClr val="FF330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华文行楷" panose="02010800040101010101" charset="-122"/>
                <a:ea typeface="华文行楷" panose="02010800040101010101" charset="-122"/>
              </a:rPr>
              <a:t>课堂小结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WW.2PPT.COM&#10;">
  <a:themeElements>
    <a:clrScheme name="报告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报告模板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fr-C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fr-C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报告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报告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报告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报告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报告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报告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报告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报告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报告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报告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报告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报告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主题8</Template>
  <TotalTime>0</TotalTime>
  <Words>673</Words>
  <Application>Microsoft Office PowerPoint</Application>
  <PresentationFormat>全屏显示(4:3)</PresentationFormat>
  <Paragraphs>188</Paragraphs>
  <Slides>7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20" baseType="lpstr">
      <vt:lpstr>汉仪大黑简</vt:lpstr>
      <vt:lpstr>华文行楷</vt:lpstr>
      <vt:lpstr>华文新魏</vt:lpstr>
      <vt:lpstr>隶书</vt:lpstr>
      <vt:lpstr>宋体</vt:lpstr>
      <vt:lpstr>微软雅黑</vt:lpstr>
      <vt:lpstr>Arial</vt:lpstr>
      <vt:lpstr>Arial Black</vt:lpstr>
      <vt:lpstr>MT Extra</vt:lpstr>
      <vt:lpstr>Symbol</vt:lpstr>
      <vt:lpstr>Times New Roman</vt:lpstr>
      <vt:lpstr>Wingdings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2022-01-04T00:34:50Z</dcterms:created>
  <dcterms:modified xsi:type="dcterms:W3CDTF">2023-01-17T00:05:41Z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B4F352DA4E4049DCB1CED24025F7B242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