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9" r:id="rId4"/>
    <p:sldId id="277" r:id="rId5"/>
    <p:sldId id="278" r:id="rId6"/>
    <p:sldId id="267" r:id="rId7"/>
    <p:sldId id="270" r:id="rId8"/>
    <p:sldId id="279" r:id="rId9"/>
    <p:sldId id="272" r:id="rId10"/>
    <p:sldId id="280" r:id="rId11"/>
    <p:sldId id="266" r:id="rId12"/>
    <p:sldId id="273" r:id="rId13"/>
    <p:sldId id="268" r:id="rId14"/>
    <p:sldId id="274" r:id="rId15"/>
    <p:sldId id="281" r:id="rId16"/>
    <p:sldId id="275" r:id="rId17"/>
    <p:sldId id="276" r:id="rId18"/>
    <p:sldId id="282" r:id="rId1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88685F7-3E76-4645-A121-36647855E7D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C21FC92-C61A-4E4A-9B59-D426BA0B354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4ED81EE-E29F-434A-8293-7281C8A47FA1}" type="slidenum">
              <a:rPr lang="zh-CN" altLang="en-US" smtClean="0"/>
              <a:t>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9045CFB-4E4A-46F8-B2A5-FC71B23ED1FF}" type="slidenum">
              <a:rPr lang="zh-CN" altLang="en-US" smtClean="0"/>
              <a:t>10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82FC718-68DE-4116-924B-390DD7C28399}" type="slidenum">
              <a:rPr lang="zh-CN" altLang="en-US" smtClean="0"/>
              <a:t>11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9F4DC24-5E3B-4416-A0C1-25EAE27151CF}" type="slidenum">
              <a:rPr lang="zh-CN" altLang="en-US" smtClean="0"/>
              <a:t>12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C1D3B6A-CE4E-4BEA-B041-1AEF5AC6B311}" type="slidenum">
              <a:rPr lang="zh-CN" altLang="en-US" smtClean="0"/>
              <a:t>13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1D220F4-BBE0-4A45-AC0E-78CC34052254}" type="slidenum">
              <a:rPr lang="zh-CN" altLang="en-US" smtClean="0"/>
              <a:t>14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70EC658-A014-4815-A652-F874243FE7A3}" type="slidenum">
              <a:rPr lang="zh-CN" altLang="en-US" smtClean="0"/>
              <a:t>15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78EBA97-41D0-420F-B12B-6F5AB1316630}" type="slidenum">
              <a:rPr lang="zh-CN" altLang="en-US" smtClean="0"/>
              <a:t>16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EBBBBF8-82B3-4603-BF40-FB83587A7E11}" type="slidenum">
              <a:rPr lang="zh-CN" altLang="en-US" smtClean="0"/>
              <a:t>17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4381200-72E7-44A0-A022-0C4451990DDE}" type="slidenum">
              <a:rPr lang="zh-CN" altLang="en-US" smtClean="0"/>
              <a:t>18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668D822-8E6C-4C4B-A0F4-B88835D68B64}" type="slidenum">
              <a:rPr lang="zh-CN" altLang="en-US" smtClean="0"/>
              <a:t>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30EB98C-108C-45D9-AFB0-5420324CC2CA}" type="slidenum">
              <a:rPr lang="zh-CN" altLang="en-US" smtClean="0"/>
              <a:t>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5741819-F891-494B-A40A-7952E64D3065}" type="slidenum">
              <a:rPr lang="zh-CN" altLang="en-US" smtClean="0"/>
              <a:t>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6BEF3EC-BBC8-4845-B1F3-E6304B1FAF8F}" type="slidenum">
              <a:rPr lang="zh-CN" altLang="en-US" smtClean="0"/>
              <a:t>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AAC67E6-64C3-428B-A6EE-8790180B7E77}" type="slidenum">
              <a:rPr lang="zh-CN" altLang="en-US" smtClean="0"/>
              <a:t>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1B30399-A694-4898-B20E-DD8F60FE3447}" type="slidenum">
              <a:rPr lang="zh-CN" altLang="en-US" smtClean="0"/>
              <a:t>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5D80B98-F062-4EC0-81BB-C5AFD7C90D1F}" type="slidenum">
              <a:rPr lang="zh-CN" altLang="en-US" smtClean="0"/>
              <a:t>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72CB040-5B82-44F8-8CBA-A5AA6F46D02D}" type="slidenum">
              <a:rPr lang="zh-CN" altLang="en-US" smtClean="0"/>
              <a:t>9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535E8-9487-4899-A3EA-82224E1790A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791FE-3292-487B-92C9-8AE3D5FEE8A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6CCF0-DA74-4584-A11D-CAD80DC27A3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31D42-EA99-4A45-878E-0732EEE1173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3F1EC-0402-41E3-8C83-72019F6131C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CF720-495B-4BCF-8DB6-30FEE6DC32E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ACBA0-87F3-42D1-96BD-2BF76636A87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F1707-3BF3-41B7-90EE-4FF096536E9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7C6B1-B4EA-4F1F-8106-ABD3591559B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DB662-0203-4314-A00B-ABB1F41E688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78BDA-F394-4CAC-95FC-621E0114469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59B03-00F8-4E92-BECB-54F2BC29CE8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EBE15-B4DE-4A52-9BC5-601EE91F3CA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FFC06-503C-4591-9E11-66785AE94A0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BE9B7-1C66-4A5A-B878-FB6AE712969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DD9D1-8FA0-4C68-8C6B-E9ADD84D679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C8168-7E71-468F-B5CC-B635A9BEDE0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AA57C-FA8A-489F-8E30-96FC82530D3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C183-F740-44E3-AEEB-36ADD511106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E8BD5-6526-47C5-96F4-C90D3659B81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1F008-4BCA-4E00-980A-3289D1BE44B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DF63C-547A-4961-9406-74FAF9FAAC1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1A37BD3-3313-4C23-A51F-64DF75D45E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2AF29FD-BC50-490D-93AC-E551F21EE06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4"/>
          <p:cNvSpPr txBox="1">
            <a:spLocks noChangeArrowheads="1"/>
          </p:cNvSpPr>
          <p:nvPr/>
        </p:nvSpPr>
        <p:spPr bwMode="auto">
          <a:xfrm>
            <a:off x="2071688" y="1772816"/>
            <a:ext cx="47148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8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圆的面积</a:t>
            </a:r>
          </a:p>
        </p:txBody>
      </p:sp>
      <p:sp>
        <p:nvSpPr>
          <p:cNvPr id="4" name="矩形 3"/>
          <p:cNvSpPr/>
          <p:nvPr/>
        </p:nvSpPr>
        <p:spPr>
          <a:xfrm>
            <a:off x="2812050" y="5094709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6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500063" y="928688"/>
            <a:ext cx="8143875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4000" b="1">
                <a:latin typeface="华文楷体" panose="02010600040101010101" pitchFamily="2" charset="-122"/>
                <a:ea typeface="华文楷体" panose="02010600040101010101" pitchFamily="2" charset="-122"/>
              </a:rPr>
              <a:t>分的份数越多，拼成的图形越接近长方形。</a:t>
            </a:r>
          </a:p>
        </p:txBody>
      </p:sp>
      <p:grpSp>
        <p:nvGrpSpPr>
          <p:cNvPr id="2" name="组合 29"/>
          <p:cNvGrpSpPr/>
          <p:nvPr/>
        </p:nvGrpSpPr>
        <p:grpSpPr bwMode="auto">
          <a:xfrm>
            <a:off x="571500" y="2678113"/>
            <a:ext cx="7786688" cy="3036887"/>
            <a:chOff x="571472" y="2643182"/>
            <a:chExt cx="7786742" cy="3036918"/>
          </a:xfrm>
        </p:grpSpPr>
        <p:pic>
          <p:nvPicPr>
            <p:cNvPr id="11268" name="图片 5" descr="图片1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71472" y="2643182"/>
              <a:ext cx="7786742" cy="2926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直接连接符 7"/>
            <p:cNvCxnSpPr/>
            <p:nvPr/>
          </p:nvCxnSpPr>
          <p:spPr>
            <a:xfrm rot="5400000">
              <a:off x="3856825" y="5142727"/>
              <a:ext cx="714382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rot="5400000">
              <a:off x="7001684" y="5142727"/>
              <a:ext cx="714382" cy="158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7429520" y="4786329"/>
              <a:ext cx="214314" cy="158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7429520" y="3714755"/>
              <a:ext cx="214314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/>
            <p:cNvCxnSpPr/>
            <p:nvPr/>
          </p:nvCxnSpPr>
          <p:spPr>
            <a:xfrm rot="5400000" flipH="1" flipV="1">
              <a:off x="7393801" y="3891763"/>
              <a:ext cx="357192" cy="317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/>
            <p:nvPr/>
          </p:nvCxnSpPr>
          <p:spPr>
            <a:xfrm rot="5400000">
              <a:off x="7394594" y="4606939"/>
              <a:ext cx="357192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/>
            <p:nvPr/>
          </p:nvCxnSpPr>
          <p:spPr>
            <a:xfrm>
              <a:off x="6429388" y="5213370"/>
              <a:ext cx="928694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 rot="10800000">
              <a:off x="4214810" y="5213370"/>
              <a:ext cx="1000132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77" name="Text Box 51"/>
            <p:cNvSpPr txBox="1">
              <a:spLocks noChangeArrowheads="1"/>
            </p:cNvSpPr>
            <p:nvPr/>
          </p:nvSpPr>
          <p:spPr bwMode="auto">
            <a:xfrm>
              <a:off x="7429520" y="3786190"/>
              <a:ext cx="4572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4400">
                  <a:latin typeface="Times New Roman" panose="02020603050405020304" pitchFamily="18" charset="0"/>
                </a:rPr>
                <a:t>r</a:t>
              </a:r>
            </a:p>
          </p:txBody>
        </p:sp>
        <p:grpSp>
          <p:nvGrpSpPr>
            <p:cNvPr id="11278" name="Group 53"/>
            <p:cNvGrpSpPr/>
            <p:nvPr/>
          </p:nvGrpSpPr>
          <p:grpSpPr bwMode="auto">
            <a:xfrm>
              <a:off x="5476907" y="4695850"/>
              <a:ext cx="474663" cy="984250"/>
              <a:chOff x="268" y="2748"/>
              <a:chExt cx="299" cy="620"/>
            </a:xfrm>
          </p:grpSpPr>
          <p:sp>
            <p:nvSpPr>
              <p:cNvPr id="11279" name="Text Box 54"/>
              <p:cNvSpPr txBox="1">
                <a:spLocks noChangeArrowheads="1"/>
              </p:cNvSpPr>
              <p:nvPr/>
            </p:nvSpPr>
            <p:spPr bwMode="auto">
              <a:xfrm>
                <a:off x="268" y="2748"/>
                <a:ext cx="299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>
                    <a:latin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1280" name="Text Box 55"/>
              <p:cNvSpPr txBox="1">
                <a:spLocks noChangeArrowheads="1"/>
              </p:cNvSpPr>
              <p:nvPr/>
            </p:nvSpPr>
            <p:spPr bwMode="auto">
              <a:xfrm>
                <a:off x="295" y="3003"/>
                <a:ext cx="243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>
                    <a:latin typeface="黑体" panose="02010609060101010101" pitchFamily="49" charset="-122"/>
                    <a:ea typeface="黑体" panose="02010609060101010101" pitchFamily="49" charset="-122"/>
                  </a:rPr>
                  <a:t>2</a:t>
                </a:r>
              </a:p>
            </p:txBody>
          </p:sp>
          <p:sp>
            <p:nvSpPr>
              <p:cNvPr id="11281" name="Line 56"/>
              <p:cNvSpPr>
                <a:spLocks noChangeShapeType="1"/>
              </p:cNvSpPr>
              <p:nvPr/>
            </p:nvSpPr>
            <p:spPr bwMode="auto">
              <a:xfrm>
                <a:off x="295" y="3067"/>
                <a:ext cx="22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857250" y="3435350"/>
            <a:ext cx="7429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>
                <a:latin typeface="华文楷体" panose="02010600040101010101" pitchFamily="2" charset="-122"/>
                <a:ea typeface="华文楷体" panose="02010600040101010101" pitchFamily="2" charset="-122"/>
              </a:rPr>
              <a:t>拼出的长方形和圆有什么关系？</a:t>
            </a:r>
          </a:p>
        </p:txBody>
      </p:sp>
      <p:pic>
        <p:nvPicPr>
          <p:cNvPr id="12291" name="图片 7" descr="抠图、议一议.png"/>
          <p:cNvPicPr>
            <a:picLocks noChangeAspect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571500" y="1000125"/>
            <a:ext cx="28575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03462" name="Text Box 6"/>
          <p:cNvSpPr txBox="1">
            <a:spLocks noChangeArrowheads="1"/>
          </p:cNvSpPr>
          <p:nvPr/>
        </p:nvSpPr>
        <p:spPr bwMode="auto">
          <a:xfrm>
            <a:off x="5554663" y="1922463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400">
                <a:latin typeface="华文楷体" panose="02010600040101010101" pitchFamily="2" charset="-122"/>
                <a:ea typeface="华文楷体" panose="02010600040101010101" pitchFamily="2" charset="-122"/>
              </a:rPr>
              <a:t>r</a:t>
            </a:r>
          </a:p>
        </p:txBody>
      </p:sp>
      <p:grpSp>
        <p:nvGrpSpPr>
          <p:cNvPr id="2" name="Group 7"/>
          <p:cNvGrpSpPr/>
          <p:nvPr/>
        </p:nvGrpSpPr>
        <p:grpSpPr bwMode="auto">
          <a:xfrm>
            <a:off x="2754313" y="836613"/>
            <a:ext cx="442912" cy="992187"/>
            <a:chOff x="283" y="2748"/>
            <a:chExt cx="279" cy="625"/>
          </a:xfrm>
        </p:grpSpPr>
        <p:sp>
          <p:nvSpPr>
            <p:cNvPr id="13328" name="Text Box 8"/>
            <p:cNvSpPr txBox="1">
              <a:spLocks noChangeArrowheads="1"/>
            </p:cNvSpPr>
            <p:nvPr/>
          </p:nvSpPr>
          <p:spPr bwMode="auto">
            <a:xfrm>
              <a:off x="283" y="2748"/>
              <a:ext cx="27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C</a:t>
              </a:r>
            </a:p>
          </p:txBody>
        </p:sp>
        <p:sp>
          <p:nvSpPr>
            <p:cNvPr id="13329" name="Text Box 9"/>
            <p:cNvSpPr txBox="1">
              <a:spLocks noChangeArrowheads="1"/>
            </p:cNvSpPr>
            <p:nvPr/>
          </p:nvSpPr>
          <p:spPr bwMode="auto">
            <a:xfrm>
              <a:off x="295" y="3003"/>
              <a:ext cx="245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2</a:t>
              </a:r>
            </a:p>
          </p:txBody>
        </p:sp>
        <p:sp>
          <p:nvSpPr>
            <p:cNvPr id="13330" name="Line 10"/>
            <p:cNvSpPr>
              <a:spLocks noChangeShapeType="1"/>
            </p:cNvSpPr>
            <p:nvPr/>
          </p:nvSpPr>
          <p:spPr bwMode="auto">
            <a:xfrm>
              <a:off x="295" y="3067"/>
              <a:ext cx="22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</p:grpSp>
      <p:grpSp>
        <p:nvGrpSpPr>
          <p:cNvPr id="3" name="Group 14"/>
          <p:cNvGrpSpPr/>
          <p:nvPr/>
        </p:nvGrpSpPr>
        <p:grpSpPr bwMode="auto">
          <a:xfrm>
            <a:off x="1547813" y="1628775"/>
            <a:ext cx="4238625" cy="1439863"/>
            <a:chOff x="839" y="1374"/>
            <a:chExt cx="2670" cy="907"/>
          </a:xfrm>
        </p:grpSpPr>
        <p:pic>
          <p:nvPicPr>
            <p:cNvPr id="13326" name="Picture 13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9" y="1374"/>
              <a:ext cx="2670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7" name="Rectangle 12"/>
            <p:cNvSpPr>
              <a:spLocks noChangeArrowheads="1"/>
            </p:cNvSpPr>
            <p:nvPr/>
          </p:nvSpPr>
          <p:spPr bwMode="auto">
            <a:xfrm>
              <a:off x="884" y="1465"/>
              <a:ext cx="2495" cy="771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zh-CN" altLang="en-US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4" name="Group 17"/>
          <p:cNvGrpSpPr/>
          <p:nvPr/>
        </p:nvGrpSpPr>
        <p:grpSpPr bwMode="auto">
          <a:xfrm>
            <a:off x="3135313" y="933450"/>
            <a:ext cx="820737" cy="709613"/>
            <a:chOff x="1961" y="902"/>
            <a:chExt cx="517" cy="447"/>
          </a:xfrm>
        </p:grpSpPr>
        <p:sp>
          <p:nvSpPr>
            <p:cNvPr id="13324" name="Text Box 15"/>
            <p:cNvSpPr txBox="1">
              <a:spLocks noChangeArrowheads="1"/>
            </p:cNvSpPr>
            <p:nvPr/>
          </p:nvSpPr>
          <p:spPr bwMode="auto">
            <a:xfrm>
              <a:off x="1961" y="1026"/>
              <a:ext cx="308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0000FF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＝</a:t>
              </a:r>
            </a:p>
          </p:txBody>
        </p:sp>
        <p:sp>
          <p:nvSpPr>
            <p:cNvPr id="13325" name="Rectangle 16"/>
            <p:cNvSpPr>
              <a:spLocks noChangeArrowheads="1"/>
            </p:cNvSpPr>
            <p:nvPr/>
          </p:nvSpPr>
          <p:spPr bwMode="auto">
            <a:xfrm>
              <a:off x="2101" y="902"/>
              <a:ext cx="377" cy="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4000" b="1">
                  <a:solidFill>
                    <a:srgbClr val="0000FF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πr</a:t>
              </a:r>
            </a:p>
          </p:txBody>
        </p:sp>
      </p:grpSp>
      <p:sp>
        <p:nvSpPr>
          <p:cNvPr id="403474" name="Text Box 18"/>
          <p:cNvSpPr txBox="1">
            <a:spLocks noChangeArrowheads="1"/>
          </p:cNvSpPr>
          <p:nvPr/>
        </p:nvSpPr>
        <p:spPr bwMode="auto">
          <a:xfrm>
            <a:off x="285750" y="2492375"/>
            <a:ext cx="8174038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kumimoji="1" lang="en-US" altLang="zh-CN" sz="44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zh-CN" sz="3600" b="1"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kumimoji="1" lang="zh-CN" altLang="en-US" sz="3600" b="1">
                <a:latin typeface="华文楷体" panose="02010600040101010101" pitchFamily="2" charset="-122"/>
                <a:ea typeface="华文楷体" panose="02010600040101010101" pitchFamily="2" charset="-122"/>
              </a:rPr>
              <a:t>因为</a:t>
            </a:r>
            <a:r>
              <a:rPr kumimoji="1" lang="en-US" altLang="zh-CN" sz="3600" b="1">
                <a:latin typeface="华文楷体" panose="02010600040101010101" pitchFamily="2" charset="-122"/>
                <a:ea typeface="华文楷体" panose="02010600040101010101" pitchFamily="2" charset="-122"/>
              </a:rPr>
              <a:t>:</a:t>
            </a:r>
            <a:r>
              <a:rPr kumimoji="1" lang="zh-CN" altLang="en-US" sz="3600" b="1">
                <a:latin typeface="华文楷体" panose="02010600040101010101" pitchFamily="2" charset="-122"/>
                <a:ea typeface="华文楷体" panose="02010600040101010101" pitchFamily="2" charset="-122"/>
              </a:rPr>
              <a:t>长方形的面积 </a:t>
            </a:r>
            <a:r>
              <a:rPr kumimoji="1" lang="en-US" altLang="zh-CN" sz="3600" b="1">
                <a:latin typeface="华文楷体" panose="02010600040101010101" pitchFamily="2" charset="-122"/>
                <a:ea typeface="华文楷体" panose="02010600040101010101" pitchFamily="2" charset="-122"/>
              </a:rPr>
              <a:t>= </a:t>
            </a:r>
            <a:r>
              <a:rPr kumimoji="1" lang="zh-CN" altLang="en-US" sz="36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长 </a:t>
            </a:r>
            <a:r>
              <a:rPr kumimoji="1" lang="en-US" altLang="zh-CN" sz="36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× </a:t>
            </a:r>
            <a:r>
              <a:rPr kumimoji="1" lang="zh-CN" altLang="en-US" sz="36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宽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kumimoji="1" lang="zh-CN" altLang="zh-CN" sz="36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03475" name="AutoShape 19"/>
          <p:cNvSpPr>
            <a:spLocks noChangeArrowheads="1"/>
          </p:cNvSpPr>
          <p:nvPr/>
        </p:nvSpPr>
        <p:spPr bwMode="auto">
          <a:xfrm>
            <a:off x="3000375" y="4068763"/>
            <a:ext cx="358775" cy="431800"/>
          </a:xfrm>
          <a:prstGeom prst="downArrow">
            <a:avLst>
              <a:gd name="adj1" fmla="val 50000"/>
              <a:gd name="adj2" fmla="val 30088"/>
            </a:avLst>
          </a:prstGeom>
          <a:noFill/>
          <a:ln w="25400" algn="ctr">
            <a:solidFill>
              <a:srgbClr val="FF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03476" name="AutoShape 20"/>
          <p:cNvSpPr>
            <a:spLocks noChangeArrowheads="1"/>
          </p:cNvSpPr>
          <p:nvPr/>
        </p:nvSpPr>
        <p:spPr bwMode="auto">
          <a:xfrm>
            <a:off x="5143500" y="4068763"/>
            <a:ext cx="358775" cy="431800"/>
          </a:xfrm>
          <a:prstGeom prst="downArrow">
            <a:avLst>
              <a:gd name="adj1" fmla="val 50000"/>
              <a:gd name="adj2" fmla="val 30088"/>
            </a:avLst>
          </a:prstGeom>
          <a:noFill/>
          <a:ln w="25400" algn="ctr">
            <a:solidFill>
              <a:srgbClr val="FF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03477" name="AutoShape 21"/>
          <p:cNvSpPr>
            <a:spLocks noChangeArrowheads="1"/>
          </p:cNvSpPr>
          <p:nvPr/>
        </p:nvSpPr>
        <p:spPr bwMode="auto">
          <a:xfrm>
            <a:off x="6215063" y="4068763"/>
            <a:ext cx="358775" cy="431800"/>
          </a:xfrm>
          <a:prstGeom prst="downArrow">
            <a:avLst>
              <a:gd name="adj1" fmla="val 50000"/>
              <a:gd name="adj2" fmla="val 30088"/>
            </a:avLst>
          </a:prstGeom>
          <a:noFill/>
          <a:ln w="25400" algn="ctr">
            <a:solidFill>
              <a:srgbClr val="FF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03478" name="Text Box 22"/>
          <p:cNvSpPr txBox="1">
            <a:spLocks noChangeArrowheads="1"/>
          </p:cNvSpPr>
          <p:nvPr/>
        </p:nvSpPr>
        <p:spPr bwMode="auto">
          <a:xfrm>
            <a:off x="1114425" y="3860800"/>
            <a:ext cx="7386638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kumimoji="1" lang="en-US" altLang="zh-CN" sz="400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zh-CN" altLang="en-US" sz="4000" b="1">
                <a:latin typeface="华文楷体" panose="02010600040101010101" pitchFamily="2" charset="-122"/>
                <a:ea typeface="华文楷体" panose="02010600040101010101" pitchFamily="2" charset="-122"/>
              </a:rPr>
              <a:t>所以</a:t>
            </a:r>
            <a:r>
              <a:rPr kumimoji="1" lang="en-US" altLang="zh-CN" sz="4000" b="1">
                <a:latin typeface="华文楷体" panose="02010600040101010101" pitchFamily="2" charset="-122"/>
                <a:ea typeface="华文楷体" panose="02010600040101010101" pitchFamily="2" charset="-122"/>
              </a:rPr>
              <a:t>:</a:t>
            </a:r>
            <a:r>
              <a:rPr kumimoji="1" lang="zh-CN" altLang="en-US" sz="4000" b="1">
                <a:latin typeface="华文楷体" panose="02010600040101010101" pitchFamily="2" charset="-122"/>
                <a:ea typeface="华文楷体" panose="02010600040101010101" pitchFamily="2" charset="-122"/>
              </a:rPr>
              <a:t>圆的面积 </a:t>
            </a:r>
            <a:r>
              <a:rPr kumimoji="1" lang="en-US" altLang="zh-CN" sz="4000" b="1">
                <a:latin typeface="华文楷体" panose="02010600040101010101" pitchFamily="2" charset="-122"/>
                <a:ea typeface="华文楷体" panose="02010600040101010101" pitchFamily="2" charset="-122"/>
              </a:rPr>
              <a:t>=  </a:t>
            </a:r>
            <a:r>
              <a:rPr lang="en-US" altLang="zh-CN" sz="40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πr</a:t>
            </a:r>
            <a:r>
              <a:rPr kumimoji="1" lang="en-US" altLang="zh-CN" sz="400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× </a:t>
            </a:r>
            <a:r>
              <a:rPr lang="en-US" altLang="zh-CN" sz="40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r</a:t>
            </a:r>
            <a:endParaRPr kumimoji="1" lang="en-US" altLang="zh-CN" sz="40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zh-CN" sz="320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    </a:t>
            </a:r>
            <a:endParaRPr kumimoji="1" lang="zh-CN" altLang="zh-CN" baseline="4400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03479" name="Rectangle 23"/>
          <p:cNvSpPr>
            <a:spLocks noChangeArrowheads="1"/>
          </p:cNvSpPr>
          <p:nvPr/>
        </p:nvSpPr>
        <p:spPr bwMode="auto">
          <a:xfrm>
            <a:off x="4429125" y="5297488"/>
            <a:ext cx="14859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kumimoji="1" lang="en-US" altLang="zh-CN" sz="4000" b="1">
                <a:latin typeface="华文楷体" panose="02010600040101010101" pitchFamily="2" charset="-122"/>
                <a:ea typeface="华文楷体" panose="02010600040101010101" pitchFamily="2" charset="-122"/>
              </a:rPr>
              <a:t>=  </a:t>
            </a:r>
            <a:r>
              <a:rPr lang="en-US" altLang="zh-CN" sz="40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πr</a:t>
            </a:r>
            <a:r>
              <a:rPr kumimoji="1" lang="en-US" altLang="zh-CN" sz="40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kumimoji="1" lang="en-US" altLang="zh-CN" sz="4000" b="1" baseline="3600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endParaRPr kumimoji="1" lang="zh-CN" altLang="zh-CN" sz="4000" b="1" baseline="3600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3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0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0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0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0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0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0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62" grpId="0"/>
      <p:bldP spid="403474" grpId="0"/>
      <p:bldP spid="403475" grpId="0" animBg="1"/>
      <p:bldP spid="403476" grpId="0" animBg="1"/>
      <p:bldP spid="403477" grpId="0" animBg="1"/>
      <p:bldP spid="403478" grpId="0"/>
      <p:bldP spid="40347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14338" name="图片 2" descr="抠图、图片2.png"/>
          <p:cNvPicPr>
            <a:picLocks noChangeAspect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357188" y="928688"/>
            <a:ext cx="1941512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714375" y="1300163"/>
            <a:ext cx="12858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归纳总结</a:t>
            </a: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571500" y="3071813"/>
            <a:ext cx="8072438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500"/>
              </a:lnSpc>
            </a:pP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圆形物体表面或圆形物体、图形所占平面的大小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，叫做</a:t>
            </a:r>
            <a:r>
              <a:rPr lang="zh-CN" altLang="en-US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圆的面积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>
              <a:lnSpc>
                <a:spcPts val="4500"/>
              </a:lnSpc>
            </a:pP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2.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估算飞镖板面积时发现：把圆等分成若干份后，拼成的图形接近长方形。长方形的长接近周长的一半，宽接近圆的半径，圆的面积可按长方形的面积估算。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15362" name="组合 6"/>
          <p:cNvGrpSpPr/>
          <p:nvPr/>
        </p:nvGrpSpPr>
        <p:grpSpPr bwMode="auto">
          <a:xfrm>
            <a:off x="428625" y="1000125"/>
            <a:ext cx="2500313" cy="1452563"/>
            <a:chOff x="428596" y="857232"/>
            <a:chExt cx="2500342" cy="1452327"/>
          </a:xfrm>
        </p:grpSpPr>
        <p:pic>
          <p:nvPicPr>
            <p:cNvPr id="15364" name="图片 4" descr="抠图、试一试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28596" y="857232"/>
              <a:ext cx="2428892" cy="1452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5" name="TextBox 4"/>
            <p:cNvSpPr txBox="1">
              <a:spLocks noChangeArrowheads="1"/>
            </p:cNvSpPr>
            <p:nvPr/>
          </p:nvSpPr>
          <p:spPr bwMode="auto">
            <a:xfrm>
              <a:off x="1214438" y="1571625"/>
              <a:ext cx="17145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600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试一试</a:t>
              </a:r>
            </a:p>
          </p:txBody>
        </p:sp>
      </p:grp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571500" y="3214688"/>
            <a:ext cx="8001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用圆的面积公式计算飞镖板的面积。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642938" y="2416175"/>
            <a:ext cx="7929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求下面各圆的面积。</a:t>
            </a:r>
          </a:p>
        </p:txBody>
      </p:sp>
      <p:grpSp>
        <p:nvGrpSpPr>
          <p:cNvPr id="16387" name="组合 4"/>
          <p:cNvGrpSpPr/>
          <p:nvPr/>
        </p:nvGrpSpPr>
        <p:grpSpPr bwMode="auto">
          <a:xfrm>
            <a:off x="500063" y="785813"/>
            <a:ext cx="2428875" cy="1500187"/>
            <a:chOff x="500063" y="785813"/>
            <a:chExt cx="2428875" cy="1500187"/>
          </a:xfrm>
        </p:grpSpPr>
        <p:pic>
          <p:nvPicPr>
            <p:cNvPr id="16389" name="图片 3" descr="抠图、练一练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00063" y="785813"/>
              <a:ext cx="2390775" cy="150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TextBox 4"/>
            <p:cNvSpPr txBox="1">
              <a:spLocks noChangeArrowheads="1"/>
            </p:cNvSpPr>
            <p:nvPr/>
          </p:nvSpPr>
          <p:spPr bwMode="auto">
            <a:xfrm>
              <a:off x="1214438" y="1571625"/>
              <a:ext cx="17145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600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练一练</a:t>
              </a:r>
            </a:p>
          </p:txBody>
        </p:sp>
      </p:grpSp>
      <p:pic>
        <p:nvPicPr>
          <p:cNvPr id="16388" name="图片 7" descr="图片2.png"/>
          <p:cNvPicPr>
            <a:picLocks noChangeAspect="1"/>
          </p:cNvPicPr>
          <p:nvPr/>
        </p:nvPicPr>
        <p:blipFill>
          <a:blip r:embed="rId4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928688" y="3571875"/>
            <a:ext cx="7424737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642938" y="1085850"/>
            <a:ext cx="80724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2.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一个圆形旋转展台，台面半径为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米，台面的面积是多少平方米？</a:t>
            </a:r>
          </a:p>
        </p:txBody>
      </p:sp>
      <p:pic>
        <p:nvPicPr>
          <p:cNvPr id="17411" name="图片 4" descr="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2500313"/>
            <a:ext cx="4857750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00250" y="5072063"/>
            <a:ext cx="57483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3.14×3²</a:t>
            </a:r>
            <a:r>
              <a:rPr lang="zh-CN" altLang="en-US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28.26</a:t>
            </a:r>
            <a:r>
              <a:rPr lang="zh-CN" altLang="en-US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（平方米）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71625" y="5786438"/>
            <a:ext cx="69294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答：台面的面积是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28.26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平方米。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571500" y="1571625"/>
            <a:ext cx="778668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3.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王大爷要建一个半径为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22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米的圆形养鱼池。算一算：这个养鱼池占地多少平方米？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71625" y="3643313"/>
            <a:ext cx="6073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3.14×22²</a:t>
            </a:r>
            <a:r>
              <a:rPr lang="zh-CN" altLang="en-US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1519.76</a:t>
            </a:r>
            <a:r>
              <a:rPr lang="zh-CN" altLang="en-US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（平方米）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43000" y="4773613"/>
            <a:ext cx="7572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答：这个养鱼池占地</a:t>
            </a: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1519.76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平方米。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571500" y="2468563"/>
            <a:ext cx="77866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4.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自己用圆规画一个圆，然后计算它的面积</a:t>
            </a:r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 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285750" y="1711325"/>
            <a:ext cx="8553450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、经历估算飞镖板面积、动手操作、讨论等探索圆面积计算公式的过程。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、理解并掌握圆的面积公式，能运用公式正确进行计算。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、体验圆面积公式推导的可行性和结论的确定性，感受转化和无限分割等数学思想。</a:t>
            </a: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3095625" y="884238"/>
            <a:ext cx="3048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教学目标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1285875" y="4357688"/>
            <a:ext cx="72151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说一说有关飞</a:t>
            </a:r>
            <a:r>
              <a:rPr lang="zh-CN" altLang="en-US" sz="4400" b="1" dirty="0">
                <a:latin typeface="楷体_GB2312" pitchFamily="49" charset="-122"/>
                <a:ea typeface="楷体_GB2312" pitchFamily="49" charset="-122"/>
              </a:rPr>
              <a:t>镖</a:t>
            </a:r>
            <a:r>
              <a:rPr lang="zh-CN" altLang="en-US" sz="4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的知识。</a:t>
            </a:r>
          </a:p>
        </p:txBody>
      </p:sp>
      <p:pic>
        <p:nvPicPr>
          <p:cNvPr id="4099" name="图片 5" descr="6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" y="928688"/>
            <a:ext cx="2428875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571500" y="5929313"/>
            <a:ext cx="8501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观察飞镖板，说一说你发现了什么？</a:t>
            </a:r>
          </a:p>
        </p:txBody>
      </p:sp>
      <p:grpSp>
        <p:nvGrpSpPr>
          <p:cNvPr id="5123" name="组合 6"/>
          <p:cNvGrpSpPr/>
          <p:nvPr/>
        </p:nvGrpSpPr>
        <p:grpSpPr bwMode="auto">
          <a:xfrm>
            <a:off x="2571750" y="1785938"/>
            <a:ext cx="3500438" cy="4214812"/>
            <a:chOff x="2571736" y="2357430"/>
            <a:chExt cx="3500462" cy="4214842"/>
          </a:xfrm>
        </p:grpSpPr>
        <p:pic>
          <p:nvPicPr>
            <p:cNvPr id="5126" name="Picture 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571736" y="2357430"/>
              <a:ext cx="3500462" cy="3500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TextBox 3"/>
            <p:cNvSpPr txBox="1">
              <a:spLocks noChangeArrowheads="1"/>
            </p:cNvSpPr>
            <p:nvPr/>
          </p:nvSpPr>
          <p:spPr bwMode="auto">
            <a:xfrm>
              <a:off x="3357554" y="5925941"/>
              <a:ext cx="242889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600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r</a:t>
              </a:r>
              <a:r>
                <a:rPr lang="zh-CN" altLang="en-US" sz="3600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＝</a:t>
              </a:r>
              <a:r>
                <a:rPr lang="en-US" altLang="zh-CN" sz="3600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10cm</a:t>
              </a:r>
              <a:endParaRPr lang="zh-CN" altLang="en-US" sz="3600" b="1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pic>
        <p:nvPicPr>
          <p:cNvPr id="5124" name="图片 6" descr="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962025"/>
            <a:ext cx="6667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7"/>
          <p:cNvSpPr txBox="1">
            <a:spLocks noChangeArrowheads="1"/>
          </p:cNvSpPr>
          <p:nvPr/>
        </p:nvSpPr>
        <p:spPr bwMode="auto">
          <a:xfrm>
            <a:off x="1214438" y="1073150"/>
            <a:ext cx="7500937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500"/>
              </a:lnSpc>
            </a:pP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估算飞镖板的面积。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571500" y="785813"/>
            <a:ext cx="8286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估算一下：这块飞镖板表面的面积大约是多少平方厘米？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6786563" y="1785938"/>
            <a:ext cx="15144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图片 10" descr="图片1.png"/>
          <p:cNvPicPr>
            <a:picLocks noChangeAspect="1"/>
          </p:cNvPicPr>
          <p:nvPr/>
        </p:nvPicPr>
        <p:blipFill>
          <a:blip r:embed="rId4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500063" y="2143125"/>
            <a:ext cx="5786437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71500" y="3786188"/>
            <a:ext cx="2571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飞标板周长：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071688" y="4273550"/>
            <a:ext cx="5214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2×3.14×10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62.8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（厘米）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71500" y="4714875"/>
            <a:ext cx="2928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小三角形面积：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71500" y="5643563"/>
            <a:ext cx="2571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飞标板面积：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071688" y="6130925"/>
            <a:ext cx="5214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15.7×20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314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（平方厘米）</a:t>
            </a:r>
          </a:p>
        </p:txBody>
      </p:sp>
      <p:grpSp>
        <p:nvGrpSpPr>
          <p:cNvPr id="2" name="组合 22"/>
          <p:cNvGrpSpPr/>
          <p:nvPr/>
        </p:nvGrpSpPr>
        <p:grpSpPr bwMode="auto">
          <a:xfrm>
            <a:off x="2071688" y="4892675"/>
            <a:ext cx="7215187" cy="1179513"/>
            <a:chOff x="1643063" y="4893132"/>
            <a:chExt cx="7215187" cy="1179074"/>
          </a:xfrm>
        </p:grpSpPr>
        <p:sp>
          <p:nvSpPr>
            <p:cNvPr id="6155" name="TextBox 14"/>
            <p:cNvSpPr txBox="1">
              <a:spLocks noChangeArrowheads="1"/>
            </p:cNvSpPr>
            <p:nvPr/>
          </p:nvSpPr>
          <p:spPr bwMode="auto">
            <a:xfrm>
              <a:off x="1643063" y="5214950"/>
              <a:ext cx="7215187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dirty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62.8×     ×10÷2</a:t>
              </a:r>
              <a:r>
                <a:rPr lang="zh-CN" altLang="en-US" sz="3200" b="1" dirty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 ＝</a:t>
              </a:r>
              <a:r>
                <a:rPr lang="en-US" altLang="zh-CN" sz="3200" b="1" dirty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15.7</a:t>
              </a:r>
              <a:r>
                <a:rPr lang="zh-CN" altLang="en-US" sz="3200" b="1" dirty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（平方厘米）</a:t>
              </a:r>
            </a:p>
          </p:txBody>
        </p:sp>
        <p:grpSp>
          <p:nvGrpSpPr>
            <p:cNvPr id="6156" name="组合 18"/>
            <p:cNvGrpSpPr/>
            <p:nvPr/>
          </p:nvGrpSpPr>
          <p:grpSpPr bwMode="auto">
            <a:xfrm>
              <a:off x="2786050" y="4893132"/>
              <a:ext cx="778318" cy="1179074"/>
              <a:chOff x="1795463" y="3772919"/>
              <a:chExt cx="990587" cy="1179074"/>
            </a:xfrm>
          </p:grpSpPr>
          <p:sp>
            <p:nvSpPr>
              <p:cNvPr id="6157" name="TextBox 19"/>
              <p:cNvSpPr txBox="1">
                <a:spLocks noChangeArrowheads="1"/>
              </p:cNvSpPr>
              <p:nvPr/>
            </p:nvSpPr>
            <p:spPr bwMode="auto">
              <a:xfrm>
                <a:off x="1795463" y="4367218"/>
                <a:ext cx="990587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 b="1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20</a:t>
                </a:r>
                <a:endParaRPr lang="zh-CN" altLang="en-US" sz="3200" b="1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6158" name="TextBox 20"/>
              <p:cNvSpPr txBox="1">
                <a:spLocks noChangeArrowheads="1"/>
              </p:cNvSpPr>
              <p:nvPr/>
            </p:nvSpPr>
            <p:spPr bwMode="auto">
              <a:xfrm>
                <a:off x="1928831" y="3772919"/>
                <a:ext cx="500029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 b="1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1</a:t>
                </a:r>
                <a:endParaRPr lang="zh-CN" altLang="en-US" sz="3200" b="1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cxnSp>
            <p:nvCxnSpPr>
              <p:cNvPr id="22" name="直接连接符 21"/>
              <p:cNvCxnSpPr/>
              <p:nvPr/>
            </p:nvCxnSpPr>
            <p:spPr>
              <a:xfrm>
                <a:off x="1850031" y="4356902"/>
                <a:ext cx="571790" cy="158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95267" name="Oval 3"/>
          <p:cNvSpPr>
            <a:spLocks noChangeArrowheads="1"/>
          </p:cNvSpPr>
          <p:nvPr/>
        </p:nvSpPr>
        <p:spPr bwMode="auto">
          <a:xfrm>
            <a:off x="2484438" y="2308225"/>
            <a:ext cx="3887787" cy="3887788"/>
          </a:xfrm>
          <a:prstGeom prst="ellipse">
            <a:avLst/>
          </a:prstGeom>
          <a:solidFill>
            <a:srgbClr val="FFFF00"/>
          </a:solidFill>
          <a:ln w="19050" algn="ctr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/>
          <a:p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95268" name="PubChord"/>
          <p:cNvSpPr>
            <a:spLocks noEditPoints="1" noChangeArrowheads="1"/>
          </p:cNvSpPr>
          <p:nvPr/>
        </p:nvSpPr>
        <p:spPr bwMode="auto">
          <a:xfrm rot="-2671219">
            <a:off x="2484438" y="2308225"/>
            <a:ext cx="3887787" cy="38877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3163" y="3163"/>
                </a:moveTo>
                <a:cubicBezTo>
                  <a:pt x="1137" y="5188"/>
                  <a:pt x="0" y="79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rgbClr val="009900"/>
          </a:solidFill>
          <a:ln w="19050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2" name="Group 5"/>
          <p:cNvGrpSpPr/>
          <p:nvPr/>
        </p:nvGrpSpPr>
        <p:grpSpPr bwMode="auto">
          <a:xfrm>
            <a:off x="2627313" y="2308225"/>
            <a:ext cx="3600450" cy="3887788"/>
            <a:chOff x="2789" y="1525"/>
            <a:chExt cx="2268" cy="2449"/>
          </a:xfrm>
        </p:grpSpPr>
        <p:sp>
          <p:nvSpPr>
            <p:cNvPr id="7190" name="Line 6"/>
            <p:cNvSpPr>
              <a:spLocks noChangeShapeType="1"/>
            </p:cNvSpPr>
            <p:nvPr/>
          </p:nvSpPr>
          <p:spPr bwMode="auto">
            <a:xfrm>
              <a:off x="3923" y="1525"/>
              <a:ext cx="0" cy="244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7191" name="Line 7"/>
            <p:cNvSpPr>
              <a:spLocks noChangeShapeType="1"/>
            </p:cNvSpPr>
            <p:nvPr/>
          </p:nvSpPr>
          <p:spPr bwMode="auto">
            <a:xfrm flipH="1">
              <a:off x="3061" y="1888"/>
              <a:ext cx="1724" cy="17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7192" name="Line 8"/>
            <p:cNvSpPr>
              <a:spLocks noChangeShapeType="1"/>
            </p:cNvSpPr>
            <p:nvPr/>
          </p:nvSpPr>
          <p:spPr bwMode="auto">
            <a:xfrm>
              <a:off x="3061" y="1888"/>
              <a:ext cx="1724" cy="17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7193" name="Line 9"/>
            <p:cNvSpPr>
              <a:spLocks noChangeShapeType="1"/>
            </p:cNvSpPr>
            <p:nvPr/>
          </p:nvSpPr>
          <p:spPr bwMode="auto">
            <a:xfrm flipV="1">
              <a:off x="3424" y="1616"/>
              <a:ext cx="998" cy="22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7194" name="Line 10"/>
            <p:cNvSpPr>
              <a:spLocks noChangeShapeType="1"/>
            </p:cNvSpPr>
            <p:nvPr/>
          </p:nvSpPr>
          <p:spPr bwMode="auto">
            <a:xfrm>
              <a:off x="3470" y="1616"/>
              <a:ext cx="907" cy="22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7195" name="Line 11"/>
            <p:cNvSpPr>
              <a:spLocks noChangeShapeType="1"/>
            </p:cNvSpPr>
            <p:nvPr/>
          </p:nvSpPr>
          <p:spPr bwMode="auto">
            <a:xfrm>
              <a:off x="3061" y="1888"/>
              <a:ext cx="1724" cy="17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7196" name="Line 12"/>
            <p:cNvSpPr>
              <a:spLocks noChangeShapeType="1"/>
            </p:cNvSpPr>
            <p:nvPr/>
          </p:nvSpPr>
          <p:spPr bwMode="auto">
            <a:xfrm flipV="1">
              <a:off x="2789" y="2251"/>
              <a:ext cx="2268" cy="9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7197" name="Line 13"/>
            <p:cNvSpPr>
              <a:spLocks noChangeShapeType="1"/>
            </p:cNvSpPr>
            <p:nvPr/>
          </p:nvSpPr>
          <p:spPr bwMode="auto">
            <a:xfrm>
              <a:off x="2789" y="2296"/>
              <a:ext cx="2268" cy="90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</p:grpSp>
      <p:sp>
        <p:nvSpPr>
          <p:cNvPr id="7173" name="Text Box 14"/>
          <p:cNvSpPr txBox="1">
            <a:spLocks noChangeArrowheads="1"/>
          </p:cNvSpPr>
          <p:nvPr/>
        </p:nvSpPr>
        <p:spPr bwMode="auto">
          <a:xfrm>
            <a:off x="571500" y="857250"/>
            <a:ext cx="8215313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latin typeface="华文楷体" panose="02010600040101010101" pitchFamily="2" charset="-122"/>
                <a:ea typeface="华文楷体" panose="02010600040101010101" pitchFamily="2" charset="-122"/>
              </a:rPr>
              <a:t>把飞镖板剪开平均分成</a:t>
            </a:r>
            <a:r>
              <a:rPr lang="en-US" altLang="zh-CN" sz="3600" b="1">
                <a:latin typeface="华文楷体" panose="02010600040101010101" pitchFamily="2" charset="-122"/>
                <a:ea typeface="华文楷体" panose="02010600040101010101" pitchFamily="2" charset="-122"/>
              </a:rPr>
              <a:t>16</a:t>
            </a:r>
            <a:r>
              <a:rPr lang="zh-CN" altLang="en-US" sz="3600" b="1">
                <a:latin typeface="华文楷体" panose="02010600040101010101" pitchFamily="2" charset="-122"/>
                <a:ea typeface="华文楷体" panose="02010600040101010101" pitchFamily="2" charset="-122"/>
              </a:rPr>
              <a:t>份，拼成一个近似的长方形。</a:t>
            </a:r>
          </a:p>
        </p:txBody>
      </p:sp>
      <p:sp>
        <p:nvSpPr>
          <p:cNvPr id="395279" name="Text Box 15"/>
          <p:cNvSpPr txBox="1">
            <a:spLocks noChangeArrowheads="1"/>
          </p:cNvSpPr>
          <p:nvPr/>
        </p:nvSpPr>
        <p:spPr bwMode="auto">
          <a:xfrm>
            <a:off x="2743200" y="3671888"/>
            <a:ext cx="533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</a:p>
        </p:txBody>
      </p:sp>
      <p:sp>
        <p:nvSpPr>
          <p:cNvPr id="395280" name="Text Box 16"/>
          <p:cNvSpPr txBox="1">
            <a:spLocks noChangeArrowheads="1"/>
          </p:cNvSpPr>
          <p:nvPr/>
        </p:nvSpPr>
        <p:spPr bwMode="auto">
          <a:xfrm>
            <a:off x="3030538" y="3100388"/>
            <a:ext cx="533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</a:p>
        </p:txBody>
      </p:sp>
      <p:sp>
        <p:nvSpPr>
          <p:cNvPr id="395281" name="Text Box 17"/>
          <p:cNvSpPr txBox="1">
            <a:spLocks noChangeArrowheads="1"/>
          </p:cNvSpPr>
          <p:nvPr/>
        </p:nvSpPr>
        <p:spPr bwMode="auto">
          <a:xfrm>
            <a:off x="3386138" y="2747963"/>
            <a:ext cx="533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</a:p>
        </p:txBody>
      </p:sp>
      <p:sp>
        <p:nvSpPr>
          <p:cNvPr id="395282" name="Text Box 18"/>
          <p:cNvSpPr txBox="1">
            <a:spLocks noChangeArrowheads="1"/>
          </p:cNvSpPr>
          <p:nvPr/>
        </p:nvSpPr>
        <p:spPr bwMode="auto">
          <a:xfrm>
            <a:off x="3919538" y="2595563"/>
            <a:ext cx="533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</a:p>
        </p:txBody>
      </p:sp>
      <p:sp>
        <p:nvSpPr>
          <p:cNvPr id="395283" name="Text Box 19"/>
          <p:cNvSpPr txBox="1">
            <a:spLocks noChangeArrowheads="1"/>
          </p:cNvSpPr>
          <p:nvPr/>
        </p:nvSpPr>
        <p:spPr bwMode="auto">
          <a:xfrm>
            <a:off x="4529138" y="2595563"/>
            <a:ext cx="533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</a:p>
        </p:txBody>
      </p:sp>
      <p:sp>
        <p:nvSpPr>
          <p:cNvPr id="395284" name="Text Box 20"/>
          <p:cNvSpPr txBox="1">
            <a:spLocks noChangeArrowheads="1"/>
          </p:cNvSpPr>
          <p:nvPr/>
        </p:nvSpPr>
        <p:spPr bwMode="auto">
          <a:xfrm>
            <a:off x="5062538" y="2671763"/>
            <a:ext cx="533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</a:p>
        </p:txBody>
      </p:sp>
      <p:sp>
        <p:nvSpPr>
          <p:cNvPr id="395285" name="Text Box 21"/>
          <p:cNvSpPr txBox="1">
            <a:spLocks noChangeArrowheads="1"/>
          </p:cNvSpPr>
          <p:nvPr/>
        </p:nvSpPr>
        <p:spPr bwMode="auto">
          <a:xfrm>
            <a:off x="5407025" y="316865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7</a:t>
            </a:r>
          </a:p>
        </p:txBody>
      </p:sp>
      <p:sp>
        <p:nvSpPr>
          <p:cNvPr id="395286" name="Text Box 22"/>
          <p:cNvSpPr txBox="1">
            <a:spLocks noChangeArrowheads="1"/>
          </p:cNvSpPr>
          <p:nvPr/>
        </p:nvSpPr>
        <p:spPr bwMode="auto">
          <a:xfrm>
            <a:off x="5622925" y="3671888"/>
            <a:ext cx="533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8</a:t>
            </a:r>
          </a:p>
        </p:txBody>
      </p:sp>
      <p:sp>
        <p:nvSpPr>
          <p:cNvPr id="395287" name="Text Box 23"/>
          <p:cNvSpPr txBox="1">
            <a:spLocks noChangeArrowheads="1"/>
          </p:cNvSpPr>
          <p:nvPr/>
        </p:nvSpPr>
        <p:spPr bwMode="auto">
          <a:xfrm>
            <a:off x="5672138" y="424815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9</a:t>
            </a:r>
          </a:p>
        </p:txBody>
      </p:sp>
      <p:sp>
        <p:nvSpPr>
          <p:cNvPr id="395288" name="Text Box 24"/>
          <p:cNvSpPr txBox="1">
            <a:spLocks noChangeArrowheads="1"/>
          </p:cNvSpPr>
          <p:nvPr/>
        </p:nvSpPr>
        <p:spPr bwMode="auto">
          <a:xfrm>
            <a:off x="5364163" y="4752975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</a:p>
        </p:txBody>
      </p:sp>
      <p:sp>
        <p:nvSpPr>
          <p:cNvPr id="395289" name="Text Box 25"/>
          <p:cNvSpPr txBox="1">
            <a:spLocks noChangeArrowheads="1"/>
          </p:cNvSpPr>
          <p:nvPr/>
        </p:nvSpPr>
        <p:spPr bwMode="auto">
          <a:xfrm>
            <a:off x="4932363" y="5184775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11</a:t>
            </a:r>
          </a:p>
        </p:txBody>
      </p:sp>
      <p:sp>
        <p:nvSpPr>
          <p:cNvPr id="395290" name="Text Box 26"/>
          <p:cNvSpPr txBox="1">
            <a:spLocks noChangeArrowheads="1"/>
          </p:cNvSpPr>
          <p:nvPr/>
        </p:nvSpPr>
        <p:spPr bwMode="auto">
          <a:xfrm>
            <a:off x="4356100" y="5400675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12</a:t>
            </a:r>
          </a:p>
        </p:txBody>
      </p:sp>
      <p:sp>
        <p:nvSpPr>
          <p:cNvPr id="395291" name="Text Box 27"/>
          <p:cNvSpPr txBox="1">
            <a:spLocks noChangeArrowheads="1"/>
          </p:cNvSpPr>
          <p:nvPr/>
        </p:nvSpPr>
        <p:spPr bwMode="auto">
          <a:xfrm>
            <a:off x="3851275" y="5400675"/>
            <a:ext cx="68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13</a:t>
            </a:r>
          </a:p>
        </p:txBody>
      </p:sp>
      <p:sp>
        <p:nvSpPr>
          <p:cNvPr id="395292" name="Text Box 28"/>
          <p:cNvSpPr txBox="1">
            <a:spLocks noChangeArrowheads="1"/>
          </p:cNvSpPr>
          <p:nvPr/>
        </p:nvSpPr>
        <p:spPr bwMode="auto">
          <a:xfrm>
            <a:off x="3276600" y="5184775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14</a:t>
            </a:r>
          </a:p>
        </p:txBody>
      </p:sp>
      <p:sp>
        <p:nvSpPr>
          <p:cNvPr id="395293" name="Text Box 29"/>
          <p:cNvSpPr txBox="1">
            <a:spLocks noChangeArrowheads="1"/>
          </p:cNvSpPr>
          <p:nvPr/>
        </p:nvSpPr>
        <p:spPr bwMode="auto">
          <a:xfrm>
            <a:off x="2949575" y="4752975"/>
            <a:ext cx="68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15</a:t>
            </a:r>
          </a:p>
        </p:txBody>
      </p:sp>
      <p:sp>
        <p:nvSpPr>
          <p:cNvPr id="395294" name="Text Box 30"/>
          <p:cNvSpPr txBox="1">
            <a:spLocks noChangeArrowheads="1"/>
          </p:cNvSpPr>
          <p:nvPr/>
        </p:nvSpPr>
        <p:spPr bwMode="auto">
          <a:xfrm>
            <a:off x="2700338" y="424815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5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5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5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7" grpId="0" animBg="1"/>
      <p:bldP spid="395268" grpId="0" animBg="1"/>
      <p:bldP spid="395279" grpId="0"/>
      <p:bldP spid="395280" grpId="0"/>
      <p:bldP spid="395281" grpId="0"/>
      <p:bldP spid="395282" grpId="0"/>
      <p:bldP spid="395283" grpId="0"/>
      <p:bldP spid="395284" grpId="0"/>
      <p:bldP spid="395285" grpId="0"/>
      <p:bldP spid="395286" grpId="0"/>
      <p:bldP spid="395287" grpId="0"/>
      <p:bldP spid="395288" grpId="0"/>
      <p:bldP spid="395289" grpId="0"/>
      <p:bldP spid="395290" grpId="0"/>
      <p:bldP spid="395291" grpId="0"/>
      <p:bldP spid="395292" grpId="0"/>
      <p:bldP spid="395293" grpId="0"/>
      <p:bldP spid="3952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68791" name="Picture 15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1263" y="1782763"/>
            <a:ext cx="44672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2" name="Picture 1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1263" y="3714750"/>
            <a:ext cx="412432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8"/>
          <p:cNvGrpSpPr/>
          <p:nvPr/>
        </p:nvGrpSpPr>
        <p:grpSpPr bwMode="auto">
          <a:xfrm>
            <a:off x="1404938" y="1330325"/>
            <a:ext cx="6335712" cy="2603500"/>
            <a:chOff x="885" y="838"/>
            <a:chExt cx="3991" cy="1640"/>
          </a:xfrm>
        </p:grpSpPr>
        <p:pic>
          <p:nvPicPr>
            <p:cNvPr id="8234" name="Picture 86" descr="d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85" y="838"/>
              <a:ext cx="3991" cy="1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35" name="Group 87"/>
            <p:cNvGrpSpPr/>
            <p:nvPr/>
          </p:nvGrpSpPr>
          <p:grpSpPr bwMode="auto">
            <a:xfrm>
              <a:off x="1143" y="1228"/>
              <a:ext cx="3597" cy="345"/>
              <a:chOff x="1143" y="1228"/>
              <a:chExt cx="3597" cy="345"/>
            </a:xfrm>
          </p:grpSpPr>
          <p:sp>
            <p:nvSpPr>
              <p:cNvPr id="8236" name="Text Box 74"/>
              <p:cNvSpPr txBox="1">
                <a:spLocks noChangeArrowheads="1"/>
              </p:cNvSpPr>
              <p:nvPr/>
            </p:nvSpPr>
            <p:spPr bwMode="auto">
              <a:xfrm>
                <a:off x="1143" y="1243"/>
                <a:ext cx="558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 b="1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1</a:t>
                </a:r>
              </a:p>
            </p:txBody>
          </p:sp>
          <p:sp>
            <p:nvSpPr>
              <p:cNvPr id="8237" name="Text Box 75"/>
              <p:cNvSpPr txBox="1">
                <a:spLocks noChangeArrowheads="1"/>
              </p:cNvSpPr>
              <p:nvPr/>
            </p:nvSpPr>
            <p:spPr bwMode="auto">
              <a:xfrm>
                <a:off x="1596" y="1228"/>
                <a:ext cx="558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 b="1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2</a:t>
                </a:r>
              </a:p>
            </p:txBody>
          </p:sp>
          <p:sp>
            <p:nvSpPr>
              <p:cNvPr id="8238" name="Text Box 76"/>
              <p:cNvSpPr txBox="1">
                <a:spLocks noChangeArrowheads="1"/>
              </p:cNvSpPr>
              <p:nvPr/>
            </p:nvSpPr>
            <p:spPr bwMode="auto">
              <a:xfrm>
                <a:off x="2050" y="1228"/>
                <a:ext cx="558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 b="1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3</a:t>
                </a:r>
              </a:p>
            </p:txBody>
          </p:sp>
          <p:sp>
            <p:nvSpPr>
              <p:cNvPr id="8239" name="Text Box 77"/>
              <p:cNvSpPr txBox="1">
                <a:spLocks noChangeArrowheads="1"/>
              </p:cNvSpPr>
              <p:nvPr/>
            </p:nvSpPr>
            <p:spPr bwMode="auto">
              <a:xfrm>
                <a:off x="2458" y="1228"/>
                <a:ext cx="558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 b="1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4</a:t>
                </a:r>
              </a:p>
            </p:txBody>
          </p:sp>
          <p:sp>
            <p:nvSpPr>
              <p:cNvPr id="8240" name="Text Box 78"/>
              <p:cNvSpPr txBox="1">
                <a:spLocks noChangeArrowheads="1"/>
              </p:cNvSpPr>
              <p:nvPr/>
            </p:nvSpPr>
            <p:spPr bwMode="auto">
              <a:xfrm>
                <a:off x="2912" y="1228"/>
                <a:ext cx="558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 b="1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5</a:t>
                </a:r>
              </a:p>
            </p:txBody>
          </p:sp>
          <p:sp>
            <p:nvSpPr>
              <p:cNvPr id="8241" name="Text Box 79"/>
              <p:cNvSpPr txBox="1">
                <a:spLocks noChangeArrowheads="1"/>
              </p:cNvSpPr>
              <p:nvPr/>
            </p:nvSpPr>
            <p:spPr bwMode="auto">
              <a:xfrm>
                <a:off x="3320" y="1243"/>
                <a:ext cx="558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 b="1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6</a:t>
                </a:r>
              </a:p>
            </p:txBody>
          </p:sp>
          <p:sp>
            <p:nvSpPr>
              <p:cNvPr id="8242" name="Text Box 80"/>
              <p:cNvSpPr txBox="1">
                <a:spLocks noChangeArrowheads="1"/>
              </p:cNvSpPr>
              <p:nvPr/>
            </p:nvSpPr>
            <p:spPr bwMode="auto">
              <a:xfrm>
                <a:off x="3728" y="1243"/>
                <a:ext cx="558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 b="1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7</a:t>
                </a:r>
              </a:p>
            </p:txBody>
          </p:sp>
          <p:sp>
            <p:nvSpPr>
              <p:cNvPr id="8243" name="Text Box 81"/>
              <p:cNvSpPr txBox="1">
                <a:spLocks noChangeArrowheads="1"/>
              </p:cNvSpPr>
              <p:nvPr/>
            </p:nvSpPr>
            <p:spPr bwMode="auto">
              <a:xfrm>
                <a:off x="4182" y="1243"/>
                <a:ext cx="558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 b="1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8</a:t>
                </a:r>
              </a:p>
            </p:txBody>
          </p:sp>
        </p:grpSp>
      </p:grpSp>
      <p:grpSp>
        <p:nvGrpSpPr>
          <p:cNvPr id="4" name="Group 111"/>
          <p:cNvGrpSpPr/>
          <p:nvPr/>
        </p:nvGrpSpPr>
        <p:grpSpPr bwMode="auto">
          <a:xfrm>
            <a:off x="1042988" y="3429000"/>
            <a:ext cx="6335712" cy="2601913"/>
            <a:chOff x="567" y="2160"/>
            <a:chExt cx="3991" cy="1639"/>
          </a:xfrm>
        </p:grpSpPr>
        <p:pic>
          <p:nvPicPr>
            <p:cNvPr id="8224" name="Picture 89" descr="rg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67" y="2160"/>
              <a:ext cx="3991" cy="1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25" name="Group 110"/>
            <p:cNvGrpSpPr/>
            <p:nvPr/>
          </p:nvGrpSpPr>
          <p:grpSpPr bwMode="auto">
            <a:xfrm>
              <a:off x="748" y="3022"/>
              <a:ext cx="3674" cy="345"/>
              <a:chOff x="748" y="3022"/>
              <a:chExt cx="3674" cy="345"/>
            </a:xfrm>
          </p:grpSpPr>
          <p:sp>
            <p:nvSpPr>
              <p:cNvPr id="8226" name="Text Box 102"/>
              <p:cNvSpPr txBox="1">
                <a:spLocks noChangeArrowheads="1"/>
              </p:cNvSpPr>
              <p:nvPr/>
            </p:nvSpPr>
            <p:spPr bwMode="auto">
              <a:xfrm>
                <a:off x="748" y="3037"/>
                <a:ext cx="558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 b="1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16</a:t>
                </a:r>
              </a:p>
            </p:txBody>
          </p:sp>
          <p:sp>
            <p:nvSpPr>
              <p:cNvPr id="8227" name="Text Box 103"/>
              <p:cNvSpPr txBox="1">
                <a:spLocks noChangeArrowheads="1"/>
              </p:cNvSpPr>
              <p:nvPr/>
            </p:nvSpPr>
            <p:spPr bwMode="auto">
              <a:xfrm>
                <a:off x="1201" y="3022"/>
                <a:ext cx="558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 b="1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15</a:t>
                </a:r>
              </a:p>
            </p:txBody>
          </p:sp>
          <p:sp>
            <p:nvSpPr>
              <p:cNvPr id="8228" name="Text Box 104"/>
              <p:cNvSpPr txBox="1">
                <a:spLocks noChangeArrowheads="1"/>
              </p:cNvSpPr>
              <p:nvPr/>
            </p:nvSpPr>
            <p:spPr bwMode="auto">
              <a:xfrm>
                <a:off x="1655" y="3022"/>
                <a:ext cx="558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 b="1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14</a:t>
                </a:r>
              </a:p>
            </p:txBody>
          </p:sp>
          <p:sp>
            <p:nvSpPr>
              <p:cNvPr id="8229" name="Text Box 105"/>
              <p:cNvSpPr txBox="1">
                <a:spLocks noChangeArrowheads="1"/>
              </p:cNvSpPr>
              <p:nvPr/>
            </p:nvSpPr>
            <p:spPr bwMode="auto">
              <a:xfrm>
                <a:off x="2063" y="3022"/>
                <a:ext cx="558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 b="1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13</a:t>
                </a:r>
              </a:p>
            </p:txBody>
          </p:sp>
          <p:sp>
            <p:nvSpPr>
              <p:cNvPr id="8230" name="Text Box 106"/>
              <p:cNvSpPr txBox="1">
                <a:spLocks noChangeArrowheads="1"/>
              </p:cNvSpPr>
              <p:nvPr/>
            </p:nvSpPr>
            <p:spPr bwMode="auto">
              <a:xfrm>
                <a:off x="2517" y="3022"/>
                <a:ext cx="558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 b="1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12</a:t>
                </a:r>
              </a:p>
            </p:txBody>
          </p:sp>
          <p:sp>
            <p:nvSpPr>
              <p:cNvPr id="8231" name="Text Box 107"/>
              <p:cNvSpPr txBox="1">
                <a:spLocks noChangeArrowheads="1"/>
              </p:cNvSpPr>
              <p:nvPr/>
            </p:nvSpPr>
            <p:spPr bwMode="auto">
              <a:xfrm>
                <a:off x="2925" y="3037"/>
                <a:ext cx="558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 b="1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11</a:t>
                </a:r>
              </a:p>
            </p:txBody>
          </p:sp>
          <p:sp>
            <p:nvSpPr>
              <p:cNvPr id="8232" name="Text Box 108"/>
              <p:cNvSpPr txBox="1">
                <a:spLocks noChangeArrowheads="1"/>
              </p:cNvSpPr>
              <p:nvPr/>
            </p:nvSpPr>
            <p:spPr bwMode="auto">
              <a:xfrm>
                <a:off x="3365" y="3037"/>
                <a:ext cx="558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 b="1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10</a:t>
                </a:r>
              </a:p>
            </p:txBody>
          </p:sp>
          <p:sp>
            <p:nvSpPr>
              <p:cNvPr id="8233" name="Text Box 109"/>
              <p:cNvSpPr txBox="1">
                <a:spLocks noChangeArrowheads="1"/>
              </p:cNvSpPr>
              <p:nvPr/>
            </p:nvSpPr>
            <p:spPr bwMode="auto">
              <a:xfrm>
                <a:off x="3864" y="3037"/>
                <a:ext cx="558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 b="1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9</a:t>
                </a:r>
              </a:p>
            </p:txBody>
          </p:sp>
        </p:grpSp>
      </p:grpSp>
      <p:grpSp>
        <p:nvGrpSpPr>
          <p:cNvPr id="6" name="Group 208"/>
          <p:cNvGrpSpPr/>
          <p:nvPr/>
        </p:nvGrpSpPr>
        <p:grpSpPr bwMode="auto">
          <a:xfrm>
            <a:off x="1404938" y="2409825"/>
            <a:ext cx="6335712" cy="2603500"/>
            <a:chOff x="885" y="838"/>
            <a:chExt cx="3991" cy="1640"/>
          </a:xfrm>
        </p:grpSpPr>
        <p:pic>
          <p:nvPicPr>
            <p:cNvPr id="8214" name="Picture 209" descr="d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85" y="838"/>
              <a:ext cx="3991" cy="1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15" name="Group 210"/>
            <p:cNvGrpSpPr/>
            <p:nvPr/>
          </p:nvGrpSpPr>
          <p:grpSpPr bwMode="auto">
            <a:xfrm>
              <a:off x="1143" y="1228"/>
              <a:ext cx="3597" cy="345"/>
              <a:chOff x="1143" y="1228"/>
              <a:chExt cx="3597" cy="345"/>
            </a:xfrm>
          </p:grpSpPr>
          <p:sp>
            <p:nvSpPr>
              <p:cNvPr id="8216" name="Text Box 211"/>
              <p:cNvSpPr txBox="1">
                <a:spLocks noChangeArrowheads="1"/>
              </p:cNvSpPr>
              <p:nvPr/>
            </p:nvSpPr>
            <p:spPr bwMode="auto">
              <a:xfrm>
                <a:off x="1143" y="1243"/>
                <a:ext cx="558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 b="1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1</a:t>
                </a:r>
              </a:p>
            </p:txBody>
          </p:sp>
          <p:sp>
            <p:nvSpPr>
              <p:cNvPr id="8217" name="Text Box 212"/>
              <p:cNvSpPr txBox="1">
                <a:spLocks noChangeArrowheads="1"/>
              </p:cNvSpPr>
              <p:nvPr/>
            </p:nvSpPr>
            <p:spPr bwMode="auto">
              <a:xfrm>
                <a:off x="1596" y="1228"/>
                <a:ext cx="558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 b="1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2</a:t>
                </a:r>
              </a:p>
            </p:txBody>
          </p:sp>
          <p:sp>
            <p:nvSpPr>
              <p:cNvPr id="8218" name="Text Box 213"/>
              <p:cNvSpPr txBox="1">
                <a:spLocks noChangeArrowheads="1"/>
              </p:cNvSpPr>
              <p:nvPr/>
            </p:nvSpPr>
            <p:spPr bwMode="auto">
              <a:xfrm>
                <a:off x="2050" y="1228"/>
                <a:ext cx="558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 b="1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3</a:t>
                </a:r>
              </a:p>
            </p:txBody>
          </p:sp>
          <p:sp>
            <p:nvSpPr>
              <p:cNvPr id="8219" name="Text Box 214"/>
              <p:cNvSpPr txBox="1">
                <a:spLocks noChangeArrowheads="1"/>
              </p:cNvSpPr>
              <p:nvPr/>
            </p:nvSpPr>
            <p:spPr bwMode="auto">
              <a:xfrm>
                <a:off x="2458" y="1228"/>
                <a:ext cx="558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 b="1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4</a:t>
                </a:r>
              </a:p>
            </p:txBody>
          </p:sp>
          <p:sp>
            <p:nvSpPr>
              <p:cNvPr id="8220" name="Text Box 215"/>
              <p:cNvSpPr txBox="1">
                <a:spLocks noChangeArrowheads="1"/>
              </p:cNvSpPr>
              <p:nvPr/>
            </p:nvSpPr>
            <p:spPr bwMode="auto">
              <a:xfrm>
                <a:off x="2912" y="1228"/>
                <a:ext cx="558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 b="1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5</a:t>
                </a:r>
              </a:p>
            </p:txBody>
          </p:sp>
          <p:sp>
            <p:nvSpPr>
              <p:cNvPr id="8221" name="Text Box 216"/>
              <p:cNvSpPr txBox="1">
                <a:spLocks noChangeArrowheads="1"/>
              </p:cNvSpPr>
              <p:nvPr/>
            </p:nvSpPr>
            <p:spPr bwMode="auto">
              <a:xfrm>
                <a:off x="3320" y="1243"/>
                <a:ext cx="558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 b="1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6</a:t>
                </a:r>
              </a:p>
            </p:txBody>
          </p:sp>
          <p:sp>
            <p:nvSpPr>
              <p:cNvPr id="8222" name="Text Box 217"/>
              <p:cNvSpPr txBox="1">
                <a:spLocks noChangeArrowheads="1"/>
              </p:cNvSpPr>
              <p:nvPr/>
            </p:nvSpPr>
            <p:spPr bwMode="auto">
              <a:xfrm>
                <a:off x="3728" y="1243"/>
                <a:ext cx="558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 b="1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7</a:t>
                </a:r>
              </a:p>
            </p:txBody>
          </p:sp>
          <p:sp>
            <p:nvSpPr>
              <p:cNvPr id="8223" name="Text Box 218"/>
              <p:cNvSpPr txBox="1">
                <a:spLocks noChangeArrowheads="1"/>
              </p:cNvSpPr>
              <p:nvPr/>
            </p:nvSpPr>
            <p:spPr bwMode="auto">
              <a:xfrm>
                <a:off x="4182" y="1243"/>
                <a:ext cx="558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 b="1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8</a:t>
                </a:r>
              </a:p>
            </p:txBody>
          </p:sp>
        </p:grpSp>
      </p:grpSp>
      <p:grpSp>
        <p:nvGrpSpPr>
          <p:cNvPr id="8" name="Group 219"/>
          <p:cNvGrpSpPr/>
          <p:nvPr/>
        </p:nvGrpSpPr>
        <p:grpSpPr bwMode="auto">
          <a:xfrm>
            <a:off x="1044575" y="2565400"/>
            <a:ext cx="6335713" cy="2601913"/>
            <a:chOff x="567" y="2160"/>
            <a:chExt cx="3991" cy="1639"/>
          </a:xfrm>
        </p:grpSpPr>
        <p:pic>
          <p:nvPicPr>
            <p:cNvPr id="8204" name="Picture 220" descr="rg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67" y="2160"/>
              <a:ext cx="3991" cy="1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05" name="Group 221"/>
            <p:cNvGrpSpPr/>
            <p:nvPr/>
          </p:nvGrpSpPr>
          <p:grpSpPr bwMode="auto">
            <a:xfrm>
              <a:off x="748" y="3022"/>
              <a:ext cx="3674" cy="345"/>
              <a:chOff x="748" y="3022"/>
              <a:chExt cx="3674" cy="345"/>
            </a:xfrm>
          </p:grpSpPr>
          <p:sp>
            <p:nvSpPr>
              <p:cNvPr id="8206" name="Text Box 222"/>
              <p:cNvSpPr txBox="1">
                <a:spLocks noChangeArrowheads="1"/>
              </p:cNvSpPr>
              <p:nvPr/>
            </p:nvSpPr>
            <p:spPr bwMode="auto">
              <a:xfrm>
                <a:off x="748" y="3037"/>
                <a:ext cx="558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 b="1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16</a:t>
                </a:r>
              </a:p>
            </p:txBody>
          </p:sp>
          <p:sp>
            <p:nvSpPr>
              <p:cNvPr id="8207" name="Text Box 223"/>
              <p:cNvSpPr txBox="1">
                <a:spLocks noChangeArrowheads="1"/>
              </p:cNvSpPr>
              <p:nvPr/>
            </p:nvSpPr>
            <p:spPr bwMode="auto">
              <a:xfrm>
                <a:off x="1201" y="3022"/>
                <a:ext cx="558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 b="1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15</a:t>
                </a:r>
              </a:p>
            </p:txBody>
          </p:sp>
          <p:sp>
            <p:nvSpPr>
              <p:cNvPr id="8208" name="Text Box 224"/>
              <p:cNvSpPr txBox="1">
                <a:spLocks noChangeArrowheads="1"/>
              </p:cNvSpPr>
              <p:nvPr/>
            </p:nvSpPr>
            <p:spPr bwMode="auto">
              <a:xfrm>
                <a:off x="1655" y="3022"/>
                <a:ext cx="558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 b="1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14</a:t>
                </a:r>
              </a:p>
            </p:txBody>
          </p:sp>
          <p:sp>
            <p:nvSpPr>
              <p:cNvPr id="8209" name="Text Box 225"/>
              <p:cNvSpPr txBox="1">
                <a:spLocks noChangeArrowheads="1"/>
              </p:cNvSpPr>
              <p:nvPr/>
            </p:nvSpPr>
            <p:spPr bwMode="auto">
              <a:xfrm>
                <a:off x="2063" y="3022"/>
                <a:ext cx="558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 b="1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13</a:t>
                </a:r>
              </a:p>
            </p:txBody>
          </p:sp>
          <p:sp>
            <p:nvSpPr>
              <p:cNvPr id="8210" name="Text Box 226"/>
              <p:cNvSpPr txBox="1">
                <a:spLocks noChangeArrowheads="1"/>
              </p:cNvSpPr>
              <p:nvPr/>
            </p:nvSpPr>
            <p:spPr bwMode="auto">
              <a:xfrm>
                <a:off x="2517" y="3022"/>
                <a:ext cx="558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 b="1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12</a:t>
                </a:r>
              </a:p>
            </p:txBody>
          </p:sp>
          <p:sp>
            <p:nvSpPr>
              <p:cNvPr id="8211" name="Text Box 227"/>
              <p:cNvSpPr txBox="1">
                <a:spLocks noChangeArrowheads="1"/>
              </p:cNvSpPr>
              <p:nvPr/>
            </p:nvSpPr>
            <p:spPr bwMode="auto">
              <a:xfrm>
                <a:off x="2925" y="3037"/>
                <a:ext cx="558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 b="1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11</a:t>
                </a:r>
              </a:p>
            </p:txBody>
          </p:sp>
          <p:sp>
            <p:nvSpPr>
              <p:cNvPr id="8212" name="Text Box 228"/>
              <p:cNvSpPr txBox="1">
                <a:spLocks noChangeArrowheads="1"/>
              </p:cNvSpPr>
              <p:nvPr/>
            </p:nvSpPr>
            <p:spPr bwMode="auto">
              <a:xfrm>
                <a:off x="3365" y="3037"/>
                <a:ext cx="558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 b="1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10</a:t>
                </a:r>
              </a:p>
            </p:txBody>
          </p:sp>
          <p:sp>
            <p:nvSpPr>
              <p:cNvPr id="8213" name="Text Box 229"/>
              <p:cNvSpPr txBox="1">
                <a:spLocks noChangeArrowheads="1"/>
              </p:cNvSpPr>
              <p:nvPr/>
            </p:nvSpPr>
            <p:spPr bwMode="auto">
              <a:xfrm>
                <a:off x="3864" y="3037"/>
                <a:ext cx="558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1" lang="en-US" altLang="zh-CN" sz="2800" b="1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9</a:t>
                </a:r>
              </a:p>
            </p:txBody>
          </p:sp>
        </p:grpSp>
      </p:grpSp>
      <p:sp>
        <p:nvSpPr>
          <p:cNvPr id="368871" name="Line 231"/>
          <p:cNvSpPr>
            <a:spLocks noChangeShapeType="1"/>
          </p:cNvSpPr>
          <p:nvPr/>
        </p:nvSpPr>
        <p:spPr bwMode="auto">
          <a:xfrm>
            <a:off x="1619250" y="2852738"/>
            <a:ext cx="5616575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872" name="Text Box 232"/>
          <p:cNvSpPr txBox="1">
            <a:spLocks noChangeArrowheads="1"/>
          </p:cNvSpPr>
          <p:nvPr/>
        </p:nvSpPr>
        <p:spPr bwMode="auto">
          <a:xfrm>
            <a:off x="7215188" y="3459163"/>
            <a:ext cx="357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r</a:t>
            </a:r>
          </a:p>
        </p:txBody>
      </p:sp>
      <p:sp>
        <p:nvSpPr>
          <p:cNvPr id="368873" name="Line 233"/>
          <p:cNvSpPr>
            <a:spLocks noChangeShapeType="1"/>
          </p:cNvSpPr>
          <p:nvPr/>
        </p:nvSpPr>
        <p:spPr bwMode="auto">
          <a:xfrm flipH="1">
            <a:off x="6804025" y="2852738"/>
            <a:ext cx="393700" cy="1800225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9" name="Text Box 234"/>
          <p:cNvSpPr txBox="1">
            <a:spLocks noChangeArrowheads="1"/>
          </p:cNvSpPr>
          <p:nvPr/>
        </p:nvSpPr>
        <p:spPr bwMode="auto">
          <a:xfrm>
            <a:off x="3948113" y="1928813"/>
            <a:ext cx="4095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u="sng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C</a:t>
            </a:r>
          </a:p>
          <a:p>
            <a:pPr eaLnBrk="1" hangingPunct="1"/>
            <a:r>
              <a:rPr lang="en-US" altLang="zh-CN" sz="28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687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14699 L -1.38889E-6 1.48148E-6 " pathEditMode="relative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13634 L -1.38889E-6 1.85185E-6 " pathEditMode="relative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68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368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68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71" grpId="0" animBg="1"/>
      <p:bldP spid="368872" grpId="0" autoUpdateAnimBg="0"/>
      <p:bldP spid="368873" grpId="0" animBg="1"/>
      <p:bldP spid="92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9218" name="TextBox 7"/>
          <p:cNvSpPr txBox="1">
            <a:spLocks noChangeArrowheads="1"/>
          </p:cNvSpPr>
          <p:nvPr/>
        </p:nvSpPr>
        <p:spPr bwMode="auto">
          <a:xfrm>
            <a:off x="1214438" y="928688"/>
            <a:ext cx="7500937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500"/>
              </a:lnSpc>
            </a:pPr>
            <a:r>
              <a:rPr lang="zh-CN" altLang="en-US" sz="3600" b="1">
                <a:latin typeface="楷体_GB2312" pitchFamily="49" charset="-122"/>
                <a:ea typeface="楷体_GB2312" pitchFamily="49" charset="-122"/>
              </a:rPr>
              <a:t>小组合作，探索圆面积的计算公式。（</a:t>
            </a:r>
            <a:r>
              <a:rPr lang="en-US" altLang="zh-CN" sz="3600" b="1">
                <a:latin typeface="楷体_GB2312" pitchFamily="49" charset="-122"/>
                <a:ea typeface="楷体_GB2312" pitchFamily="49" charset="-122"/>
              </a:rPr>
              <a:t>C</a:t>
            </a:r>
            <a:r>
              <a:rPr lang="zh-CN" altLang="en-US" sz="3600" b="1">
                <a:latin typeface="楷体_GB2312" pitchFamily="49" charset="-122"/>
                <a:ea typeface="楷体_GB2312" pitchFamily="49" charset="-122"/>
              </a:rPr>
              <a:t>表示圆的周长）</a:t>
            </a:r>
          </a:p>
        </p:txBody>
      </p:sp>
      <p:pic>
        <p:nvPicPr>
          <p:cNvPr id="9219" name="图片 3" descr="0.png"/>
          <p:cNvPicPr>
            <a:picLocks noChangeAspect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500063" y="962025"/>
            <a:ext cx="6572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图片 5" descr="图片1.png"/>
          <p:cNvPicPr>
            <a:picLocks noChangeAspect="1"/>
          </p:cNvPicPr>
          <p:nvPr/>
        </p:nvPicPr>
        <p:blipFill>
          <a:blip r:embed="rId4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3429000" y="2000250"/>
            <a:ext cx="4929188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1" name="组合 9"/>
          <p:cNvGrpSpPr/>
          <p:nvPr/>
        </p:nvGrpSpPr>
        <p:grpSpPr bwMode="auto">
          <a:xfrm>
            <a:off x="785813" y="3214688"/>
            <a:ext cx="7600950" cy="2257425"/>
            <a:chOff x="785786" y="3214686"/>
            <a:chExt cx="7600950" cy="2257425"/>
          </a:xfrm>
        </p:grpSpPr>
        <p:pic>
          <p:nvPicPr>
            <p:cNvPr id="9222" name="图片 6" descr="图片2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5786" y="3214686"/>
              <a:ext cx="7600950" cy="2257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箭头连接符 8"/>
            <p:cNvCxnSpPr/>
            <p:nvPr/>
          </p:nvCxnSpPr>
          <p:spPr>
            <a:xfrm>
              <a:off x="3286098" y="4286248"/>
              <a:ext cx="1285875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0242" name="矩形 5"/>
          <p:cNvSpPr>
            <a:spLocks noChangeArrowheads="1"/>
          </p:cNvSpPr>
          <p:nvPr/>
        </p:nvSpPr>
        <p:spPr bwMode="auto">
          <a:xfrm>
            <a:off x="785813" y="3357563"/>
            <a:ext cx="75723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4000" b="1">
                <a:latin typeface="华文楷体" panose="02010600040101010101" pitchFamily="2" charset="-122"/>
                <a:ea typeface="华文楷体" panose="02010600040101010101" pitchFamily="2" charset="-122"/>
              </a:rPr>
              <a:t>平均分的份数越多，拼出的图形会怎么样？</a:t>
            </a:r>
          </a:p>
        </p:txBody>
      </p:sp>
      <p:pic>
        <p:nvPicPr>
          <p:cNvPr id="10243" name="图片 6" descr="图片2.png"/>
          <p:cNvPicPr>
            <a:picLocks noChangeAspect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428625" y="1112838"/>
            <a:ext cx="3071813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499</Words>
  <Application>Microsoft Office PowerPoint</Application>
  <PresentationFormat>全屏显示(4:3)</PresentationFormat>
  <Paragraphs>121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黑体</vt:lpstr>
      <vt:lpstr>华文楷体</vt:lpstr>
      <vt:lpstr>楷体_GB2312</vt:lpstr>
      <vt:lpstr>宋体</vt:lpstr>
      <vt:lpstr>微软雅黑</vt:lpstr>
      <vt:lpstr>Arial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2014-10-11T02:22:00Z</dcterms:created>
  <dcterms:modified xsi:type="dcterms:W3CDTF">2023-01-17T00:05:46Z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246E348388FE4B3A9A45DA066515D1F8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