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56" r:id="rId3"/>
    <p:sldId id="302" r:id="rId4"/>
    <p:sldId id="303" r:id="rId5"/>
    <p:sldId id="311" r:id="rId6"/>
    <p:sldId id="313" r:id="rId7"/>
    <p:sldId id="312" r:id="rId8"/>
    <p:sldId id="314" r:id="rId9"/>
    <p:sldId id="301" r:id="rId10"/>
    <p:sldId id="29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00FF"/>
    <a:srgbClr val="FFFF00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0" autoAdjust="0"/>
    <p:restoredTop sz="94581" autoAdjust="0"/>
  </p:normalViewPr>
  <p:slideViewPr>
    <p:cSldViewPr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27907DB7-34EA-4BE8-AE7C-E541AAAE213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07DB7-34EA-4BE8-AE7C-E541AAAE213C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1065213"/>
            <a:ext cx="7772400" cy="111125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2327275"/>
            <a:ext cx="6400800" cy="8001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>
                <a:solidFill>
                  <a:srgbClr val="336699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671513"/>
            <a:ext cx="2058987" cy="5456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671513"/>
            <a:ext cx="6026150" cy="5456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2EEAA3-6A1C-4C4E-91D5-37D710A6D8C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671513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7188"/>
            <a:ext cx="82296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35.wmf"/><Relationship Id="rId3" Type="http://schemas.openxmlformats.org/officeDocument/2006/relationships/image" Target="../media/image36.png"/><Relationship Id="rId21" Type="http://schemas.openxmlformats.org/officeDocument/2006/relationships/oleObject" Target="../embeddings/oleObject2.bin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9.png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34.wmf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oleObject" Target="../embeddings/oleObject3.bin"/><Relationship Id="rId10" Type="http://schemas.openxmlformats.org/officeDocument/2006/relationships/image" Target="../media/image43.png"/><Relationship Id="rId19" Type="http://schemas.openxmlformats.org/officeDocument/2006/relationships/oleObject" Target="../embeddings/oleObject1.bin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57.wmf"/><Relationship Id="rId7" Type="http://schemas.openxmlformats.org/officeDocument/2006/relationships/image" Target="../media/image63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2.png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1.png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56.wmf"/><Relationship Id="rId4" Type="http://schemas.openxmlformats.org/officeDocument/2006/relationships/image" Target="../media/image60.png"/><Relationship Id="rId9" Type="http://schemas.openxmlformats.org/officeDocument/2006/relationships/image" Target="../media/image65.png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60.png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7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82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8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187449" y="2204864"/>
            <a:ext cx="6697663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4"/>
              </a:avLst>
            </a:prstTxWarp>
          </a:bodyPr>
          <a:lstStyle/>
          <a:p>
            <a:pPr algn="ctr"/>
            <a:r>
              <a:rPr lang="zh-CN" altLang="en-US" sz="6000" kern="10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有</a:t>
            </a:r>
            <a:r>
              <a:rPr lang="zh-CN" altLang="en-US" sz="6000" kern="10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理数的乘法与除</a:t>
            </a:r>
            <a:r>
              <a:rPr lang="zh-CN" altLang="en-US" sz="6000" kern="10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法</a:t>
            </a:r>
            <a:endParaRPr lang="zh-CN" altLang="en-US" sz="6000" kern="10" dirty="0">
              <a:ln w="9525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051050" y="923056"/>
            <a:ext cx="4608513" cy="537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>
                <a:ln w="9525">
                  <a:noFill/>
                  <a:rou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</a:t>
            </a:r>
            <a:r>
              <a:rPr lang="en-US" altLang="zh-CN" sz="6000" kern="10" dirty="0">
                <a:ln w="9525">
                  <a:noFill/>
                  <a:rou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3</a:t>
            </a:r>
            <a:r>
              <a:rPr lang="zh-CN" altLang="en-US" sz="6000" kern="10" dirty="0">
                <a:ln w="9525">
                  <a:noFill/>
                  <a:rou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章  有理数的运算</a:t>
            </a:r>
          </a:p>
        </p:txBody>
      </p:sp>
      <p:sp>
        <p:nvSpPr>
          <p:cNvPr id="4" name="矩形 3"/>
          <p:cNvSpPr/>
          <p:nvPr/>
        </p:nvSpPr>
        <p:spPr>
          <a:xfrm>
            <a:off x="2945979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2987675" y="333375"/>
            <a:ext cx="2376488" cy="105251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温故知新</a:t>
            </a:r>
          </a:p>
        </p:txBody>
      </p:sp>
      <p:pic>
        <p:nvPicPr>
          <p:cNvPr id="90126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66000"/>
          </a:blip>
          <a:srcRect/>
          <a:stretch>
            <a:fillRect/>
          </a:stretch>
        </p:blipFill>
        <p:spPr bwMode="auto">
          <a:xfrm>
            <a:off x="468313" y="1574800"/>
            <a:ext cx="5724525" cy="407988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127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6300788" y="1552575"/>
            <a:ext cx="2592387" cy="439738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0128" name="Group 16"/>
          <p:cNvGrpSpPr/>
          <p:nvPr/>
        </p:nvGrpSpPr>
        <p:grpSpPr bwMode="auto">
          <a:xfrm>
            <a:off x="2738438" y="2943225"/>
            <a:ext cx="4281487" cy="342900"/>
            <a:chOff x="1066" y="2659"/>
            <a:chExt cx="2697" cy="216"/>
          </a:xfrm>
        </p:grpSpPr>
        <p:pic>
          <p:nvPicPr>
            <p:cNvPr id="90129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</a:blip>
            <a:srcRect/>
            <a:stretch>
              <a:fillRect/>
            </a:stretch>
          </p:blipFill>
          <p:spPr bwMode="auto">
            <a:xfrm>
              <a:off x="1066" y="2659"/>
              <a:ext cx="1134" cy="21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130" name="Picture 1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653" y="2659"/>
              <a:ext cx="1110" cy="21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131" name="Text Box 19"/>
            <p:cNvSpPr txBox="1">
              <a:spLocks noChangeArrowheads="1"/>
            </p:cNvSpPr>
            <p:nvPr/>
          </p:nvSpPr>
          <p:spPr bwMode="auto">
            <a:xfrm>
              <a:off x="2200" y="2659"/>
              <a:ext cx="454" cy="21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/>
                <a:t>＝</a:t>
              </a:r>
            </a:p>
          </p:txBody>
        </p:sp>
      </p:grp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95288" y="2511425"/>
            <a:ext cx="8748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</a:rPr>
              <a:t>三个有理数相乘，可以任意交换因数的位置，或者先把其中的两个因数相乘</a:t>
            </a:r>
            <a:r>
              <a:rPr lang="en-US" altLang="zh-CN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95288" y="3716338"/>
            <a:ext cx="8604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</a:rPr>
              <a:t>一个数同两个数的和相乘，等于把这个数分别与这两个数相乘，再把积相加</a:t>
            </a:r>
            <a:r>
              <a:rPr lang="en-US" altLang="zh-CN" dirty="0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90134" name="Group 22"/>
          <p:cNvGrpSpPr/>
          <p:nvPr/>
        </p:nvGrpSpPr>
        <p:grpSpPr bwMode="auto">
          <a:xfrm>
            <a:off x="0" y="1125538"/>
            <a:ext cx="1981200" cy="457200"/>
            <a:chOff x="0" y="709"/>
            <a:chExt cx="1248" cy="288"/>
          </a:xfrm>
        </p:grpSpPr>
        <p:pic>
          <p:nvPicPr>
            <p:cNvPr id="90135" name="Picture 23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295" y="754"/>
              <a:ext cx="953" cy="20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0" y="709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1.</a:t>
              </a:r>
            </a:p>
          </p:txBody>
        </p:sp>
      </p:grpSp>
      <p:grpSp>
        <p:nvGrpSpPr>
          <p:cNvPr id="90137" name="Group 25"/>
          <p:cNvGrpSpPr/>
          <p:nvPr/>
        </p:nvGrpSpPr>
        <p:grpSpPr bwMode="auto">
          <a:xfrm>
            <a:off x="0" y="2006600"/>
            <a:ext cx="1979613" cy="457200"/>
            <a:chOff x="0" y="1264"/>
            <a:chExt cx="1247" cy="288"/>
          </a:xfrm>
        </p:grpSpPr>
        <p:pic>
          <p:nvPicPr>
            <p:cNvPr id="90138" name="Picture 26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295" y="1310"/>
              <a:ext cx="952" cy="22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139" name="Text Box 27"/>
            <p:cNvSpPr txBox="1">
              <a:spLocks noChangeArrowheads="1"/>
            </p:cNvSpPr>
            <p:nvPr/>
          </p:nvSpPr>
          <p:spPr bwMode="auto">
            <a:xfrm>
              <a:off x="0" y="1264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2.</a:t>
              </a:r>
            </a:p>
          </p:txBody>
        </p:sp>
      </p:grpSp>
      <p:grpSp>
        <p:nvGrpSpPr>
          <p:cNvPr id="90140" name="Group 28"/>
          <p:cNvGrpSpPr/>
          <p:nvPr/>
        </p:nvGrpSpPr>
        <p:grpSpPr bwMode="auto">
          <a:xfrm>
            <a:off x="0" y="3303588"/>
            <a:ext cx="1547813" cy="457200"/>
            <a:chOff x="0" y="2081"/>
            <a:chExt cx="975" cy="288"/>
          </a:xfrm>
        </p:grpSpPr>
        <p:pic>
          <p:nvPicPr>
            <p:cNvPr id="90141" name="Picture 29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340" y="2126"/>
              <a:ext cx="635" cy="224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142" name="Text Box 30"/>
            <p:cNvSpPr txBox="1">
              <a:spLocks noChangeArrowheads="1"/>
            </p:cNvSpPr>
            <p:nvPr/>
          </p:nvSpPr>
          <p:spPr bwMode="auto">
            <a:xfrm>
              <a:off x="0" y="2081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3.</a:t>
              </a:r>
            </a:p>
          </p:txBody>
        </p:sp>
      </p:grp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611188" y="5246688"/>
            <a:ext cx="85328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多个有理数相乘，可以先确定积的符号，再把各因数的绝对值相乘</a:t>
            </a:r>
            <a:r>
              <a:rPr lang="en-US" altLang="zh-CN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611188" y="6015038"/>
            <a:ext cx="748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几个有理数相乘，有一个因数是</a:t>
            </a:r>
            <a:r>
              <a:rPr lang="en-US" altLang="zh-CN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0</a:t>
            </a:r>
            <a:r>
              <a:rPr lang="zh-CN" altLang="en-US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，积就为</a:t>
            </a:r>
            <a:r>
              <a:rPr lang="en-US" altLang="zh-CN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0.</a:t>
            </a:r>
          </a:p>
        </p:txBody>
      </p:sp>
      <p:grpSp>
        <p:nvGrpSpPr>
          <p:cNvPr id="90145" name="Group 33"/>
          <p:cNvGrpSpPr/>
          <p:nvPr/>
        </p:nvGrpSpPr>
        <p:grpSpPr bwMode="auto">
          <a:xfrm>
            <a:off x="0" y="4454525"/>
            <a:ext cx="9144000" cy="822325"/>
            <a:chOff x="0" y="2806"/>
            <a:chExt cx="5760" cy="518"/>
          </a:xfrm>
        </p:grpSpPr>
        <p:sp>
          <p:nvSpPr>
            <p:cNvPr id="90146" name="Text Box 34"/>
            <p:cNvSpPr txBox="1">
              <a:spLocks noChangeArrowheads="1"/>
            </p:cNvSpPr>
            <p:nvPr/>
          </p:nvSpPr>
          <p:spPr bwMode="auto">
            <a:xfrm>
              <a:off x="340" y="2806"/>
              <a:ext cx="542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几个不等于</a:t>
              </a:r>
              <a:r>
                <a:rPr lang="en-US" altLang="zh-CN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0</a:t>
              </a:r>
              <a:r>
                <a:rPr lang="zh-CN" altLang="en-US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的数相乘，积的符号由负因数的个数决定</a:t>
              </a:r>
              <a:r>
                <a:rPr lang="en-US" altLang="zh-CN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.</a:t>
              </a:r>
              <a:r>
                <a:rPr lang="zh-CN" altLang="en-US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当负因数有奇数个时，积为负；当负因数有偶数个时，积为正</a:t>
              </a:r>
              <a:r>
                <a:rPr lang="en-US" altLang="zh-CN" dirty="0">
                  <a:solidFill>
                    <a:srgbClr val="FF3300"/>
                  </a:solidFill>
                  <a:latin typeface="华文新魏" panose="02010800040101010101" charset="-122"/>
                  <a:ea typeface="华文新魏" panose="02010800040101010101" charset="-122"/>
                </a:rPr>
                <a:t>.</a:t>
              </a:r>
            </a:p>
          </p:txBody>
        </p:sp>
        <p:sp>
          <p:nvSpPr>
            <p:cNvPr id="90147" name="Text Box 35"/>
            <p:cNvSpPr txBox="1">
              <a:spLocks noChangeArrowheads="1"/>
            </p:cNvSpPr>
            <p:nvPr/>
          </p:nvSpPr>
          <p:spPr bwMode="auto">
            <a:xfrm>
              <a:off x="0" y="280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4.</a:t>
              </a:r>
            </a:p>
          </p:txBody>
        </p:sp>
      </p:grpSp>
      <p:grpSp>
        <p:nvGrpSpPr>
          <p:cNvPr id="90148" name="Group 36"/>
          <p:cNvGrpSpPr/>
          <p:nvPr/>
        </p:nvGrpSpPr>
        <p:grpSpPr bwMode="auto">
          <a:xfrm>
            <a:off x="2987675" y="4149725"/>
            <a:ext cx="4383088" cy="336550"/>
            <a:chOff x="2024" y="4125"/>
            <a:chExt cx="2761" cy="212"/>
          </a:xfrm>
        </p:grpSpPr>
        <p:pic>
          <p:nvPicPr>
            <p:cNvPr id="90149" name="Picture 3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024" y="4125"/>
              <a:ext cx="1140" cy="204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150" name="Picture 38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</a:blip>
            <a:srcRect/>
            <a:stretch>
              <a:fillRect/>
            </a:stretch>
          </p:blipFill>
          <p:spPr bwMode="auto">
            <a:xfrm>
              <a:off x="3567" y="4125"/>
              <a:ext cx="1218" cy="21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151" name="Text Box 39"/>
            <p:cNvSpPr txBox="1">
              <a:spLocks noChangeArrowheads="1"/>
            </p:cNvSpPr>
            <p:nvPr/>
          </p:nvSpPr>
          <p:spPr bwMode="auto">
            <a:xfrm>
              <a:off x="3158" y="4125"/>
              <a:ext cx="454" cy="21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/>
                <a:t>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99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99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2" grpId="0"/>
      <p:bldP spid="90133" grpId="0"/>
      <p:bldP spid="90143" grpId="0"/>
      <p:bldP spid="90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85" name="Picture 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4724400"/>
            <a:ext cx="26955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4025"/>
            <a:ext cx="21240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68" name="Picture 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755650" y="1290638"/>
            <a:ext cx="72771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69" name="Picture 3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755650" y="1722438"/>
            <a:ext cx="31527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70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684213" y="2154238"/>
            <a:ext cx="7534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93" name="Group 57"/>
          <p:cNvGrpSpPr/>
          <p:nvPr/>
        </p:nvGrpSpPr>
        <p:grpSpPr bwMode="auto">
          <a:xfrm>
            <a:off x="971550" y="2874963"/>
            <a:ext cx="4527550" cy="247650"/>
            <a:chOff x="657" y="1389"/>
            <a:chExt cx="2852" cy="156"/>
          </a:xfrm>
        </p:grpSpPr>
        <p:pic>
          <p:nvPicPr>
            <p:cNvPr id="91173" name="Picture 3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657" y="1389"/>
              <a:ext cx="1734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74" name="Picture 38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2381" y="1389"/>
              <a:ext cx="112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92" name="Group 56"/>
          <p:cNvGrpSpPr/>
          <p:nvPr/>
        </p:nvGrpSpPr>
        <p:grpSpPr bwMode="auto">
          <a:xfrm>
            <a:off x="1258888" y="3235325"/>
            <a:ext cx="3471862" cy="304800"/>
            <a:chOff x="793" y="1616"/>
            <a:chExt cx="2187" cy="192"/>
          </a:xfrm>
        </p:grpSpPr>
        <p:pic>
          <p:nvPicPr>
            <p:cNvPr id="91175" name="Picture 39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793" y="1616"/>
              <a:ext cx="27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76" name="Picture 40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1156" y="1616"/>
              <a:ext cx="1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91" name="Group 55"/>
          <p:cNvGrpSpPr/>
          <p:nvPr/>
        </p:nvGrpSpPr>
        <p:grpSpPr bwMode="auto">
          <a:xfrm>
            <a:off x="1403350" y="3595688"/>
            <a:ext cx="3422650" cy="476250"/>
            <a:chOff x="884" y="1842"/>
            <a:chExt cx="2156" cy="300"/>
          </a:xfrm>
        </p:grpSpPr>
        <p:pic>
          <p:nvPicPr>
            <p:cNvPr id="91177" name="Picture 41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884" y="1888"/>
              <a:ext cx="180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78" name="Picture 42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1156" y="1842"/>
              <a:ext cx="188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90" name="Group 54"/>
          <p:cNvGrpSpPr/>
          <p:nvPr/>
        </p:nvGrpSpPr>
        <p:grpSpPr bwMode="auto">
          <a:xfrm>
            <a:off x="1116013" y="4098925"/>
            <a:ext cx="5303837" cy="485775"/>
            <a:chOff x="703" y="2670"/>
            <a:chExt cx="3341" cy="306"/>
          </a:xfrm>
        </p:grpSpPr>
        <p:pic>
          <p:nvPicPr>
            <p:cNvPr id="91179" name="Picture 43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703" y="2704"/>
              <a:ext cx="139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80" name="Picture 44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2154" y="2670"/>
              <a:ext cx="1890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89" name="Group 53"/>
          <p:cNvGrpSpPr/>
          <p:nvPr/>
        </p:nvGrpSpPr>
        <p:grpSpPr bwMode="auto">
          <a:xfrm>
            <a:off x="1042988" y="4603750"/>
            <a:ext cx="5646737" cy="457200"/>
            <a:chOff x="521" y="3158"/>
            <a:chExt cx="3557" cy="288"/>
          </a:xfrm>
        </p:grpSpPr>
        <p:pic>
          <p:nvPicPr>
            <p:cNvPr id="91181" name="Picture 45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521" y="3203"/>
              <a:ext cx="1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82" name="Picture 46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1882" y="3158"/>
              <a:ext cx="21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88" name="Group 52"/>
          <p:cNvGrpSpPr/>
          <p:nvPr/>
        </p:nvGrpSpPr>
        <p:grpSpPr bwMode="auto">
          <a:xfrm>
            <a:off x="1042988" y="5106988"/>
            <a:ext cx="1987550" cy="266700"/>
            <a:chOff x="748" y="3566"/>
            <a:chExt cx="1252" cy="168"/>
          </a:xfrm>
        </p:grpSpPr>
        <p:pic>
          <p:nvPicPr>
            <p:cNvPr id="91183" name="Picture 47"/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748" y="3566"/>
              <a:ext cx="456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84" name="Picture 48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1202" y="3575"/>
              <a:ext cx="79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1194" name="Group 58"/>
          <p:cNvGrpSpPr/>
          <p:nvPr/>
        </p:nvGrpSpPr>
        <p:grpSpPr bwMode="auto">
          <a:xfrm>
            <a:off x="2051050" y="2443163"/>
            <a:ext cx="2103438" cy="366712"/>
            <a:chOff x="1292" y="1162"/>
            <a:chExt cx="1325" cy="231"/>
          </a:xfrm>
        </p:grpSpPr>
        <p:pic>
          <p:nvPicPr>
            <p:cNvPr id="91171" name="Picture 35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1474" y="1207"/>
              <a:ext cx="75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172" name="Picture 36"/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8000"/>
            </a:blip>
            <a:srcRect/>
            <a:stretch>
              <a:fillRect/>
            </a:stretch>
          </p:blipFill>
          <p:spPr bwMode="auto">
            <a:xfrm>
              <a:off x="2245" y="1207"/>
              <a:ext cx="37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1187" name="Text Box 51"/>
            <p:cNvSpPr txBox="1">
              <a:spLocks noChangeArrowheads="1"/>
            </p:cNvSpPr>
            <p:nvPr/>
          </p:nvSpPr>
          <p:spPr bwMode="auto">
            <a:xfrm>
              <a:off x="1292" y="116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F33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611188" y="1060450"/>
            <a:ext cx="6265862" cy="36036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611188" y="1955800"/>
            <a:ext cx="7273925" cy="36195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611188" y="2420938"/>
            <a:ext cx="5113337" cy="388937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39750" y="3573463"/>
            <a:ext cx="22288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8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3995738" y="4005263"/>
            <a:ext cx="2362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250825" y="4581525"/>
            <a:ext cx="2952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0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1476375" y="5084763"/>
            <a:ext cx="14763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1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1476375" y="5516563"/>
            <a:ext cx="647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2" name="Picture 1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1042988" y="5949950"/>
            <a:ext cx="19621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3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6000"/>
          </a:blip>
          <a:srcRect/>
          <a:stretch>
            <a:fillRect/>
          </a:stretch>
        </p:blipFill>
        <p:spPr bwMode="auto">
          <a:xfrm>
            <a:off x="5651500" y="4652963"/>
            <a:ext cx="22574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4" name="Picture 1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5795963" y="5084763"/>
            <a:ext cx="2009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95" name="Picture 1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5795963" y="5518150"/>
            <a:ext cx="63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1398" name="Group 22"/>
          <p:cNvGrpSpPr/>
          <p:nvPr/>
        </p:nvGrpSpPr>
        <p:grpSpPr bwMode="auto">
          <a:xfrm>
            <a:off x="611188" y="620713"/>
            <a:ext cx="4248150" cy="287337"/>
            <a:chOff x="385" y="391"/>
            <a:chExt cx="2676" cy="181"/>
          </a:xfrm>
        </p:grpSpPr>
        <p:pic>
          <p:nvPicPr>
            <p:cNvPr id="101380" name="Picture 4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385" y="391"/>
              <a:ext cx="2676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1397" name="Rectangle 21"/>
            <p:cNvSpPr>
              <a:spLocks noChangeArrowheads="1"/>
            </p:cNvSpPr>
            <p:nvPr/>
          </p:nvSpPr>
          <p:spPr bwMode="auto">
            <a:xfrm>
              <a:off x="2290" y="391"/>
              <a:ext cx="77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1800"/>
                <a:t>.</a:t>
              </a:r>
            </a:p>
          </p:txBody>
        </p:sp>
      </p:grpSp>
      <p:grpSp>
        <p:nvGrpSpPr>
          <p:cNvPr id="101399" name="Group 23"/>
          <p:cNvGrpSpPr/>
          <p:nvPr/>
        </p:nvGrpSpPr>
        <p:grpSpPr bwMode="auto">
          <a:xfrm>
            <a:off x="3995738" y="504825"/>
            <a:ext cx="4608512" cy="485775"/>
            <a:chOff x="3107" y="318"/>
            <a:chExt cx="2903" cy="306"/>
          </a:xfrm>
        </p:grpSpPr>
        <p:grpSp>
          <p:nvGrpSpPr>
            <p:cNvPr id="101396" name="Group 20"/>
            <p:cNvGrpSpPr/>
            <p:nvPr/>
          </p:nvGrpSpPr>
          <p:grpSpPr bwMode="auto">
            <a:xfrm>
              <a:off x="3107" y="391"/>
              <a:ext cx="392" cy="168"/>
              <a:chOff x="3424" y="418"/>
              <a:chExt cx="392" cy="168"/>
            </a:xfrm>
          </p:grpSpPr>
          <p:pic>
            <p:nvPicPr>
              <p:cNvPr id="101381" name="Picture 5"/>
              <p:cNvPicPr>
                <a:picLocks noChangeAspect="1" noChangeArrowheads="1"/>
              </p:cNvPicPr>
              <p:nvPr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</a:blip>
              <a:srcRect/>
              <a:stretch>
                <a:fillRect/>
              </a:stretch>
            </p:blipFill>
            <p:spPr bwMode="auto">
              <a:xfrm>
                <a:off x="3424" y="436"/>
                <a:ext cx="144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1382" name="Picture 6"/>
              <p:cNvPicPr>
                <a:picLocks noChangeAspect="1" noChangeArrowheads="1"/>
              </p:cNvPicPr>
              <p:nvPr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</a:blip>
              <a:srcRect/>
              <a:stretch>
                <a:fillRect/>
              </a:stretch>
            </p:blipFill>
            <p:spPr bwMode="auto">
              <a:xfrm>
                <a:off x="3606" y="418"/>
                <a:ext cx="210" cy="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1383" name="Picture 7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</a:blip>
            <a:srcRect/>
            <a:stretch>
              <a:fillRect/>
            </a:stretch>
          </p:blipFill>
          <p:spPr bwMode="auto">
            <a:xfrm>
              <a:off x="3490" y="318"/>
              <a:ext cx="2520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2555875" y="1484313"/>
            <a:ext cx="2952750" cy="4572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有理数的除法法则</a:t>
            </a:r>
          </a:p>
        </p:txBody>
      </p:sp>
      <p:sp>
        <p:nvSpPr>
          <p:cNvPr id="101401" name="WordArt 25"/>
          <p:cNvSpPr>
            <a:spLocks noChangeArrowheads="1" noChangeShapeType="1" noTextEdit="1"/>
          </p:cNvSpPr>
          <p:nvPr/>
        </p:nvSpPr>
        <p:spPr bwMode="auto">
          <a:xfrm>
            <a:off x="3132138" y="2924175"/>
            <a:ext cx="26638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  <p:graphicFrame>
        <p:nvGraphicFramePr>
          <p:cNvPr id="101404" name="Object 28"/>
          <p:cNvGraphicFramePr>
            <a:graphicFrameLocks noChangeAspect="1"/>
          </p:cNvGraphicFramePr>
          <p:nvPr/>
        </p:nvGraphicFramePr>
        <p:xfrm>
          <a:off x="3635375" y="4652963"/>
          <a:ext cx="112236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6" name="Equation" r:id="rId19" imgW="736600" imgH="203200" progId="Equation.DSMT4">
                  <p:embed/>
                </p:oleObj>
              </mc:Choice>
              <mc:Fallback>
                <p:oleObj name="Equation" r:id="rId19" imgW="736600" imgH="203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652963"/>
                        <a:ext cx="1122363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5" name="Object 29"/>
          <p:cNvGraphicFramePr>
            <a:graphicFrameLocks noChangeAspect="1"/>
          </p:cNvGraphicFramePr>
          <p:nvPr/>
        </p:nvGraphicFramePr>
        <p:xfrm>
          <a:off x="3635375" y="4941888"/>
          <a:ext cx="11811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7" name="Equation" r:id="rId21" imgW="774065" imgH="431800" progId="Equation.DSMT4">
                  <p:embed/>
                </p:oleObj>
              </mc:Choice>
              <mc:Fallback>
                <p:oleObj name="Equation" r:id="rId21" imgW="774065" imgH="431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941888"/>
                        <a:ext cx="11811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6" name="Object 30"/>
          <p:cNvGraphicFramePr>
            <a:graphicFrameLocks noChangeAspect="1"/>
          </p:cNvGraphicFramePr>
          <p:nvPr/>
        </p:nvGraphicFramePr>
        <p:xfrm>
          <a:off x="3635375" y="5507038"/>
          <a:ext cx="11811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8" name="Equation" r:id="rId23" imgW="774065" imgH="431800" progId="Equation.DSMT4">
                  <p:embed/>
                </p:oleObj>
              </mc:Choice>
              <mc:Fallback>
                <p:oleObj name="Equation" r:id="rId23" imgW="774065" imgH="431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507038"/>
                        <a:ext cx="11811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7" name="Object 31"/>
          <p:cNvGraphicFramePr>
            <a:graphicFrameLocks noChangeAspect="1"/>
          </p:cNvGraphicFramePr>
          <p:nvPr/>
        </p:nvGraphicFramePr>
        <p:xfrm>
          <a:off x="3708400" y="6200775"/>
          <a:ext cx="5032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9" name="Equation" r:id="rId25" imgW="330200" imgH="165100" progId="Equation.DSMT4">
                  <p:embed/>
                </p:oleObj>
              </mc:Choice>
              <mc:Fallback>
                <p:oleObj name="Equation" r:id="rId25" imgW="330200" imgH="1651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6200775"/>
                        <a:ext cx="5032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0" grpId="0" animBg="1"/>
      <p:bldP spid="1014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549275"/>
            <a:ext cx="244792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539750" y="1916113"/>
            <a:ext cx="66246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684213" y="3954463"/>
            <a:ext cx="30257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4860925" y="4386263"/>
            <a:ext cx="23749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1042988" y="5087938"/>
            <a:ext cx="25003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4800600" y="5035550"/>
            <a:ext cx="301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1258888" y="2706688"/>
          <a:ext cx="7254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6" name="Equation" r:id="rId10" imgW="304800" imgH="393065" progId="Equation.DSMT4">
                  <p:embed/>
                </p:oleObj>
              </mc:Choice>
              <mc:Fallback>
                <p:oleObj name="Equation" r:id="rId10" imgW="304800" imgH="39306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6688"/>
                        <a:ext cx="7254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3059113" y="2778125"/>
          <a:ext cx="36353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7" name="Equation" r:id="rId12" imgW="152400" imgH="393700" progId="Equation.DSMT4">
                  <p:embed/>
                </p:oleObj>
              </mc:Choice>
              <mc:Fallback>
                <p:oleObj name="Equation" r:id="rId12" imgW="1524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778125"/>
                        <a:ext cx="36353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4572000" y="2705100"/>
          <a:ext cx="6048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8" name="Equation" r:id="rId14" imgW="254000" imgH="393700" progId="Equation.DSMT4">
                  <p:embed/>
                </p:oleObj>
              </mc:Choice>
              <mc:Fallback>
                <p:oleObj name="Equation" r:id="rId14" imgW="2540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5100"/>
                        <a:ext cx="60483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6443663" y="2781300"/>
          <a:ext cx="5746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9" name="Equation" r:id="rId16" imgW="241300" imgH="393700" progId="Equation.DSMT4">
                  <p:embed/>
                </p:oleObj>
              </mc:Choice>
              <mc:Fallback>
                <p:oleObj name="Equation" r:id="rId16" imgW="2413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781300"/>
                        <a:ext cx="5746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3779838" y="4330700"/>
          <a:ext cx="955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0" name="Equation" r:id="rId18" imgW="431165" imgH="177800" progId="Equation.DSMT4">
                  <p:embed/>
                </p:oleObj>
              </mc:Choice>
              <mc:Fallback>
                <p:oleObj name="Equation" r:id="rId18" imgW="431165" imgH="177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330700"/>
                        <a:ext cx="9556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9" name="Object 15"/>
          <p:cNvGraphicFramePr>
            <a:graphicFrameLocks noChangeAspect="1"/>
          </p:cNvGraphicFramePr>
          <p:nvPr/>
        </p:nvGraphicFramePr>
        <p:xfrm>
          <a:off x="7596188" y="4259263"/>
          <a:ext cx="2809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1" name="Equation" r:id="rId20" imgW="127000" imgH="177165" progId="Equation.DSMT4">
                  <p:embed/>
                </p:oleObj>
              </mc:Choice>
              <mc:Fallback>
                <p:oleObj name="Equation" r:id="rId20" imgW="127000" imgH="17716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259263"/>
                        <a:ext cx="2809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0" name="Object 16"/>
          <p:cNvGraphicFramePr>
            <a:graphicFrameLocks noChangeAspect="1"/>
          </p:cNvGraphicFramePr>
          <p:nvPr/>
        </p:nvGraphicFramePr>
        <p:xfrm>
          <a:off x="3563938" y="4835525"/>
          <a:ext cx="7016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2" name="Equation" r:id="rId22" imgW="317500" imgH="393065" progId="Equation.DSMT4">
                  <p:embed/>
                </p:oleObj>
              </mc:Choice>
              <mc:Fallback>
                <p:oleObj name="Equation" r:id="rId22" imgW="317500" imgH="39306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835525"/>
                        <a:ext cx="7016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8027988" y="4835525"/>
          <a:ext cx="3444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3" name="Equation" r:id="rId24" imgW="139700" imgH="393700" progId="Equation.DSMT4">
                  <p:embed/>
                </p:oleObj>
              </mc:Choice>
              <mc:Fallback>
                <p:oleObj name="Equation" r:id="rId24" imgW="1397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4835525"/>
                        <a:ext cx="344487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4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4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43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4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34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344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344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50825" y="836613"/>
            <a:ext cx="1924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331913" y="1412875"/>
            <a:ext cx="33909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5364163" y="1341438"/>
            <a:ext cx="27908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468313" y="1989138"/>
            <a:ext cx="47148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619250" y="2492375"/>
            <a:ext cx="3028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692275" y="30432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619250" y="3573463"/>
            <a:ext cx="723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1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403350" y="3933825"/>
            <a:ext cx="2714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2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547813" y="4437063"/>
            <a:ext cx="2324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3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547813" y="5013325"/>
            <a:ext cx="2905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4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547813" y="558958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5" name="Picture 1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619250" y="6092825"/>
            <a:ext cx="7715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16" name="WordArt 16"/>
          <p:cNvSpPr>
            <a:spLocks noChangeArrowheads="1" noChangeShapeType="1" noTextEdit="1"/>
          </p:cNvSpPr>
          <p:nvPr/>
        </p:nvSpPr>
        <p:spPr bwMode="auto">
          <a:xfrm>
            <a:off x="2987675" y="404813"/>
            <a:ext cx="26638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549275"/>
            <a:ext cx="244792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466725" y="1987550"/>
            <a:ext cx="55673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CEBFC"/>
              </a:clrFrom>
              <a:clrTo>
                <a:srgbClr val="CCEBFC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1116013" y="3933825"/>
            <a:ext cx="54006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6842125" y="2130425"/>
          <a:ext cx="6254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7" name="Equation" r:id="rId6" imgW="254000" imgH="393700" progId="Equation.DSMT4">
                  <p:embed/>
                </p:oleObj>
              </mc:Choice>
              <mc:Fallback>
                <p:oleObj name="Equation" r:id="rId6" imgW="254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2130425"/>
                        <a:ext cx="625475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6804025" y="3716338"/>
          <a:ext cx="8128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8" imgW="330200" imgH="393700" progId="Equation.DSMT4">
                  <p:embed/>
                </p:oleObj>
              </mc:Choice>
              <mc:Fallback>
                <p:oleObj name="Equation" r:id="rId8" imgW="3302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716338"/>
                        <a:ext cx="8128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45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QTDH06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188913"/>
            <a:ext cx="8572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3059113" y="260350"/>
            <a:ext cx="26638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课堂小节</a:t>
            </a:r>
          </a:p>
        </p:txBody>
      </p:sp>
      <p:pic>
        <p:nvPicPr>
          <p:cNvPr id="87083" name="Picture 4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611188" y="2636838"/>
            <a:ext cx="7345362" cy="422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84" name="Picture 4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539750" y="4149725"/>
            <a:ext cx="8526463" cy="42386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85" name="Picture 4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8DEF1"/>
              </a:clrFrom>
              <a:clrTo>
                <a:srgbClr val="D8DEF1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539750" y="4652963"/>
            <a:ext cx="5994400" cy="455612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7086" name="Group 46"/>
          <p:cNvGrpSpPr/>
          <p:nvPr/>
        </p:nvGrpSpPr>
        <p:grpSpPr bwMode="auto">
          <a:xfrm>
            <a:off x="684213" y="1700213"/>
            <a:ext cx="5472112" cy="460375"/>
            <a:chOff x="385" y="391"/>
            <a:chExt cx="2676" cy="181"/>
          </a:xfrm>
        </p:grpSpPr>
        <p:pic>
          <p:nvPicPr>
            <p:cNvPr id="87087" name="Picture 4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>
              <a:off x="385" y="391"/>
              <a:ext cx="2676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7088" name="Rectangle 48"/>
            <p:cNvSpPr>
              <a:spLocks noChangeArrowheads="1"/>
            </p:cNvSpPr>
            <p:nvPr/>
          </p:nvSpPr>
          <p:spPr bwMode="auto">
            <a:xfrm>
              <a:off x="2290" y="391"/>
              <a:ext cx="77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 sz="1800"/>
                <a:t>.</a:t>
              </a:r>
            </a:p>
          </p:txBody>
        </p:sp>
      </p:grp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538163" y="3573463"/>
            <a:ext cx="2881312" cy="4572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有理数的除法法则</a:t>
            </a: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180975" y="174783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1.</a:t>
            </a:r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107950" y="26844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2.</a:t>
            </a:r>
          </a:p>
        </p:txBody>
      </p:sp>
      <p:sp>
        <p:nvSpPr>
          <p:cNvPr id="87097" name="Text Box 57"/>
          <p:cNvSpPr txBox="1">
            <a:spLocks noChangeArrowheads="1"/>
          </p:cNvSpPr>
          <p:nvPr/>
        </p:nvSpPr>
        <p:spPr bwMode="auto">
          <a:xfrm>
            <a:off x="0" y="35734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4" grpId="0" animBg="1"/>
      <p:bldP spid="87095" grpId="0"/>
      <p:bldP spid="87096" grpId="0"/>
      <p:bldP spid="87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132138" y="908050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作业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258888" y="2708275"/>
            <a:ext cx="70564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必做题：课本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P</a:t>
            </a:r>
            <a:r>
              <a:rPr lang="en-US" altLang="zh-CN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60  	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A</a:t>
            </a:r>
            <a:r>
              <a:rPr lang="zh-CN" altLang="en-US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组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3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、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4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题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选做题：课本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P</a:t>
            </a:r>
            <a:r>
              <a:rPr lang="en-US" altLang="zh-CN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60  	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B</a:t>
            </a:r>
            <a:r>
              <a:rPr lang="zh-CN" altLang="en-US" sz="3200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</a:rPr>
              <a:t>组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题 </a:t>
            </a:r>
            <a:endParaRPr lang="zh-CN" altLang="en-US" sz="3200" dirty="0">
              <a:solidFill>
                <a:srgbClr val="0000FF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765175"/>
            <a:ext cx="12954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080C2"/>
      </a:accent2>
      <a:accent3>
        <a:srgbClr val="FFFFFF"/>
      </a:accent3>
      <a:accent4>
        <a:srgbClr val="2A2A2A"/>
      </a:accent4>
      <a:accent5>
        <a:srgbClr val="ADB8CA"/>
      </a:accent5>
      <a:accent6>
        <a:srgbClr val="2A73B0"/>
      </a:accent6>
      <a:hlink>
        <a:srgbClr val="75A3D1"/>
      </a:hlink>
      <a:folHlink>
        <a:srgbClr val="CCECFF"/>
      </a:folHlink>
    </a:clrScheme>
    <a:fontScheme name="浅蓝色简约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浅蓝色简约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7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8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0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1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2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5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泰山版1</Template>
  <TotalTime>0</TotalTime>
  <Words>181</Words>
  <Application>Microsoft Office PowerPoint</Application>
  <PresentationFormat>全屏显示(4:3)</PresentationFormat>
  <Paragraphs>30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黑体</vt:lpstr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第一PPT模板网-WWW.1PPT.COM 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2021-12-31T06:01:15Z</dcterms:created>
  <dcterms:modified xsi:type="dcterms:W3CDTF">2023-01-17T00:05:50Z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93A65FA70B0146F886414A7D15F85184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