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5" r:id="rId3"/>
    <p:sldId id="282" r:id="rId4"/>
    <p:sldId id="260" r:id="rId5"/>
    <p:sldId id="263" r:id="rId6"/>
    <p:sldId id="265" r:id="rId7"/>
    <p:sldId id="283" r:id="rId8"/>
    <p:sldId id="284" r:id="rId9"/>
    <p:sldId id="286" r:id="rId10"/>
    <p:sldId id="262" r:id="rId11"/>
    <p:sldId id="271" r:id="rId12"/>
    <p:sldId id="261" r:id="rId13"/>
    <p:sldId id="288" r:id="rId14"/>
    <p:sldId id="266" r:id="rId15"/>
    <p:sldId id="269" r:id="rId16"/>
    <p:sldId id="267" r:id="rId17"/>
    <p:sldId id="287" r:id="rId18"/>
    <p:sldId id="289" r:id="rId19"/>
    <p:sldId id="272" r:id="rId20"/>
    <p:sldId id="258" r:id="rId21"/>
    <p:sldId id="280" r:id="rId22"/>
    <p:sldId id="281" r:id="rId23"/>
    <p:sldId id="279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99FF99"/>
    <a:srgbClr val="66FF66"/>
    <a:srgbClr val="25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9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F4AEF1F-1FF4-401A-B759-9F9ADA8EEE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DDBF1A0-2D46-4A74-8B47-45FE64799A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BF1A0-2D46-4A74-8B47-45FE64799A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0034C-9B9C-42E0-AA79-9047C6060D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4BED-6B10-4A87-A502-D2BD8AB127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47D35-8127-43B7-8E0E-462413F0F59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A48A1-4CA1-46CE-89FC-9BEF1EB93D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6C35F-7C85-4622-AB97-F85C7637B57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E3EBD-9481-41AD-A197-A789149E32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56795-FA1F-417B-B5B0-8979D5A8288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3AB96-8DC4-421A-A01B-5A85E8D96A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DCD66-9215-4887-A92D-D62D61B6951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CF1EBD-A6BB-42B2-934C-658C5E8198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18E31-2F8E-461D-9B57-84ED7AACD3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615D3-5DA1-4323-B173-C245022E5C0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4D2F1-2E1A-41AB-A7E6-69AADC452C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3036B-8983-440C-B5B0-80E781536AE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8AAB2-DCD2-4028-810B-E5FFA72279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BF1A0-2D46-4A74-8B47-45FE64799AF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47AC3-104C-438D-9997-A306AF207B9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F3052-440F-41CD-940C-3DEB500E7D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94F60-4EF9-4DAA-BCF0-48BAA4A590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F800-BF25-4859-9DF4-62E69DAE57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A1BD-ACFA-4CFA-9D8C-1D2B91C3E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1A19-9E15-4388-A62A-5B376FE08D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E1DA-E421-48F4-8FD7-665CF32779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1E0B-C1FC-43BE-95E7-7B9351D545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B8D8-A7CC-49BB-ACC3-B5E6B2FB60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B8E6-D61D-4588-941A-66E4E4972F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37AB-4EB8-4A94-891D-5A6A94E82E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F800-BF25-4859-9DF4-62E69DAE57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A1BD-ACFA-4CFA-9D8C-1D2B91C3E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1361-3023-4D3D-A830-ECA913ADCD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7086-B84D-4A93-96CE-EA348C1680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0963-B44D-4495-B8E0-EE8BB5DBD4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6BC1-D3D4-4623-9815-3386115A36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2BFA-EA2D-4CBF-A211-C7629614DA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7715-CE2C-4F44-93B9-14B6CFDD8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BBE3-DDDF-4AA0-B385-0CAC6C107C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896B-CA15-4C77-9298-EA56CA2E65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14E3-CE9B-4805-AA65-F48A163D8C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B612-8D56-4A44-9E58-0B6A567FEA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3B7D-C8E7-4AFF-AC18-00B2BC567C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854E-76D4-425F-8122-869AC91E1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E24A-5A16-446A-990F-ABE64D839B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C2B-4080-4E0D-87B0-C008085E94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B0DBA8-1540-40C0-92AA-DE35CCAEBE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A50A02-C9CD-4363-852F-D3C7E1537E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7.pn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7.png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12" Type="http://schemas.openxmlformats.org/officeDocument/2006/relationships/image" Target="../media/image20.pn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p16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p16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2.jpeg"/><Relationship Id="rId5" Type="http://schemas.openxmlformats.org/officeDocument/2006/relationships/image" Target="../media/image7.png"/><Relationship Id="rId10" Type="http://schemas.openxmlformats.org/officeDocument/2006/relationships/image" Target="../media/image61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72.png"/><Relationship Id="rId3" Type="http://schemas.openxmlformats.org/officeDocument/2006/relationships/image" Target="../media/image7.pn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73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7.png"/><Relationship Id="rId18" Type="http://schemas.openxmlformats.org/officeDocument/2006/relationships/image" Target="../media/image82.jpeg"/><Relationship Id="rId26" Type="http://schemas.openxmlformats.org/officeDocument/2006/relationships/image" Target="../media/image88.jpeg"/><Relationship Id="rId3" Type="http://schemas.openxmlformats.org/officeDocument/2006/relationships/image" Target="../media/image7.png"/><Relationship Id="rId21" Type="http://schemas.openxmlformats.org/officeDocument/2006/relationships/image" Target="../media/image85.jpeg"/><Relationship Id="rId7" Type="http://schemas.openxmlformats.org/officeDocument/2006/relationships/image" Target="../media/image76.png"/><Relationship Id="rId12" Type="http://schemas.openxmlformats.org/officeDocument/2006/relationships/image" Target="../media/image46.png"/><Relationship Id="rId17" Type="http://schemas.openxmlformats.org/officeDocument/2006/relationships/image" Target="../media/image81.jpe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png"/><Relationship Id="rId20" Type="http://schemas.openxmlformats.org/officeDocument/2006/relationships/image" Target="../media/image84.jpe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51.png"/><Relationship Id="rId32" Type="http://schemas.openxmlformats.org/officeDocument/2006/relationships/image" Target="../media/image94.jpeg"/><Relationship Id="rId5" Type="http://schemas.openxmlformats.org/officeDocument/2006/relationships/image" Target="../media/image74.png"/><Relationship Id="rId15" Type="http://schemas.openxmlformats.org/officeDocument/2006/relationships/image" Target="../media/image49.png"/><Relationship Id="rId23" Type="http://schemas.openxmlformats.org/officeDocument/2006/relationships/image" Target="../media/image87.jpeg"/><Relationship Id="rId28" Type="http://schemas.openxmlformats.org/officeDocument/2006/relationships/image" Target="../media/image90.png"/><Relationship Id="rId10" Type="http://schemas.openxmlformats.org/officeDocument/2006/relationships/image" Target="../media/image79.png"/><Relationship Id="rId19" Type="http://schemas.openxmlformats.org/officeDocument/2006/relationships/image" Target="../media/image83.png"/><Relationship Id="rId31" Type="http://schemas.openxmlformats.org/officeDocument/2006/relationships/image" Target="../media/image93.png"/><Relationship Id="rId4" Type="http://schemas.openxmlformats.org/officeDocument/2006/relationships/image" Target="../media/image8.png"/><Relationship Id="rId9" Type="http://schemas.openxmlformats.org/officeDocument/2006/relationships/image" Target="../media/image78.png"/><Relationship Id="rId14" Type="http://schemas.openxmlformats.org/officeDocument/2006/relationships/image" Target="../media/image48.png"/><Relationship Id="rId22" Type="http://schemas.openxmlformats.org/officeDocument/2006/relationships/image" Target="../media/image86.jpe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7.png"/><Relationship Id="rId18" Type="http://schemas.openxmlformats.org/officeDocument/2006/relationships/image" Target="../media/image82.jpeg"/><Relationship Id="rId26" Type="http://schemas.openxmlformats.org/officeDocument/2006/relationships/image" Target="../media/image88.jpeg"/><Relationship Id="rId3" Type="http://schemas.openxmlformats.org/officeDocument/2006/relationships/image" Target="../media/image7.png"/><Relationship Id="rId21" Type="http://schemas.openxmlformats.org/officeDocument/2006/relationships/image" Target="../media/image85.jpeg"/><Relationship Id="rId7" Type="http://schemas.openxmlformats.org/officeDocument/2006/relationships/image" Target="../media/image76.png"/><Relationship Id="rId12" Type="http://schemas.openxmlformats.org/officeDocument/2006/relationships/image" Target="../media/image46.png"/><Relationship Id="rId17" Type="http://schemas.openxmlformats.org/officeDocument/2006/relationships/image" Target="../media/image81.jpe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0.png"/><Relationship Id="rId20" Type="http://schemas.openxmlformats.org/officeDocument/2006/relationships/image" Target="../media/image84.jpe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51.png"/><Relationship Id="rId32" Type="http://schemas.openxmlformats.org/officeDocument/2006/relationships/image" Target="../media/image94.jpeg"/><Relationship Id="rId5" Type="http://schemas.openxmlformats.org/officeDocument/2006/relationships/image" Target="../media/image74.png"/><Relationship Id="rId15" Type="http://schemas.openxmlformats.org/officeDocument/2006/relationships/image" Target="../media/image49.png"/><Relationship Id="rId23" Type="http://schemas.openxmlformats.org/officeDocument/2006/relationships/image" Target="../media/image87.jpeg"/><Relationship Id="rId28" Type="http://schemas.openxmlformats.org/officeDocument/2006/relationships/image" Target="../media/image90.png"/><Relationship Id="rId10" Type="http://schemas.openxmlformats.org/officeDocument/2006/relationships/image" Target="../media/image79.png"/><Relationship Id="rId19" Type="http://schemas.openxmlformats.org/officeDocument/2006/relationships/image" Target="../media/image83.png"/><Relationship Id="rId31" Type="http://schemas.openxmlformats.org/officeDocument/2006/relationships/image" Target="../media/image93.png"/><Relationship Id="rId4" Type="http://schemas.openxmlformats.org/officeDocument/2006/relationships/image" Target="../media/image8.png"/><Relationship Id="rId9" Type="http://schemas.openxmlformats.org/officeDocument/2006/relationships/image" Target="../media/image78.png"/><Relationship Id="rId14" Type="http://schemas.openxmlformats.org/officeDocument/2006/relationships/image" Target="../media/image48.png"/><Relationship Id="rId22" Type="http://schemas.openxmlformats.org/officeDocument/2006/relationships/image" Target="../media/image86.jpe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5.pn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Learn%20the%20sounds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7.pn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8.png"/><Relationship Id="rId9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Listen%20and%20enjoy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Listen%20and%20enjo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Listen%20and%20sa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Listen%20and%20say-1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Listen%20and%20say-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Listen%20and%20say-2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Listen%20and%20say-2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6"/>
          <p:cNvGrpSpPr/>
          <p:nvPr/>
        </p:nvGrpSpPr>
        <p:grpSpPr bwMode="auto">
          <a:xfrm>
            <a:off x="4139952" y="1614089"/>
            <a:ext cx="4723611" cy="2774535"/>
            <a:chOff x="2987824" y="3212976"/>
            <a:chExt cx="5472608" cy="3228226"/>
          </a:xfrm>
        </p:grpSpPr>
        <p:pic>
          <p:nvPicPr>
            <p:cNvPr id="2062" name="Picture 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63888" y="3212976"/>
              <a:ext cx="3899175" cy="322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308304" y="4437112"/>
              <a:ext cx="720080" cy="89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5445224"/>
              <a:ext cx="984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47518">
              <a:off x="4074744" y="3536970"/>
              <a:ext cx="761751" cy="60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6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445224"/>
              <a:ext cx="864096" cy="83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组合 16"/>
          <p:cNvGrpSpPr/>
          <p:nvPr/>
        </p:nvGrpSpPr>
        <p:grpSpPr bwMode="auto">
          <a:xfrm>
            <a:off x="0" y="0"/>
            <a:ext cx="9144000" cy="798513"/>
            <a:chOff x="0" y="-1"/>
            <a:chExt cx="9144000" cy="798157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416557" y="3892160"/>
            <a:ext cx="18716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zh-CN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4" name="标题 1"/>
          <p:cNvSpPr>
            <a:spLocks noGrp="1"/>
          </p:cNvSpPr>
          <p:nvPr>
            <p:ph type="title"/>
          </p:nvPr>
        </p:nvSpPr>
        <p:spPr>
          <a:xfrm>
            <a:off x="735128" y="1799294"/>
            <a:ext cx="3764864" cy="1143000"/>
          </a:xfrm>
        </p:spPr>
        <p:txBody>
          <a:bodyPr/>
          <a:lstStyle/>
          <a:p>
            <a:pPr algn="l" eaLnBrk="1" hangingPunct="1"/>
            <a:r>
              <a:rPr lang="en-US" altLang="zh-CN" sz="16600" b="1" i="1" dirty="0" smtClean="0">
                <a:solidFill>
                  <a:srgbClr val="25AAA5"/>
                </a:solidFill>
                <a:latin typeface="Broadway" panose="04040905080B02020502" pitchFamily="82" charset="0"/>
              </a:rPr>
              <a:t>Toys</a:t>
            </a:r>
            <a:endParaRPr lang="zh-CN" altLang="en-US" sz="16600" b="1" i="1" dirty="0" smtClean="0">
              <a:solidFill>
                <a:srgbClr val="25AAA5"/>
              </a:solidFill>
              <a:latin typeface="Broadway" panose="04040905080B02020502" pitchFamily="8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482453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anose="02010600030101010101" pitchFamily="2" charset="-122"/>
              </a:rPr>
              <a:t>A visit to a toy shop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205038"/>
            <a:ext cx="5589588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7988" y="5680075"/>
            <a:ext cx="9525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096000"/>
            <a:ext cx="98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7518">
            <a:off x="7491413" y="1854200"/>
            <a:ext cx="1079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863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628775"/>
            <a:ext cx="15097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3501">
            <a:off x="5278438" y="4854575"/>
            <a:ext cx="37306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899">
            <a:off x="5172075" y="2060575"/>
            <a:ext cx="2495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628775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robot</a:t>
            </a:r>
            <a:r>
              <a:rPr lang="en-US" altLang="zh-CN" sz="32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r>
              <a:rPr lang="en-US" altLang="zh-CN" sz="3200" dirty="0">
                <a:latin typeface="GCFrutiger" pitchFamily="50" charset="0"/>
              </a:rPr>
              <a:t>. 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4365625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</a:t>
            </a:r>
            <a:r>
              <a:rPr lang="en-US" altLang="zh-CN" sz="3200" dirty="0">
                <a:solidFill>
                  <a:srgbClr val="FF0000"/>
                </a:solidFill>
                <a:latin typeface="GCFrutiger" pitchFamily="50" charset="0"/>
              </a:rPr>
              <a:t>this</a:t>
            </a:r>
            <a:r>
              <a:rPr lang="en-US" altLang="zh-CN" sz="3200" dirty="0">
                <a:latin typeface="GCFrutiger" pitchFamily="50" charset="0"/>
              </a:rPr>
              <a:t> robot.</a:t>
            </a:r>
          </a:p>
        </p:txBody>
      </p:sp>
      <p:pic>
        <p:nvPicPr>
          <p:cNvPr id="6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205038"/>
            <a:ext cx="14398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268413"/>
            <a:ext cx="15367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133600"/>
            <a:ext cx="17287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851275" y="1196975"/>
            <a:ext cx="4968875" cy="431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364163" y="1052513"/>
            <a:ext cx="2087562" cy="252095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5013325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</a:t>
            </a:r>
            <a:r>
              <a:rPr lang="en-US" altLang="zh-CN" sz="3200" dirty="0">
                <a:solidFill>
                  <a:srgbClr val="FF0000"/>
                </a:solidFill>
                <a:latin typeface="GCFrutiger" pitchFamily="50" charset="0"/>
              </a:rPr>
              <a:t>this</a:t>
            </a:r>
            <a:r>
              <a:rPr lang="en-US" altLang="zh-CN" sz="3200" dirty="0">
                <a:latin typeface="GCFrutiger" pitchFamily="50" charset="0"/>
              </a:rPr>
              <a:t> blue robot. </a:t>
            </a:r>
            <a:endParaRPr lang="zh-CN" altLang="en-US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538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673600"/>
            <a:ext cx="48593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268788"/>
            <a:ext cx="367188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92375"/>
            <a:ext cx="36718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92150"/>
            <a:ext cx="36718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944563"/>
            <a:ext cx="10795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715963"/>
            <a:ext cx="11525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9275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3429000"/>
            <a:ext cx="6985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720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275" y="3357563"/>
            <a:ext cx="660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3357563"/>
            <a:ext cx="828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868863"/>
            <a:ext cx="8477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4868863"/>
            <a:ext cx="866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4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797425"/>
            <a:ext cx="10080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0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844675"/>
            <a:ext cx="9350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1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462" flipH="1">
            <a:off x="5307013" y="3094038"/>
            <a:ext cx="8397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1412875"/>
            <a:ext cx="15303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13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80880">
            <a:off x="5721350" y="1935163"/>
            <a:ext cx="12287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4" descr="D:\课件制作\Unit1-3\u5\toys\3b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79742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4" descr="D:\课件制作\Unit1-3\u5\toys\3b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825" y="4724400"/>
            <a:ext cx="11985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4" descr="D:\课件制作\Unit1-3\u5\toys\3b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652963"/>
            <a:ext cx="119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9301">
            <a:off x="7289800" y="4216400"/>
            <a:ext cx="16525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148064" y="764704"/>
            <a:ext cx="28083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anose="02010600030101010101" pitchFamily="2" charset="-122"/>
              </a:rPr>
              <a:t>A toy shop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413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673600"/>
            <a:ext cx="48593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268788"/>
            <a:ext cx="367188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92375"/>
            <a:ext cx="36718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92150"/>
            <a:ext cx="36718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944563"/>
            <a:ext cx="10795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715963"/>
            <a:ext cx="11525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9275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3429000"/>
            <a:ext cx="6985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720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275" y="3357563"/>
            <a:ext cx="660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3357563"/>
            <a:ext cx="828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868863"/>
            <a:ext cx="8477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7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4868863"/>
            <a:ext cx="866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797425"/>
            <a:ext cx="10080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49275"/>
            <a:ext cx="933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1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462" flipH="1">
            <a:off x="4657725" y="1293813"/>
            <a:ext cx="841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620713"/>
            <a:ext cx="15303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3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80880">
            <a:off x="7773988" y="1360488"/>
            <a:ext cx="12287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" descr="D:\课件制作\Unit1-3\u5\toys\3b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79742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" descr="D:\课件制作\Unit1-3\u5\toys\3b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825" y="4724400"/>
            <a:ext cx="11985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4" descr="D:\课件制作\Unit1-3\u5\toys\3b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652963"/>
            <a:ext cx="119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5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9301">
            <a:off x="7289800" y="4216400"/>
            <a:ext cx="16525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148064" y="404664"/>
            <a:ext cx="28083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anose="02010600030101010101" pitchFamily="2" charset="-122"/>
              </a:rPr>
              <a:t>A toy shop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27538" y="2205038"/>
            <a:ext cx="352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you like?  </a:t>
            </a:r>
          </a:p>
          <a:p>
            <a:pPr eaLnBrk="1" hangingPunct="1"/>
            <a:r>
              <a:rPr lang="en-US" altLang="zh-CN" sz="2400">
                <a:latin typeface="GCFrutiger" pitchFamily="50" charset="0"/>
              </a:rPr>
              <a:t>Which one do you like?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00563" y="2997200"/>
            <a:ext cx="3527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this …</a:t>
            </a:r>
            <a:endParaRPr lang="zh-CN" altLang="en-US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764704"/>
            <a:ext cx="28083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anose="02010600030101010101" pitchFamily="2" charset="-122"/>
              </a:rPr>
              <a:t>A toy shop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93863"/>
            <a:ext cx="4032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989138"/>
            <a:ext cx="118586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73238"/>
            <a:ext cx="126523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557338"/>
            <a:ext cx="142398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787900" y="1628775"/>
            <a:ext cx="4032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What do you like?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I like robots.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Which one?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I like this yellow one.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It is lovely.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Here you are.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Thank you. </a:t>
            </a:r>
            <a:endParaRPr lang="zh-CN" altLang="en-US" sz="2800" dirty="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1741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211638"/>
            <a:ext cx="17637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1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535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4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8436" name="组合 10"/>
          <p:cNvGrpSpPr/>
          <p:nvPr/>
        </p:nvGrpSpPr>
        <p:grpSpPr bwMode="auto">
          <a:xfrm>
            <a:off x="323850" y="1196975"/>
            <a:ext cx="2808288" cy="1008063"/>
            <a:chOff x="971600" y="1988840"/>
            <a:chExt cx="2808312" cy="1008112"/>
          </a:xfrm>
        </p:grpSpPr>
        <p:sp>
          <p:nvSpPr>
            <p:cNvPr id="4" name="竖卷形 3"/>
            <p:cNvSpPr/>
            <p:nvPr/>
          </p:nvSpPr>
          <p:spPr>
            <a:xfrm>
              <a:off x="971600" y="1988840"/>
              <a:ext cx="2808312" cy="1008112"/>
            </a:xfrm>
            <a:prstGeom prst="verticalScroll">
              <a:avLst>
                <a:gd name="adj" fmla="val 25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44" name="TextBox 4"/>
            <p:cNvSpPr txBox="1">
              <a:spLocks noChangeArrowheads="1"/>
            </p:cNvSpPr>
            <p:nvPr/>
          </p:nvSpPr>
          <p:spPr bwMode="auto">
            <a:xfrm>
              <a:off x="1475656" y="2348880"/>
              <a:ext cx="2016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Shopping list 1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18437" name="组合 11"/>
          <p:cNvGrpSpPr/>
          <p:nvPr/>
        </p:nvGrpSpPr>
        <p:grpSpPr bwMode="auto">
          <a:xfrm>
            <a:off x="3132138" y="3068638"/>
            <a:ext cx="2808287" cy="1008062"/>
            <a:chOff x="3275856" y="3212976"/>
            <a:chExt cx="2808312" cy="1008112"/>
          </a:xfrm>
        </p:grpSpPr>
        <p:sp>
          <p:nvSpPr>
            <p:cNvPr id="6" name="竖卷形 5"/>
            <p:cNvSpPr/>
            <p:nvPr/>
          </p:nvSpPr>
          <p:spPr>
            <a:xfrm>
              <a:off x="3275856" y="3212976"/>
              <a:ext cx="2808312" cy="1008112"/>
            </a:xfrm>
            <a:prstGeom prst="verticalScroll">
              <a:avLst>
                <a:gd name="adj" fmla="val 25000"/>
              </a:avLst>
            </a:prstGeom>
            <a:solidFill>
              <a:srgbClr val="99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42" name="TextBox 7"/>
            <p:cNvSpPr txBox="1">
              <a:spLocks noChangeArrowheads="1"/>
            </p:cNvSpPr>
            <p:nvPr/>
          </p:nvSpPr>
          <p:spPr bwMode="auto">
            <a:xfrm>
              <a:off x="3779912" y="3573016"/>
              <a:ext cx="2016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Shopping list 2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18438" name="组合 12"/>
          <p:cNvGrpSpPr/>
          <p:nvPr/>
        </p:nvGrpSpPr>
        <p:grpSpPr bwMode="auto">
          <a:xfrm>
            <a:off x="5724525" y="4797425"/>
            <a:ext cx="2808288" cy="1008063"/>
            <a:chOff x="5292080" y="4653136"/>
            <a:chExt cx="2808312" cy="1008112"/>
          </a:xfrm>
        </p:grpSpPr>
        <p:sp>
          <p:nvSpPr>
            <p:cNvPr id="7" name="竖卷形 6"/>
            <p:cNvSpPr/>
            <p:nvPr/>
          </p:nvSpPr>
          <p:spPr>
            <a:xfrm>
              <a:off x="5292080" y="4653136"/>
              <a:ext cx="2808312" cy="1008112"/>
            </a:xfrm>
            <a:prstGeom prst="verticalScroll">
              <a:avLst>
                <a:gd name="adj" fmla="val 25000"/>
              </a:avLst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40" name="TextBox 8"/>
            <p:cNvSpPr txBox="1">
              <a:spLocks noChangeArrowheads="1"/>
            </p:cNvSpPr>
            <p:nvPr/>
          </p:nvSpPr>
          <p:spPr bwMode="auto">
            <a:xfrm>
              <a:off x="5868144" y="5085184"/>
              <a:ext cx="2016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Shopping list 3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84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9460" name="组合 13"/>
          <p:cNvGrpSpPr/>
          <p:nvPr/>
        </p:nvGrpSpPr>
        <p:grpSpPr bwMode="auto">
          <a:xfrm>
            <a:off x="0" y="765175"/>
            <a:ext cx="4716463" cy="3311525"/>
            <a:chOff x="1835696" y="908720"/>
            <a:chExt cx="5040560" cy="5400600"/>
          </a:xfrm>
        </p:grpSpPr>
        <p:sp>
          <p:nvSpPr>
            <p:cNvPr id="15" name="竖卷形 14"/>
            <p:cNvSpPr/>
            <p:nvPr/>
          </p:nvSpPr>
          <p:spPr>
            <a:xfrm>
              <a:off x="1835696" y="908720"/>
              <a:ext cx="5040560" cy="5400600"/>
            </a:xfrm>
            <a:prstGeom prst="verticalScroll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78" name="TextBox 15"/>
            <p:cNvSpPr txBox="1">
              <a:spLocks noChangeArrowheads="1"/>
            </p:cNvSpPr>
            <p:nvPr/>
          </p:nvSpPr>
          <p:spPr bwMode="auto">
            <a:xfrm>
              <a:off x="3159308" y="908720"/>
              <a:ext cx="2907476" cy="75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GCFrutiger" pitchFamily="50" charset="0"/>
                </a:rPr>
                <a:t>Shopping list 1</a:t>
              </a:r>
              <a:endParaRPr lang="zh-CN" altLang="en-US" sz="2400">
                <a:latin typeface="GCFrutiger" pitchFamily="50" charset="0"/>
              </a:endParaRPr>
            </a:p>
          </p:txBody>
        </p:sp>
        <p:sp>
          <p:nvSpPr>
            <p:cNvPr id="19479" name="TextBox 16"/>
            <p:cNvSpPr txBox="1">
              <a:spLocks noChangeArrowheads="1"/>
            </p:cNvSpPr>
            <p:nvPr/>
          </p:nvSpPr>
          <p:spPr bwMode="auto">
            <a:xfrm>
              <a:off x="2475891" y="1317338"/>
              <a:ext cx="4271985" cy="25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2400" dirty="0">
                <a:latin typeface="GCFrutiger" pitchFamily="50" charset="0"/>
              </a:endParaRPr>
            </a:p>
            <a:p>
              <a:pPr eaLnBrk="1" hangingPunct="1"/>
              <a:r>
                <a:rPr lang="en-US" altLang="zh-CN" sz="2400" dirty="0">
                  <a:latin typeface="GCFrutiger" pitchFamily="50" charset="0"/>
                </a:rPr>
                <a:t>           </a:t>
              </a:r>
              <a:r>
                <a:rPr lang="en-US" altLang="zh-CN" sz="2400" dirty="0">
                  <a:solidFill>
                    <a:srgbClr val="0000CC"/>
                  </a:solidFill>
                  <a:latin typeface="GCFrutiger" pitchFamily="50" charset="0"/>
                </a:rPr>
                <a:t>this blue doll.</a:t>
              </a:r>
            </a:p>
            <a:p>
              <a:pPr eaLnBrk="1" hangingPunct="1"/>
              <a:r>
                <a:rPr lang="en-US" altLang="zh-CN" sz="2400" dirty="0">
                  <a:solidFill>
                    <a:srgbClr val="0000CC"/>
                  </a:solidFill>
                  <a:latin typeface="GCFrutiger" pitchFamily="50" charset="0"/>
                </a:rPr>
                <a:t>           this red ball.</a:t>
              </a:r>
            </a:p>
            <a:p>
              <a:pPr eaLnBrk="1" hangingPunct="1"/>
              <a:r>
                <a:rPr lang="en-US" altLang="zh-CN" sz="2400" dirty="0">
                  <a:solidFill>
                    <a:srgbClr val="0000CC"/>
                  </a:solidFill>
                  <a:latin typeface="GCFrutiger" pitchFamily="50" charset="0"/>
                </a:rPr>
                <a:t>           this big toy bear. </a:t>
              </a:r>
              <a:endParaRPr lang="zh-CN" altLang="en-US" sz="2400" dirty="0">
                <a:solidFill>
                  <a:srgbClr val="0000CC"/>
                </a:solidFill>
                <a:latin typeface="GCFrutiger" pitchFamily="50" charset="0"/>
              </a:endParaRPr>
            </a:p>
          </p:txBody>
        </p:sp>
        <p:sp>
          <p:nvSpPr>
            <p:cNvPr id="19480" name="TextBox 17"/>
            <p:cNvSpPr txBox="1">
              <a:spLocks noChangeArrowheads="1"/>
            </p:cNvSpPr>
            <p:nvPr/>
          </p:nvSpPr>
          <p:spPr bwMode="auto">
            <a:xfrm>
              <a:off x="2561276" y="2335294"/>
              <a:ext cx="1341912" cy="75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I like</a:t>
              </a:r>
              <a:endParaRPr lang="zh-CN" altLang="en-US" sz="2400"/>
            </a:p>
          </p:txBody>
        </p:sp>
        <p:pic>
          <p:nvPicPr>
            <p:cNvPr id="19481" name="Picture 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8207" y="5252681"/>
              <a:ext cx="719478" cy="78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142" y="3961233"/>
              <a:ext cx="1122830" cy="137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19301">
              <a:off x="4824285" y="3826367"/>
              <a:ext cx="1462947" cy="2157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组合 29"/>
          <p:cNvGrpSpPr/>
          <p:nvPr/>
        </p:nvGrpSpPr>
        <p:grpSpPr bwMode="auto">
          <a:xfrm>
            <a:off x="4643438" y="549275"/>
            <a:ext cx="4248150" cy="3024188"/>
            <a:chOff x="1835696" y="908720"/>
            <a:chExt cx="4680520" cy="5400600"/>
          </a:xfrm>
        </p:grpSpPr>
        <p:sp>
          <p:nvSpPr>
            <p:cNvPr id="31" name="竖卷形 30"/>
            <p:cNvSpPr/>
            <p:nvPr/>
          </p:nvSpPr>
          <p:spPr>
            <a:xfrm>
              <a:off x="1835696" y="908720"/>
              <a:ext cx="4680520" cy="5400600"/>
            </a:xfrm>
            <a:prstGeom prst="verticalScroll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71" name="TextBox 31"/>
            <p:cNvSpPr txBox="1">
              <a:spLocks noChangeArrowheads="1"/>
            </p:cNvSpPr>
            <p:nvPr/>
          </p:nvSpPr>
          <p:spPr bwMode="auto">
            <a:xfrm>
              <a:off x="3203848" y="908720"/>
              <a:ext cx="2808312" cy="82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GCFrutiger" pitchFamily="50" charset="0"/>
                </a:rPr>
                <a:t>Shopping list 3</a:t>
              </a:r>
              <a:endParaRPr lang="zh-CN" altLang="en-US" sz="2400">
                <a:latin typeface="GCFrutiger" pitchFamily="50" charset="0"/>
              </a:endParaRPr>
            </a:p>
          </p:txBody>
        </p:sp>
        <p:sp>
          <p:nvSpPr>
            <p:cNvPr id="19472" name="TextBox 32"/>
            <p:cNvSpPr txBox="1">
              <a:spLocks noChangeArrowheads="1"/>
            </p:cNvSpPr>
            <p:nvPr/>
          </p:nvSpPr>
          <p:spPr bwMode="auto">
            <a:xfrm>
              <a:off x="2483769" y="1120507"/>
              <a:ext cx="3888432" cy="28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2400">
                <a:latin typeface="GCFrutiger" pitchFamily="50" charset="0"/>
              </a:endParaRPr>
            </a:p>
            <a:p>
              <a:pPr eaLnBrk="1" hangingPunct="1"/>
              <a:r>
                <a:rPr lang="en-US" altLang="zh-CN" sz="2400">
                  <a:latin typeface="GCFrutiger" pitchFamily="50" charset="0"/>
                </a:rPr>
                <a:t>         </a:t>
              </a:r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this green robot.</a:t>
              </a:r>
            </a:p>
            <a:p>
              <a:pPr eaLnBrk="1" hangingPunct="1"/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         this orange kite.</a:t>
              </a:r>
            </a:p>
            <a:p>
              <a:pPr eaLnBrk="1" hangingPunct="1"/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         this big ball. </a:t>
              </a:r>
              <a:endParaRPr lang="zh-CN" altLang="en-US" sz="2400">
                <a:solidFill>
                  <a:srgbClr val="0000CC"/>
                </a:solidFill>
                <a:latin typeface="GCFrutiger" pitchFamily="50" charset="0"/>
              </a:endParaRPr>
            </a:p>
          </p:txBody>
        </p:sp>
        <p:sp>
          <p:nvSpPr>
            <p:cNvPr id="19473" name="TextBox 33"/>
            <p:cNvSpPr txBox="1">
              <a:spLocks noChangeArrowheads="1"/>
            </p:cNvSpPr>
            <p:nvPr/>
          </p:nvSpPr>
          <p:spPr bwMode="auto">
            <a:xfrm>
              <a:off x="2411760" y="2241789"/>
              <a:ext cx="1296144" cy="82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I like</a:t>
              </a:r>
              <a:endParaRPr lang="zh-CN" altLang="en-US" sz="2400"/>
            </a:p>
          </p:txBody>
        </p:sp>
        <p:pic>
          <p:nvPicPr>
            <p:cNvPr id="19474" name="Picture 5" descr="D:\课件制作\Unit1-3\u5\toys\robots]]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7464" y="3994777"/>
              <a:ext cx="864096" cy="151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4755" y="4637706"/>
              <a:ext cx="1053117" cy="152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11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17462" flipH="1">
              <a:off x="4784811" y="3852792"/>
              <a:ext cx="1073446" cy="97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组合 21"/>
          <p:cNvGrpSpPr/>
          <p:nvPr/>
        </p:nvGrpSpPr>
        <p:grpSpPr bwMode="auto">
          <a:xfrm>
            <a:off x="3132138" y="3573463"/>
            <a:ext cx="4535487" cy="3284537"/>
            <a:chOff x="1753562" y="962024"/>
            <a:chExt cx="5256584" cy="5527316"/>
          </a:xfrm>
        </p:grpSpPr>
        <p:sp>
          <p:nvSpPr>
            <p:cNvPr id="23" name="竖卷形 22"/>
            <p:cNvSpPr/>
            <p:nvPr/>
          </p:nvSpPr>
          <p:spPr>
            <a:xfrm>
              <a:off x="1753562" y="1087583"/>
              <a:ext cx="5256584" cy="5401757"/>
            </a:xfrm>
            <a:prstGeom prst="verticalScroll">
              <a:avLst/>
            </a:prstGeom>
            <a:solidFill>
              <a:srgbClr val="99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4" name="TextBox 23"/>
            <p:cNvSpPr txBox="1">
              <a:spLocks noChangeArrowheads="1"/>
            </p:cNvSpPr>
            <p:nvPr/>
          </p:nvSpPr>
          <p:spPr bwMode="auto">
            <a:xfrm>
              <a:off x="3149842" y="962024"/>
              <a:ext cx="2808312" cy="77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GCFrutiger" pitchFamily="50" charset="0"/>
                </a:rPr>
                <a:t>Shopping list 2</a:t>
              </a:r>
              <a:endParaRPr lang="zh-CN" altLang="en-US" sz="2400">
                <a:latin typeface="GCFrutiger" pitchFamily="50" charset="0"/>
              </a:endParaRPr>
            </a:p>
          </p:txBody>
        </p:sp>
        <p:sp>
          <p:nvSpPr>
            <p:cNvPr id="19465" name="TextBox 24"/>
            <p:cNvSpPr txBox="1">
              <a:spLocks noChangeArrowheads="1"/>
            </p:cNvSpPr>
            <p:nvPr/>
          </p:nvSpPr>
          <p:spPr bwMode="auto">
            <a:xfrm>
              <a:off x="2337412" y="1426276"/>
              <a:ext cx="4423197" cy="264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2400">
                <a:latin typeface="GCFrutiger" pitchFamily="50" charset="0"/>
              </a:endParaRPr>
            </a:p>
            <a:p>
              <a:pPr eaLnBrk="1" hangingPunct="1"/>
              <a:r>
                <a:rPr lang="en-US" altLang="zh-CN" sz="2400">
                  <a:latin typeface="GCFrutiger" pitchFamily="50" charset="0"/>
                </a:rPr>
                <a:t>          </a:t>
              </a:r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 this pink doll.</a:t>
              </a:r>
            </a:p>
            <a:p>
              <a:pPr eaLnBrk="1" hangingPunct="1"/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           this blue kite.</a:t>
              </a:r>
            </a:p>
            <a:p>
              <a:pPr eaLnBrk="1" hangingPunct="1"/>
              <a:r>
                <a:rPr lang="en-US" altLang="zh-CN" sz="2400">
                  <a:solidFill>
                    <a:srgbClr val="0000CC"/>
                  </a:solidFill>
                  <a:latin typeface="GCFrutiger" pitchFamily="50" charset="0"/>
                </a:rPr>
                <a:t>          this small toy bear. </a:t>
              </a:r>
              <a:endParaRPr lang="zh-CN" altLang="en-US" sz="2400">
                <a:solidFill>
                  <a:srgbClr val="0000CC"/>
                </a:solidFill>
                <a:latin typeface="GCFrutiger" pitchFamily="50" charset="0"/>
              </a:endParaRPr>
            </a:p>
          </p:txBody>
        </p:sp>
        <p:sp>
          <p:nvSpPr>
            <p:cNvPr id="19466" name="TextBox 25"/>
            <p:cNvSpPr txBox="1">
              <a:spLocks noChangeArrowheads="1"/>
            </p:cNvSpPr>
            <p:nvPr/>
          </p:nvSpPr>
          <p:spPr bwMode="auto">
            <a:xfrm>
              <a:off x="2366830" y="2663915"/>
              <a:ext cx="1296144" cy="77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I like</a:t>
              </a:r>
              <a:endParaRPr lang="zh-CN" altLang="en-US" sz="2400"/>
            </a:p>
          </p:txBody>
        </p:sp>
        <p:pic>
          <p:nvPicPr>
            <p:cNvPr id="19467" name="Picture 6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7037" y="5229200"/>
              <a:ext cx="848362" cy="110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80880">
              <a:off x="3320877" y="4189518"/>
              <a:ext cx="1571988" cy="141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4" descr="D:\课件制作\Unit1-3\u5\toys\3b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4659" y="4689140"/>
              <a:ext cx="1197912" cy="165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50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673600"/>
            <a:ext cx="48593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268788"/>
            <a:ext cx="367188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92375"/>
            <a:ext cx="36718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92150"/>
            <a:ext cx="36718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944563"/>
            <a:ext cx="10795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715963"/>
            <a:ext cx="11525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9275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3429000"/>
            <a:ext cx="6985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720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275" y="3357563"/>
            <a:ext cx="660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3357563"/>
            <a:ext cx="828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868863"/>
            <a:ext cx="8477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4868863"/>
            <a:ext cx="866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4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797425"/>
            <a:ext cx="10080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0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620713"/>
            <a:ext cx="9350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1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462" flipH="1">
            <a:off x="4657725" y="1222375"/>
            <a:ext cx="8413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2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650" y="488950"/>
            <a:ext cx="13509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3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80880">
            <a:off x="8323263" y="1714500"/>
            <a:ext cx="736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4" descr="D:\课件制作\Unit1-3\u5\toys\3b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79742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4" descr="D:\课件制作\Unit1-3\u5\toys\3b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825" y="4724400"/>
            <a:ext cx="11985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" descr="D:\课件制作\Unit1-3\u5\toys\3b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652963"/>
            <a:ext cx="119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5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9301">
            <a:off x="7289800" y="4216400"/>
            <a:ext cx="16525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88024" y="332656"/>
            <a:ext cx="28083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anose="02010600030101010101" pitchFamily="2" charset="-122"/>
              </a:rPr>
              <a:t>A Toy Shop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0507" name="TextBox 27"/>
          <p:cNvSpPr txBox="1">
            <a:spLocks noChangeArrowheads="1"/>
          </p:cNvSpPr>
          <p:nvPr/>
        </p:nvSpPr>
        <p:spPr bwMode="auto">
          <a:xfrm>
            <a:off x="4787900" y="2060575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you like ?</a:t>
            </a:r>
          </a:p>
          <a:p>
            <a:pPr eaLnBrk="1" hangingPunct="1"/>
            <a:r>
              <a:rPr lang="en-US" altLang="zh-CN" sz="2400">
                <a:solidFill>
                  <a:srgbClr val="0000CC"/>
                </a:solidFill>
                <a:latin typeface="GCFrutiger" pitchFamily="50" charset="0"/>
              </a:rPr>
              <a:t>I like ...</a:t>
            </a:r>
          </a:p>
          <a:p>
            <a:pPr eaLnBrk="1" hangingPunct="1"/>
            <a:r>
              <a:rPr lang="en-US" altLang="zh-CN" sz="2400">
                <a:latin typeface="GCFrutiger" pitchFamily="50" charset="0"/>
              </a:rPr>
              <a:t>Which one?</a:t>
            </a:r>
          </a:p>
          <a:p>
            <a:pPr eaLnBrk="1" hangingPunct="1"/>
            <a:r>
              <a:rPr lang="en-US" altLang="zh-CN" sz="2400">
                <a:solidFill>
                  <a:srgbClr val="0000CC"/>
                </a:solidFill>
                <a:latin typeface="GCFrutiger" pitchFamily="50" charset="0"/>
              </a:rPr>
              <a:t>I like this …     It is ...</a:t>
            </a:r>
          </a:p>
          <a:p>
            <a:pPr eaLnBrk="1" hangingPunct="1"/>
            <a:r>
              <a:rPr lang="en-US" altLang="zh-CN" sz="2400">
                <a:latin typeface="GCFrutiger" pitchFamily="50" charset="0"/>
              </a:rPr>
              <a:t>Here you are.</a:t>
            </a:r>
          </a:p>
          <a:p>
            <a:pPr eaLnBrk="1" hangingPunct="1"/>
            <a:r>
              <a:rPr lang="en-US" altLang="zh-CN" sz="2400">
                <a:solidFill>
                  <a:srgbClr val="0000CC"/>
                </a:solidFill>
                <a:latin typeface="GCFrutiger" pitchFamily="50" charset="0"/>
              </a:rPr>
              <a:t>Thank you. </a:t>
            </a:r>
            <a:endParaRPr lang="zh-CN" altLang="en-US" sz="24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4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155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4575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1508" name="组合 5"/>
          <p:cNvGrpSpPr/>
          <p:nvPr/>
        </p:nvGrpSpPr>
        <p:grpSpPr bwMode="auto">
          <a:xfrm>
            <a:off x="0" y="836613"/>
            <a:ext cx="9144000" cy="6021387"/>
            <a:chOff x="-1332656" y="765175"/>
            <a:chExt cx="10476656" cy="6092825"/>
          </a:xfrm>
        </p:grpSpPr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79838" y="765175"/>
              <a:ext cx="5364162" cy="609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-1332656" y="765175"/>
              <a:ext cx="5121250" cy="609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933825"/>
            <a:ext cx="15128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844675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516563"/>
            <a:ext cx="13763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076700"/>
            <a:ext cx="13906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708275"/>
            <a:ext cx="895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997200"/>
            <a:ext cx="660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997200"/>
            <a:ext cx="8302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589588"/>
            <a:ext cx="849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49725"/>
            <a:ext cx="8667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4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5445125"/>
            <a:ext cx="10080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484688"/>
            <a:ext cx="5762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552825"/>
            <a:ext cx="1008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5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96975"/>
            <a:ext cx="11525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6" descr="D:\课件制作\Unit1-3\u5\toys\robot1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979613" y="2565400"/>
            <a:ext cx="7921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4" descr="D:\课件制作\Unit1-3\u5\toys\3b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25950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 descr="D:\课件制作\Unit1-3\u5\toys\3b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849688"/>
            <a:ext cx="7175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6" descr="D:\课件制作\Unit1-3\u5\toys\robot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76700"/>
            <a:ext cx="1189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10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981075"/>
            <a:ext cx="933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1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462" flipH="1">
            <a:off x="5162550" y="1438275"/>
            <a:ext cx="8397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5" descr="D:\课件制作\Unit1-3\u5\toys\plane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692150"/>
            <a:ext cx="14208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8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4706">
            <a:off x="6084888" y="2843213"/>
            <a:ext cx="13827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9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732463"/>
            <a:ext cx="1225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10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732463"/>
            <a:ext cx="10620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6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589588"/>
            <a:ext cx="1414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8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3059113" y="981075"/>
            <a:ext cx="1328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4" descr="D:\课件制作\Unit1-3\u5\toys\3b.jpg"/>
          <p:cNvPicPr>
            <a:picLocks noChangeAspect="1" noChangeArrowheads="1"/>
          </p:cNvPicPr>
          <p:nvPr/>
        </p:nvPicPr>
        <p:blipFill>
          <a:blip r:embed="rId3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4313" y="4437063"/>
            <a:ext cx="717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5" name="组合 39"/>
          <p:cNvGrpSpPr/>
          <p:nvPr/>
        </p:nvGrpSpPr>
        <p:grpSpPr bwMode="auto">
          <a:xfrm>
            <a:off x="1403350" y="1773238"/>
            <a:ext cx="1728788" cy="503237"/>
            <a:chOff x="179512" y="3284984"/>
            <a:chExt cx="1224136" cy="504056"/>
          </a:xfrm>
        </p:grpSpPr>
        <p:grpSp>
          <p:nvGrpSpPr>
            <p:cNvPr id="21546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35" name="流程图: 数据 34"/>
              <p:cNvSpPr/>
              <p:nvPr/>
            </p:nvSpPr>
            <p:spPr>
              <a:xfrm>
                <a:off x="179512" y="3429000"/>
                <a:ext cx="864757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044269" y="3429000"/>
                <a:ext cx="71347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47" name="TextBox 38"/>
            <p:cNvSpPr txBox="1">
              <a:spLocks noChangeArrowheads="1"/>
            </p:cNvSpPr>
            <p:nvPr/>
          </p:nvSpPr>
          <p:spPr bwMode="auto">
            <a:xfrm>
              <a:off x="323528" y="3356991"/>
              <a:ext cx="864096" cy="40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10 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21536" name="组合 43"/>
          <p:cNvGrpSpPr/>
          <p:nvPr/>
        </p:nvGrpSpPr>
        <p:grpSpPr bwMode="auto">
          <a:xfrm>
            <a:off x="34925" y="3284538"/>
            <a:ext cx="1657350" cy="503237"/>
            <a:chOff x="179512" y="3284984"/>
            <a:chExt cx="1224136" cy="504056"/>
          </a:xfrm>
        </p:grpSpPr>
        <p:grpSp>
          <p:nvGrpSpPr>
            <p:cNvPr id="21542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47" name="流程图: 数据 46"/>
              <p:cNvSpPr/>
              <p:nvPr/>
            </p:nvSpPr>
            <p:spPr>
              <a:xfrm>
                <a:off x="179512" y="3429000"/>
                <a:ext cx="864372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043884" y="3429000"/>
                <a:ext cx="71732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43" name="TextBox 45"/>
            <p:cNvSpPr txBox="1">
              <a:spLocks noChangeArrowheads="1"/>
            </p:cNvSpPr>
            <p:nvPr/>
          </p:nvSpPr>
          <p:spPr bwMode="auto">
            <a:xfrm>
              <a:off x="323528" y="3356991"/>
              <a:ext cx="864096" cy="40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15 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21537" name="组合 48"/>
          <p:cNvGrpSpPr/>
          <p:nvPr/>
        </p:nvGrpSpPr>
        <p:grpSpPr bwMode="auto">
          <a:xfrm>
            <a:off x="4211638" y="333375"/>
            <a:ext cx="1655762" cy="503238"/>
            <a:chOff x="179512" y="3284984"/>
            <a:chExt cx="1224136" cy="504056"/>
          </a:xfrm>
        </p:grpSpPr>
        <p:grpSp>
          <p:nvGrpSpPr>
            <p:cNvPr id="21538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52" name="流程图: 数据 51"/>
              <p:cNvSpPr/>
              <p:nvPr/>
            </p:nvSpPr>
            <p:spPr>
              <a:xfrm>
                <a:off x="179512" y="3429000"/>
                <a:ext cx="864303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043815" y="3429000"/>
                <a:ext cx="71801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39" name="TextBox 50"/>
            <p:cNvSpPr txBox="1">
              <a:spLocks noChangeArrowheads="1"/>
            </p:cNvSpPr>
            <p:nvPr/>
          </p:nvSpPr>
          <p:spPr bwMode="auto">
            <a:xfrm>
              <a:off x="323528" y="3356991"/>
              <a:ext cx="864096" cy="40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5 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5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253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55650" y="1341438"/>
            <a:ext cx="79200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Shop assistant: Good morning. Can I help you?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		        What do you like?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Customer: I like ...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Shop assistant: Which one?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Customer: I like this … It is ... How much?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Shop assistant: … </a:t>
            </a:r>
            <a:r>
              <a:rPr lang="en-US" altLang="zh-CN" sz="2800" dirty="0" err="1">
                <a:latin typeface="GCFrutiger" pitchFamily="50" charset="0"/>
              </a:rPr>
              <a:t>yuan</a:t>
            </a:r>
            <a:r>
              <a:rPr lang="en-US" altLang="zh-CN" sz="2800" dirty="0">
                <a:latin typeface="GCFrutiger" pitchFamily="50" charset="0"/>
              </a:rPr>
              <a:t>.</a:t>
            </a:r>
          </a:p>
          <a:p>
            <a:pPr eaLnBrk="1" hangingPunct="1"/>
            <a:r>
              <a:rPr lang="en-US" altLang="zh-CN" sz="2800" dirty="0">
                <a:solidFill>
                  <a:srgbClr val="0000CC"/>
                </a:solidFill>
                <a:latin typeface="GCFrutiger" pitchFamily="50" charset="0"/>
              </a:rPr>
              <a:t>Customer: Here you are.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Shop assistant: Thank you. 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1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4100" name="组合 8"/>
          <p:cNvGrpSpPr/>
          <p:nvPr/>
        </p:nvGrpSpPr>
        <p:grpSpPr bwMode="auto">
          <a:xfrm>
            <a:off x="755650" y="1844675"/>
            <a:ext cx="2206625" cy="1965325"/>
            <a:chOff x="2776426" y="1628800"/>
            <a:chExt cx="5039691" cy="2780928"/>
          </a:xfrm>
        </p:grpSpPr>
        <p:pic>
          <p:nvPicPr>
            <p:cNvPr id="4111" name="图片 5" descr="kite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4048" y="1700808"/>
              <a:ext cx="2812069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图片 7" descr="kite1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6426" y="1628800"/>
              <a:ext cx="2731678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4" descr="D:\课件制作\Unit1-3\u5\toys\3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4076700"/>
            <a:ext cx="25415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1844675"/>
            <a:ext cx="19431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组合 19"/>
          <p:cNvGrpSpPr/>
          <p:nvPr/>
        </p:nvGrpSpPr>
        <p:grpSpPr bwMode="auto">
          <a:xfrm>
            <a:off x="5795963" y="4076700"/>
            <a:ext cx="2305050" cy="2392363"/>
            <a:chOff x="755576" y="3717032"/>
            <a:chExt cx="2408823" cy="1752600"/>
          </a:xfrm>
        </p:grpSpPr>
        <p:pic>
          <p:nvPicPr>
            <p:cNvPr id="4109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5576" y="3717032"/>
              <a:ext cx="15525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3789040"/>
              <a:ext cx="1112679" cy="138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组合 18"/>
          <p:cNvGrpSpPr/>
          <p:nvPr/>
        </p:nvGrpSpPr>
        <p:grpSpPr bwMode="auto">
          <a:xfrm>
            <a:off x="3563938" y="2565400"/>
            <a:ext cx="2566987" cy="2543175"/>
            <a:chOff x="4499992" y="3573016"/>
            <a:chExt cx="2561112" cy="2044576"/>
          </a:xfrm>
        </p:grpSpPr>
        <p:pic>
          <p:nvPicPr>
            <p:cNvPr id="4106" name="Picture 9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3645024"/>
              <a:ext cx="1396782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0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4293096"/>
              <a:ext cx="1264968" cy="132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3573016"/>
              <a:ext cx="1264968" cy="107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2987675" y="931863"/>
            <a:ext cx="47164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What do you like?     </a:t>
            </a:r>
          </a:p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</a:rPr>
              <a:t>I like …  They are …</a:t>
            </a:r>
            <a:endParaRPr lang="zh-CN" altLang="en-US" sz="3600" dirty="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360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3556" name="组合 5"/>
          <p:cNvGrpSpPr/>
          <p:nvPr/>
        </p:nvGrpSpPr>
        <p:grpSpPr bwMode="auto">
          <a:xfrm>
            <a:off x="0" y="836613"/>
            <a:ext cx="9144000" cy="6021387"/>
            <a:chOff x="-1332656" y="765175"/>
            <a:chExt cx="10476656" cy="6092825"/>
          </a:xfrm>
        </p:grpSpPr>
        <p:pic>
          <p:nvPicPr>
            <p:cNvPr id="2359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79838" y="765175"/>
              <a:ext cx="5364162" cy="609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-1332656" y="765175"/>
              <a:ext cx="5121250" cy="609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933825"/>
            <a:ext cx="15128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844675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516563"/>
            <a:ext cx="13763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076700"/>
            <a:ext cx="13906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708275"/>
            <a:ext cx="895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997200"/>
            <a:ext cx="660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997200"/>
            <a:ext cx="8302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589588"/>
            <a:ext cx="849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49725"/>
            <a:ext cx="8667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5445125"/>
            <a:ext cx="10080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484688"/>
            <a:ext cx="5762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552825"/>
            <a:ext cx="1008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5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96975"/>
            <a:ext cx="11525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6" descr="D:\课件制作\Unit1-3\u5\toys\robot1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979613" y="2565400"/>
            <a:ext cx="7921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" descr="D:\课件制作\Unit1-3\u5\toys\3b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25950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D:\课件制作\Unit1-3\u5\toys\3b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849688"/>
            <a:ext cx="7175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6" descr="D:\课件制作\Unit1-3\u5\toys\robot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76700"/>
            <a:ext cx="1189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0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981075"/>
            <a:ext cx="933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11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462" flipH="1">
            <a:off x="5162550" y="1438275"/>
            <a:ext cx="8397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5" descr="D:\课件制作\Unit1-3\u5\toys\plane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692150"/>
            <a:ext cx="14208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8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4706">
            <a:off x="6084888" y="2843213"/>
            <a:ext cx="13827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9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732463"/>
            <a:ext cx="1225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10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732463"/>
            <a:ext cx="10620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6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589588"/>
            <a:ext cx="1414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8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3059113" y="981075"/>
            <a:ext cx="1328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4" descr="D:\课件制作\Unit1-3\u5\toys\3b.jpg"/>
          <p:cNvPicPr>
            <a:picLocks noChangeAspect="1" noChangeArrowheads="1"/>
          </p:cNvPicPr>
          <p:nvPr/>
        </p:nvPicPr>
        <p:blipFill>
          <a:blip r:embed="rId3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4313" y="4437063"/>
            <a:ext cx="717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83" name="组合 39"/>
          <p:cNvGrpSpPr/>
          <p:nvPr/>
        </p:nvGrpSpPr>
        <p:grpSpPr bwMode="auto">
          <a:xfrm>
            <a:off x="1619250" y="1773238"/>
            <a:ext cx="1720850" cy="503237"/>
            <a:chOff x="179512" y="3284984"/>
            <a:chExt cx="1353744" cy="504056"/>
          </a:xfrm>
        </p:grpSpPr>
        <p:grpSp>
          <p:nvGrpSpPr>
            <p:cNvPr id="23594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35" name="流程图: 数据 34"/>
              <p:cNvSpPr/>
              <p:nvPr/>
            </p:nvSpPr>
            <p:spPr>
              <a:xfrm>
                <a:off x="179512" y="3429000"/>
                <a:ext cx="864272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043784" y="3429000"/>
                <a:ext cx="71624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95" name="TextBox 38"/>
            <p:cNvSpPr txBox="1">
              <a:spLocks noChangeArrowheads="1"/>
            </p:cNvSpPr>
            <p:nvPr/>
          </p:nvSpPr>
          <p:spPr bwMode="auto">
            <a:xfrm>
              <a:off x="236487" y="3356991"/>
              <a:ext cx="1296769" cy="40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10 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23584" name="组合 43"/>
          <p:cNvGrpSpPr/>
          <p:nvPr/>
        </p:nvGrpSpPr>
        <p:grpSpPr bwMode="auto">
          <a:xfrm>
            <a:off x="107950" y="3284538"/>
            <a:ext cx="1655763" cy="503237"/>
            <a:chOff x="179512" y="3284984"/>
            <a:chExt cx="1224136" cy="504056"/>
          </a:xfrm>
        </p:grpSpPr>
        <p:grpSp>
          <p:nvGrpSpPr>
            <p:cNvPr id="23590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47" name="流程图: 数据 46"/>
              <p:cNvSpPr/>
              <p:nvPr/>
            </p:nvSpPr>
            <p:spPr>
              <a:xfrm>
                <a:off x="179512" y="3429000"/>
                <a:ext cx="864303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043815" y="3429000"/>
                <a:ext cx="71801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91" name="TextBox 45"/>
            <p:cNvSpPr txBox="1">
              <a:spLocks noChangeArrowheads="1"/>
            </p:cNvSpPr>
            <p:nvPr/>
          </p:nvSpPr>
          <p:spPr bwMode="auto">
            <a:xfrm>
              <a:off x="323527" y="3356991"/>
              <a:ext cx="935552" cy="40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GCFrutiger" pitchFamily="50" charset="0"/>
                </a:rPr>
                <a:t>15 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  <p:grpSp>
        <p:nvGrpSpPr>
          <p:cNvPr id="23585" name="组合 48"/>
          <p:cNvGrpSpPr/>
          <p:nvPr/>
        </p:nvGrpSpPr>
        <p:grpSpPr bwMode="auto">
          <a:xfrm>
            <a:off x="4211638" y="333375"/>
            <a:ext cx="1800225" cy="503238"/>
            <a:chOff x="179512" y="3284984"/>
            <a:chExt cx="1368669" cy="504056"/>
          </a:xfrm>
        </p:grpSpPr>
        <p:grpSp>
          <p:nvGrpSpPr>
            <p:cNvPr id="23586" name="组合 37"/>
            <p:cNvGrpSpPr/>
            <p:nvPr/>
          </p:nvGrpSpPr>
          <p:grpSpPr bwMode="auto">
            <a:xfrm>
              <a:off x="179512" y="3284984"/>
              <a:ext cx="1224136" cy="504056"/>
              <a:chOff x="179512" y="3429000"/>
              <a:chExt cx="936104" cy="360040"/>
            </a:xfrm>
          </p:grpSpPr>
          <p:sp>
            <p:nvSpPr>
              <p:cNvPr id="52" name="流程图: 数据 51"/>
              <p:cNvSpPr/>
              <p:nvPr/>
            </p:nvSpPr>
            <p:spPr>
              <a:xfrm>
                <a:off x="179512" y="3429000"/>
                <a:ext cx="863885" cy="360040"/>
              </a:xfrm>
              <a:prstGeom prst="flowChartInputOutpu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043397" y="3429000"/>
                <a:ext cx="71990" cy="36004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7" name="TextBox 50"/>
            <p:cNvSpPr txBox="1">
              <a:spLocks noChangeArrowheads="1"/>
            </p:cNvSpPr>
            <p:nvPr/>
          </p:nvSpPr>
          <p:spPr bwMode="auto">
            <a:xfrm>
              <a:off x="323529" y="3356991"/>
              <a:ext cx="1224652" cy="40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/>
                <a:t>5 </a:t>
              </a:r>
              <a:r>
                <a:rPr lang="en-US" altLang="zh-CN" sz="2000">
                  <a:latin typeface="GCFrutiger" pitchFamily="50" charset="0"/>
                </a:rPr>
                <a:t>yuan</a:t>
              </a:r>
              <a:endParaRPr lang="zh-CN" altLang="en-US" sz="2000">
                <a:latin typeface="GCFrutiger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560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42116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773238"/>
            <a:ext cx="2219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98713" y="1557338"/>
            <a:ext cx="65817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73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9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664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circle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84213" y="981075"/>
            <a:ext cx="820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600" dirty="0">
                <a:latin typeface="GCFrutiger" pitchFamily="50" charset="0"/>
              </a:rPr>
              <a:t>  pat      bat           2.  tip        dip      </a:t>
            </a:r>
          </a:p>
          <a:p>
            <a:pPr eaLnBrk="1" hangingPunct="1">
              <a:lnSpc>
                <a:spcPct val="150000"/>
              </a:lnSpc>
              <a:buFontTx/>
              <a:buAutoNum type="arabicPeriod" startAt="3"/>
            </a:pPr>
            <a:r>
              <a:rPr lang="en-US" altLang="zh-CN" sz="3600" dirty="0">
                <a:latin typeface="GCFrutiger" pitchFamily="50" charset="0"/>
              </a:rPr>
              <a:t>  Kate    gate         4.  pod     pot</a:t>
            </a:r>
          </a:p>
          <a:p>
            <a:pPr eaLnBrk="1" hangingPunct="1">
              <a:lnSpc>
                <a:spcPct val="150000"/>
              </a:lnSpc>
              <a:buFontTx/>
              <a:buAutoNum type="arabicPeriod" startAt="5"/>
            </a:pPr>
            <a:r>
              <a:rPr lang="en-US" altLang="zh-CN" sz="3600" dirty="0">
                <a:latin typeface="GCFrutiger" pitchFamily="50" charset="0"/>
              </a:rPr>
              <a:t>  lake     late          6.  goat    boat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7.  hip       hid           8.  pop      hop   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2238" y="5268913"/>
            <a:ext cx="14478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1450" y="4329113"/>
            <a:ext cx="13287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725" y="5268913"/>
            <a:ext cx="132873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70175" y="4329113"/>
            <a:ext cx="1347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8" y="4362450"/>
            <a:ext cx="13874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9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2088" y="5373688"/>
            <a:ext cx="12890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2771775" y="1196975"/>
            <a:ext cx="1081088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78475" y="2852738"/>
            <a:ext cx="1081088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46900" y="2060575"/>
            <a:ext cx="1081088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844800" y="2060575"/>
            <a:ext cx="10795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35600" y="1196975"/>
            <a:ext cx="1081088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58888" y="2852738"/>
            <a:ext cx="1081087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164388" y="3644900"/>
            <a:ext cx="10795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87450" y="3716338"/>
            <a:ext cx="1081088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525" y="4294188"/>
            <a:ext cx="13684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476375" y="1989138"/>
            <a:ext cx="6840538" cy="1163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Read and act </a:t>
            </a:r>
            <a:r>
              <a:rPr lang="en-US" altLang="zh-CN" sz="24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Listen and say</a:t>
            </a: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Complete Workbook pages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27, 30 and 31</a:t>
            </a:r>
            <a:r>
              <a:rPr lang="en-US" altLang="zh-CN" sz="24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2268538" y="1341438"/>
            <a:ext cx="41021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83338">
            <a:off x="2293938" y="3322638"/>
            <a:ext cx="141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4450" y="3203575"/>
            <a:ext cx="143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63834">
            <a:off x="5548313" y="3397250"/>
            <a:ext cx="14716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26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7" descr="C:\Users\MeBiuS\Desktop\英语 三年级下册 教学课件\3B kejian\截图包\joy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9913" y="1052513"/>
            <a:ext cx="80041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3063"/>
            <a:ext cx="41767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enjo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61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5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900113" y="908050"/>
            <a:ext cx="741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What can you see in a toy shop?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6149" name="Picture 7" descr="C:\Users\MeBiuS\Desktop\英语 三年级下册 教学课件\3B kejian\截图包\joy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2713" y="1844675"/>
            <a:ext cx="6378575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819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9" descr="listen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813"/>
            <a:ext cx="3887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1336675"/>
            <a:ext cx="52689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738" y="4075113"/>
            <a:ext cx="514826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79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choose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750" y="1196975"/>
            <a:ext cx="860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Where are they?        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A.  At a fruit shop.          B.  At a toy shop.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9750" y="2636838"/>
            <a:ext cx="7993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2.  Sally likes 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A.  toy bears.          B.  robots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1188" y="4149725"/>
            <a:ext cx="7993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3. Peter likes 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A.  toy bears.          B.  robots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48263" y="1628775"/>
            <a:ext cx="6477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8313" y="3141663"/>
            <a:ext cx="57467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11638" y="4652963"/>
            <a:ext cx="5762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54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9" descr="listen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813"/>
            <a:ext cx="3887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8" y="1628775"/>
            <a:ext cx="896461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606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428625" y="1557338"/>
            <a:ext cx="4430713" cy="612775"/>
          </a:xfrm>
          <a:prstGeom prst="wedgeRoundRectCallout">
            <a:avLst>
              <a:gd name="adj1" fmla="val -25145"/>
              <a:gd name="adj2" fmla="val 1070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1609725"/>
            <a:ext cx="417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What do you like, Peter?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990975" y="2808288"/>
            <a:ext cx="2309813" cy="612775"/>
          </a:xfrm>
          <a:prstGeom prst="wedgeRoundRectCallout">
            <a:avLst>
              <a:gd name="adj1" fmla="val 7942"/>
              <a:gd name="adj2" fmla="val 1137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67175" y="2852738"/>
            <a:ext cx="309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robots.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792288" y="5229225"/>
            <a:ext cx="2546350" cy="1019175"/>
          </a:xfrm>
          <a:prstGeom prst="wedgeRoundRectCallout">
            <a:avLst>
              <a:gd name="adj1" fmla="val -37067"/>
              <a:gd name="adj2" fmla="val -952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150" y="5283200"/>
            <a:ext cx="272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What do you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like, Sally?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292725" y="5959475"/>
            <a:ext cx="2914650" cy="565150"/>
          </a:xfrm>
          <a:prstGeom prst="wedgeRoundRectCallout">
            <a:avLst>
              <a:gd name="adj1" fmla="val 30331"/>
              <a:gd name="adj2" fmla="val -17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07025" y="5991225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toy bears.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74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9" descr="listen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813"/>
            <a:ext cx="3887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3050" y="1462088"/>
            <a:ext cx="83708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8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28625" y="1570038"/>
            <a:ext cx="3063875" cy="966787"/>
          </a:xfrm>
          <a:prstGeom prst="wedgeRoundRectCallout">
            <a:avLst>
              <a:gd name="adj1" fmla="val 46151"/>
              <a:gd name="adj2" fmla="val 1606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11188" y="1582738"/>
            <a:ext cx="305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this robot.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cool.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932363" y="5487988"/>
            <a:ext cx="3384550" cy="966787"/>
          </a:xfrm>
          <a:prstGeom prst="wedgeRoundRectCallout">
            <a:avLst>
              <a:gd name="adj1" fmla="val 7830"/>
              <a:gd name="adj2" fmla="val -975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5508625"/>
            <a:ext cx="3313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this toy bear.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lovely.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29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919288"/>
            <a:ext cx="82407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2275" y="1557338"/>
            <a:ext cx="82994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38455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全屏显示(4:3)</PresentationFormat>
  <Paragraphs>124</Paragraphs>
  <Slides>23</Slides>
  <Notes>20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Toys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2023-01-17T00:06:11Z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165DF76CEF8547DAAEF321B3E84B9C8C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