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349" r:id="rId2"/>
    <p:sldId id="372" r:id="rId3"/>
    <p:sldId id="260" r:id="rId4"/>
    <p:sldId id="375" r:id="rId5"/>
    <p:sldId id="373" r:id="rId6"/>
    <p:sldId id="376" r:id="rId7"/>
    <p:sldId id="377" r:id="rId8"/>
    <p:sldId id="286" r:id="rId9"/>
    <p:sldId id="333" r:id="rId10"/>
    <p:sldId id="334" r:id="rId11"/>
    <p:sldId id="335" r:id="rId12"/>
    <p:sldId id="382" r:id="rId13"/>
    <p:sldId id="269" r:id="rId14"/>
    <p:sldId id="339" r:id="rId15"/>
    <p:sldId id="340" r:id="rId16"/>
    <p:sldId id="338" r:id="rId17"/>
    <p:sldId id="348" r:id="rId18"/>
  </p:sldIdLst>
  <p:sldSz cx="9144000" cy="5143500" type="screen16x9"/>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3429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6858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0287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3716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1714500" algn="l" defTabSz="6858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057400" algn="l" defTabSz="6858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2400300" algn="l" defTabSz="6858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2743200" algn="l" defTabSz="6858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AFA52"/>
    <a:srgbClr val="34FC77"/>
    <a:srgbClr val="F4AD00"/>
    <a:srgbClr val="F4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8" autoAdjust="0"/>
    <p:restoredTop sz="94660" autoAdjust="0"/>
  </p:normalViewPr>
  <p:slideViewPr>
    <p:cSldViewPr snapToGrid="0">
      <p:cViewPr varScale="1">
        <p:scale>
          <a:sx n="105" d="100"/>
          <a:sy n="105" d="100"/>
        </p:scale>
        <p:origin x="-84" y="-720"/>
      </p:cViewPr>
      <p:guideLst>
        <p:guide orient="horz" pos="1620"/>
        <p:guide pos="2160"/>
      </p:guideLst>
    </p:cSldViewPr>
  </p:slideViewPr>
  <p:notesTextViewPr>
    <p:cViewPr>
      <p:scale>
        <a:sx n="1" d="1"/>
        <a:sy n="1" d="1"/>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BEE202F9-5ABE-4404-868F-A5C3466CCD18}"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smtClean="0"/>
            </a:lvl1pPr>
          </a:lstStyle>
          <a:p>
            <a:pPr>
              <a:defRPr/>
            </a:pPr>
            <a:fld id="{44750B4D-2A93-4349-9FD8-7B512BE28FFF}"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31E2D421-1205-4D02-928F-60DAA7919373}"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smtClean="0">
                <a:latin typeface="Calibri" panose="020F0502020204030204" pitchFamily="34" charset="0"/>
                <a:ea typeface="宋体" panose="02010600030101010101" pitchFamily="2" charset="-122"/>
              </a:defRPr>
            </a:lvl1pPr>
          </a:lstStyle>
          <a:p>
            <a:pPr>
              <a:defRPr/>
            </a:pPr>
            <a:fld id="{60408364-9BA8-4DF3-8CBD-7A6CDF547A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Lst>
        </p:spPr>
        <p:txBody>
          <a:bodyPr wrap="square" numCol="1" anchor="t" anchorCtr="0" compatLnSpc="1"/>
          <a:lstStyle/>
          <a:p>
            <a:pPr eaLnBrk="1" hangingPunct="1">
              <a:spcBef>
                <a:spcPct val="0"/>
              </a:spcBef>
            </a:pPr>
            <a:endParaRPr lang="zh-CN" altLang="en-US"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fld id="{A5D0FE47-6E9F-41BB-A80B-2A27D531210B}" type="slidenum">
              <a:rPr lang="zh-CN" altLang="en-US">
                <a:solidFill>
                  <a:srgbClr val="000000"/>
                </a:solidFill>
                <a:latin typeface="Calibri" panose="020F0502020204030204" pitchFamily="34" charset="0"/>
                <a:ea typeface="宋体" panose="02010600030101010101" pitchFamily="2" charset="-122"/>
              </a:rPr>
              <a:t>1</a:t>
            </a:fld>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390650"/>
            <a:ext cx="6858000" cy="1241822"/>
          </a:xfrm>
        </p:spPr>
        <p:txBody>
          <a:bodyPr anchor="b">
            <a:normAutofit/>
          </a:bodyPr>
          <a:lstStyle>
            <a:lvl1pPr algn="ctr">
              <a:defRPr sz="5400" b="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528"/>
            <a:ext cx="6858000" cy="1241822"/>
          </a:xfrm>
        </p:spPr>
        <p:txBody>
          <a:bodyPr>
            <a:normAutofit/>
          </a:bodyPr>
          <a:lstStyle>
            <a:lvl1pPr marL="0" indent="0" algn="ctr">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7ED3596-8AD4-435A-AFBC-1C30F90F0EFA}" type="datetimeFigureOut">
              <a:rPr lang="zh-CN" altLang="en-US"/>
              <a:t>2023-01-17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smtClean="0"/>
            </a:lvl1pPr>
          </a:lstStyle>
          <a:p>
            <a:pPr>
              <a:defRPr/>
            </a:pPr>
            <a:fld id="{AED6B8D0-7116-48C6-9652-48CC1E253AE5}"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29935C5-8432-419E-AE80-107D690E9CD3}" type="datetimeFigureOut">
              <a:rPr lang="zh-CN" altLang="en-US"/>
              <a:t>2023-01-17</a:t>
            </a:fld>
            <a:endParaRPr lang="zh-CN" altLang="en-US" dirty="0"/>
          </a:p>
        </p:txBody>
      </p:sp>
      <p:sp>
        <p:nvSpPr>
          <p:cNvPr id="4" name="灯片编号占位符 3"/>
          <p:cNvSpPr>
            <a:spLocks noGrp="1"/>
          </p:cNvSpPr>
          <p:nvPr>
            <p:ph type="sldNum" sz="quarter" idx="12"/>
          </p:nvPr>
        </p:nvSpPr>
        <p:spPr/>
        <p:txBody>
          <a:bodyPr/>
          <a:lstStyle>
            <a:lvl1pPr>
              <a:defRPr smtClean="0"/>
            </a:lvl1pPr>
          </a:lstStyle>
          <a:p>
            <a:pPr>
              <a:defRPr/>
            </a:pPr>
            <a:fld id="{5C9D9116-7BB3-4C81-997E-BE2E28DC437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29935C5-8432-419E-AE80-107D690E9CD3}" type="datetimeFigureOut">
              <a:rPr lang="zh-CN" altLang="en-US"/>
              <a:t>2023-01-17</a:t>
            </a:fld>
            <a:endParaRPr lang="zh-CN" altLang="en-US" dirty="0"/>
          </a:p>
        </p:txBody>
      </p:sp>
      <p:sp>
        <p:nvSpPr>
          <p:cNvPr id="4" name="灯片编号占位符 3"/>
          <p:cNvSpPr>
            <a:spLocks noGrp="1"/>
          </p:cNvSpPr>
          <p:nvPr>
            <p:ph type="sldNum" sz="quarter" idx="12"/>
          </p:nvPr>
        </p:nvSpPr>
        <p:spPr/>
        <p:txBody>
          <a:bodyPr/>
          <a:lstStyle>
            <a:lvl1pPr>
              <a:defRPr smtClean="0"/>
            </a:lvl1pPr>
          </a:lstStyle>
          <a:p>
            <a:pPr>
              <a:defRPr/>
            </a:pPr>
            <a:fld id="{5C9D9116-7BB3-4C81-997E-BE2E28DC437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753D9C93-4F8B-4300-97E6-706C1CF8A1B9}" type="datetimeFigureOut">
              <a:rPr lang="zh-CN" altLang="en-US"/>
              <a:t>2023-01-17</a:t>
            </a:fld>
            <a:endParaRPr lang="zh-CN" altLang="en-US" dirty="0"/>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smtClean="0"/>
            </a:lvl1pPr>
          </a:lstStyle>
          <a:p>
            <a:pPr>
              <a:defRPr/>
            </a:pPr>
            <a:fld id="{D22E1FB5-AAEF-415C-84E4-1A926D96101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983760E-F3C2-4138-AC48-8AB8A4F3162C}" type="datetimeFigureOut">
              <a:rPr lang="zh-CN" altLang="en-US"/>
              <a:t>2023-01-17</a:t>
            </a:fld>
            <a:endParaRPr lang="zh-CN" altLang="en-US" dirty="0"/>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277F68FA-7B22-40E7-B81E-81A0703A8DB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983760E-F3C2-4138-AC48-8AB8A4F3162C}" type="datetimeFigureOut">
              <a:rPr lang="zh-CN" altLang="en-US"/>
              <a:t>2023-01-17</a:t>
            </a:fld>
            <a:endParaRPr lang="zh-CN" altLang="en-US" dirty="0"/>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277F68FA-7B22-40E7-B81E-81A0703A8DB7}"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custDataLst>
              <p:tags r:id="rId8"/>
            </p:custDataLst>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5123" name="文本占位符 2"/>
          <p:cNvSpPr>
            <a:spLocks noGrp="1" noChangeArrowheads="1"/>
          </p:cNvSpPr>
          <p:nvPr>
            <p:ph type="body" idx="9"/>
            <p:custDataLst>
              <p:tags r:id="rId9"/>
            </p:custDataLst>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normAutofit/>
          </a:bodyPr>
          <a:lstStyle>
            <a:lvl1pPr algn="ctr" eaLnBrk="1" fontAlgn="auto" hangingPunct="1">
              <a:spcBef>
                <a:spcPts val="0"/>
              </a:spcBef>
              <a:spcAft>
                <a:spcPts val="0"/>
              </a:spcAft>
              <a:defRPr sz="900">
                <a:solidFill>
                  <a:schemeClr val="bg1">
                    <a:lumMod val="50000"/>
                  </a:schemeClr>
                </a:solidFill>
                <a:latin typeface="黑体" panose="02010609060101010101" pitchFamily="49" charset="-122"/>
                <a:ea typeface="黑体" panose="02010609060101010101" pitchFamily="49" charset="-122"/>
              </a:defRPr>
            </a:lvl1pPr>
          </a:lstStyle>
          <a:p>
            <a:pPr>
              <a:defRPr/>
            </a:pPr>
            <a:fld id="{5983760E-F3C2-4138-AC48-8AB8A4F3162C}" type="datetimeFigureOut">
              <a:rPr lang="zh-CN" altLang="en-US"/>
              <a:t>2023-01-17</a:t>
            </a:fld>
            <a:endParaRPr lang="zh-CN" altLang="en-US" dirty="0"/>
          </a:p>
        </p:txBody>
      </p:sp>
      <p:sp>
        <p:nvSpPr>
          <p:cNvPr id="10"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normAutofit/>
          </a:bodyPr>
          <a:lstStyle>
            <a:lvl1pPr algn="ctr" eaLnBrk="1" fontAlgn="auto" hangingPunct="1">
              <a:spcBef>
                <a:spcPts val="0"/>
              </a:spcBef>
              <a:spcAft>
                <a:spcPts val="0"/>
              </a:spcAft>
              <a:defRPr sz="900">
                <a:solidFill>
                  <a:schemeClr val="bg1">
                    <a:lumMod val="50000"/>
                  </a:schemeClr>
                </a:solidFill>
                <a:latin typeface="黑体" panose="02010609060101010101" pitchFamily="49" charset="-122"/>
                <a:ea typeface="黑体" panose="02010609060101010101" pitchFamily="49" charset="-122"/>
              </a:defRPr>
            </a:lvl1pPr>
          </a:lstStyle>
          <a:p>
            <a:pPr>
              <a:defRPr/>
            </a:pPr>
            <a:endParaRPr lang="zh-CN" altLang="en-US"/>
          </a:p>
        </p:txBody>
      </p:sp>
      <p:sp>
        <p:nvSpPr>
          <p:cNvPr id="11"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normAutofit/>
          </a:bodyPr>
          <a:lstStyle>
            <a:lvl1pPr algn="ctr">
              <a:defRPr sz="900" smtClean="0">
                <a:solidFill>
                  <a:srgbClr val="7F7F7F"/>
                </a:solidFill>
                <a:latin typeface="黑体" panose="02010609060101010101" pitchFamily="49" charset="-122"/>
                <a:ea typeface="黑体" panose="02010609060101010101" pitchFamily="49" charset="-122"/>
              </a:defRPr>
            </a:lvl1pPr>
          </a:lstStyle>
          <a:p>
            <a:pPr>
              <a:defRPr/>
            </a:pPr>
            <a:fld id="{277F68FA-7B22-40E7-B81E-81A0703A8DB7}" type="slidenum">
              <a:rPr lang="zh-CN" altLang="en-US"/>
              <a:t>‹#›</a:t>
            </a:fld>
            <a:endParaRPr lang="zh-CN" altLang="en-US"/>
          </a:p>
        </p:txBody>
      </p:sp>
      <p:sp>
        <p:nvSpPr>
          <p:cNvPr id="2"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7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16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baidu.com/i?ct=503316480&amp;z=902513602&amp;tn=baiduimagedetail&amp;word=&#28023;&#36718;&amp;in=53"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jpeg"/><Relationship Id="rId5" Type="http://schemas.openxmlformats.org/officeDocument/2006/relationships/hyperlink" Target="http://image.baidu.com/i?ct=503316480&amp;z=566099601&amp;tn=baiduimagedetail&amp;word=&#28783;&#22612;&amp;in=19"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image.baidu.com/i?ct=503316480&amp;z=902513602&amp;tn=baiduimagedetail&amp;word=&#28023;&#36718;&amp;in=53" TargetMode="Externa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jpeg"/><Relationship Id="rId5" Type="http://schemas.openxmlformats.org/officeDocument/2006/relationships/hyperlink" Target="http://image.baidu.com/i?ct=503316480&amp;z=566099601&amp;tn=baiduimagedetail&amp;word=&#28783;&#22612;&amp;in=19"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5.wmf"/><Relationship Id="rId4" Type="http://schemas.openxmlformats.org/officeDocument/2006/relationships/image" Target="../media/image16.jpeg"/><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18.png"/><Relationship Id="rId9"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标题 12"/>
          <p:cNvSpPr>
            <a:spLocks noGrp="1"/>
          </p:cNvSpPr>
          <p:nvPr>
            <p:ph type="ctrTitle"/>
            <p:custDataLst>
              <p:tags r:id="rId2"/>
            </p:custDataLst>
          </p:nvPr>
        </p:nvSpPr>
        <p:spPr>
          <a:xfrm>
            <a:off x="0" y="479969"/>
            <a:ext cx="9144000" cy="786677"/>
          </a:xfrm>
        </p:spPr>
        <p:txBody>
          <a:bodyPr rtlCol="0">
            <a:noAutofit/>
          </a:bodyPr>
          <a:lstStyle/>
          <a:p>
            <a:pPr eaLnBrk="1" fontAlgn="auto" hangingPunct="1">
              <a:spcAft>
                <a:spcPts val="0"/>
              </a:spcAft>
              <a:defRPr/>
            </a:pPr>
            <a:r>
              <a:rPr lang="zh-CN" altLang="en-US" sz="2400" b="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第一章  直角三角形的边角关系</a:t>
            </a:r>
          </a:p>
        </p:txBody>
      </p:sp>
      <p:sp>
        <p:nvSpPr>
          <p:cNvPr id="9219" name="文本框 6"/>
          <p:cNvSpPr txBox="1">
            <a:spLocks noChangeArrowheads="1"/>
          </p:cNvSpPr>
          <p:nvPr/>
        </p:nvSpPr>
        <p:spPr bwMode="auto">
          <a:xfrm>
            <a:off x="0" y="1682483"/>
            <a:ext cx="9144000"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pPr>
            <a:r>
              <a:rPr lang="zh-CN" altLang="en-US" sz="4400" b="1" dirty="0">
                <a:latin typeface="+mn-ea"/>
                <a:ea typeface="+mn-ea"/>
              </a:rPr>
              <a:t>三角函数的应用</a:t>
            </a:r>
            <a:endParaRPr lang="en-US" altLang="zh-CN" sz="4400" b="1" dirty="0">
              <a:latin typeface="+mn-ea"/>
              <a:ea typeface="+mn-ea"/>
            </a:endParaRPr>
          </a:p>
          <a:p>
            <a:pPr algn="ctr" eaLnBrk="1" hangingPunct="1">
              <a:lnSpc>
                <a:spcPct val="150000"/>
              </a:lnSpc>
            </a:pPr>
            <a:r>
              <a:rPr lang="zh-CN" altLang="en-US" sz="2800" b="1" dirty="0">
                <a:latin typeface="+mn-ea"/>
                <a:ea typeface="+mn-ea"/>
                <a:sym typeface="+mn-ea"/>
              </a:rPr>
              <a:t>第</a:t>
            </a:r>
            <a:r>
              <a:rPr lang="en-US" altLang="zh-CN" sz="2800" b="1" dirty="0">
                <a:latin typeface="+mn-ea"/>
                <a:ea typeface="+mn-ea"/>
                <a:sym typeface="+mn-ea"/>
              </a:rPr>
              <a:t>1</a:t>
            </a:r>
            <a:r>
              <a:rPr lang="zh-CN" altLang="en-US" sz="2800" b="1" dirty="0">
                <a:latin typeface="+mn-ea"/>
                <a:ea typeface="+mn-ea"/>
                <a:sym typeface="+mn-ea"/>
              </a:rPr>
              <a:t>课</a:t>
            </a:r>
            <a:r>
              <a:rPr lang="zh-CN" altLang="en-US" sz="2800" b="1" dirty="0" smtClean="0">
                <a:latin typeface="+mn-ea"/>
                <a:ea typeface="+mn-ea"/>
                <a:sym typeface="+mn-ea"/>
              </a:rPr>
              <a:t>时</a:t>
            </a:r>
            <a:endParaRPr lang="zh-CN" altLang="en-US" sz="2800" b="1" dirty="0">
              <a:latin typeface="+mn-ea"/>
              <a:ea typeface="+mn-ea"/>
              <a:sym typeface="+mn-ea"/>
            </a:endParaRPr>
          </a:p>
        </p:txBody>
      </p:sp>
      <p:sp>
        <p:nvSpPr>
          <p:cNvPr id="4" name="矩形 3"/>
          <p:cNvSpPr/>
          <p:nvPr/>
        </p:nvSpPr>
        <p:spPr>
          <a:xfrm>
            <a:off x="0" y="4160181"/>
            <a:ext cx="9144000" cy="768350"/>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sym typeface="+mn-ea"/>
              </a:rPr>
              <a:t>WWW.PPT818.COM</a:t>
            </a:r>
          </a:p>
          <a:p>
            <a:pPr marL="342900" lvl="0" indent="-342900" algn="ctr" fontAlgn="base">
              <a:lnSpc>
                <a:spcPct val="110000"/>
              </a:lnSpc>
              <a:spcBef>
                <a:spcPct val="0"/>
              </a:spcBef>
              <a:spcAft>
                <a:spcPct val="0"/>
              </a:spcAft>
            </a:pP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新知探究</a:t>
            </a:r>
          </a:p>
        </p:txBody>
      </p:sp>
      <p:sp>
        <p:nvSpPr>
          <p:cNvPr id="3" name="Text Box 2"/>
          <p:cNvSpPr txBox="1">
            <a:spLocks noChangeArrowheads="1"/>
          </p:cNvSpPr>
          <p:nvPr/>
        </p:nvSpPr>
        <p:spPr bwMode="auto">
          <a:xfrm>
            <a:off x="989410" y="998935"/>
            <a:ext cx="4574381"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200000"/>
              </a:lnSpc>
            </a:pPr>
            <a:r>
              <a:rPr lang="zh-CN" altLang="en-US">
                <a:latin typeface="微软雅黑" panose="020B0503020204020204" pitchFamily="34" charset="-122"/>
              </a:rPr>
              <a:t>如图，一艘海轮位于灯塔</a:t>
            </a:r>
            <a:r>
              <a:rPr lang="en-US" altLang="zh-CN" i="1">
                <a:latin typeface="Times New Roman" panose="02020603050405020304" pitchFamily="18" charset="0"/>
              </a:rPr>
              <a:t>P</a:t>
            </a:r>
            <a:r>
              <a:rPr lang="zh-CN" altLang="en-US">
                <a:latin typeface="微软雅黑" panose="020B0503020204020204" pitchFamily="34" charset="-122"/>
              </a:rPr>
              <a:t>的北偏东</a:t>
            </a:r>
            <a:r>
              <a:rPr lang="en-US" altLang="zh-CN">
                <a:latin typeface="Times New Roman" panose="02020603050405020304" pitchFamily="18" charset="0"/>
              </a:rPr>
              <a:t>65</a:t>
            </a:r>
            <a:r>
              <a:rPr lang="en-US" altLang="zh-CN">
                <a:latin typeface="微软雅黑" panose="020B0503020204020204" pitchFamily="34" charset="-122"/>
              </a:rPr>
              <a:t>°</a:t>
            </a:r>
            <a:r>
              <a:rPr lang="zh-CN" altLang="en-US">
                <a:latin typeface="微软雅黑" panose="020B0503020204020204" pitchFamily="34" charset="-122"/>
              </a:rPr>
              <a:t>方向，距离灯塔</a:t>
            </a:r>
            <a:r>
              <a:rPr lang="en-US" altLang="zh-CN">
                <a:latin typeface="Times New Roman" panose="02020603050405020304" pitchFamily="18" charset="0"/>
              </a:rPr>
              <a:t>80</a:t>
            </a:r>
            <a:r>
              <a:rPr lang="zh-CN" altLang="en-US">
                <a:latin typeface="微软雅黑" panose="020B0503020204020204" pitchFamily="34" charset="-122"/>
              </a:rPr>
              <a:t>海里的</a:t>
            </a:r>
            <a:r>
              <a:rPr lang="en-US" altLang="zh-CN" i="1">
                <a:latin typeface="Times New Roman" panose="02020603050405020304" pitchFamily="18" charset="0"/>
              </a:rPr>
              <a:t>A</a:t>
            </a:r>
            <a:r>
              <a:rPr lang="zh-CN" altLang="en-US">
                <a:latin typeface="微软雅黑" panose="020B0503020204020204" pitchFamily="34" charset="-122"/>
              </a:rPr>
              <a:t>处，它沿正南方向航行一段时间后，到达位于灯塔</a:t>
            </a:r>
            <a:r>
              <a:rPr lang="en-US" altLang="zh-CN" i="1">
                <a:latin typeface="Times New Roman" panose="02020603050405020304" pitchFamily="18" charset="0"/>
              </a:rPr>
              <a:t>P</a:t>
            </a:r>
            <a:r>
              <a:rPr lang="zh-CN" altLang="en-US">
                <a:latin typeface="微软雅黑" panose="020B0503020204020204" pitchFamily="34" charset="-122"/>
              </a:rPr>
              <a:t>的南偏东</a:t>
            </a:r>
            <a:r>
              <a:rPr lang="en-US" altLang="zh-CN">
                <a:latin typeface="Times New Roman" panose="02020603050405020304" pitchFamily="18" charset="0"/>
              </a:rPr>
              <a:t>34</a:t>
            </a:r>
            <a:r>
              <a:rPr lang="en-US" altLang="zh-CN">
                <a:latin typeface="微软雅黑" panose="020B0503020204020204" pitchFamily="34" charset="-122"/>
              </a:rPr>
              <a:t>°</a:t>
            </a:r>
            <a:r>
              <a:rPr lang="zh-CN" altLang="en-US">
                <a:latin typeface="微软雅黑" panose="020B0503020204020204" pitchFamily="34" charset="-122"/>
              </a:rPr>
              <a:t>方向上的</a:t>
            </a:r>
            <a:r>
              <a:rPr lang="en-US" altLang="zh-CN" i="1">
                <a:latin typeface="Times New Roman" panose="02020603050405020304" pitchFamily="18" charset="0"/>
              </a:rPr>
              <a:t>B</a:t>
            </a:r>
            <a:r>
              <a:rPr lang="zh-CN" altLang="en-US">
                <a:latin typeface="微软雅黑" panose="020B0503020204020204" pitchFamily="34" charset="-122"/>
              </a:rPr>
              <a:t>处，这时，海轮所在的</a:t>
            </a:r>
            <a:r>
              <a:rPr lang="en-US" altLang="zh-CN" i="1">
                <a:latin typeface="Times New Roman" panose="02020603050405020304" pitchFamily="18" charset="0"/>
              </a:rPr>
              <a:t>B</a:t>
            </a:r>
            <a:r>
              <a:rPr lang="zh-CN" altLang="en-US">
                <a:latin typeface="微软雅黑" panose="020B0503020204020204" pitchFamily="34" charset="-122"/>
              </a:rPr>
              <a:t>处距离灯塔</a:t>
            </a:r>
            <a:r>
              <a:rPr lang="en-US" altLang="zh-CN" i="1">
                <a:latin typeface="Times New Roman" panose="02020603050405020304" pitchFamily="18" charset="0"/>
              </a:rPr>
              <a:t>P</a:t>
            </a:r>
            <a:r>
              <a:rPr lang="zh-CN" altLang="en-US">
                <a:latin typeface="微软雅黑" panose="020B0503020204020204" pitchFamily="34" charset="-122"/>
              </a:rPr>
              <a:t>有多远（</a:t>
            </a:r>
            <a:r>
              <a:rPr lang="en-US" altLang="zh-CN">
                <a:latin typeface="Times New Roman" panose="02020603050405020304" pitchFamily="18" charset="0"/>
              </a:rPr>
              <a:t>cos25° </a:t>
            </a:r>
            <a:r>
              <a:rPr lang="en-US" altLang="zh-CN">
                <a:latin typeface="微软雅黑" panose="020B0503020204020204" pitchFamily="34" charset="-122"/>
              </a:rPr>
              <a:t>≈</a:t>
            </a:r>
            <a:r>
              <a:rPr lang="en-US" altLang="zh-CN">
                <a:latin typeface="Times New Roman" panose="02020603050405020304" pitchFamily="18" charset="0"/>
              </a:rPr>
              <a:t>0.91 </a:t>
            </a:r>
            <a:r>
              <a:rPr lang="en-US" altLang="zh-CN">
                <a:latin typeface="微软雅黑" panose="020B0503020204020204" pitchFamily="34" charset="-122"/>
              </a:rPr>
              <a:t>, </a:t>
            </a:r>
            <a:r>
              <a:rPr lang="en-US" altLang="zh-CN">
                <a:latin typeface="Times New Roman" panose="02020603050405020304" pitchFamily="18" charset="0"/>
              </a:rPr>
              <a:t>sin34</a:t>
            </a:r>
            <a:r>
              <a:rPr lang="en-US" altLang="zh-CN">
                <a:latin typeface="微软雅黑" panose="020B0503020204020204" pitchFamily="34" charset="-122"/>
              </a:rPr>
              <a:t>° ≈</a:t>
            </a:r>
            <a:r>
              <a:rPr lang="en-US" altLang="zh-CN">
                <a:latin typeface="Times New Roman" panose="02020603050405020304" pitchFamily="18" charset="0"/>
              </a:rPr>
              <a:t>0.56</a:t>
            </a:r>
            <a:r>
              <a:rPr lang="zh-CN" altLang="en-US">
                <a:latin typeface="微软雅黑" panose="020B0503020204020204" pitchFamily="34" charset="-122"/>
              </a:rPr>
              <a:t>）？</a:t>
            </a:r>
          </a:p>
        </p:txBody>
      </p:sp>
      <p:pic>
        <p:nvPicPr>
          <p:cNvPr id="17412" name="Picture 12" descr="u=278417384,1317379147&amp;gp=2">
            <a:hlinkClick r:id="rId3"/>
          </p:cNvPr>
          <p:cNvPicPr>
            <a:picLocks noChangeAspect="1" noChangeArrowheads="1"/>
          </p:cNvPicPr>
          <p:nvPr/>
        </p:nvPicPr>
        <p:blipFill>
          <a:blip r:embed="rId4" cstate="email">
            <a:clrChange>
              <a:clrFrom>
                <a:srgbClr val="B6D7EA"/>
              </a:clrFrom>
              <a:clrTo>
                <a:srgbClr val="B6D7EA">
                  <a:alpha val="0"/>
                </a:srgbClr>
              </a:clrTo>
            </a:clrChange>
          </a:blip>
          <a:srcRect/>
          <a:stretch>
            <a:fillRect/>
          </a:stretch>
        </p:blipFill>
        <p:spPr bwMode="auto">
          <a:xfrm>
            <a:off x="7380685" y="1383507"/>
            <a:ext cx="809625"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3" descr="u=1632113372,252650369&amp;gp=1">
            <a:hlinkClick r:id="rId5"/>
          </p:cNvP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623448" y="1924051"/>
            <a:ext cx="378619"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14"/>
          <p:cNvSpPr>
            <a:spLocks noChangeShapeType="1"/>
          </p:cNvSpPr>
          <p:nvPr/>
        </p:nvSpPr>
        <p:spPr bwMode="auto">
          <a:xfrm>
            <a:off x="6806804" y="1708548"/>
            <a:ext cx="0" cy="2753915"/>
          </a:xfrm>
          <a:prstGeom prst="line">
            <a:avLst/>
          </a:prstGeom>
          <a:noFill/>
          <a:ln w="38100">
            <a:solidFill>
              <a:schemeClr val="folHlink"/>
            </a:solidFill>
            <a:prstDash val="dash"/>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7415" name="Line 15"/>
          <p:cNvSpPr>
            <a:spLocks noChangeShapeType="1"/>
          </p:cNvSpPr>
          <p:nvPr/>
        </p:nvSpPr>
        <p:spPr bwMode="auto">
          <a:xfrm>
            <a:off x="6192441" y="2615804"/>
            <a:ext cx="1728788" cy="0"/>
          </a:xfrm>
          <a:prstGeom prst="line">
            <a:avLst/>
          </a:prstGeom>
          <a:noFill/>
          <a:ln w="38100">
            <a:solidFill>
              <a:schemeClr val="folHlink"/>
            </a:solidFill>
            <a:prstDash val="dash"/>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7416" name="Line 16"/>
          <p:cNvSpPr>
            <a:spLocks noChangeShapeType="1"/>
          </p:cNvSpPr>
          <p:nvPr/>
        </p:nvSpPr>
        <p:spPr bwMode="auto">
          <a:xfrm flipV="1">
            <a:off x="6785372" y="1977629"/>
            <a:ext cx="919163" cy="648890"/>
          </a:xfrm>
          <a:prstGeom prst="line">
            <a:avLst/>
          </a:prstGeom>
          <a:noFill/>
          <a:ln w="28575">
            <a:solidFill>
              <a:srgbClr val="FF00FF"/>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7417" name="Line 17"/>
          <p:cNvSpPr>
            <a:spLocks noChangeShapeType="1"/>
          </p:cNvSpPr>
          <p:nvPr/>
        </p:nvSpPr>
        <p:spPr bwMode="auto">
          <a:xfrm>
            <a:off x="6785372" y="2626519"/>
            <a:ext cx="919163" cy="1782366"/>
          </a:xfrm>
          <a:prstGeom prst="line">
            <a:avLst/>
          </a:prstGeom>
          <a:noFill/>
          <a:ln w="28575">
            <a:solidFill>
              <a:srgbClr val="FF00FF"/>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7418" name="Line 18"/>
          <p:cNvSpPr>
            <a:spLocks noChangeShapeType="1"/>
          </p:cNvSpPr>
          <p:nvPr/>
        </p:nvSpPr>
        <p:spPr bwMode="auto">
          <a:xfrm>
            <a:off x="7704535" y="1977629"/>
            <a:ext cx="0" cy="2431256"/>
          </a:xfrm>
          <a:prstGeom prst="line">
            <a:avLst/>
          </a:prstGeom>
          <a:noFill/>
          <a:ln w="28575">
            <a:solidFill>
              <a:srgbClr val="FF00FF"/>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7419" name="Freeform 19"/>
          <p:cNvSpPr>
            <a:spLocks noChangeArrowheads="1"/>
          </p:cNvSpPr>
          <p:nvPr/>
        </p:nvSpPr>
        <p:spPr bwMode="auto">
          <a:xfrm>
            <a:off x="6785372" y="2239567"/>
            <a:ext cx="271463" cy="116681"/>
          </a:xfrm>
          <a:custGeom>
            <a:avLst/>
            <a:gdLst>
              <a:gd name="T0" fmla="*/ 0 w 227"/>
              <a:gd name="T1" fmla="*/ 53 h 98"/>
              <a:gd name="T2" fmla="*/ 136 w 227"/>
              <a:gd name="T3" fmla="*/ 7 h 98"/>
              <a:gd name="T4" fmla="*/ 227 w 227"/>
              <a:gd name="T5" fmla="*/ 98 h 98"/>
              <a:gd name="T6" fmla="*/ 0 60000 65536"/>
              <a:gd name="T7" fmla="*/ 0 60000 65536"/>
              <a:gd name="T8" fmla="*/ 0 60000 65536"/>
              <a:gd name="T9" fmla="*/ 0 w 227"/>
              <a:gd name="T10" fmla="*/ 0 h 98"/>
              <a:gd name="T11" fmla="*/ 227 w 227"/>
              <a:gd name="T12" fmla="*/ 98 h 98"/>
            </a:gdLst>
            <a:ahLst/>
            <a:cxnLst>
              <a:cxn ang="T6">
                <a:pos x="T0" y="T1"/>
              </a:cxn>
              <a:cxn ang="T7">
                <a:pos x="T2" y="T3"/>
              </a:cxn>
              <a:cxn ang="T8">
                <a:pos x="T4" y="T5"/>
              </a:cxn>
            </a:cxnLst>
            <a:rect l="T9" t="T10" r="T11" b="T12"/>
            <a:pathLst>
              <a:path w="227" h="98">
                <a:moveTo>
                  <a:pt x="0" y="53"/>
                </a:moveTo>
                <a:cubicBezTo>
                  <a:pt x="49" y="26"/>
                  <a:pt x="98" y="0"/>
                  <a:pt x="136" y="7"/>
                </a:cubicBezTo>
                <a:cubicBezTo>
                  <a:pt x="174" y="14"/>
                  <a:pt x="200" y="56"/>
                  <a:pt x="227" y="98"/>
                </a:cubicBezTo>
              </a:path>
            </a:pathLst>
          </a:custGeom>
          <a:noFill/>
          <a:ln w="9525">
            <a:solidFill>
              <a:schemeClr val="tx1"/>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17420" name="Freeform 20"/>
          <p:cNvSpPr>
            <a:spLocks noChangeArrowheads="1"/>
          </p:cNvSpPr>
          <p:nvPr/>
        </p:nvSpPr>
        <p:spPr bwMode="auto">
          <a:xfrm>
            <a:off x="6842522" y="3120628"/>
            <a:ext cx="185738" cy="109538"/>
          </a:xfrm>
          <a:custGeom>
            <a:avLst/>
            <a:gdLst>
              <a:gd name="T0" fmla="*/ 0 w 155"/>
              <a:gd name="T1" fmla="*/ 46 h 92"/>
              <a:gd name="T2" fmla="*/ 88 w 155"/>
              <a:gd name="T3" fmla="*/ 84 h 92"/>
              <a:gd name="T4" fmla="*/ 155 w 155"/>
              <a:gd name="T5" fmla="*/ 0 h 92"/>
              <a:gd name="T6" fmla="*/ 0 60000 65536"/>
              <a:gd name="T7" fmla="*/ 0 60000 65536"/>
              <a:gd name="T8" fmla="*/ 0 60000 65536"/>
              <a:gd name="T9" fmla="*/ 0 w 155"/>
              <a:gd name="T10" fmla="*/ 0 h 92"/>
              <a:gd name="T11" fmla="*/ 155 w 155"/>
              <a:gd name="T12" fmla="*/ 92 h 92"/>
            </a:gdLst>
            <a:ahLst/>
            <a:cxnLst>
              <a:cxn ang="T6">
                <a:pos x="T0" y="T1"/>
              </a:cxn>
              <a:cxn ang="T7">
                <a:pos x="T2" y="T3"/>
              </a:cxn>
              <a:cxn ang="T8">
                <a:pos x="T4" y="T5"/>
              </a:cxn>
            </a:cxnLst>
            <a:rect l="T9" t="T10" r="T11" b="T12"/>
            <a:pathLst>
              <a:path w="155" h="92">
                <a:moveTo>
                  <a:pt x="0" y="46"/>
                </a:moveTo>
                <a:cubicBezTo>
                  <a:pt x="15" y="54"/>
                  <a:pt x="62" y="92"/>
                  <a:pt x="88" y="84"/>
                </a:cubicBezTo>
                <a:cubicBezTo>
                  <a:pt x="114" y="76"/>
                  <a:pt x="141" y="17"/>
                  <a:pt x="155" y="0"/>
                </a:cubicBezTo>
              </a:path>
            </a:pathLst>
          </a:custGeom>
          <a:noFill/>
          <a:ln w="9525">
            <a:solidFill>
              <a:schemeClr val="tx1"/>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17421" name="Text Box 21"/>
          <p:cNvSpPr txBox="1">
            <a:spLocks noChangeArrowheads="1"/>
          </p:cNvSpPr>
          <p:nvPr/>
        </p:nvSpPr>
        <p:spPr bwMode="auto">
          <a:xfrm>
            <a:off x="6840142" y="1977629"/>
            <a:ext cx="592931"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a:latin typeface="Times New Roman" panose="02020603050405020304" pitchFamily="18" charset="0"/>
                <a:ea typeface="黑体" panose="02010609060101010101" pitchFamily="49" charset="-122"/>
              </a:rPr>
              <a:t>65°</a:t>
            </a:r>
          </a:p>
        </p:txBody>
      </p:sp>
      <p:sp>
        <p:nvSpPr>
          <p:cNvPr id="17422" name="Text Box 22"/>
          <p:cNvSpPr txBox="1">
            <a:spLocks noChangeArrowheads="1"/>
          </p:cNvSpPr>
          <p:nvPr/>
        </p:nvSpPr>
        <p:spPr bwMode="auto">
          <a:xfrm>
            <a:off x="6785373" y="3220642"/>
            <a:ext cx="592931"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a:latin typeface="Times New Roman" panose="02020603050405020304" pitchFamily="18" charset="0"/>
                <a:ea typeface="黑体" panose="02010609060101010101" pitchFamily="49" charset="-122"/>
              </a:rPr>
              <a:t>34°</a:t>
            </a:r>
          </a:p>
        </p:txBody>
      </p:sp>
      <p:sp>
        <p:nvSpPr>
          <p:cNvPr id="17423" name="Text Box 23"/>
          <p:cNvSpPr txBox="1">
            <a:spLocks noChangeArrowheads="1"/>
          </p:cNvSpPr>
          <p:nvPr/>
        </p:nvSpPr>
        <p:spPr bwMode="auto">
          <a:xfrm>
            <a:off x="6461522" y="2356248"/>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P</a:t>
            </a:r>
          </a:p>
        </p:txBody>
      </p:sp>
      <p:sp>
        <p:nvSpPr>
          <p:cNvPr id="17424" name="Text Box 24"/>
          <p:cNvSpPr txBox="1">
            <a:spLocks noChangeArrowheads="1"/>
          </p:cNvSpPr>
          <p:nvPr/>
        </p:nvSpPr>
        <p:spPr bwMode="auto">
          <a:xfrm>
            <a:off x="7649766" y="4246960"/>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B</a:t>
            </a:r>
          </a:p>
        </p:txBody>
      </p:sp>
      <p:sp>
        <p:nvSpPr>
          <p:cNvPr id="17425" name="Text Box 25"/>
          <p:cNvSpPr txBox="1">
            <a:spLocks noChangeArrowheads="1"/>
          </p:cNvSpPr>
          <p:nvPr/>
        </p:nvSpPr>
        <p:spPr bwMode="auto">
          <a:xfrm>
            <a:off x="7704535" y="2571751"/>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C</a:t>
            </a:r>
          </a:p>
        </p:txBody>
      </p:sp>
      <p:sp>
        <p:nvSpPr>
          <p:cNvPr id="17426" name="Text Box 26"/>
          <p:cNvSpPr txBox="1">
            <a:spLocks noChangeArrowheads="1"/>
          </p:cNvSpPr>
          <p:nvPr/>
        </p:nvSpPr>
        <p:spPr bwMode="auto">
          <a:xfrm>
            <a:off x="7649766" y="1924051"/>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新知探究</a:t>
            </a:r>
          </a:p>
        </p:txBody>
      </p:sp>
      <p:sp>
        <p:nvSpPr>
          <p:cNvPr id="3" name="Text Box 3"/>
          <p:cNvSpPr txBox="1">
            <a:spLocks noChangeArrowheads="1"/>
          </p:cNvSpPr>
          <p:nvPr/>
        </p:nvSpPr>
        <p:spPr bwMode="auto">
          <a:xfrm>
            <a:off x="988219" y="907256"/>
            <a:ext cx="3200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zh-CN" altLang="en-US">
                <a:solidFill>
                  <a:srgbClr val="FF0000"/>
                </a:solidFill>
                <a:latin typeface="Times New Roman" panose="02020603050405020304" pitchFamily="18" charset="0"/>
                <a:ea typeface="黑体" panose="02010609060101010101" pitchFamily="49" charset="-122"/>
              </a:rPr>
              <a:t>解：如图 ，在</a:t>
            </a:r>
            <a:r>
              <a:rPr lang="en-US" altLang="zh-CN">
                <a:solidFill>
                  <a:srgbClr val="FF0000"/>
                </a:solidFill>
                <a:latin typeface="Times New Roman" panose="02020603050405020304" pitchFamily="18" charset="0"/>
                <a:ea typeface="黑体" panose="02010609060101010101" pitchFamily="49" charset="-122"/>
              </a:rPr>
              <a:t>Rt△</a:t>
            </a:r>
            <a:r>
              <a:rPr lang="en-US" altLang="zh-CN" i="1">
                <a:solidFill>
                  <a:srgbClr val="FF0000"/>
                </a:solidFill>
                <a:latin typeface="Times New Roman" panose="02020603050405020304" pitchFamily="18" charset="0"/>
                <a:ea typeface="黑体" panose="02010609060101010101" pitchFamily="49" charset="-122"/>
              </a:rPr>
              <a:t>APC</a:t>
            </a:r>
            <a:r>
              <a:rPr lang="zh-CN" altLang="en-US">
                <a:solidFill>
                  <a:srgbClr val="FF0000"/>
                </a:solidFill>
                <a:latin typeface="Times New Roman" panose="02020603050405020304" pitchFamily="18" charset="0"/>
                <a:ea typeface="黑体" panose="02010609060101010101" pitchFamily="49" charset="-122"/>
              </a:rPr>
              <a:t>中，</a:t>
            </a:r>
          </a:p>
        </p:txBody>
      </p:sp>
      <p:sp>
        <p:nvSpPr>
          <p:cNvPr id="4" name="Text Box 4"/>
          <p:cNvSpPr txBox="1">
            <a:spLocks noChangeArrowheads="1"/>
          </p:cNvSpPr>
          <p:nvPr/>
        </p:nvSpPr>
        <p:spPr bwMode="auto">
          <a:xfrm>
            <a:off x="1458516" y="1318022"/>
            <a:ext cx="34004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i="1">
                <a:solidFill>
                  <a:srgbClr val="FF0000"/>
                </a:solidFill>
                <a:latin typeface="Times New Roman" panose="02020603050405020304" pitchFamily="18" charset="0"/>
                <a:ea typeface="黑体" panose="02010609060101010101" pitchFamily="49" charset="-122"/>
              </a:rPr>
              <a:t>PC</a:t>
            </a:r>
            <a:r>
              <a:rPr lang="zh-CN" altLang="en-US">
                <a:solidFill>
                  <a:srgbClr val="FF0000"/>
                </a:solidFill>
                <a:latin typeface="Times New Roman" panose="02020603050405020304" pitchFamily="18" charset="0"/>
                <a:ea typeface="黑体" panose="02010609060101010101" pitchFamily="49" charset="-122"/>
              </a:rPr>
              <a:t>＝</a:t>
            </a:r>
            <a:r>
              <a:rPr lang="en-US" altLang="zh-CN" i="1">
                <a:solidFill>
                  <a:srgbClr val="FF0000"/>
                </a:solidFill>
                <a:latin typeface="Times New Roman" panose="02020603050405020304" pitchFamily="18" charset="0"/>
                <a:ea typeface="黑体" panose="02010609060101010101" pitchFamily="49" charset="-122"/>
              </a:rPr>
              <a:t>PA</a:t>
            </a:r>
            <a:r>
              <a:rPr lang="en-US" altLang="zh-CN">
                <a:solidFill>
                  <a:srgbClr val="FF0000"/>
                </a:solidFill>
                <a:latin typeface="Times New Roman" panose="02020603050405020304" pitchFamily="18" charset="0"/>
                <a:ea typeface="黑体" panose="02010609060101010101" pitchFamily="49" charset="-122"/>
              </a:rPr>
              <a:t>·cos</a:t>
            </a:r>
            <a:r>
              <a:rPr lang="zh-CN" altLang="en-US">
                <a:solidFill>
                  <a:srgbClr val="FF0000"/>
                </a:solidFill>
                <a:latin typeface="Times New Roman" panose="02020603050405020304" pitchFamily="18" charset="0"/>
                <a:ea typeface="黑体" panose="02010609060101010101" pitchFamily="49" charset="-122"/>
              </a:rPr>
              <a:t>（</a:t>
            </a:r>
            <a:r>
              <a:rPr lang="en-US" altLang="zh-CN">
                <a:solidFill>
                  <a:srgbClr val="FF0000"/>
                </a:solidFill>
                <a:latin typeface="Times New Roman" panose="02020603050405020304" pitchFamily="18" charset="0"/>
                <a:ea typeface="黑体" panose="02010609060101010101" pitchFamily="49" charset="-122"/>
              </a:rPr>
              <a:t>90°</a:t>
            </a:r>
            <a:r>
              <a:rPr lang="zh-CN" altLang="en-US">
                <a:solidFill>
                  <a:srgbClr val="FF0000"/>
                </a:solidFill>
                <a:latin typeface="Times New Roman" panose="02020603050405020304" pitchFamily="18" charset="0"/>
                <a:ea typeface="黑体" panose="02010609060101010101" pitchFamily="49" charset="-122"/>
              </a:rPr>
              <a:t>－</a:t>
            </a:r>
            <a:r>
              <a:rPr lang="en-US" altLang="zh-CN">
                <a:solidFill>
                  <a:srgbClr val="FF0000"/>
                </a:solidFill>
                <a:latin typeface="Times New Roman" panose="02020603050405020304" pitchFamily="18" charset="0"/>
                <a:ea typeface="黑体" panose="02010609060101010101" pitchFamily="49" charset="-122"/>
              </a:rPr>
              <a:t>65°</a:t>
            </a:r>
            <a:r>
              <a:rPr lang="zh-CN" altLang="en-US">
                <a:solidFill>
                  <a:srgbClr val="FF0000"/>
                </a:solidFill>
                <a:latin typeface="Times New Roman" panose="02020603050405020304" pitchFamily="18" charset="0"/>
                <a:ea typeface="黑体" panose="02010609060101010101" pitchFamily="49" charset="-122"/>
              </a:rPr>
              <a:t>）</a:t>
            </a:r>
          </a:p>
        </p:txBody>
      </p:sp>
      <p:sp>
        <p:nvSpPr>
          <p:cNvPr id="5" name="Text Box 5"/>
          <p:cNvSpPr txBox="1">
            <a:spLocks noChangeArrowheads="1"/>
          </p:cNvSpPr>
          <p:nvPr/>
        </p:nvSpPr>
        <p:spPr bwMode="auto">
          <a:xfrm>
            <a:off x="1739504" y="1670447"/>
            <a:ext cx="194429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zh-CN" altLang="en-US">
                <a:solidFill>
                  <a:srgbClr val="FF0000"/>
                </a:solidFill>
                <a:latin typeface="Times New Roman" panose="02020603050405020304" pitchFamily="18" charset="0"/>
                <a:ea typeface="黑体" panose="02010609060101010101" pitchFamily="49" charset="-122"/>
              </a:rPr>
              <a:t>＝</a:t>
            </a:r>
            <a:r>
              <a:rPr lang="en-US" altLang="zh-CN">
                <a:solidFill>
                  <a:srgbClr val="FF0000"/>
                </a:solidFill>
                <a:latin typeface="Times New Roman" panose="02020603050405020304" pitchFamily="18" charset="0"/>
                <a:ea typeface="黑体" panose="02010609060101010101" pitchFamily="49" charset="-122"/>
              </a:rPr>
              <a:t>80×cos25°</a:t>
            </a:r>
          </a:p>
        </p:txBody>
      </p:sp>
      <p:sp>
        <p:nvSpPr>
          <p:cNvPr id="6" name="Text Box 6"/>
          <p:cNvSpPr txBox="1">
            <a:spLocks noChangeArrowheads="1"/>
          </p:cNvSpPr>
          <p:nvPr/>
        </p:nvSpPr>
        <p:spPr bwMode="auto">
          <a:xfrm>
            <a:off x="1763317" y="2026444"/>
            <a:ext cx="194548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a:solidFill>
                  <a:srgbClr val="FF0000"/>
                </a:solidFill>
                <a:latin typeface="Times New Roman" panose="02020603050405020304" pitchFamily="18" charset="0"/>
                <a:ea typeface="黑体" panose="02010609060101010101" pitchFamily="49" charset="-122"/>
              </a:rPr>
              <a:t>≈80×0.91</a:t>
            </a:r>
          </a:p>
        </p:txBody>
      </p:sp>
      <p:sp>
        <p:nvSpPr>
          <p:cNvPr id="7" name="Text Box 7"/>
          <p:cNvSpPr txBox="1">
            <a:spLocks noChangeArrowheads="1"/>
          </p:cNvSpPr>
          <p:nvPr/>
        </p:nvSpPr>
        <p:spPr bwMode="auto">
          <a:xfrm>
            <a:off x="1763316" y="2391966"/>
            <a:ext cx="118824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a:solidFill>
                  <a:srgbClr val="FF0000"/>
                </a:solidFill>
                <a:latin typeface="Times New Roman" panose="02020603050405020304" pitchFamily="18" charset="0"/>
                <a:ea typeface="黑体" panose="02010609060101010101" pitchFamily="49" charset="-122"/>
              </a:rPr>
              <a:t>=72.8</a:t>
            </a:r>
          </a:p>
        </p:txBody>
      </p:sp>
      <p:sp>
        <p:nvSpPr>
          <p:cNvPr id="8" name="Text Box 8"/>
          <p:cNvSpPr txBox="1">
            <a:spLocks noChangeArrowheads="1"/>
          </p:cNvSpPr>
          <p:nvPr/>
        </p:nvSpPr>
        <p:spPr bwMode="auto">
          <a:xfrm>
            <a:off x="1458516" y="2732485"/>
            <a:ext cx="3186113" cy="342900"/>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Times New Roman" panose="02020603050405020304" pitchFamily="18" charset="0"/>
                <a:ea typeface="黑体" panose="02010609060101010101" pitchFamily="49" charset="-122"/>
              </a:rPr>
              <a:t>在</a:t>
            </a:r>
            <a:r>
              <a:rPr lang="en-US" altLang="zh-CN" dirty="0" err="1">
                <a:solidFill>
                  <a:srgbClr val="FF0000"/>
                </a:solidFill>
                <a:latin typeface="Times New Roman" panose="02020603050405020304" pitchFamily="18" charset="0"/>
                <a:ea typeface="黑体" panose="02010609060101010101" pitchFamily="49" charset="-122"/>
              </a:rPr>
              <a:t>Rt△</a:t>
            </a:r>
            <a:r>
              <a:rPr lang="en-US" altLang="zh-CN" i="1" dirty="0" err="1">
                <a:solidFill>
                  <a:srgbClr val="FF0000"/>
                </a:solidFill>
                <a:latin typeface="Times New Roman" panose="02020603050405020304" pitchFamily="18" charset="0"/>
                <a:ea typeface="黑体" panose="02010609060101010101" pitchFamily="49" charset="-122"/>
              </a:rPr>
              <a:t>BPC</a:t>
            </a:r>
            <a:r>
              <a:rPr lang="zh-CN" altLang="en-US" dirty="0">
                <a:solidFill>
                  <a:srgbClr val="FF0000"/>
                </a:solidFill>
                <a:latin typeface="Times New Roman" panose="02020603050405020304" pitchFamily="18" charset="0"/>
                <a:ea typeface="黑体" panose="02010609060101010101" pitchFamily="49" charset="-122"/>
              </a:rPr>
              <a:t>中</a:t>
            </a:r>
            <a:r>
              <a:rPr lang="zh-CN" altLang="en-US" dirty="0">
                <a:solidFill>
                  <a:srgbClr val="FF0000"/>
                </a:solidFill>
                <a:latin typeface="+mn-ea"/>
                <a:ea typeface="+mn-ea"/>
              </a:rPr>
              <a:t>，</a:t>
            </a:r>
            <a:r>
              <a:rPr lang="zh-CN" altLang="en-US" dirty="0">
                <a:solidFill>
                  <a:srgbClr val="FF0000"/>
                </a:solidFill>
                <a:latin typeface="Times New Roman" panose="02020603050405020304" pitchFamily="18" charset="0"/>
                <a:ea typeface="黑体" panose="02010609060101010101" pitchFamily="49" charset="-122"/>
              </a:rPr>
              <a:t>∠</a:t>
            </a:r>
            <a:r>
              <a:rPr lang="en-US" altLang="zh-CN" i="1" dirty="0">
                <a:solidFill>
                  <a:srgbClr val="FF0000"/>
                </a:solidFill>
                <a:latin typeface="Times New Roman" panose="02020603050405020304" pitchFamily="18" charset="0"/>
                <a:ea typeface="黑体" panose="02010609060101010101" pitchFamily="49" charset="-122"/>
              </a:rPr>
              <a:t>B</a:t>
            </a:r>
            <a:r>
              <a:rPr lang="zh-CN" altLang="en-US" dirty="0">
                <a:solidFill>
                  <a:srgbClr val="FF0000"/>
                </a:solidFill>
                <a:latin typeface="Times New Roman" panose="02020603050405020304" pitchFamily="18" charset="0"/>
                <a:ea typeface="黑体" panose="02010609060101010101" pitchFamily="49" charset="-122"/>
              </a:rPr>
              <a:t>＝</a:t>
            </a:r>
            <a:r>
              <a:rPr lang="en-US" altLang="zh-CN" dirty="0">
                <a:solidFill>
                  <a:srgbClr val="FF0000"/>
                </a:solidFill>
                <a:latin typeface="Times New Roman" panose="02020603050405020304" pitchFamily="18" charset="0"/>
                <a:ea typeface="黑体" panose="02010609060101010101" pitchFamily="49" charset="-122"/>
              </a:rPr>
              <a:t>34</a:t>
            </a:r>
            <a:r>
              <a:rPr lang="en-US" altLang="zh-CN" dirty="0">
                <a:solidFill>
                  <a:srgbClr val="FF0000"/>
                </a:solidFill>
                <a:latin typeface="+mn-ea"/>
                <a:ea typeface="+mn-ea"/>
              </a:rPr>
              <a:t>°,</a:t>
            </a:r>
          </a:p>
        </p:txBody>
      </p:sp>
      <p:sp>
        <p:nvSpPr>
          <p:cNvPr id="11" name="Text Box 11"/>
          <p:cNvSpPr txBox="1">
            <a:spLocks noChangeArrowheads="1"/>
          </p:cNvSpPr>
          <p:nvPr/>
        </p:nvSpPr>
        <p:spPr bwMode="auto">
          <a:xfrm>
            <a:off x="1402556" y="4099322"/>
            <a:ext cx="5129213"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50000"/>
              </a:spcBef>
            </a:pPr>
            <a:r>
              <a:rPr lang="zh-CN" altLang="en-US">
                <a:solidFill>
                  <a:srgbClr val="FF0000"/>
                </a:solidFill>
                <a:latin typeface="Times New Roman" panose="02020603050405020304" pitchFamily="18" charset="0"/>
                <a:ea typeface="黑体" panose="02010609060101010101" pitchFamily="49" charset="-122"/>
              </a:rPr>
              <a:t>当海轮到达位于灯塔</a:t>
            </a:r>
            <a:r>
              <a:rPr lang="en-US" altLang="zh-CN" i="1">
                <a:solidFill>
                  <a:srgbClr val="FF0000"/>
                </a:solidFill>
                <a:latin typeface="Times New Roman" panose="02020603050405020304" pitchFamily="18" charset="0"/>
                <a:ea typeface="黑体" panose="02010609060101010101" pitchFamily="49" charset="-122"/>
              </a:rPr>
              <a:t>P</a:t>
            </a:r>
            <a:r>
              <a:rPr lang="zh-CN" altLang="en-US">
                <a:solidFill>
                  <a:srgbClr val="FF0000"/>
                </a:solidFill>
                <a:latin typeface="Times New Roman" panose="02020603050405020304" pitchFamily="18" charset="0"/>
                <a:ea typeface="黑体" panose="02010609060101010101" pitchFamily="49" charset="-122"/>
              </a:rPr>
              <a:t>的南偏东</a:t>
            </a:r>
            <a:r>
              <a:rPr lang="en-US" altLang="zh-CN">
                <a:solidFill>
                  <a:srgbClr val="FF0000"/>
                </a:solidFill>
                <a:latin typeface="Times New Roman" panose="02020603050405020304" pitchFamily="18" charset="0"/>
                <a:ea typeface="黑体" panose="02010609060101010101" pitchFamily="49" charset="-122"/>
              </a:rPr>
              <a:t>34°</a:t>
            </a:r>
            <a:r>
              <a:rPr lang="zh-CN" altLang="en-US">
                <a:solidFill>
                  <a:srgbClr val="FF0000"/>
                </a:solidFill>
                <a:latin typeface="Times New Roman" panose="02020603050405020304" pitchFamily="18" charset="0"/>
                <a:ea typeface="黑体" panose="02010609060101010101" pitchFamily="49" charset="-122"/>
              </a:rPr>
              <a:t>方向时，它距离灯塔</a:t>
            </a:r>
            <a:r>
              <a:rPr lang="en-US" altLang="zh-CN" i="1">
                <a:solidFill>
                  <a:srgbClr val="FF0000"/>
                </a:solidFill>
                <a:latin typeface="Times New Roman" panose="02020603050405020304" pitchFamily="18" charset="0"/>
                <a:ea typeface="黑体" panose="02010609060101010101" pitchFamily="49" charset="-122"/>
              </a:rPr>
              <a:t>P</a:t>
            </a:r>
            <a:r>
              <a:rPr lang="zh-CN" altLang="en-US">
                <a:solidFill>
                  <a:srgbClr val="FF0000"/>
                </a:solidFill>
                <a:latin typeface="Times New Roman" panose="02020603050405020304" pitchFamily="18" charset="0"/>
                <a:ea typeface="黑体" panose="02010609060101010101" pitchFamily="49" charset="-122"/>
              </a:rPr>
              <a:t>大约</a:t>
            </a:r>
            <a:r>
              <a:rPr lang="en-US" altLang="zh-CN">
                <a:solidFill>
                  <a:srgbClr val="FF0000"/>
                </a:solidFill>
                <a:latin typeface="Times New Roman" panose="02020603050405020304" pitchFamily="18" charset="0"/>
                <a:ea typeface="黑体" panose="02010609060101010101" pitchFamily="49" charset="-122"/>
              </a:rPr>
              <a:t>130.23</a:t>
            </a:r>
            <a:r>
              <a:rPr lang="zh-CN" altLang="en-US">
                <a:solidFill>
                  <a:srgbClr val="FF0000"/>
                </a:solidFill>
                <a:latin typeface="Times New Roman" panose="02020603050405020304" pitchFamily="18" charset="0"/>
                <a:ea typeface="黑体" panose="02010609060101010101" pitchFamily="49" charset="-122"/>
              </a:rPr>
              <a:t>海里．</a:t>
            </a:r>
          </a:p>
        </p:txBody>
      </p:sp>
      <p:pic>
        <p:nvPicPr>
          <p:cNvPr id="18442" name="Picture 12" descr="u=278417384,1317379147&amp;gp=2">
            <a:hlinkClick r:id="rId3"/>
          </p:cNvPr>
          <p:cNvPicPr>
            <a:picLocks noChangeAspect="1" noChangeArrowheads="1"/>
          </p:cNvPicPr>
          <p:nvPr/>
        </p:nvPicPr>
        <p:blipFill>
          <a:blip r:embed="rId4" cstate="email">
            <a:clrChange>
              <a:clrFrom>
                <a:srgbClr val="B6D7EA"/>
              </a:clrFrom>
              <a:clrTo>
                <a:srgbClr val="B6D7EA">
                  <a:alpha val="0"/>
                </a:srgbClr>
              </a:clrTo>
            </a:clrChange>
          </a:blip>
          <a:srcRect/>
          <a:stretch>
            <a:fillRect/>
          </a:stretch>
        </p:blipFill>
        <p:spPr bwMode="auto">
          <a:xfrm>
            <a:off x="7720013" y="1113235"/>
            <a:ext cx="809625"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3" descr="u=1632113372,252650369&amp;gp=1">
            <a:hlinkClick r:id="rId5"/>
          </p:cNvP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963966" y="1653779"/>
            <a:ext cx="378619"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Line 14"/>
          <p:cNvSpPr>
            <a:spLocks noChangeShapeType="1"/>
          </p:cNvSpPr>
          <p:nvPr/>
        </p:nvSpPr>
        <p:spPr bwMode="auto">
          <a:xfrm>
            <a:off x="7147322" y="1437085"/>
            <a:ext cx="0" cy="2755106"/>
          </a:xfrm>
          <a:prstGeom prst="line">
            <a:avLst/>
          </a:prstGeom>
          <a:noFill/>
          <a:ln w="38100">
            <a:solidFill>
              <a:schemeClr val="folHlink"/>
            </a:solidFill>
            <a:prstDash val="dash"/>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45" name="Line 15"/>
          <p:cNvSpPr>
            <a:spLocks noChangeShapeType="1"/>
          </p:cNvSpPr>
          <p:nvPr/>
        </p:nvSpPr>
        <p:spPr bwMode="auto">
          <a:xfrm>
            <a:off x="6531769" y="2344341"/>
            <a:ext cx="1728788" cy="0"/>
          </a:xfrm>
          <a:prstGeom prst="line">
            <a:avLst/>
          </a:prstGeom>
          <a:noFill/>
          <a:ln w="38100">
            <a:solidFill>
              <a:schemeClr val="folHlink"/>
            </a:solidFill>
            <a:prstDash val="dash"/>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46" name="Line 16"/>
          <p:cNvSpPr>
            <a:spLocks noChangeShapeType="1"/>
          </p:cNvSpPr>
          <p:nvPr/>
        </p:nvSpPr>
        <p:spPr bwMode="auto">
          <a:xfrm flipV="1">
            <a:off x="7125891" y="1706167"/>
            <a:ext cx="917972" cy="650081"/>
          </a:xfrm>
          <a:prstGeom prst="line">
            <a:avLst/>
          </a:prstGeom>
          <a:noFill/>
          <a:ln w="28575">
            <a:solidFill>
              <a:srgbClr val="FF00FF"/>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47" name="Line 17"/>
          <p:cNvSpPr>
            <a:spLocks noChangeShapeType="1"/>
          </p:cNvSpPr>
          <p:nvPr/>
        </p:nvSpPr>
        <p:spPr bwMode="auto">
          <a:xfrm>
            <a:off x="7125891" y="2356247"/>
            <a:ext cx="917972" cy="1781175"/>
          </a:xfrm>
          <a:prstGeom prst="line">
            <a:avLst/>
          </a:prstGeom>
          <a:noFill/>
          <a:ln w="28575">
            <a:solidFill>
              <a:srgbClr val="FF00FF"/>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48" name="Line 18"/>
          <p:cNvSpPr>
            <a:spLocks noChangeShapeType="1"/>
          </p:cNvSpPr>
          <p:nvPr/>
        </p:nvSpPr>
        <p:spPr bwMode="auto">
          <a:xfrm>
            <a:off x="8043863" y="1706167"/>
            <a:ext cx="0" cy="2431256"/>
          </a:xfrm>
          <a:prstGeom prst="line">
            <a:avLst/>
          </a:prstGeom>
          <a:noFill/>
          <a:ln w="28575">
            <a:solidFill>
              <a:srgbClr val="FF00FF"/>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49" name="Freeform 19"/>
          <p:cNvSpPr>
            <a:spLocks noChangeArrowheads="1"/>
          </p:cNvSpPr>
          <p:nvPr/>
        </p:nvSpPr>
        <p:spPr bwMode="auto">
          <a:xfrm>
            <a:off x="7125891" y="1968104"/>
            <a:ext cx="270272" cy="116681"/>
          </a:xfrm>
          <a:custGeom>
            <a:avLst/>
            <a:gdLst>
              <a:gd name="T0" fmla="*/ 0 w 227"/>
              <a:gd name="T1" fmla="*/ 53 h 98"/>
              <a:gd name="T2" fmla="*/ 136 w 227"/>
              <a:gd name="T3" fmla="*/ 7 h 98"/>
              <a:gd name="T4" fmla="*/ 227 w 227"/>
              <a:gd name="T5" fmla="*/ 98 h 98"/>
              <a:gd name="T6" fmla="*/ 0 60000 65536"/>
              <a:gd name="T7" fmla="*/ 0 60000 65536"/>
              <a:gd name="T8" fmla="*/ 0 60000 65536"/>
              <a:gd name="T9" fmla="*/ 0 w 227"/>
              <a:gd name="T10" fmla="*/ 0 h 98"/>
              <a:gd name="T11" fmla="*/ 227 w 227"/>
              <a:gd name="T12" fmla="*/ 98 h 98"/>
            </a:gdLst>
            <a:ahLst/>
            <a:cxnLst>
              <a:cxn ang="T6">
                <a:pos x="T0" y="T1"/>
              </a:cxn>
              <a:cxn ang="T7">
                <a:pos x="T2" y="T3"/>
              </a:cxn>
              <a:cxn ang="T8">
                <a:pos x="T4" y="T5"/>
              </a:cxn>
            </a:cxnLst>
            <a:rect l="T9" t="T10" r="T11" b="T12"/>
            <a:pathLst>
              <a:path w="227" h="98">
                <a:moveTo>
                  <a:pt x="0" y="53"/>
                </a:moveTo>
                <a:cubicBezTo>
                  <a:pt x="49" y="26"/>
                  <a:pt x="98" y="0"/>
                  <a:pt x="136" y="7"/>
                </a:cubicBezTo>
                <a:cubicBezTo>
                  <a:pt x="174" y="14"/>
                  <a:pt x="200" y="56"/>
                  <a:pt x="227" y="98"/>
                </a:cubicBezTo>
              </a:path>
            </a:pathLst>
          </a:cu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18450" name="Freeform 20"/>
          <p:cNvSpPr>
            <a:spLocks noChangeArrowheads="1"/>
          </p:cNvSpPr>
          <p:nvPr/>
        </p:nvSpPr>
        <p:spPr bwMode="auto">
          <a:xfrm>
            <a:off x="7183041" y="2849166"/>
            <a:ext cx="184547" cy="109538"/>
          </a:xfrm>
          <a:custGeom>
            <a:avLst/>
            <a:gdLst>
              <a:gd name="T0" fmla="*/ 0 w 155"/>
              <a:gd name="T1" fmla="*/ 46 h 92"/>
              <a:gd name="T2" fmla="*/ 88 w 155"/>
              <a:gd name="T3" fmla="*/ 84 h 92"/>
              <a:gd name="T4" fmla="*/ 155 w 155"/>
              <a:gd name="T5" fmla="*/ 0 h 92"/>
              <a:gd name="T6" fmla="*/ 0 60000 65536"/>
              <a:gd name="T7" fmla="*/ 0 60000 65536"/>
              <a:gd name="T8" fmla="*/ 0 60000 65536"/>
              <a:gd name="T9" fmla="*/ 0 w 155"/>
              <a:gd name="T10" fmla="*/ 0 h 92"/>
              <a:gd name="T11" fmla="*/ 155 w 155"/>
              <a:gd name="T12" fmla="*/ 92 h 92"/>
            </a:gdLst>
            <a:ahLst/>
            <a:cxnLst>
              <a:cxn ang="T6">
                <a:pos x="T0" y="T1"/>
              </a:cxn>
              <a:cxn ang="T7">
                <a:pos x="T2" y="T3"/>
              </a:cxn>
              <a:cxn ang="T8">
                <a:pos x="T4" y="T5"/>
              </a:cxn>
            </a:cxnLst>
            <a:rect l="T9" t="T10" r="T11" b="T12"/>
            <a:pathLst>
              <a:path w="155" h="92">
                <a:moveTo>
                  <a:pt x="0" y="46"/>
                </a:moveTo>
                <a:cubicBezTo>
                  <a:pt x="15" y="54"/>
                  <a:pt x="62" y="92"/>
                  <a:pt x="88" y="84"/>
                </a:cubicBezTo>
                <a:cubicBezTo>
                  <a:pt x="114" y="76"/>
                  <a:pt x="141" y="17"/>
                  <a:pt x="155" y="0"/>
                </a:cubicBezTo>
              </a:path>
            </a:pathLst>
          </a:cu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18451" name="Text Box 21"/>
          <p:cNvSpPr txBox="1">
            <a:spLocks noChangeArrowheads="1"/>
          </p:cNvSpPr>
          <p:nvPr/>
        </p:nvSpPr>
        <p:spPr bwMode="auto">
          <a:xfrm>
            <a:off x="7180660" y="1706167"/>
            <a:ext cx="592931"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a:latin typeface="Times New Roman" panose="02020603050405020304" pitchFamily="18" charset="0"/>
                <a:ea typeface="黑体" panose="02010609060101010101" pitchFamily="49" charset="-122"/>
              </a:rPr>
              <a:t>65°</a:t>
            </a:r>
          </a:p>
        </p:txBody>
      </p:sp>
      <p:sp>
        <p:nvSpPr>
          <p:cNvPr id="18452" name="Text Box 22"/>
          <p:cNvSpPr txBox="1">
            <a:spLocks noChangeArrowheads="1"/>
          </p:cNvSpPr>
          <p:nvPr/>
        </p:nvSpPr>
        <p:spPr bwMode="auto">
          <a:xfrm>
            <a:off x="7125892" y="2949179"/>
            <a:ext cx="592931"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a:latin typeface="Times New Roman" panose="02020603050405020304" pitchFamily="18" charset="0"/>
                <a:ea typeface="黑体" panose="02010609060101010101" pitchFamily="49" charset="-122"/>
              </a:rPr>
              <a:t>34°</a:t>
            </a:r>
          </a:p>
        </p:txBody>
      </p:sp>
      <p:sp>
        <p:nvSpPr>
          <p:cNvPr id="18453" name="Text Box 23"/>
          <p:cNvSpPr txBox="1">
            <a:spLocks noChangeArrowheads="1"/>
          </p:cNvSpPr>
          <p:nvPr/>
        </p:nvSpPr>
        <p:spPr bwMode="auto">
          <a:xfrm>
            <a:off x="6802041" y="2084785"/>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P</a:t>
            </a:r>
          </a:p>
        </p:txBody>
      </p:sp>
      <p:sp>
        <p:nvSpPr>
          <p:cNvPr id="18454" name="Text Box 24"/>
          <p:cNvSpPr txBox="1">
            <a:spLocks noChangeArrowheads="1"/>
          </p:cNvSpPr>
          <p:nvPr/>
        </p:nvSpPr>
        <p:spPr bwMode="auto">
          <a:xfrm>
            <a:off x="7990285" y="3975498"/>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B</a:t>
            </a:r>
          </a:p>
        </p:txBody>
      </p:sp>
      <p:sp>
        <p:nvSpPr>
          <p:cNvPr id="18455" name="Text Box 25"/>
          <p:cNvSpPr txBox="1">
            <a:spLocks noChangeArrowheads="1"/>
          </p:cNvSpPr>
          <p:nvPr/>
        </p:nvSpPr>
        <p:spPr bwMode="auto">
          <a:xfrm>
            <a:off x="8043863" y="2301479"/>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C</a:t>
            </a:r>
          </a:p>
        </p:txBody>
      </p:sp>
      <p:sp>
        <p:nvSpPr>
          <p:cNvPr id="18456" name="Text Box 26"/>
          <p:cNvSpPr txBox="1">
            <a:spLocks noChangeArrowheads="1"/>
          </p:cNvSpPr>
          <p:nvPr/>
        </p:nvSpPr>
        <p:spPr bwMode="auto">
          <a:xfrm>
            <a:off x="7990285" y="1653779"/>
            <a:ext cx="485775"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b="1" i="1">
                <a:latin typeface="Times New Roman" panose="02020603050405020304" pitchFamily="18" charset="0"/>
                <a:ea typeface="黑体" panose="02010609060101010101" pitchFamily="49" charset="-122"/>
              </a:rPr>
              <a:t>A</a:t>
            </a:r>
          </a:p>
        </p:txBody>
      </p:sp>
      <p:grpSp>
        <p:nvGrpSpPr>
          <p:cNvPr id="2" name="组合 8"/>
          <p:cNvGrpSpPr/>
          <p:nvPr/>
        </p:nvGrpSpPr>
        <p:grpSpPr bwMode="auto">
          <a:xfrm>
            <a:off x="1458516" y="3048000"/>
            <a:ext cx="1294209" cy="510779"/>
            <a:chOff x="1944688" y="4064265"/>
            <a:chExt cx="1725618" cy="680124"/>
          </a:xfrm>
        </p:grpSpPr>
        <p:sp>
          <p:nvSpPr>
            <p:cNvPr id="27" name="Text Box 18"/>
            <p:cNvSpPr txBox="1">
              <a:spLocks noRot="1" noChangeAspect="1" noMove="1" noResize="1" noEditPoints="1" noAdjustHandles="1" noChangeArrowheads="1" noChangeShapeType="1" noTextEdit="1"/>
            </p:cNvSpPr>
            <p:nvPr/>
          </p:nvSpPr>
          <p:spPr bwMode="auto">
            <a:xfrm>
              <a:off x="1949720" y="4064265"/>
              <a:ext cx="1720586" cy="680124"/>
            </a:xfrm>
            <a:prstGeom prst="rect">
              <a:avLst/>
            </a:prstGeom>
            <a:blipFill rotWithShape="0">
              <a:blip r:embed="rId7" cstate="email"/>
              <a:stretch>
                <a:fillRect/>
              </a:stretch>
            </a:blipFill>
            <a:ln>
              <a:noFill/>
            </a:ln>
          </p:spPr>
          <p:txBody>
            <a:bodyPr/>
            <a:lstStyle/>
            <a:p>
              <a:pPr eaLnBrk="0" hangingPunct="0">
                <a:defRPr/>
              </a:pPr>
              <a:r>
                <a:rPr lang="zh-CN" altLang="en-US" noProof="1">
                  <a:noFill/>
                </a:rPr>
                <a:t> </a:t>
              </a:r>
            </a:p>
          </p:txBody>
        </p:sp>
        <p:sp>
          <p:nvSpPr>
            <p:cNvPr id="18466" name="文本框 1"/>
            <p:cNvSpPr txBox="1">
              <a:spLocks noChangeArrowheads="1"/>
            </p:cNvSpPr>
            <p:nvPr/>
          </p:nvSpPr>
          <p:spPr bwMode="auto">
            <a:xfrm>
              <a:off x="2010032" y="4244259"/>
              <a:ext cx="380936" cy="491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18467" name="文本框 29"/>
            <p:cNvSpPr txBox="1">
              <a:spLocks noChangeArrowheads="1"/>
            </p:cNvSpPr>
            <p:nvPr/>
          </p:nvSpPr>
          <p:spPr bwMode="auto">
            <a:xfrm>
              <a:off x="1944688" y="4187718"/>
              <a:ext cx="608013" cy="49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a:solidFill>
                    <a:srgbClr val="FF0000"/>
                  </a:solidFill>
                  <a:latin typeface="Times New Roman" panose="02020603050405020304" pitchFamily="18" charset="0"/>
                </a:rPr>
                <a:t>sin</a:t>
              </a:r>
              <a:endParaRPr lang="zh-CN" altLang="en-US">
                <a:solidFill>
                  <a:srgbClr val="FF0000"/>
                </a:solidFill>
                <a:latin typeface="Times New Roman" panose="02020603050405020304" pitchFamily="18" charset="0"/>
                <a:cs typeface="Times New Roman" panose="02020603050405020304" pitchFamily="18" charset="0"/>
              </a:endParaRPr>
            </a:p>
          </p:txBody>
        </p:sp>
      </p:grpSp>
      <p:grpSp>
        <p:nvGrpSpPr>
          <p:cNvPr id="9" name="组合 9"/>
          <p:cNvGrpSpPr/>
          <p:nvPr/>
        </p:nvGrpSpPr>
        <p:grpSpPr bwMode="auto">
          <a:xfrm>
            <a:off x="1403748" y="3583782"/>
            <a:ext cx="3706415" cy="685428"/>
            <a:chOff x="1871530" y="4778613"/>
            <a:chExt cx="4942683" cy="913292"/>
          </a:xfrm>
        </p:grpSpPr>
        <p:sp>
          <p:nvSpPr>
            <p:cNvPr id="28" name="Text Box 18"/>
            <p:cNvSpPr txBox="1">
              <a:spLocks noRot="1" noChangeAspect="1" noMove="1" noResize="1" noEditPoints="1" noAdjustHandles="1" noChangeArrowheads="1" noChangeShapeType="1" noTextEdit="1"/>
            </p:cNvSpPr>
            <p:nvPr/>
          </p:nvSpPr>
          <p:spPr bwMode="auto">
            <a:xfrm>
              <a:off x="1871530" y="4778613"/>
              <a:ext cx="4942683" cy="696792"/>
            </a:xfrm>
            <a:prstGeom prst="rect">
              <a:avLst/>
            </a:prstGeom>
            <a:blipFill rotWithShape="0">
              <a:blip r:embed="rId8" cstate="email"/>
              <a:stretch>
                <a:fillRect l="-1850" b="-5263"/>
              </a:stretch>
            </a:blipFill>
            <a:ln>
              <a:noFill/>
            </a:ln>
          </p:spPr>
          <p:txBody>
            <a:bodyPr/>
            <a:lstStyle/>
            <a:p>
              <a:pPr eaLnBrk="0" hangingPunct="0">
                <a:defRPr/>
              </a:pPr>
              <a:r>
                <a:rPr lang="zh-CN" altLang="en-US" noProof="1">
                  <a:noFill/>
                </a:rPr>
                <a:t> </a:t>
              </a:r>
            </a:p>
          </p:txBody>
        </p:sp>
        <p:sp>
          <p:nvSpPr>
            <p:cNvPr id="18460" name="文本框 30"/>
            <p:cNvSpPr txBox="1">
              <a:spLocks noChangeArrowheads="1"/>
            </p:cNvSpPr>
            <p:nvPr/>
          </p:nvSpPr>
          <p:spPr bwMode="auto">
            <a:xfrm>
              <a:off x="2858530" y="5174351"/>
              <a:ext cx="431726" cy="492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18461" name="文本框 31"/>
            <p:cNvSpPr txBox="1">
              <a:spLocks noChangeArrowheads="1"/>
            </p:cNvSpPr>
            <p:nvPr/>
          </p:nvSpPr>
          <p:spPr bwMode="auto">
            <a:xfrm>
              <a:off x="3855310" y="5199792"/>
              <a:ext cx="980302" cy="492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18462" name="文本框 32"/>
            <p:cNvSpPr txBox="1">
              <a:spLocks noChangeArrowheads="1"/>
            </p:cNvSpPr>
            <p:nvPr/>
          </p:nvSpPr>
          <p:spPr bwMode="auto">
            <a:xfrm>
              <a:off x="5192542" y="4928906"/>
              <a:ext cx="1173098" cy="492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a:solidFill>
                    <a:srgbClr val="FF0000"/>
                  </a:solidFill>
                  <a:latin typeface="Times New Roman" panose="02020603050405020304" pitchFamily="18" charset="0"/>
                </a:rPr>
                <a:t>130</a:t>
              </a:r>
              <a:r>
                <a:rPr lang="en-US" altLang="zh-CN">
                  <a:solidFill>
                    <a:srgbClr val="FF0000"/>
                  </a:solidFill>
                  <a:latin typeface="微软雅黑" panose="020B0503020204020204" pitchFamily="34" charset="-122"/>
                </a:rPr>
                <a:t>,</a:t>
              </a:r>
              <a:endParaRPr lang="zh-CN" altLang="en-US">
                <a:solidFill>
                  <a:srgbClr val="FF0000"/>
                </a:solidFill>
                <a:latin typeface="微软雅黑" panose="020B0503020204020204" pitchFamily="34" charset="-122"/>
              </a:endParaRPr>
            </a:p>
          </p:txBody>
        </p:sp>
        <p:sp>
          <p:nvSpPr>
            <p:cNvPr id="18463" name="文本框 33"/>
            <p:cNvSpPr txBox="1">
              <a:spLocks noChangeArrowheads="1"/>
            </p:cNvSpPr>
            <p:nvPr/>
          </p:nvSpPr>
          <p:spPr bwMode="auto">
            <a:xfrm>
              <a:off x="2821052" y="5059364"/>
              <a:ext cx="608013" cy="4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a:solidFill>
                    <a:srgbClr val="FF0000"/>
                  </a:solidFill>
                  <a:latin typeface="Times New Roman" panose="02020603050405020304" pitchFamily="18" charset="0"/>
                </a:rPr>
                <a:t>sin</a:t>
              </a: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18464" name="文本框 34"/>
            <p:cNvSpPr txBox="1">
              <a:spLocks noChangeArrowheads="1"/>
            </p:cNvSpPr>
            <p:nvPr/>
          </p:nvSpPr>
          <p:spPr bwMode="auto">
            <a:xfrm>
              <a:off x="3951911" y="5109693"/>
              <a:ext cx="996156" cy="4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a:solidFill>
                    <a:srgbClr val="FF0000"/>
                  </a:solidFill>
                  <a:latin typeface="Times New Roman" panose="02020603050405020304" pitchFamily="18" charset="0"/>
                </a:rPr>
                <a:t>0.56</a:t>
              </a:r>
              <a:endParaRPr lang="zh-CN" altLang="en-US">
                <a:solidFill>
                  <a:srgbClr val="FF000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新知探究</a:t>
            </a:r>
          </a:p>
        </p:txBody>
      </p:sp>
      <p:grpSp>
        <p:nvGrpSpPr>
          <p:cNvPr id="19459" name="组合 12"/>
          <p:cNvGrpSpPr/>
          <p:nvPr/>
        </p:nvGrpSpPr>
        <p:grpSpPr bwMode="auto">
          <a:xfrm>
            <a:off x="6686552" y="2695575"/>
            <a:ext cx="1717378" cy="2055675"/>
            <a:chOff x="8824283" y="2551451"/>
            <a:chExt cx="2290083" cy="2740908"/>
          </a:xfrm>
        </p:grpSpPr>
        <p:sp>
          <p:nvSpPr>
            <p:cNvPr id="2" name="等腰三角形 1"/>
            <p:cNvSpPr/>
            <p:nvPr/>
          </p:nvSpPr>
          <p:spPr>
            <a:xfrm>
              <a:off x="8954472" y="3756368"/>
              <a:ext cx="1803594" cy="1089028"/>
            </a:xfrm>
            <a:prstGeom prst="triangle">
              <a:avLst>
                <a:gd name="adj" fmla="val 10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cxnSp>
          <p:nvCxnSpPr>
            <p:cNvPr id="4" name="直接连接符 3"/>
            <p:cNvCxnSpPr/>
            <p:nvPr/>
          </p:nvCxnSpPr>
          <p:spPr>
            <a:xfrm>
              <a:off x="8929069" y="3948455"/>
              <a:ext cx="0" cy="89694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895729" y="4372321"/>
              <a:ext cx="680175" cy="492444"/>
            </a:xfrm>
            <a:prstGeom prst="rect">
              <a:avLst/>
            </a:prstGeom>
          </p:spPr>
          <p:txBody>
            <a:bodyPr wrap="none">
              <a:spAutoFit/>
            </a:bodyPr>
            <a:lstStyle/>
            <a:p>
              <a:pPr eaLnBrk="0" hangingPunct="0">
                <a:defRPr/>
              </a:pPr>
              <a:r>
                <a:rPr lang="en-US" altLang="zh-CN" dirty="0">
                  <a:latin typeface="Times New Roman" panose="02020603050405020304" pitchFamily="18" charset="0"/>
                  <a:ea typeface="黑体" panose="02010609060101010101" pitchFamily="49" charset="-122"/>
                </a:rPr>
                <a:t>60</a:t>
              </a:r>
              <a:r>
                <a:rPr lang="en-US" altLang="zh-CN" dirty="0">
                  <a:latin typeface="+mn-ea"/>
                  <a:ea typeface="+mn-ea"/>
                </a:rPr>
                <a:t>°</a:t>
              </a:r>
              <a:endParaRPr lang="zh-CN" altLang="en-US" dirty="0">
                <a:latin typeface="+mn-ea"/>
                <a:ea typeface="+mn-ea"/>
              </a:endParaRPr>
            </a:p>
          </p:txBody>
        </p:sp>
        <p:sp>
          <p:nvSpPr>
            <p:cNvPr id="6" name="矩形 5"/>
            <p:cNvSpPr/>
            <p:nvPr/>
          </p:nvSpPr>
          <p:spPr>
            <a:xfrm>
              <a:off x="10651693" y="4731096"/>
              <a:ext cx="115899" cy="114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9471" name="矩形 6"/>
            <p:cNvSpPr>
              <a:spLocks noChangeArrowheads="1"/>
            </p:cNvSpPr>
            <p:nvPr/>
          </p:nvSpPr>
          <p:spPr bwMode="auto">
            <a:xfrm>
              <a:off x="10620464" y="3435179"/>
              <a:ext cx="434353"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i="1">
                  <a:latin typeface="Times New Roman" panose="02020603050405020304" pitchFamily="18" charset="0"/>
                </a:rPr>
                <a:t>A</a:t>
              </a:r>
              <a:endParaRPr lang="zh-CN" altLang="en-US"/>
            </a:p>
          </p:txBody>
        </p:sp>
        <p:sp>
          <p:nvSpPr>
            <p:cNvPr id="19472" name="矩形 9"/>
            <p:cNvSpPr>
              <a:spLocks noChangeArrowheads="1"/>
            </p:cNvSpPr>
            <p:nvPr/>
          </p:nvSpPr>
          <p:spPr bwMode="auto">
            <a:xfrm>
              <a:off x="10680013" y="4741564"/>
              <a:ext cx="434353"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i="1">
                  <a:latin typeface="Times New Roman" panose="02020603050405020304" pitchFamily="18" charset="0"/>
                </a:rPr>
                <a:t>B</a:t>
              </a:r>
              <a:endParaRPr lang="zh-CN" altLang="en-US"/>
            </a:p>
          </p:txBody>
        </p:sp>
        <p:sp>
          <p:nvSpPr>
            <p:cNvPr id="19473" name="矩形 10"/>
            <p:cNvSpPr>
              <a:spLocks noChangeArrowheads="1"/>
            </p:cNvSpPr>
            <p:nvPr/>
          </p:nvSpPr>
          <p:spPr bwMode="auto">
            <a:xfrm>
              <a:off x="8824283" y="4799915"/>
              <a:ext cx="451454"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i="1">
                  <a:latin typeface="Times New Roman" panose="02020603050405020304" pitchFamily="18" charset="0"/>
                </a:rPr>
                <a:t>C</a:t>
              </a:r>
              <a:endParaRPr lang="zh-CN" altLang="en-US"/>
            </a:p>
          </p:txBody>
        </p:sp>
        <p:cxnSp>
          <p:nvCxnSpPr>
            <p:cNvPr id="9" name="直接箭头连接符 8"/>
            <p:cNvCxnSpPr/>
            <p:nvPr/>
          </p:nvCxnSpPr>
          <p:spPr>
            <a:xfrm>
              <a:off x="9602242" y="3084853"/>
              <a:ext cx="58426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9886435" y="2816565"/>
              <a:ext cx="4763" cy="5191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76" name="矩形 15"/>
            <p:cNvSpPr>
              <a:spLocks noChangeArrowheads="1"/>
            </p:cNvSpPr>
            <p:nvPr/>
          </p:nvSpPr>
          <p:spPr bwMode="auto">
            <a:xfrm>
              <a:off x="9856572" y="2551451"/>
              <a:ext cx="554057"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a:latin typeface="Times New Roman" panose="02020603050405020304" pitchFamily="18" charset="0"/>
                </a:rPr>
                <a:t>北</a:t>
              </a:r>
              <a:endParaRPr lang="zh-CN" altLang="en-US"/>
            </a:p>
          </p:txBody>
        </p:sp>
      </p:grpSp>
      <p:sp>
        <p:nvSpPr>
          <p:cNvPr id="19460" name="矩形 17"/>
          <p:cNvSpPr>
            <a:spLocks noChangeArrowheads="1"/>
          </p:cNvSpPr>
          <p:nvPr/>
        </p:nvSpPr>
        <p:spPr bwMode="auto">
          <a:xfrm>
            <a:off x="1047751" y="1013223"/>
            <a:ext cx="7460456"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0" hangingPunct="0">
              <a:lnSpc>
                <a:spcPct val="150000"/>
              </a:lnSpc>
            </a:pPr>
            <a:r>
              <a:rPr lang="zh-CN" altLang="en-US">
                <a:latin typeface="Times New Roman" panose="02020603050405020304" pitchFamily="18" charset="0"/>
              </a:rPr>
              <a:t>如图，在亚丁湾一海域执行护航任务的我国海军某军舰由东向西行驶</a:t>
            </a:r>
            <a:r>
              <a:rPr lang="en-US" altLang="zh-CN">
                <a:latin typeface="Times New Roman" panose="02020603050405020304" pitchFamily="18" charset="0"/>
              </a:rPr>
              <a:t>.</a:t>
            </a:r>
            <a:r>
              <a:rPr lang="zh-CN" altLang="en-US">
                <a:latin typeface="Times New Roman" panose="02020603050405020304" pitchFamily="18" charset="0"/>
              </a:rPr>
              <a:t>在航行到</a:t>
            </a:r>
            <a:r>
              <a:rPr lang="en-US" altLang="zh-CN" i="1">
                <a:latin typeface="Times New Roman" panose="02020603050405020304" pitchFamily="18" charset="0"/>
              </a:rPr>
              <a:t>B</a:t>
            </a:r>
            <a:r>
              <a:rPr lang="zh-CN" altLang="en-US">
                <a:latin typeface="Times New Roman" panose="02020603050405020304" pitchFamily="18" charset="0"/>
              </a:rPr>
              <a:t>处时，发现灯塔</a:t>
            </a:r>
            <a:r>
              <a:rPr lang="en-US" altLang="zh-CN" i="1">
                <a:latin typeface="Times New Roman" panose="02020603050405020304" pitchFamily="18" charset="0"/>
              </a:rPr>
              <a:t>A</a:t>
            </a:r>
            <a:r>
              <a:rPr lang="zh-CN" altLang="en-US">
                <a:latin typeface="Times New Roman" panose="02020603050405020304" pitchFamily="18" charset="0"/>
              </a:rPr>
              <a:t>在我军舰的正北方向</a:t>
            </a:r>
            <a:r>
              <a:rPr lang="en-US" altLang="zh-CN">
                <a:latin typeface="Times New Roman" panose="02020603050405020304" pitchFamily="18" charset="0"/>
              </a:rPr>
              <a:t>500</a:t>
            </a:r>
            <a:r>
              <a:rPr lang="zh-CN" altLang="en-US">
                <a:latin typeface="Times New Roman" panose="02020603050405020304" pitchFamily="18" charset="0"/>
              </a:rPr>
              <a:t>米处；当该军舰从</a:t>
            </a:r>
            <a:r>
              <a:rPr lang="en-US" altLang="zh-CN" i="1">
                <a:latin typeface="Times New Roman" panose="02020603050405020304" pitchFamily="18" charset="0"/>
              </a:rPr>
              <a:t>B</a:t>
            </a:r>
            <a:r>
              <a:rPr lang="zh-CN" altLang="en-US">
                <a:latin typeface="Times New Roman" panose="02020603050405020304" pitchFamily="18" charset="0"/>
              </a:rPr>
              <a:t>处向正西方向行驶至</a:t>
            </a:r>
            <a:r>
              <a:rPr lang="en-US" altLang="zh-CN" i="1">
                <a:latin typeface="Times New Roman" panose="02020603050405020304" pitchFamily="18" charset="0"/>
              </a:rPr>
              <a:t>C</a:t>
            </a:r>
            <a:r>
              <a:rPr lang="zh-CN" altLang="en-US">
                <a:latin typeface="Times New Roman" panose="02020603050405020304" pitchFamily="18" charset="0"/>
              </a:rPr>
              <a:t>处时，发现灯塔在我军舰的北偏东</a:t>
            </a:r>
            <a:r>
              <a:rPr lang="en-US" altLang="zh-CN">
                <a:latin typeface="Times New Roman" panose="02020603050405020304" pitchFamily="18" charset="0"/>
              </a:rPr>
              <a:t>60°</a:t>
            </a:r>
            <a:r>
              <a:rPr lang="zh-CN" altLang="en-US">
                <a:latin typeface="Times New Roman" panose="02020603050405020304" pitchFamily="18" charset="0"/>
              </a:rPr>
              <a:t>的方向</a:t>
            </a:r>
            <a:r>
              <a:rPr lang="en-US" altLang="zh-CN">
                <a:latin typeface="Times New Roman" panose="02020603050405020304" pitchFamily="18" charset="0"/>
              </a:rPr>
              <a:t>.</a:t>
            </a:r>
            <a:r>
              <a:rPr lang="zh-CN" altLang="en-US">
                <a:latin typeface="Times New Roman" panose="02020603050405020304" pitchFamily="18" charset="0"/>
              </a:rPr>
              <a:t>求该军舰行驶的路程</a:t>
            </a:r>
            <a:r>
              <a:rPr lang="en-US" altLang="zh-CN">
                <a:latin typeface="Times New Roman" panose="02020603050405020304" pitchFamily="18" charset="0"/>
              </a:rPr>
              <a:t>.</a:t>
            </a:r>
            <a:endParaRPr lang="zh-CN" altLang="en-US"/>
          </a:p>
        </p:txBody>
      </p:sp>
      <p:sp>
        <p:nvSpPr>
          <p:cNvPr id="19" name="矩形 18"/>
          <p:cNvSpPr>
            <a:spLocks noChangeArrowheads="1"/>
          </p:cNvSpPr>
          <p:nvPr/>
        </p:nvSpPr>
        <p:spPr bwMode="auto">
          <a:xfrm>
            <a:off x="1504950" y="2745582"/>
            <a:ext cx="2578894" cy="17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0" hangingPunct="0">
              <a:lnSpc>
                <a:spcPct val="150000"/>
              </a:lnSpc>
            </a:pPr>
            <a:r>
              <a:rPr lang="zh-CN" altLang="en-US">
                <a:solidFill>
                  <a:srgbClr val="FF0000"/>
                </a:solidFill>
              </a:rPr>
              <a:t>解：</a:t>
            </a:r>
            <a:r>
              <a:rPr lang="zh-CN" altLang="en-US">
                <a:solidFill>
                  <a:srgbClr val="FF0000"/>
                </a:solidFill>
                <a:latin typeface="Cambria Math" panose="02040503050406030204" pitchFamily="18" charset="0"/>
              </a:rPr>
              <a:t>∠</a:t>
            </a:r>
            <a:r>
              <a:rPr lang="en-US" altLang="zh-CN" i="1">
                <a:solidFill>
                  <a:srgbClr val="FF0000"/>
                </a:solidFill>
                <a:latin typeface="Times New Roman" panose="02020603050405020304" pitchFamily="18" charset="0"/>
              </a:rPr>
              <a:t>A</a:t>
            </a:r>
            <a:r>
              <a:rPr lang="en-US" altLang="zh-CN">
                <a:solidFill>
                  <a:srgbClr val="FF0000"/>
                </a:solidFill>
                <a:latin typeface="Cambria Math" panose="02040503050406030204" pitchFamily="18" charset="0"/>
              </a:rPr>
              <a:t>=60</a:t>
            </a:r>
            <a:r>
              <a:rPr lang="en-US" altLang="zh-CN">
                <a:solidFill>
                  <a:srgbClr val="FF0000"/>
                </a:solidFill>
                <a:latin typeface="Times New Roman" panose="02020603050405020304" pitchFamily="18" charset="0"/>
              </a:rPr>
              <a:t>°</a:t>
            </a:r>
            <a:r>
              <a:rPr lang="zh-CN" altLang="en-US">
                <a:solidFill>
                  <a:srgbClr val="FF0000"/>
                </a:solidFill>
                <a:latin typeface="Times New Roman" panose="02020603050405020304" pitchFamily="18" charset="0"/>
              </a:rPr>
              <a:t>，</a:t>
            </a:r>
            <a:endParaRPr lang="en-US" altLang="zh-CN">
              <a:solidFill>
                <a:srgbClr val="FF0000"/>
              </a:solidFill>
              <a:latin typeface="Times New Roman" panose="02020603050405020304" pitchFamily="18" charset="0"/>
            </a:endParaRPr>
          </a:p>
          <a:p>
            <a:pPr eaLnBrk="0" hangingPunct="0">
              <a:lnSpc>
                <a:spcPct val="150000"/>
              </a:lnSpc>
            </a:pPr>
            <a:r>
              <a:rPr lang="en-US" altLang="zh-CN">
                <a:solidFill>
                  <a:srgbClr val="FF0000"/>
                </a:solidFill>
                <a:latin typeface="Times New Roman" panose="02020603050405020304" pitchFamily="18" charset="0"/>
              </a:rPr>
              <a:t>        </a:t>
            </a:r>
            <a:r>
              <a:rPr lang="zh-CN" altLang="en-US">
                <a:solidFill>
                  <a:srgbClr val="FF0000"/>
                </a:solidFill>
                <a:latin typeface="Cambria Math" panose="02040503050406030204" pitchFamily="18" charset="0"/>
              </a:rPr>
              <a:t>∴</a:t>
            </a:r>
            <a:r>
              <a:rPr lang="en-US" altLang="zh-CN" i="1">
                <a:solidFill>
                  <a:srgbClr val="FF0000"/>
                </a:solidFill>
                <a:latin typeface="Times New Roman" panose="02020603050405020304" pitchFamily="18" charset="0"/>
              </a:rPr>
              <a:t>BC</a:t>
            </a:r>
            <a:r>
              <a:rPr lang="en-US" altLang="zh-CN">
                <a:solidFill>
                  <a:srgbClr val="FF0000"/>
                </a:solidFill>
                <a:latin typeface="Cambria Math" panose="02040503050406030204" pitchFamily="18" charset="0"/>
              </a:rPr>
              <a:t>=</a:t>
            </a:r>
            <a:r>
              <a:rPr lang="en-US" altLang="zh-CN" i="1">
                <a:solidFill>
                  <a:srgbClr val="FF0000"/>
                </a:solidFill>
                <a:latin typeface="Times New Roman" panose="02020603050405020304" pitchFamily="18" charset="0"/>
              </a:rPr>
              <a:t>AB </a:t>
            </a:r>
            <a:r>
              <a:rPr lang="en-US" altLang="zh-CN" i="1">
                <a:solidFill>
                  <a:srgbClr val="FF0000"/>
                </a:solidFill>
                <a:latin typeface="Times New Roman" panose="02020603050405020304" pitchFamily="18" charset="0"/>
                <a:cs typeface="Times New Roman" panose="02020603050405020304" pitchFamily="18" charset="0"/>
              </a:rPr>
              <a:t>·</a:t>
            </a:r>
            <a:r>
              <a:rPr lang="en-US" altLang="zh-CN" i="1">
                <a:solidFill>
                  <a:srgbClr val="FF0000"/>
                </a:solidFill>
                <a:latin typeface="Times New Roman" panose="02020603050405020304" pitchFamily="18" charset="0"/>
              </a:rPr>
              <a:t> </a:t>
            </a:r>
            <a:r>
              <a:rPr lang="en-US" altLang="zh-CN">
                <a:solidFill>
                  <a:srgbClr val="FF0000"/>
                </a:solidFill>
                <a:latin typeface="Cambria Math" panose="02040503050406030204" pitchFamily="18" charset="0"/>
              </a:rPr>
              <a:t>tan</a:t>
            </a:r>
            <a:r>
              <a:rPr lang="en-US" altLang="zh-CN" i="1">
                <a:solidFill>
                  <a:srgbClr val="FF0000"/>
                </a:solidFill>
                <a:latin typeface="Times New Roman" panose="02020603050405020304" pitchFamily="18" charset="0"/>
              </a:rPr>
              <a:t>A</a:t>
            </a:r>
          </a:p>
          <a:p>
            <a:pPr eaLnBrk="0" hangingPunct="0">
              <a:lnSpc>
                <a:spcPct val="150000"/>
              </a:lnSpc>
            </a:pPr>
            <a:r>
              <a:rPr lang="en-US" altLang="zh-CN">
                <a:solidFill>
                  <a:srgbClr val="FF0000"/>
                </a:solidFill>
                <a:latin typeface="Cambria Math" panose="02040503050406030204" pitchFamily="18" charset="0"/>
              </a:rPr>
              <a:t>                 =500×tan60°</a:t>
            </a:r>
          </a:p>
          <a:p>
            <a:pPr eaLnBrk="0" hangingPunct="0">
              <a:lnSpc>
                <a:spcPct val="150000"/>
              </a:lnSpc>
            </a:pPr>
            <a:r>
              <a:rPr lang="en-US" altLang="zh-CN">
                <a:solidFill>
                  <a:srgbClr val="FF0000"/>
                </a:solidFill>
                <a:latin typeface="Cambria Math" panose="02040503050406030204" pitchFamily="18" charset="0"/>
              </a:rPr>
              <a:t>                 =500</a:t>
            </a:r>
            <a:endParaRPr lang="zh-CN" altLang="en-US">
              <a:solidFill>
                <a:srgbClr val="FF0000"/>
              </a:solidFill>
            </a:endParaRPr>
          </a:p>
        </p:txBody>
      </p:sp>
      <p:sp>
        <p:nvSpPr>
          <p:cNvPr id="20" name="矩形 19"/>
          <p:cNvSpPr>
            <a:spLocks noRot="1" noChangeAspect="1" noMove="1" noResize="1" noEditPoints="1" noAdjustHandles="1" noChangeArrowheads="1" noChangeShapeType="1" noTextEdit="1"/>
          </p:cNvSpPr>
          <p:nvPr/>
        </p:nvSpPr>
        <p:spPr>
          <a:xfrm>
            <a:off x="2915753" y="3953373"/>
            <a:ext cx="605922" cy="462627"/>
          </a:xfrm>
          <a:prstGeom prst="rect">
            <a:avLst/>
          </a:prstGeom>
          <a:blipFill rotWithShape="0">
            <a:blip r:embed="rId3" cstate="email"/>
            <a:stretch>
              <a:fillRect/>
            </a:stretch>
          </a:blipFill>
        </p:spPr>
        <p:txBody>
          <a:bodyPr lIns="68580" tIns="34290" rIns="68580" bIns="34290"/>
          <a:lstStyle/>
          <a:p>
            <a:pPr eaLnBrk="0" hangingPunct="0">
              <a:defRPr/>
            </a:pPr>
            <a:r>
              <a:rPr lang="zh-CN" altLang="en-US" noProof="1">
                <a:noFill/>
              </a:rPr>
              <a:t> </a:t>
            </a:r>
          </a:p>
        </p:txBody>
      </p:sp>
      <p:grpSp>
        <p:nvGrpSpPr>
          <p:cNvPr id="8" name="组合 14"/>
          <p:cNvGrpSpPr/>
          <p:nvPr/>
        </p:nvGrpSpPr>
        <p:grpSpPr bwMode="auto">
          <a:xfrm>
            <a:off x="1516856" y="4430316"/>
            <a:ext cx="4124325" cy="533400"/>
            <a:chOff x="2022396" y="5907062"/>
            <a:chExt cx="5498750" cy="711670"/>
          </a:xfrm>
        </p:grpSpPr>
        <p:sp>
          <p:nvSpPr>
            <p:cNvPr id="19465" name="矩形 20"/>
            <p:cNvSpPr>
              <a:spLocks noChangeArrowheads="1"/>
            </p:cNvSpPr>
            <p:nvPr/>
          </p:nvSpPr>
          <p:spPr bwMode="auto">
            <a:xfrm>
              <a:off x="2022396" y="5924626"/>
              <a:ext cx="5498750" cy="6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a:solidFill>
                    <a:srgbClr val="FF0000"/>
                  </a:solidFill>
                </a:rPr>
                <a:t>答：该军舰行驶的路程为</a:t>
              </a:r>
              <a:r>
                <a:rPr lang="en-US" altLang="zh-CN">
                  <a:solidFill>
                    <a:srgbClr val="FF0000"/>
                  </a:solidFill>
                  <a:latin typeface="Cambria Math" panose="02040503050406030204" pitchFamily="18" charset="0"/>
                </a:rPr>
                <a:t>500      </a:t>
              </a:r>
              <a:r>
                <a:rPr lang="zh-CN" altLang="en-US">
                  <a:solidFill>
                    <a:srgbClr val="FF0000"/>
                  </a:solidFill>
                  <a:latin typeface="Cambria Math" panose="02040503050406030204" pitchFamily="18" charset="0"/>
                </a:rPr>
                <a:t>米</a:t>
              </a:r>
              <a:r>
                <a:rPr lang="en-US" altLang="zh-CN">
                  <a:solidFill>
                    <a:srgbClr val="FF0000"/>
                  </a:solidFill>
                  <a:latin typeface="Cambria Math" panose="02040503050406030204" pitchFamily="18" charset="0"/>
                </a:rPr>
                <a:t>.</a:t>
              </a:r>
              <a:endParaRPr lang="zh-CN" altLang="en-US">
                <a:solidFill>
                  <a:srgbClr val="FF0000"/>
                </a:solidFill>
              </a:endParaRPr>
            </a:p>
          </p:txBody>
        </p:sp>
        <p:sp>
          <p:nvSpPr>
            <p:cNvPr id="19466" name="矩形 21"/>
            <p:cNvSpPr>
              <a:spLocks noRot="1" noChangeAspect="1" noEditPoints="1" noChangeArrowheads="1" noTextEdit="1"/>
            </p:cNvSpPr>
            <p:nvPr/>
          </p:nvSpPr>
          <p:spPr bwMode="auto">
            <a:xfrm>
              <a:off x="5781865" y="5907062"/>
              <a:ext cx="807895" cy="711670"/>
            </a:xfrm>
            <a:prstGeom prst="rect">
              <a:avLst/>
            </a:prstGeom>
            <a:blipFill dpi="0" rotWithShape="0">
              <a:blip r:embed="rId4"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3" name="弧形 2"/>
          <p:cNvSpPr/>
          <p:nvPr/>
        </p:nvSpPr>
        <p:spPr>
          <a:xfrm>
            <a:off x="6686551" y="4325541"/>
            <a:ext cx="202406" cy="57150"/>
          </a:xfrm>
          <a:prstGeom prst="arc">
            <a:avLst>
              <a:gd name="adj1" fmla="val 16200000"/>
              <a:gd name="adj2" fmla="val 28460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defRPr/>
            </a:pPr>
            <a:endParaRPr lang="zh-CN" altLang="en-US" noProof="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30"/>
          <p:cNvSpPr txBox="1">
            <a:spLocks noChangeArrowheads="1"/>
          </p:cNvSpPr>
          <p:nvPr/>
        </p:nvSpPr>
        <p:spPr bwMode="auto">
          <a:xfrm>
            <a:off x="1179910" y="146448"/>
            <a:ext cx="2193131"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课堂小结</a:t>
            </a:r>
          </a:p>
        </p:txBody>
      </p:sp>
      <p:sp>
        <p:nvSpPr>
          <p:cNvPr id="5" name="Text Box 17"/>
          <p:cNvSpPr txBox="1">
            <a:spLocks noChangeArrowheads="1"/>
          </p:cNvSpPr>
          <p:nvPr/>
        </p:nvSpPr>
        <p:spPr bwMode="auto">
          <a:xfrm>
            <a:off x="477441" y="1976438"/>
            <a:ext cx="8511778" cy="2284810"/>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ts val="0"/>
              </a:spcBef>
              <a:defRPr/>
            </a:pPr>
            <a:r>
              <a:rPr lang="zh-CN" altLang="en-US" dirty="0">
                <a:latin typeface="Times New Roman" panose="02020603050405020304" pitchFamily="18" charset="0"/>
                <a:ea typeface="黑体" panose="02010609060101010101" pitchFamily="49" charset="-122"/>
              </a:rPr>
              <a:t>（</a:t>
            </a:r>
            <a:r>
              <a:rPr lang="en-US" altLang="zh-CN" dirty="0">
                <a:latin typeface="Times New Roman" panose="02020603050405020304" pitchFamily="18" charset="0"/>
                <a:ea typeface="黑体" panose="02010609060101010101" pitchFamily="49" charset="-122"/>
              </a:rPr>
              <a:t>1</a:t>
            </a:r>
            <a:r>
              <a:rPr lang="zh-CN" altLang="en-US" dirty="0">
                <a:latin typeface="Times New Roman" panose="02020603050405020304" pitchFamily="18" charset="0"/>
                <a:ea typeface="黑体" panose="02010609060101010101" pitchFamily="49" charset="-122"/>
              </a:rPr>
              <a:t>）</a:t>
            </a:r>
            <a:r>
              <a:rPr lang="zh-CN" altLang="en-US" dirty="0">
                <a:latin typeface="+mn-ea"/>
                <a:ea typeface="+mn-ea"/>
              </a:rPr>
              <a:t>将实际问题抽象为数学问题（画出平面图形，转化为解直角三角形的问题）；</a:t>
            </a:r>
          </a:p>
          <a:p>
            <a:pPr eaLnBrk="1" hangingPunct="1">
              <a:lnSpc>
                <a:spcPct val="200000"/>
              </a:lnSpc>
              <a:spcBef>
                <a:spcPts val="0"/>
              </a:spcBef>
              <a:defRPr/>
            </a:pPr>
            <a:r>
              <a:rPr lang="zh-CN" altLang="en-US" dirty="0">
                <a:latin typeface="Times New Roman" panose="02020603050405020304" pitchFamily="18" charset="0"/>
                <a:ea typeface="黑体" panose="02010609060101010101" pitchFamily="49" charset="-122"/>
              </a:rPr>
              <a:t>（</a:t>
            </a:r>
            <a:r>
              <a:rPr lang="en-US" altLang="zh-CN" dirty="0">
                <a:latin typeface="Times New Roman" panose="02020603050405020304" pitchFamily="18" charset="0"/>
                <a:ea typeface="黑体" panose="02010609060101010101" pitchFamily="49" charset="-122"/>
              </a:rPr>
              <a:t>2</a:t>
            </a:r>
            <a:r>
              <a:rPr lang="zh-CN" altLang="en-US" dirty="0">
                <a:latin typeface="Times New Roman" panose="02020603050405020304" pitchFamily="18" charset="0"/>
                <a:ea typeface="黑体" panose="02010609060101010101" pitchFamily="49" charset="-122"/>
              </a:rPr>
              <a:t>）</a:t>
            </a:r>
            <a:r>
              <a:rPr lang="zh-CN" altLang="en-US" dirty="0">
                <a:latin typeface="+mn-ea"/>
                <a:ea typeface="+mn-ea"/>
              </a:rPr>
              <a:t>根据条件的特点，适当选用锐角三角形函数等去解直角三角形；</a:t>
            </a:r>
          </a:p>
          <a:p>
            <a:pPr eaLnBrk="1" hangingPunct="1">
              <a:lnSpc>
                <a:spcPct val="200000"/>
              </a:lnSpc>
              <a:spcBef>
                <a:spcPts val="0"/>
              </a:spcBef>
              <a:defRPr/>
            </a:pPr>
            <a:r>
              <a:rPr lang="zh-CN" altLang="en-US" dirty="0">
                <a:latin typeface="Times New Roman" panose="02020603050405020304" pitchFamily="18" charset="0"/>
                <a:ea typeface="黑体" panose="02010609060101010101" pitchFamily="49" charset="-122"/>
              </a:rPr>
              <a:t>（</a:t>
            </a:r>
            <a:r>
              <a:rPr lang="en-US" altLang="zh-CN" dirty="0">
                <a:latin typeface="Times New Roman" panose="02020603050405020304" pitchFamily="18" charset="0"/>
                <a:ea typeface="黑体" panose="02010609060101010101" pitchFamily="49" charset="-122"/>
              </a:rPr>
              <a:t>3</a:t>
            </a:r>
            <a:r>
              <a:rPr lang="zh-CN" altLang="en-US" dirty="0">
                <a:latin typeface="Times New Roman" panose="02020603050405020304" pitchFamily="18" charset="0"/>
                <a:ea typeface="黑体" panose="02010609060101010101" pitchFamily="49" charset="-122"/>
              </a:rPr>
              <a:t>）</a:t>
            </a:r>
            <a:r>
              <a:rPr lang="zh-CN" altLang="en-US" dirty="0">
                <a:latin typeface="+mn-ea"/>
                <a:ea typeface="+mn-ea"/>
              </a:rPr>
              <a:t>得到数学问题的答案；</a:t>
            </a:r>
          </a:p>
          <a:p>
            <a:pPr eaLnBrk="1" hangingPunct="1">
              <a:lnSpc>
                <a:spcPct val="200000"/>
              </a:lnSpc>
              <a:spcBef>
                <a:spcPts val="0"/>
              </a:spcBef>
              <a:defRPr/>
            </a:pPr>
            <a:r>
              <a:rPr lang="zh-CN" altLang="en-US" dirty="0">
                <a:latin typeface="Times New Roman" panose="02020603050405020304" pitchFamily="18" charset="0"/>
                <a:ea typeface="黑体" panose="02010609060101010101" pitchFamily="49" charset="-122"/>
              </a:rPr>
              <a:t>（</a:t>
            </a:r>
            <a:r>
              <a:rPr lang="en-US" altLang="zh-CN" dirty="0">
                <a:latin typeface="Times New Roman" panose="02020603050405020304" pitchFamily="18" charset="0"/>
                <a:ea typeface="黑体" panose="02010609060101010101" pitchFamily="49" charset="-122"/>
              </a:rPr>
              <a:t>4</a:t>
            </a:r>
            <a:r>
              <a:rPr lang="zh-CN" altLang="en-US" dirty="0">
                <a:latin typeface="Times New Roman" panose="02020603050405020304" pitchFamily="18" charset="0"/>
                <a:ea typeface="黑体" panose="02010609060101010101" pitchFamily="49" charset="-122"/>
              </a:rPr>
              <a:t>）</a:t>
            </a:r>
            <a:r>
              <a:rPr lang="zh-CN" altLang="en-US" dirty="0">
                <a:latin typeface="+mn-ea"/>
                <a:ea typeface="+mn-ea"/>
              </a:rPr>
              <a:t>得到实际问题的答案．</a:t>
            </a:r>
          </a:p>
        </p:txBody>
      </p:sp>
      <p:sp>
        <p:nvSpPr>
          <p:cNvPr id="6" name="Text Box 17"/>
          <p:cNvSpPr txBox="1">
            <a:spLocks noChangeArrowheads="1"/>
          </p:cNvSpPr>
          <p:nvPr/>
        </p:nvSpPr>
        <p:spPr bwMode="auto">
          <a:xfrm>
            <a:off x="597694" y="1251348"/>
            <a:ext cx="5599510" cy="484748"/>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defRPr/>
            </a:pPr>
            <a:r>
              <a:rPr lang="zh-CN" altLang="en-US" dirty="0">
                <a:solidFill>
                  <a:srgbClr val="0070C0"/>
                </a:solidFill>
                <a:latin typeface="+mn-ea"/>
                <a:ea typeface="+mn-ea"/>
              </a:rPr>
              <a:t>利用解直角三角形的知识解决实际问题的一般过程是：</a:t>
            </a:r>
            <a:endParaRPr lang="zh-CN" altLang="en-US" dirty="0">
              <a:latin typeface="+mn-ea"/>
              <a:ea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30"/>
          <p:cNvSpPr txBox="1">
            <a:spLocks noChangeArrowheads="1"/>
          </p:cNvSpPr>
          <p:nvPr/>
        </p:nvSpPr>
        <p:spPr bwMode="auto">
          <a:xfrm>
            <a:off x="1179910" y="146448"/>
            <a:ext cx="2193131"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课堂小测</a:t>
            </a:r>
          </a:p>
        </p:txBody>
      </p:sp>
      <p:sp>
        <p:nvSpPr>
          <p:cNvPr id="21507" name="文本框 3"/>
          <p:cNvSpPr txBox="1">
            <a:spLocks noChangeArrowheads="1"/>
          </p:cNvSpPr>
          <p:nvPr/>
        </p:nvSpPr>
        <p:spPr bwMode="auto">
          <a:xfrm>
            <a:off x="989410" y="965597"/>
            <a:ext cx="755094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dirty="0">
                <a:latin typeface="Times New Roman" panose="02020603050405020304" pitchFamily="18" charset="0"/>
              </a:rPr>
              <a:t>1.</a:t>
            </a:r>
            <a:r>
              <a:rPr lang="zh-CN" altLang="en-US" dirty="0">
                <a:latin typeface="Times New Roman" panose="02020603050405020304" pitchFamily="18" charset="0"/>
              </a:rPr>
              <a:t>如图，港口</a:t>
            </a:r>
            <a:r>
              <a:rPr lang="zh-CN" altLang="en-US" i="1" dirty="0">
                <a:latin typeface="Times New Roman" panose="02020603050405020304" pitchFamily="18" charset="0"/>
              </a:rPr>
              <a:t>A</a:t>
            </a:r>
            <a:r>
              <a:rPr lang="zh-CN" altLang="en-US" dirty="0">
                <a:latin typeface="Times New Roman" panose="02020603050405020304" pitchFamily="18" charset="0"/>
              </a:rPr>
              <a:t>在观测站</a:t>
            </a:r>
            <a:r>
              <a:rPr lang="zh-CN" altLang="en-US" i="1" dirty="0">
                <a:latin typeface="Times New Roman" panose="02020603050405020304" pitchFamily="18" charset="0"/>
              </a:rPr>
              <a:t>O</a:t>
            </a:r>
            <a:r>
              <a:rPr lang="zh-CN" altLang="en-US" dirty="0">
                <a:latin typeface="Times New Roman" panose="02020603050405020304" pitchFamily="18" charset="0"/>
              </a:rPr>
              <a:t>的正东方向，</a:t>
            </a:r>
            <a:r>
              <a:rPr lang="zh-CN" altLang="en-US" i="1" dirty="0">
                <a:latin typeface="Times New Roman" panose="02020603050405020304" pitchFamily="18" charset="0"/>
              </a:rPr>
              <a:t>OA</a:t>
            </a:r>
            <a:r>
              <a:rPr lang="zh-CN" altLang="en-US" dirty="0">
                <a:latin typeface="Times New Roman" panose="02020603050405020304" pitchFamily="18" charset="0"/>
              </a:rPr>
              <a:t>=4km，某船从港口</a:t>
            </a:r>
            <a:r>
              <a:rPr lang="zh-CN" altLang="en-US" i="1" dirty="0">
                <a:latin typeface="Times New Roman" panose="02020603050405020304" pitchFamily="18" charset="0"/>
              </a:rPr>
              <a:t>A</a:t>
            </a:r>
            <a:r>
              <a:rPr lang="zh-CN" altLang="en-US" dirty="0">
                <a:latin typeface="Times New Roman" panose="02020603050405020304" pitchFamily="18" charset="0"/>
              </a:rPr>
              <a:t>出发，沿北偏东15°方向航行一段距离后到达</a:t>
            </a:r>
            <a:r>
              <a:rPr lang="zh-CN" altLang="en-US" i="1" dirty="0">
                <a:latin typeface="Times New Roman" panose="02020603050405020304" pitchFamily="18" charset="0"/>
              </a:rPr>
              <a:t>B</a:t>
            </a:r>
            <a:r>
              <a:rPr lang="zh-CN" altLang="en-US" dirty="0">
                <a:latin typeface="Times New Roman" panose="02020603050405020304" pitchFamily="18" charset="0"/>
              </a:rPr>
              <a:t>处，此时从观测站</a:t>
            </a:r>
            <a:r>
              <a:rPr lang="zh-CN" altLang="en-US" i="1" dirty="0">
                <a:latin typeface="Times New Roman" panose="02020603050405020304" pitchFamily="18" charset="0"/>
              </a:rPr>
              <a:t>O</a:t>
            </a:r>
            <a:r>
              <a:rPr lang="zh-CN" altLang="en-US" dirty="0">
                <a:latin typeface="Times New Roman" panose="02020603050405020304" pitchFamily="18" charset="0"/>
              </a:rPr>
              <a:t>处测得该船位于北偏东60°的方向，求该船航行的距离（即</a:t>
            </a:r>
            <a:r>
              <a:rPr lang="zh-CN" altLang="en-US" i="1" dirty="0">
                <a:latin typeface="Times New Roman" panose="02020603050405020304" pitchFamily="18" charset="0"/>
              </a:rPr>
              <a:t>AB</a:t>
            </a:r>
            <a:r>
              <a:rPr lang="zh-CN" altLang="en-US" dirty="0">
                <a:latin typeface="Times New Roman" panose="02020603050405020304" pitchFamily="18" charset="0"/>
              </a:rPr>
              <a:t>的长）</a:t>
            </a:r>
            <a:r>
              <a:rPr lang="en-US" altLang="zh-CN" dirty="0">
                <a:latin typeface="Times New Roman" panose="02020603050405020304" pitchFamily="18" charset="0"/>
              </a:rPr>
              <a:t>.</a:t>
            </a:r>
          </a:p>
        </p:txBody>
      </p:sp>
      <p:pic>
        <p:nvPicPr>
          <p:cNvPr id="21508" name="图片 4" descr="0f43cdcd"/>
          <p:cNvPicPr>
            <a:picLocks noChangeAspect="1" noChangeArrowheads="1"/>
          </p:cNvPicPr>
          <p:nvPr/>
        </p:nvPicPr>
        <p:blipFill>
          <a:blip r:embed="rId3" cstate="email"/>
          <a:srcRect/>
          <a:stretch>
            <a:fillRect/>
          </a:stretch>
        </p:blipFill>
        <p:spPr bwMode="auto">
          <a:xfrm>
            <a:off x="4049316" y="2908698"/>
            <a:ext cx="2843213" cy="18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Text Box 30"/>
          <p:cNvSpPr txBox="1">
            <a:spLocks noChangeArrowheads="1"/>
          </p:cNvSpPr>
          <p:nvPr/>
        </p:nvSpPr>
        <p:spPr bwMode="auto">
          <a:xfrm>
            <a:off x="1179910" y="146448"/>
            <a:ext cx="2193131"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课堂小测</a:t>
            </a:r>
          </a:p>
        </p:txBody>
      </p:sp>
      <p:sp>
        <p:nvSpPr>
          <p:cNvPr id="3" name="文本框 2"/>
          <p:cNvSpPr txBox="1">
            <a:spLocks noChangeArrowheads="1"/>
          </p:cNvSpPr>
          <p:nvPr/>
        </p:nvSpPr>
        <p:spPr bwMode="auto">
          <a:xfrm>
            <a:off x="975122" y="835819"/>
            <a:ext cx="7056834" cy="394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200000"/>
              </a:lnSpc>
            </a:pPr>
            <a:r>
              <a:rPr lang="zh-CN" altLang="en-US">
                <a:solidFill>
                  <a:srgbClr val="FF0000"/>
                </a:solidFill>
                <a:latin typeface="Times New Roman" panose="02020603050405020304" pitchFamily="18" charset="0"/>
              </a:rPr>
              <a:t>解：如图，过点</a:t>
            </a:r>
            <a:r>
              <a:rPr lang="zh-CN" altLang="en-US" i="1">
                <a:solidFill>
                  <a:srgbClr val="FF0000"/>
                </a:solidFill>
                <a:latin typeface="Times New Roman" panose="02020603050405020304" pitchFamily="18" charset="0"/>
              </a:rPr>
              <a:t>A</a:t>
            </a:r>
            <a:r>
              <a:rPr lang="zh-CN" altLang="en-US">
                <a:solidFill>
                  <a:srgbClr val="FF0000"/>
                </a:solidFill>
                <a:latin typeface="Times New Roman" panose="02020603050405020304" pitchFamily="18" charset="0"/>
              </a:rPr>
              <a:t>作</a:t>
            </a:r>
            <a:r>
              <a:rPr lang="zh-CN" altLang="en-US" i="1">
                <a:solidFill>
                  <a:srgbClr val="FF0000"/>
                </a:solidFill>
                <a:latin typeface="Times New Roman" panose="02020603050405020304" pitchFamily="18" charset="0"/>
              </a:rPr>
              <a:t>AD</a:t>
            </a: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OB</a:t>
            </a:r>
            <a:r>
              <a:rPr lang="zh-CN" altLang="en-US">
                <a:solidFill>
                  <a:srgbClr val="FF0000"/>
                </a:solidFill>
                <a:latin typeface="Times New Roman" panose="02020603050405020304" pitchFamily="18" charset="0"/>
              </a:rPr>
              <a:t>于</a:t>
            </a:r>
            <a:r>
              <a:rPr lang="zh-CN" altLang="en-US" i="1">
                <a:solidFill>
                  <a:srgbClr val="FF0000"/>
                </a:solidFill>
                <a:latin typeface="Times New Roman" panose="02020603050405020304" pitchFamily="18" charset="0"/>
              </a:rPr>
              <a:t>D</a:t>
            </a:r>
            <a:r>
              <a:rPr lang="zh-CN" altLang="en-US">
                <a:solidFill>
                  <a:srgbClr val="FF0000"/>
                </a:solidFill>
                <a:latin typeface="Times New Roman" panose="02020603050405020304" pitchFamily="18" charset="0"/>
              </a:rPr>
              <a:t>．</a:t>
            </a:r>
          </a:p>
          <a:p>
            <a:pPr eaLnBrk="1" hangingPunct="1">
              <a:lnSpc>
                <a:spcPct val="200000"/>
              </a:lnSpc>
            </a:pPr>
            <a:r>
              <a:rPr lang="zh-CN" altLang="en-US">
                <a:solidFill>
                  <a:srgbClr val="FF0000"/>
                </a:solidFill>
                <a:latin typeface="Times New Roman" panose="02020603050405020304" pitchFamily="18" charset="0"/>
              </a:rPr>
              <a:t>在Rt△</a:t>
            </a:r>
            <a:r>
              <a:rPr lang="zh-CN" altLang="en-US" i="1">
                <a:solidFill>
                  <a:srgbClr val="FF0000"/>
                </a:solidFill>
                <a:latin typeface="Times New Roman" panose="02020603050405020304" pitchFamily="18" charset="0"/>
              </a:rPr>
              <a:t>AOD</a:t>
            </a:r>
            <a:r>
              <a:rPr lang="zh-CN" altLang="en-US">
                <a:solidFill>
                  <a:srgbClr val="FF0000"/>
                </a:solidFill>
                <a:latin typeface="Times New Roman" panose="02020603050405020304" pitchFamily="18" charset="0"/>
              </a:rPr>
              <a:t>中，∵∠</a:t>
            </a:r>
            <a:r>
              <a:rPr lang="zh-CN" altLang="en-US" i="1">
                <a:solidFill>
                  <a:srgbClr val="FF0000"/>
                </a:solidFill>
                <a:latin typeface="Times New Roman" panose="02020603050405020304" pitchFamily="18" charset="0"/>
              </a:rPr>
              <a:t>ADO</a:t>
            </a:r>
            <a:r>
              <a:rPr lang="zh-CN" altLang="en-US">
                <a:solidFill>
                  <a:srgbClr val="FF0000"/>
                </a:solidFill>
                <a:latin typeface="Times New Roman" panose="02020603050405020304" pitchFamily="18" charset="0"/>
              </a:rPr>
              <a:t>=90°，∠</a:t>
            </a:r>
            <a:r>
              <a:rPr lang="zh-CN" altLang="en-US" i="1">
                <a:solidFill>
                  <a:srgbClr val="FF0000"/>
                </a:solidFill>
                <a:latin typeface="Times New Roman" panose="02020603050405020304" pitchFamily="18" charset="0"/>
              </a:rPr>
              <a:t>AOD</a:t>
            </a:r>
            <a:r>
              <a:rPr lang="zh-CN" altLang="en-US">
                <a:solidFill>
                  <a:srgbClr val="FF0000"/>
                </a:solidFill>
                <a:latin typeface="Times New Roman" panose="02020603050405020304" pitchFamily="18" charset="0"/>
              </a:rPr>
              <a:t>=30°，</a:t>
            </a:r>
            <a:r>
              <a:rPr lang="zh-CN" altLang="en-US" i="1">
                <a:solidFill>
                  <a:srgbClr val="FF0000"/>
                </a:solidFill>
                <a:latin typeface="Times New Roman" panose="02020603050405020304" pitchFamily="18" charset="0"/>
              </a:rPr>
              <a:t>OA</a:t>
            </a:r>
            <a:r>
              <a:rPr lang="zh-CN" altLang="en-US">
                <a:solidFill>
                  <a:srgbClr val="FF0000"/>
                </a:solidFill>
                <a:latin typeface="Times New Roman" panose="02020603050405020304" pitchFamily="18" charset="0"/>
              </a:rPr>
              <a:t>=4km，</a:t>
            </a:r>
          </a:p>
          <a:p>
            <a:pPr eaLnBrk="1" hangingPunct="1">
              <a:lnSpc>
                <a:spcPct val="200000"/>
              </a:lnSpc>
            </a:pP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AD</a:t>
            </a:r>
            <a:r>
              <a:rPr lang="zh-CN" altLang="en-US">
                <a:solidFill>
                  <a:srgbClr val="FF0000"/>
                </a:solidFill>
                <a:latin typeface="Times New Roman" panose="02020603050405020304" pitchFamily="18" charset="0"/>
              </a:rPr>
              <a:t>=    </a:t>
            </a:r>
            <a:r>
              <a:rPr lang="zh-CN" altLang="en-US" i="1">
                <a:solidFill>
                  <a:srgbClr val="FF0000"/>
                </a:solidFill>
                <a:latin typeface="Times New Roman" panose="02020603050405020304" pitchFamily="18" charset="0"/>
              </a:rPr>
              <a:t>OA</a:t>
            </a:r>
            <a:r>
              <a:rPr lang="zh-CN" altLang="en-US">
                <a:solidFill>
                  <a:srgbClr val="FF0000"/>
                </a:solidFill>
                <a:latin typeface="Times New Roman" panose="02020603050405020304" pitchFamily="18" charset="0"/>
              </a:rPr>
              <a:t>=2km．</a:t>
            </a:r>
          </a:p>
          <a:p>
            <a:pPr eaLnBrk="1" hangingPunct="1">
              <a:lnSpc>
                <a:spcPct val="200000"/>
              </a:lnSpc>
            </a:pPr>
            <a:r>
              <a:rPr lang="zh-CN" altLang="en-US">
                <a:solidFill>
                  <a:srgbClr val="FF0000"/>
                </a:solidFill>
                <a:latin typeface="Times New Roman" panose="02020603050405020304" pitchFamily="18" charset="0"/>
              </a:rPr>
              <a:t>在Rt△</a:t>
            </a:r>
            <a:r>
              <a:rPr lang="zh-CN" altLang="en-US" i="1">
                <a:solidFill>
                  <a:srgbClr val="FF0000"/>
                </a:solidFill>
                <a:latin typeface="Times New Roman" panose="02020603050405020304" pitchFamily="18" charset="0"/>
              </a:rPr>
              <a:t>ABD</a:t>
            </a:r>
            <a:r>
              <a:rPr lang="zh-CN" altLang="en-US">
                <a:solidFill>
                  <a:srgbClr val="FF0000"/>
                </a:solidFill>
                <a:latin typeface="Times New Roman" panose="02020603050405020304" pitchFamily="18" charset="0"/>
              </a:rPr>
              <a:t>中，∵∠</a:t>
            </a:r>
            <a:r>
              <a:rPr lang="zh-CN" altLang="en-US" i="1">
                <a:solidFill>
                  <a:srgbClr val="FF0000"/>
                </a:solidFill>
                <a:latin typeface="Times New Roman" panose="02020603050405020304" pitchFamily="18" charset="0"/>
              </a:rPr>
              <a:t>ADB</a:t>
            </a:r>
            <a:r>
              <a:rPr lang="zh-CN" altLang="en-US">
                <a:solidFill>
                  <a:srgbClr val="FF0000"/>
                </a:solidFill>
                <a:latin typeface="Times New Roman" panose="02020603050405020304" pitchFamily="18" charset="0"/>
              </a:rPr>
              <a:t>=90°，∠</a:t>
            </a:r>
            <a:r>
              <a:rPr lang="zh-CN" altLang="en-US" i="1">
                <a:solidFill>
                  <a:srgbClr val="FF0000"/>
                </a:solidFill>
                <a:latin typeface="Times New Roman" panose="02020603050405020304" pitchFamily="18" charset="0"/>
              </a:rPr>
              <a:t>B</a:t>
            </a: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CAB</a:t>
            </a: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AOB</a:t>
            </a:r>
            <a:r>
              <a:rPr lang="zh-CN" altLang="en-US">
                <a:solidFill>
                  <a:srgbClr val="FF0000"/>
                </a:solidFill>
                <a:latin typeface="Times New Roman" panose="02020603050405020304" pitchFamily="18" charset="0"/>
              </a:rPr>
              <a:t>=75°-30°=45°，</a:t>
            </a:r>
          </a:p>
          <a:p>
            <a:pPr eaLnBrk="1" hangingPunct="1">
              <a:lnSpc>
                <a:spcPct val="200000"/>
              </a:lnSpc>
            </a:pP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BD</a:t>
            </a: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AD</a:t>
            </a:r>
            <a:r>
              <a:rPr lang="zh-CN" altLang="en-US">
                <a:solidFill>
                  <a:srgbClr val="FF0000"/>
                </a:solidFill>
                <a:latin typeface="Times New Roman" panose="02020603050405020304" pitchFamily="18" charset="0"/>
              </a:rPr>
              <a:t>=2km，</a:t>
            </a:r>
          </a:p>
          <a:p>
            <a:pPr eaLnBrk="1" hangingPunct="1">
              <a:lnSpc>
                <a:spcPct val="200000"/>
              </a:lnSpc>
            </a:pP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AB</a:t>
            </a:r>
            <a:r>
              <a:rPr lang="zh-CN" altLang="en-US">
                <a:solidFill>
                  <a:srgbClr val="FF0000"/>
                </a:solidFill>
                <a:latin typeface="Times New Roman" panose="02020603050405020304" pitchFamily="18" charset="0"/>
              </a:rPr>
              <a:t>=     </a:t>
            </a:r>
            <a:r>
              <a:rPr lang="zh-CN" altLang="en-US" i="1">
                <a:solidFill>
                  <a:srgbClr val="FF0000"/>
                </a:solidFill>
                <a:latin typeface="Times New Roman" panose="02020603050405020304" pitchFamily="18" charset="0"/>
              </a:rPr>
              <a:t>AD</a:t>
            </a:r>
            <a:r>
              <a:rPr lang="zh-CN" altLang="en-US">
                <a:solidFill>
                  <a:srgbClr val="FF0000"/>
                </a:solidFill>
                <a:latin typeface="Times New Roman" panose="02020603050405020304" pitchFamily="18" charset="0"/>
              </a:rPr>
              <a:t>=       km．</a:t>
            </a:r>
          </a:p>
          <a:p>
            <a:pPr eaLnBrk="1" hangingPunct="1">
              <a:lnSpc>
                <a:spcPct val="200000"/>
              </a:lnSpc>
            </a:pPr>
            <a:r>
              <a:rPr lang="zh-CN" altLang="en-US">
                <a:solidFill>
                  <a:srgbClr val="FF0000"/>
                </a:solidFill>
                <a:latin typeface="Times New Roman" panose="02020603050405020304" pitchFamily="18" charset="0"/>
              </a:rPr>
              <a:t>即该船航行的距离为       km．</a:t>
            </a:r>
          </a:p>
        </p:txBody>
      </p:sp>
      <p:pic>
        <p:nvPicPr>
          <p:cNvPr id="2056" name="图片 4" descr="9ca66f5c"/>
          <p:cNvPicPr>
            <a:picLocks noChangeAspect="1" noChangeArrowheads="1"/>
          </p:cNvPicPr>
          <p:nvPr/>
        </p:nvPicPr>
        <p:blipFill>
          <a:blip r:embed="rId4" cstate="email"/>
          <a:srcRect/>
          <a:stretch>
            <a:fillRect/>
          </a:stretch>
        </p:blipFill>
        <p:spPr bwMode="auto">
          <a:xfrm>
            <a:off x="5878116" y="3030141"/>
            <a:ext cx="2828925" cy="18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a:hlinkClick r:id="" action="ppaction://ole?verb=1"/>
          </p:cNvPr>
          <p:cNvGraphicFramePr>
            <a:graphicFrameLocks noChangeAspect="1"/>
          </p:cNvGraphicFramePr>
          <p:nvPr/>
        </p:nvGraphicFramePr>
        <p:xfrm>
          <a:off x="1738313" y="2051448"/>
          <a:ext cx="191691" cy="497681"/>
        </p:xfrm>
        <a:graphic>
          <a:graphicData uri="http://schemas.openxmlformats.org/presentationml/2006/ole">
            <mc:AlternateContent xmlns:mc="http://schemas.openxmlformats.org/markup-compatibility/2006">
              <mc:Choice xmlns:v="urn:schemas-microsoft-com:vml" Requires="v">
                <p:oleObj spid="_x0000_s2071" r:id="rId5" imgW="152400" imgH="393700" progId="Equation.KSEE3">
                  <p:embed/>
                </p:oleObj>
              </mc:Choice>
              <mc:Fallback>
                <p:oleObj r:id="rId5" imgW="152400" imgH="393700" progId="Equation.KSEE3">
                  <p:embed/>
                  <p:pic>
                    <p:nvPicPr>
                      <p:cNvPr id="0"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313" y="2051448"/>
                        <a:ext cx="191691" cy="4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 name="对象 5">
            <a:hlinkClick r:id="" action="ppaction://ole?verb=1"/>
          </p:cNvPr>
          <p:cNvGraphicFramePr>
            <a:graphicFrameLocks noChangeAspect="1"/>
          </p:cNvGraphicFramePr>
          <p:nvPr/>
        </p:nvGraphicFramePr>
        <p:xfrm>
          <a:off x="1650207" y="3795713"/>
          <a:ext cx="317897" cy="284560"/>
        </p:xfrm>
        <a:graphic>
          <a:graphicData uri="http://schemas.openxmlformats.org/presentationml/2006/ole">
            <mc:AlternateContent xmlns:mc="http://schemas.openxmlformats.org/markup-compatibility/2006">
              <mc:Choice xmlns:v="urn:schemas-microsoft-com:vml" Requires="v">
                <p:oleObj spid="_x0000_s2072" r:id="rId7" imgW="241300" imgH="215900" progId="Equation.KSEE3">
                  <p:embed/>
                </p:oleObj>
              </mc:Choice>
              <mc:Fallback>
                <p:oleObj r:id="rId7" imgW="241300" imgH="215900" progId="Equation.KSEE3">
                  <p:embed/>
                  <p:pic>
                    <p:nvPicPr>
                      <p:cNvPr id="0" name="对象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0207" y="3795713"/>
                        <a:ext cx="317897" cy="2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 name="对象 6">
            <a:hlinkClick r:id="" action="ppaction://ole?verb=1"/>
          </p:cNvPr>
          <p:cNvGraphicFramePr>
            <a:graphicFrameLocks noChangeAspect="1"/>
          </p:cNvGraphicFramePr>
          <p:nvPr/>
        </p:nvGraphicFramePr>
        <p:xfrm>
          <a:off x="2391966" y="3783807"/>
          <a:ext cx="416719" cy="284560"/>
        </p:xfrm>
        <a:graphic>
          <a:graphicData uri="http://schemas.openxmlformats.org/presentationml/2006/ole">
            <mc:AlternateContent xmlns:mc="http://schemas.openxmlformats.org/markup-compatibility/2006">
              <mc:Choice xmlns:v="urn:schemas-microsoft-com:vml" Requires="v">
                <p:oleObj spid="_x0000_s2073" r:id="rId9" imgW="316865" imgH="215900" progId="Equation.KSEE3">
                  <p:embed/>
                </p:oleObj>
              </mc:Choice>
              <mc:Fallback>
                <p:oleObj r:id="rId9" imgW="316865" imgH="215900" progId="Equation.KSEE3">
                  <p:embed/>
                  <p:pic>
                    <p:nvPicPr>
                      <p:cNvPr id="0" name="对象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1966" y="3783807"/>
                        <a:ext cx="416719" cy="2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 name="对象 7">
            <a:hlinkClick r:id="" action="ppaction://ole?verb=1"/>
          </p:cNvPr>
          <p:cNvGraphicFramePr>
            <a:graphicFrameLocks noChangeAspect="1"/>
          </p:cNvGraphicFramePr>
          <p:nvPr/>
        </p:nvGraphicFramePr>
        <p:xfrm>
          <a:off x="3081338" y="4351735"/>
          <a:ext cx="416719" cy="284559"/>
        </p:xfrm>
        <a:graphic>
          <a:graphicData uri="http://schemas.openxmlformats.org/presentationml/2006/ole">
            <mc:AlternateContent xmlns:mc="http://schemas.openxmlformats.org/markup-compatibility/2006">
              <mc:Choice xmlns:v="urn:schemas-microsoft-com:vml" Requires="v">
                <p:oleObj spid="_x0000_s2074" r:id="rId11" imgW="316865" imgH="215900" progId="Equation.KSEE3">
                  <p:embed/>
                </p:oleObj>
              </mc:Choice>
              <mc:Fallback>
                <p:oleObj r:id="rId11" imgW="316865" imgH="215900" progId="Equation.KSEE3">
                  <p:embed/>
                  <p:pic>
                    <p:nvPicPr>
                      <p:cNvPr id="0" name="对象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1338" y="4351735"/>
                        <a:ext cx="416719"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0" end="19"/>
                                            </p:txEl>
                                          </p:spTgt>
                                        </p:tgtEl>
                                        <p:attrNameLst>
                                          <p:attrName>style.visibility</p:attrName>
                                        </p:attrNameLst>
                                      </p:cBhvr>
                                      <p:to>
                                        <p:strVal val="visible"/>
                                      </p:to>
                                    </p:set>
                                    <p:anim calcmode="lin" valueType="num">
                                      <p:cBhvr additive="base">
                                        <p:cTn id="7" dur="500" fill="hold"/>
                                        <p:tgtEl>
                                          <p:spTgt spid="3">
                                            <p:txEl>
                                              <p:charRg st="0" end="1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0" end="1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19" end="55"/>
                                            </p:txEl>
                                          </p:spTgt>
                                        </p:tgtEl>
                                        <p:attrNameLst>
                                          <p:attrName>style.visibility</p:attrName>
                                        </p:attrNameLst>
                                      </p:cBhvr>
                                      <p:to>
                                        <p:strVal val="visible"/>
                                      </p:to>
                                    </p:set>
                                    <p:anim calcmode="lin" valueType="num">
                                      <p:cBhvr additive="base">
                                        <p:cTn id="13" dur="500" fill="hold"/>
                                        <p:tgtEl>
                                          <p:spTgt spid="3">
                                            <p:txEl>
                                              <p:charRg st="19" end="5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19" end="5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charRg st="55" end="71"/>
                                            </p:txEl>
                                          </p:spTgt>
                                        </p:tgtEl>
                                        <p:attrNameLst>
                                          <p:attrName>style.visibility</p:attrName>
                                        </p:attrNameLst>
                                      </p:cBhvr>
                                      <p:to>
                                        <p:strVal val="visible"/>
                                      </p:to>
                                    </p:set>
                                    <p:anim calcmode="lin" valueType="num">
                                      <p:cBhvr additive="base">
                                        <p:cTn id="17" dur="500" fill="hold"/>
                                        <p:tgtEl>
                                          <p:spTgt spid="3">
                                            <p:txEl>
                                              <p:charRg st="55" end="7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charRg st="55" end="7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charRg st="71" end="116"/>
                                            </p:txEl>
                                          </p:spTgt>
                                        </p:tgtEl>
                                        <p:attrNameLst>
                                          <p:attrName>style.visibility</p:attrName>
                                        </p:attrNameLst>
                                      </p:cBhvr>
                                      <p:to>
                                        <p:strVal val="visible"/>
                                      </p:to>
                                    </p:set>
                                    <p:anim calcmode="lin" valueType="num">
                                      <p:cBhvr additive="base">
                                        <p:cTn id="27" dur="500" fill="hold"/>
                                        <p:tgtEl>
                                          <p:spTgt spid="3">
                                            <p:txEl>
                                              <p:charRg st="71" end="11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charRg st="71" end="11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charRg st="116" end="128"/>
                                            </p:txEl>
                                          </p:spTgt>
                                        </p:tgtEl>
                                        <p:attrNameLst>
                                          <p:attrName>style.visibility</p:attrName>
                                        </p:attrNameLst>
                                      </p:cBhvr>
                                      <p:to>
                                        <p:strVal val="visible"/>
                                      </p:to>
                                    </p:set>
                                    <p:anim calcmode="lin" valueType="num">
                                      <p:cBhvr additive="base">
                                        <p:cTn id="33" dur="500" fill="hold"/>
                                        <p:tgtEl>
                                          <p:spTgt spid="3">
                                            <p:txEl>
                                              <p:charRg st="116" end="12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charRg st="116" end="12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charRg st="128" end="151"/>
                                            </p:txEl>
                                          </p:spTgt>
                                        </p:tgtEl>
                                        <p:attrNameLst>
                                          <p:attrName>style.visibility</p:attrName>
                                        </p:attrNameLst>
                                      </p:cBhvr>
                                      <p:to>
                                        <p:strVal val="visible"/>
                                      </p:to>
                                    </p:set>
                                    <p:anim calcmode="lin" valueType="num">
                                      <p:cBhvr additive="base">
                                        <p:cTn id="39" dur="500" fill="hold"/>
                                        <p:tgtEl>
                                          <p:spTgt spid="3">
                                            <p:txEl>
                                              <p:charRg st="128" end="15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charRg st="128" end="15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
                                          </p:val>
                                        </p:tav>
                                        <p:tav tm="100000">
                                          <p:val>
                                            <p:strVal val="#ppt_x"/>
                                          </p:val>
                                        </p:tav>
                                      </p:tavLst>
                                    </p:anim>
                                    <p:anim calcmode="lin" valueType="num">
                                      <p:cBhvr>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charRg st="151" end="170"/>
                                            </p:txEl>
                                          </p:spTgt>
                                        </p:tgtEl>
                                        <p:attrNameLst>
                                          <p:attrName>style.visibility</p:attrName>
                                        </p:attrNameLst>
                                      </p:cBhvr>
                                      <p:to>
                                        <p:strVal val="visible"/>
                                      </p:to>
                                    </p:set>
                                    <p:anim calcmode="lin" valueType="num">
                                      <p:cBhvr additive="base">
                                        <p:cTn id="53" dur="500" fill="hold"/>
                                        <p:tgtEl>
                                          <p:spTgt spid="3">
                                            <p:txEl>
                                              <p:charRg st="151" end="17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charRg st="151" end="17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ppt_x</p:attrName>
                                        </p:attrNameLst>
                                      </p:cBhvr>
                                      <p:tavLst>
                                        <p:tav tm="0">
                                          <p:val>
                                            <p:strVal val="#ppt_x"/>
                                          </p:val>
                                        </p:tav>
                                        <p:tav tm="100000">
                                          <p:val>
                                            <p:strVal val="#ppt_x"/>
                                          </p:val>
                                        </p:tav>
                                      </p:tavLst>
                                    </p:anim>
                                    <p:anim calcmode="lin" valueType="num">
                                      <p:cBhvr>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30"/>
          <p:cNvSpPr txBox="1">
            <a:spLocks noChangeArrowheads="1"/>
          </p:cNvSpPr>
          <p:nvPr/>
        </p:nvSpPr>
        <p:spPr bwMode="auto">
          <a:xfrm>
            <a:off x="1179910" y="146448"/>
            <a:ext cx="2193131"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课堂小测</a:t>
            </a:r>
          </a:p>
        </p:txBody>
      </p:sp>
      <p:sp>
        <p:nvSpPr>
          <p:cNvPr id="3076" name="Text Box 2"/>
          <p:cNvSpPr txBox="1">
            <a:spLocks noChangeArrowheads="1"/>
          </p:cNvSpPr>
          <p:nvPr/>
        </p:nvSpPr>
        <p:spPr bwMode="auto">
          <a:xfrm>
            <a:off x="491728" y="812007"/>
            <a:ext cx="8385572" cy="17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50000"/>
              </a:spcBef>
            </a:pPr>
            <a:r>
              <a:rPr lang="en-US" altLang="zh-CN" dirty="0">
                <a:latin typeface="Times New Roman" panose="02020603050405020304" pitchFamily="18" charset="0"/>
              </a:rPr>
              <a:t>2. </a:t>
            </a:r>
            <a:r>
              <a:rPr lang="zh-CN" altLang="en-US" dirty="0">
                <a:latin typeface="Times New Roman" panose="02020603050405020304" pitchFamily="18" charset="0"/>
              </a:rPr>
              <a:t>如图，一架飞机从</a:t>
            </a:r>
            <a:r>
              <a:rPr lang="zh-CN" altLang="en-US" i="1" dirty="0">
                <a:latin typeface="Times New Roman" panose="02020603050405020304" pitchFamily="18" charset="0"/>
              </a:rPr>
              <a:t>A</a:t>
            </a:r>
            <a:r>
              <a:rPr lang="zh-CN" altLang="en-US" dirty="0">
                <a:latin typeface="Times New Roman" panose="02020603050405020304" pitchFamily="18" charset="0"/>
              </a:rPr>
              <a:t>地飞往</a:t>
            </a:r>
            <a:r>
              <a:rPr lang="zh-CN" altLang="en-US" i="1" dirty="0">
                <a:latin typeface="Times New Roman" panose="02020603050405020304" pitchFamily="18" charset="0"/>
              </a:rPr>
              <a:t>B</a:t>
            </a:r>
            <a:r>
              <a:rPr lang="zh-CN" altLang="en-US" dirty="0">
                <a:latin typeface="Times New Roman" panose="02020603050405020304" pitchFamily="18" charset="0"/>
              </a:rPr>
              <a:t>地，两地相距600km.飞行员为了避开某一区域的雷雨云层，从机场起飞以后，就沿与原来的飞行方向成30°角的方向飞行，飞行到中途，再沿与原来的飞行方向成45°角的方向继续飞行直到终点．这样飞机的飞行路程比原来的路程600km远了多少？</a:t>
            </a:r>
          </a:p>
        </p:txBody>
      </p:sp>
      <p:pic>
        <p:nvPicPr>
          <p:cNvPr id="3077" name="图片 -2147482618"/>
          <p:cNvPicPr>
            <a:picLocks noChangeAspect="1" noChangeArrowheads="1"/>
          </p:cNvPicPr>
          <p:nvPr/>
        </p:nvPicPr>
        <p:blipFill>
          <a:blip r:embed="rId4" cstate="email"/>
          <a:srcRect/>
          <a:stretch>
            <a:fillRect/>
          </a:stretch>
        </p:blipFill>
        <p:spPr bwMode="auto">
          <a:xfrm>
            <a:off x="6271023" y="3102769"/>
            <a:ext cx="2383631"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957263" y="2602706"/>
            <a:ext cx="328493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30000"/>
              </a:lnSpc>
            </a:pPr>
            <a:r>
              <a:rPr lang="zh-CN" altLang="en-US">
                <a:solidFill>
                  <a:srgbClr val="FF0000"/>
                </a:solidFill>
                <a:latin typeface="Times New Roman" panose="02020603050405020304" pitchFamily="18" charset="0"/>
              </a:rPr>
              <a:t>解：过点</a:t>
            </a:r>
            <a:r>
              <a:rPr lang="zh-CN" altLang="en-US" i="1">
                <a:solidFill>
                  <a:srgbClr val="FF0000"/>
                </a:solidFill>
                <a:latin typeface="Times New Roman" panose="02020603050405020304" pitchFamily="18" charset="0"/>
              </a:rPr>
              <a:t>C</a:t>
            </a:r>
            <a:r>
              <a:rPr lang="zh-CN" altLang="en-US">
                <a:solidFill>
                  <a:srgbClr val="FF0000"/>
                </a:solidFill>
                <a:latin typeface="Times New Roman" panose="02020603050405020304" pitchFamily="18" charset="0"/>
              </a:rPr>
              <a:t>作</a:t>
            </a:r>
            <a:r>
              <a:rPr lang="zh-CN" altLang="en-US" i="1">
                <a:solidFill>
                  <a:srgbClr val="FF0000"/>
                </a:solidFill>
                <a:latin typeface="Times New Roman" panose="02020603050405020304" pitchFamily="18" charset="0"/>
              </a:rPr>
              <a:t>CD</a:t>
            </a:r>
            <a:r>
              <a:rPr lang="zh-CN" altLang="en-US">
                <a:solidFill>
                  <a:srgbClr val="FF0000"/>
                </a:solidFill>
                <a:latin typeface="Times New Roman" panose="02020603050405020304" pitchFamily="18" charset="0"/>
              </a:rPr>
              <a:t>⊥</a:t>
            </a:r>
            <a:r>
              <a:rPr lang="zh-CN" altLang="en-US" i="1">
                <a:solidFill>
                  <a:srgbClr val="FF0000"/>
                </a:solidFill>
                <a:latin typeface="Times New Roman" panose="02020603050405020304" pitchFamily="18" charset="0"/>
              </a:rPr>
              <a:t>AB</a:t>
            </a:r>
            <a:r>
              <a:rPr lang="zh-CN" altLang="en-US">
                <a:solidFill>
                  <a:srgbClr val="FF0000"/>
                </a:solidFill>
                <a:latin typeface="Times New Roman" panose="02020603050405020304" pitchFamily="18" charset="0"/>
              </a:rPr>
              <a:t>于点</a:t>
            </a:r>
            <a:r>
              <a:rPr lang="zh-CN" altLang="en-US" i="1">
                <a:solidFill>
                  <a:srgbClr val="FF0000"/>
                </a:solidFill>
                <a:latin typeface="Times New Roman" panose="02020603050405020304" pitchFamily="18" charset="0"/>
              </a:rPr>
              <a:t>D</a:t>
            </a:r>
            <a:r>
              <a:rPr lang="zh-CN" altLang="en-US">
                <a:solidFill>
                  <a:srgbClr val="FF0000"/>
                </a:solidFill>
                <a:latin typeface="Times New Roman" panose="02020603050405020304" pitchFamily="18" charset="0"/>
              </a:rPr>
              <a:t>，</a:t>
            </a:r>
          </a:p>
        </p:txBody>
      </p:sp>
      <p:sp>
        <p:nvSpPr>
          <p:cNvPr id="7" name="文本框 99"/>
          <p:cNvSpPr txBox="1">
            <a:spLocks noChangeArrowheads="1"/>
          </p:cNvSpPr>
          <p:nvPr/>
        </p:nvSpPr>
        <p:spPr bwMode="auto">
          <a:xfrm>
            <a:off x="1370410" y="3713560"/>
            <a:ext cx="293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a:solidFill>
                  <a:srgbClr val="FF0000"/>
                </a:solidFill>
                <a:latin typeface="Cambria Math" panose="02040503050406030204" pitchFamily="18" charset="0"/>
              </a:rPr>
              <a:t>∵</a:t>
            </a:r>
            <a:r>
              <a:rPr lang="en-US" altLang="zh-CN" i="1">
                <a:solidFill>
                  <a:srgbClr val="FF0000"/>
                </a:solidFill>
                <a:latin typeface="Times New Roman" panose="02020603050405020304" pitchFamily="18" charset="0"/>
              </a:rPr>
              <a:t>AD</a:t>
            </a:r>
            <a:r>
              <a:rPr lang="zh-CN" altLang="en-US">
                <a:solidFill>
                  <a:srgbClr val="FF0000"/>
                </a:solidFill>
                <a:latin typeface="Times New Roman" panose="02020603050405020304" pitchFamily="18" charset="0"/>
              </a:rPr>
              <a:t>＋</a:t>
            </a:r>
            <a:r>
              <a:rPr lang="en-US" altLang="zh-CN" i="1">
                <a:solidFill>
                  <a:srgbClr val="FF0000"/>
                </a:solidFill>
                <a:latin typeface="Times New Roman" panose="02020603050405020304" pitchFamily="18" charset="0"/>
              </a:rPr>
              <a:t>BD</a:t>
            </a:r>
            <a:r>
              <a:rPr lang="zh-CN" altLang="en-US">
                <a:solidFill>
                  <a:srgbClr val="FF0000"/>
                </a:solidFill>
                <a:latin typeface="Times New Roman" panose="02020603050405020304" pitchFamily="18" charset="0"/>
              </a:rPr>
              <a:t>＝</a:t>
            </a:r>
            <a:r>
              <a:rPr lang="en-US" altLang="zh-CN" i="1">
                <a:solidFill>
                  <a:srgbClr val="FF0000"/>
                </a:solidFill>
                <a:latin typeface="Times New Roman" panose="02020603050405020304" pitchFamily="18" charset="0"/>
              </a:rPr>
              <a:t>AB</a:t>
            </a:r>
            <a:r>
              <a:rPr lang="zh-CN" altLang="en-US">
                <a:solidFill>
                  <a:srgbClr val="FF0000"/>
                </a:solidFill>
                <a:latin typeface="Times New Roman" panose="02020603050405020304" pitchFamily="18" charset="0"/>
              </a:rPr>
              <a:t>，</a:t>
            </a:r>
          </a:p>
        </p:txBody>
      </p:sp>
      <p:graphicFrame>
        <p:nvGraphicFramePr>
          <p:cNvPr id="8" name="对象 4"/>
          <p:cNvGraphicFramePr/>
          <p:nvPr/>
        </p:nvGraphicFramePr>
        <p:xfrm>
          <a:off x="1382316" y="4271963"/>
          <a:ext cx="3652838" cy="397669"/>
        </p:xfrm>
        <a:graphic>
          <a:graphicData uri="http://schemas.openxmlformats.org/presentationml/2006/ole">
            <mc:AlternateContent xmlns:mc="http://schemas.openxmlformats.org/markup-compatibility/2006">
              <mc:Choice xmlns:v="urn:schemas-microsoft-com:vml" Requires="v">
                <p:oleObj spid="_x0000_s3094" r:id="rId5" imgW="2425700" imgH="279400" progId="Equation.DSMT4">
                  <p:embed/>
                </p:oleObj>
              </mc:Choice>
              <mc:Fallback>
                <p:oleObj r:id="rId5" imgW="2425700" imgH="279400" progId="Equation.DSMT4">
                  <p:embed/>
                  <p:pic>
                    <p:nvPicPr>
                      <p:cNvPr id="0" name="对象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316" y="4271963"/>
                        <a:ext cx="3652838" cy="39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cxnSp>
        <p:nvCxnSpPr>
          <p:cNvPr id="9" name="直接连接符 8"/>
          <p:cNvCxnSpPr/>
          <p:nvPr/>
        </p:nvCxnSpPr>
        <p:spPr>
          <a:xfrm>
            <a:off x="6140054" y="2790825"/>
            <a:ext cx="0" cy="732235"/>
          </a:xfrm>
          <a:prstGeom prst="line">
            <a:avLst/>
          </a:prstGeom>
          <a:ln w="38100">
            <a:solidFill>
              <a:schemeClr val="bg1"/>
            </a:solidFill>
          </a:ln>
        </p:spPr>
        <p:style>
          <a:lnRef idx="3">
            <a:schemeClr val="dk1"/>
          </a:lnRef>
          <a:fillRef idx="0">
            <a:schemeClr val="dk1"/>
          </a:fillRef>
          <a:effectRef idx="2">
            <a:schemeClr val="dk1"/>
          </a:effectRef>
          <a:fontRef idx="minor">
            <a:schemeClr val="tx1"/>
          </a:fontRef>
        </p:style>
      </p:cxnSp>
      <p:sp>
        <p:nvSpPr>
          <p:cNvPr id="2" name="文本框 1"/>
          <p:cNvSpPr txBox="1">
            <a:spLocks noChangeArrowheads="1"/>
          </p:cNvSpPr>
          <p:nvPr/>
        </p:nvSpPr>
        <p:spPr bwMode="auto">
          <a:xfrm>
            <a:off x="7715250" y="3382566"/>
            <a:ext cx="34529" cy="700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sz="4100"/>
          </a:p>
        </p:txBody>
      </p:sp>
      <p:sp>
        <p:nvSpPr>
          <p:cNvPr id="12" name="文本框 11"/>
          <p:cNvSpPr txBox="1">
            <a:spLocks noChangeArrowheads="1"/>
          </p:cNvSpPr>
          <p:nvPr/>
        </p:nvSpPr>
        <p:spPr bwMode="auto">
          <a:xfrm>
            <a:off x="7671197" y="4133851"/>
            <a:ext cx="157163" cy="700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sz="4100"/>
          </a:p>
        </p:txBody>
      </p:sp>
      <p:grpSp>
        <p:nvGrpSpPr>
          <p:cNvPr id="3" name="组合 3"/>
          <p:cNvGrpSpPr/>
          <p:nvPr/>
        </p:nvGrpSpPr>
        <p:grpSpPr bwMode="auto">
          <a:xfrm>
            <a:off x="1382316" y="3089674"/>
            <a:ext cx="2909888" cy="693900"/>
            <a:chOff x="1842822" y="4119364"/>
            <a:chExt cx="3880643" cy="926210"/>
          </a:xfrm>
        </p:grpSpPr>
        <p:sp>
          <p:nvSpPr>
            <p:cNvPr id="10" name="Text Box 18"/>
            <p:cNvSpPr txBox="1">
              <a:spLocks noRot="1" noChangeAspect="1" noMove="1" noResize="1" noEditPoints="1" noAdjustHandles="1" noChangeArrowheads="1" noChangeShapeType="1" noTextEdit="1"/>
            </p:cNvSpPr>
            <p:nvPr/>
          </p:nvSpPr>
          <p:spPr bwMode="auto">
            <a:xfrm>
              <a:off x="1842822" y="4119364"/>
              <a:ext cx="3880643" cy="707312"/>
            </a:xfrm>
            <a:prstGeom prst="rect">
              <a:avLst/>
            </a:prstGeom>
            <a:blipFill rotWithShape="0">
              <a:blip r:embed="rId7" cstate="email"/>
              <a:stretch>
                <a:fillRect l="-2355" b="-2586"/>
              </a:stretch>
            </a:blipFill>
            <a:ln>
              <a:noFill/>
            </a:ln>
          </p:spPr>
          <p:txBody>
            <a:bodyPr/>
            <a:lstStyle/>
            <a:p>
              <a:pPr eaLnBrk="0" hangingPunct="0">
                <a:defRPr/>
              </a:pPr>
              <a:r>
                <a:rPr lang="zh-CN" altLang="en-US" noProof="1">
                  <a:noFill/>
                </a:rPr>
                <a:t> </a:t>
              </a:r>
            </a:p>
          </p:txBody>
        </p:sp>
        <p:sp>
          <p:nvSpPr>
            <p:cNvPr id="3085" name="文本框 2"/>
            <p:cNvSpPr txBox="1">
              <a:spLocks noChangeArrowheads="1"/>
            </p:cNvSpPr>
            <p:nvPr/>
          </p:nvSpPr>
          <p:spPr bwMode="auto">
            <a:xfrm>
              <a:off x="2759676" y="4534933"/>
              <a:ext cx="403654" cy="4929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86" name="文本框 12"/>
            <p:cNvSpPr txBox="1">
              <a:spLocks noChangeArrowheads="1"/>
            </p:cNvSpPr>
            <p:nvPr/>
          </p:nvSpPr>
          <p:spPr bwMode="auto">
            <a:xfrm>
              <a:off x="4456929" y="4552594"/>
              <a:ext cx="403654" cy="4929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87" name="文本框 13"/>
            <p:cNvSpPr txBox="1">
              <a:spLocks noChangeArrowheads="1"/>
            </p:cNvSpPr>
            <p:nvPr/>
          </p:nvSpPr>
          <p:spPr bwMode="auto">
            <a:xfrm>
              <a:off x="2690587" y="4412043"/>
              <a:ext cx="672949" cy="49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a:solidFill>
                    <a:srgbClr val="FF0000"/>
                  </a:solidFill>
                  <a:latin typeface="Times New Roman" panose="02020603050405020304" pitchFamily="18" charset="0"/>
                </a:rPr>
                <a:t>tan</a:t>
              </a: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3088" name="文本框 14"/>
            <p:cNvSpPr txBox="1">
              <a:spLocks noChangeArrowheads="1"/>
            </p:cNvSpPr>
            <p:nvPr/>
          </p:nvSpPr>
          <p:spPr bwMode="auto">
            <a:xfrm>
              <a:off x="4391302" y="4408043"/>
              <a:ext cx="672949" cy="49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a:solidFill>
                    <a:srgbClr val="FF0000"/>
                  </a:solidFill>
                  <a:latin typeface="Times New Roman" panose="02020603050405020304" pitchFamily="18" charset="0"/>
                </a:rPr>
                <a:t>tan</a:t>
              </a:r>
              <a:endParaRPr lang="zh-CN" altLang="en-US">
                <a:solidFill>
                  <a:srgbClr val="FF0000"/>
                </a:solidFill>
                <a:latin typeface="Times New Roman" panose="02020603050405020304" pitchFamily="18" charset="0"/>
                <a:cs typeface="Times New Roman" panose="02020603050405020304" pitchFamily="18" charset="0"/>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xit" presetSubtype="1" fill="hold" grpId="0" nodeType="withEffect">
                                  <p:stCondLst>
                                    <p:cond delay="0"/>
                                  </p:stCondLst>
                                  <p:childTnLst>
                                    <p:animEffect transition="out" filter="wipe(up)">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30"/>
          <p:cNvSpPr txBox="1">
            <a:spLocks noChangeArrowheads="1"/>
          </p:cNvSpPr>
          <p:nvPr/>
        </p:nvSpPr>
        <p:spPr bwMode="auto">
          <a:xfrm>
            <a:off x="1179910" y="146448"/>
            <a:ext cx="138588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课堂小测</a:t>
            </a:r>
          </a:p>
        </p:txBody>
      </p:sp>
      <p:pic>
        <p:nvPicPr>
          <p:cNvPr id="4102" name="图片 -2147482618"/>
          <p:cNvPicPr>
            <a:picLocks noChangeAspect="1" noChangeArrowheads="1"/>
          </p:cNvPicPr>
          <p:nvPr/>
        </p:nvPicPr>
        <p:blipFill>
          <a:blip r:embed="rId4" cstate="email"/>
          <a:srcRect/>
          <a:stretch>
            <a:fillRect/>
          </a:stretch>
        </p:blipFill>
        <p:spPr bwMode="auto">
          <a:xfrm>
            <a:off x="6300788" y="1084660"/>
            <a:ext cx="2383631"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740569" y="997744"/>
            <a:ext cx="5873354"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30000"/>
              </a:lnSpc>
            </a:pPr>
            <a:r>
              <a:rPr lang="zh-CN" altLang="en-US">
                <a:solidFill>
                  <a:srgbClr val="FF0000"/>
                </a:solidFill>
                <a:latin typeface="Times New Roman" panose="02020603050405020304" pitchFamily="18" charset="0"/>
              </a:rPr>
              <a:t>∴在Rt△</a:t>
            </a:r>
            <a:r>
              <a:rPr lang="zh-CN" altLang="en-US" i="1">
                <a:solidFill>
                  <a:srgbClr val="FF0000"/>
                </a:solidFill>
                <a:latin typeface="Times New Roman" panose="02020603050405020304" pitchFamily="18" charset="0"/>
              </a:rPr>
              <a:t>BCD</a:t>
            </a:r>
            <a:r>
              <a:rPr lang="zh-CN" altLang="en-US">
                <a:solidFill>
                  <a:srgbClr val="FF0000"/>
                </a:solidFill>
                <a:latin typeface="Times New Roman" panose="02020603050405020304" pitchFamily="18" charset="0"/>
              </a:rPr>
              <a:t>中，</a:t>
            </a:r>
          </a:p>
        </p:txBody>
      </p:sp>
      <p:sp>
        <p:nvSpPr>
          <p:cNvPr id="5" name="文本框 99"/>
          <p:cNvSpPr txBox="1">
            <a:spLocks noChangeArrowheads="1"/>
          </p:cNvSpPr>
          <p:nvPr/>
        </p:nvSpPr>
        <p:spPr bwMode="auto">
          <a:xfrm>
            <a:off x="823913" y="2159794"/>
            <a:ext cx="293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FF0000"/>
                </a:solidFill>
                <a:latin typeface="Times New Roman" panose="02020603050405020304" pitchFamily="18" charset="0"/>
              </a:rPr>
              <a:t>∴</a:t>
            </a:r>
            <a:r>
              <a:rPr lang="en-US" altLang="zh-CN" i="1">
                <a:solidFill>
                  <a:srgbClr val="FF0000"/>
                </a:solidFill>
                <a:latin typeface="Times New Roman" panose="02020603050405020304" pitchFamily="18" charset="0"/>
              </a:rPr>
              <a:t>AC</a:t>
            </a:r>
            <a:r>
              <a:rPr lang="zh-CN" altLang="en-US">
                <a:solidFill>
                  <a:srgbClr val="FF0000"/>
                </a:solidFill>
                <a:latin typeface="Times New Roman" panose="02020603050405020304" pitchFamily="18" charset="0"/>
              </a:rPr>
              <a:t>＋</a:t>
            </a:r>
            <a:r>
              <a:rPr lang="en-US" altLang="zh-CN" i="1">
                <a:solidFill>
                  <a:srgbClr val="FF0000"/>
                </a:solidFill>
                <a:latin typeface="Times New Roman" panose="02020603050405020304" pitchFamily="18" charset="0"/>
              </a:rPr>
              <a:t>BC</a:t>
            </a:r>
            <a:r>
              <a:rPr lang="zh-CN" altLang="en-US">
                <a:solidFill>
                  <a:srgbClr val="FF0000"/>
                </a:solidFill>
                <a:latin typeface="Times New Roman" panose="02020603050405020304" pitchFamily="18" charset="0"/>
              </a:rPr>
              <a:t>＝</a:t>
            </a:r>
          </a:p>
        </p:txBody>
      </p:sp>
      <p:graphicFrame>
        <p:nvGraphicFramePr>
          <p:cNvPr id="6" name="对象 4"/>
          <p:cNvGraphicFramePr/>
          <p:nvPr/>
        </p:nvGraphicFramePr>
        <p:xfrm>
          <a:off x="2565798" y="1010841"/>
          <a:ext cx="1910953" cy="425053"/>
        </p:xfrm>
        <a:graphic>
          <a:graphicData uri="http://schemas.openxmlformats.org/presentationml/2006/ole">
            <mc:AlternateContent xmlns:mc="http://schemas.openxmlformats.org/markup-compatibility/2006">
              <mc:Choice xmlns:v="urn:schemas-microsoft-com:vml" Requires="v">
                <p:oleObj spid="_x0000_s4120" r:id="rId5" imgW="1346200" imgH="279400" progId="Equation.DSMT4">
                  <p:embed/>
                </p:oleObj>
              </mc:Choice>
              <mc:Fallback>
                <p:oleObj r:id="rId5" imgW="1346200" imgH="279400" progId="Equation.DSMT4">
                  <p:embed/>
                  <p:pic>
                    <p:nvPicPr>
                      <p:cNvPr id="0" name="对象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798" y="1010841"/>
                        <a:ext cx="1910953" cy="42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Text Box 3"/>
          <p:cNvSpPr txBox="1">
            <a:spLocks noChangeArrowheads="1"/>
          </p:cNvSpPr>
          <p:nvPr/>
        </p:nvSpPr>
        <p:spPr bwMode="auto">
          <a:xfrm>
            <a:off x="740569" y="1604963"/>
            <a:ext cx="5873354" cy="42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30000"/>
              </a:lnSpc>
            </a:pPr>
            <a:r>
              <a:rPr lang="en-US" altLang="zh-CN">
                <a:solidFill>
                  <a:srgbClr val="FF0000"/>
                </a:solidFill>
                <a:latin typeface="Times New Roman" panose="02020603050405020304" pitchFamily="18" charset="0"/>
              </a:rPr>
              <a:t>    </a:t>
            </a:r>
            <a:r>
              <a:rPr lang="zh-CN" altLang="en-US">
                <a:solidFill>
                  <a:srgbClr val="FF0000"/>
                </a:solidFill>
                <a:latin typeface="Times New Roman" panose="02020603050405020304" pitchFamily="18" charset="0"/>
              </a:rPr>
              <a:t>在Rt△</a:t>
            </a:r>
            <a:r>
              <a:rPr lang="en-US" altLang="zh-CN" i="1">
                <a:solidFill>
                  <a:srgbClr val="FF0000"/>
                </a:solidFill>
                <a:latin typeface="Times New Roman" panose="02020603050405020304" pitchFamily="18" charset="0"/>
              </a:rPr>
              <a:t>A</a:t>
            </a:r>
            <a:r>
              <a:rPr lang="zh-CN" altLang="en-US" i="1">
                <a:solidFill>
                  <a:srgbClr val="FF0000"/>
                </a:solidFill>
                <a:latin typeface="Times New Roman" panose="02020603050405020304" pitchFamily="18" charset="0"/>
              </a:rPr>
              <a:t>CD</a:t>
            </a:r>
            <a:r>
              <a:rPr lang="zh-CN" altLang="en-US">
                <a:solidFill>
                  <a:srgbClr val="FF0000"/>
                </a:solidFill>
                <a:latin typeface="Times New Roman" panose="02020603050405020304" pitchFamily="18" charset="0"/>
              </a:rPr>
              <a:t>中，</a:t>
            </a:r>
          </a:p>
        </p:txBody>
      </p:sp>
      <p:graphicFrame>
        <p:nvGraphicFramePr>
          <p:cNvPr id="8" name="对象 4"/>
          <p:cNvGraphicFramePr/>
          <p:nvPr/>
        </p:nvGraphicFramePr>
        <p:xfrm>
          <a:off x="2565798" y="1604963"/>
          <a:ext cx="1554956" cy="446485"/>
        </p:xfrm>
        <a:graphic>
          <a:graphicData uri="http://schemas.openxmlformats.org/presentationml/2006/ole">
            <mc:AlternateContent xmlns:mc="http://schemas.openxmlformats.org/markup-compatibility/2006">
              <mc:Choice xmlns:v="urn:schemas-microsoft-com:vml" Requires="v">
                <p:oleObj spid="_x0000_s4121" r:id="rId7" imgW="1155700" imgH="279400" progId="Equation.DSMT4">
                  <p:embed/>
                </p:oleObj>
              </mc:Choice>
              <mc:Fallback>
                <p:oleObj r:id="rId7" imgW="1155700" imgH="279400" progId="Equation.DSMT4">
                  <p:embed/>
                  <p:pic>
                    <p:nvPicPr>
                      <p:cNvPr id="0" name="对象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5798" y="1604963"/>
                        <a:ext cx="1554956" cy="4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 name="对象 8"/>
          <p:cNvGraphicFramePr/>
          <p:nvPr/>
        </p:nvGraphicFramePr>
        <p:xfrm>
          <a:off x="2146697" y="2103835"/>
          <a:ext cx="3800475" cy="466725"/>
        </p:xfrm>
        <a:graphic>
          <a:graphicData uri="http://schemas.openxmlformats.org/presentationml/2006/ole">
            <mc:AlternateContent xmlns:mc="http://schemas.openxmlformats.org/markup-compatibility/2006">
              <mc:Choice xmlns:v="urn:schemas-microsoft-com:vml" Requires="v">
                <p:oleObj spid="_x0000_s4122" r:id="rId9" imgW="2108200" imgH="279400" progId="Equation.DSMT4">
                  <p:embed/>
                </p:oleObj>
              </mc:Choice>
              <mc:Fallback>
                <p:oleObj r:id="rId9" imgW="2108200" imgH="279400" progId="Equation.DSMT4">
                  <p:embed/>
                  <p:pic>
                    <p:nvPicPr>
                      <p:cNvPr id="0" name="对象 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6697" y="2103835"/>
                        <a:ext cx="3800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 name="文本框 10"/>
          <p:cNvSpPr txBox="1">
            <a:spLocks noChangeArrowheads="1"/>
          </p:cNvSpPr>
          <p:nvPr/>
        </p:nvSpPr>
        <p:spPr bwMode="auto">
          <a:xfrm>
            <a:off x="823913" y="2563416"/>
            <a:ext cx="610433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indent="266700"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a:solidFill>
                  <a:srgbClr val="FF0000"/>
                </a:solidFill>
                <a:latin typeface="Times New Roman" panose="02020603050405020304" pitchFamily="18" charset="0"/>
              </a:rPr>
              <a:t>750</a:t>
            </a:r>
            <a:r>
              <a:rPr lang="zh-CN" altLang="en-US">
                <a:solidFill>
                  <a:srgbClr val="FF0000"/>
                </a:solidFill>
                <a:latin typeface="Times New Roman" panose="02020603050405020304" pitchFamily="18" charset="0"/>
              </a:rPr>
              <a:t>－</a:t>
            </a:r>
            <a:r>
              <a:rPr lang="en-US" altLang="zh-CN">
                <a:solidFill>
                  <a:srgbClr val="FF0000"/>
                </a:solidFill>
                <a:latin typeface="Times New Roman" panose="02020603050405020304" pitchFamily="18" charset="0"/>
              </a:rPr>
              <a:t>600≈150(km)</a:t>
            </a:r>
            <a:r>
              <a:rPr lang="zh-CN" altLang="en-US">
                <a:solidFill>
                  <a:srgbClr val="FF0000"/>
                </a:solidFill>
                <a:latin typeface="Times New Roman" panose="02020603050405020304" pitchFamily="18" charset="0"/>
              </a:rPr>
              <a:t>．</a:t>
            </a:r>
          </a:p>
          <a:p>
            <a:pPr eaLnBrk="1" hangingPunct="1">
              <a:lnSpc>
                <a:spcPct val="150000"/>
              </a:lnSpc>
            </a:pPr>
            <a:r>
              <a:rPr lang="zh-CN" altLang="en-US">
                <a:solidFill>
                  <a:srgbClr val="FF0000"/>
                </a:solidFill>
                <a:latin typeface="Times New Roman" panose="02020603050405020304" pitchFamily="18" charset="0"/>
              </a:rPr>
              <a:t>答：飞机的飞行路程比原来的路程</a:t>
            </a:r>
            <a:r>
              <a:rPr lang="en-US" altLang="zh-CN">
                <a:solidFill>
                  <a:srgbClr val="FF0000"/>
                </a:solidFill>
                <a:latin typeface="Times New Roman" panose="02020603050405020304" pitchFamily="18" charset="0"/>
              </a:rPr>
              <a:t>600km</a:t>
            </a:r>
            <a:r>
              <a:rPr lang="zh-CN" altLang="en-US">
                <a:solidFill>
                  <a:srgbClr val="FF0000"/>
                </a:solidFill>
                <a:latin typeface="Times New Roman" panose="02020603050405020304" pitchFamily="18" charset="0"/>
              </a:rPr>
              <a:t>远了</a:t>
            </a:r>
            <a:r>
              <a:rPr lang="en-US" altLang="zh-CN">
                <a:solidFill>
                  <a:srgbClr val="FF0000"/>
                </a:solidFill>
                <a:latin typeface="Times New Roman" panose="02020603050405020304" pitchFamily="18" charset="0"/>
              </a:rPr>
              <a:t>150km.</a:t>
            </a:r>
          </a:p>
        </p:txBody>
      </p:sp>
      <p:sp>
        <p:nvSpPr>
          <p:cNvPr id="11" name="Text Box 2"/>
          <p:cNvSpPr txBox="1">
            <a:spLocks noChangeArrowheads="1"/>
          </p:cNvSpPr>
          <p:nvPr/>
        </p:nvSpPr>
        <p:spPr bwMode="auto">
          <a:xfrm>
            <a:off x="1073944" y="3721894"/>
            <a:ext cx="7390210" cy="891779"/>
          </a:xfrm>
          <a:prstGeom prst="rect">
            <a:avLst/>
          </a:prstGeom>
          <a:noFill/>
          <a:ln w="31750">
            <a:solidFill>
              <a:srgbClr val="3C8C93"/>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50000"/>
              </a:spcBef>
            </a:pPr>
            <a:r>
              <a:rPr lang="zh-CN" altLang="en-US">
                <a:solidFill>
                  <a:srgbClr val="228B8B"/>
                </a:solidFill>
                <a:latin typeface="Times New Roman" panose="02020603050405020304" pitchFamily="18" charset="0"/>
              </a:rPr>
              <a:t>【方法总结】</a:t>
            </a:r>
            <a:r>
              <a:rPr lang="zh-CN" altLang="en-US">
                <a:latin typeface="Times New Roman" panose="02020603050405020304" pitchFamily="18" charset="0"/>
              </a:rPr>
              <a:t>求一般三角形的边长或高的问题一般可以转化为解直角三角形的问题，解决的方法就是作高线．</a:t>
            </a:r>
          </a:p>
        </p:txBody>
      </p:sp>
      <p:sp>
        <p:nvSpPr>
          <p:cNvPr id="12" name="文本框 11"/>
          <p:cNvSpPr txBox="1">
            <a:spLocks noChangeArrowheads="1"/>
          </p:cNvSpPr>
          <p:nvPr/>
        </p:nvSpPr>
        <p:spPr bwMode="auto">
          <a:xfrm>
            <a:off x="5868592" y="2139554"/>
            <a:ext cx="745331"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a:solidFill>
                  <a:srgbClr val="FF0000"/>
                </a:solidFill>
                <a:latin typeface="Times New Roman" panose="02020603050405020304" pitchFamily="18" charset="0"/>
              </a:rPr>
              <a:t>(km).</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500"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downLeft)">
                                      <p:cBhvr>
                                        <p:cTn id="34" dur="500"/>
                                        <p:tgtEl>
                                          <p:spTgt spid="5"/>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42"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10">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0">
                                            <p:txEl>
                                              <p:pRg st="1" end="1"/>
                                            </p:txEl>
                                          </p:spTgt>
                                        </p:tgtEl>
                                        <p:attrNameLst>
                                          <p:attrName>style.visibility</p:attrName>
                                        </p:attrNameLst>
                                      </p:cBhvr>
                                      <p:to>
                                        <p:strVal val="visible"/>
                                      </p:to>
                                    </p:set>
                                    <p:anim calcmode="discrete" valueType="clr">
                                      <p:cBhvr override="childStyle">
                                        <p:cTn id="49" dur="80"/>
                                        <p:tgtEl>
                                          <p:spTgt spid="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xEl>
                                              <p:pRg st="1" end="1"/>
                                            </p:txEl>
                                          </p:spTgt>
                                        </p:tgtEl>
                                        <p:attrNameLst>
                                          <p:attrName>fillcolor</p:attrName>
                                        </p:attrNameLst>
                                      </p:cBhvr>
                                      <p:tavLst>
                                        <p:tav tm="0">
                                          <p:val>
                                            <p:clrVal>
                                              <a:schemeClr val="accent2"/>
                                            </p:clrVal>
                                          </p:val>
                                        </p:tav>
                                        <p:tav tm="50000">
                                          <p:val>
                                            <p:clrVal>
                                              <a:schemeClr val="hlink"/>
                                            </p:clrVal>
                                          </p:val>
                                        </p:tav>
                                      </p:tavLst>
                                    </p:anim>
                                    <p:set>
                                      <p:cBhvr>
                                        <p:cTn id="51" dur="80"/>
                                        <p:tgtEl>
                                          <p:spTgt spid="10">
                                            <p:txEl>
                                              <p:pRg st="1" end="1"/>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lide(fromBottom)">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bldLvl="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42"/>
          <p:cNvSpPr txBox="1">
            <a:spLocks noChangeArrowheads="1"/>
          </p:cNvSpPr>
          <p:nvPr/>
        </p:nvSpPr>
        <p:spPr bwMode="auto">
          <a:xfrm>
            <a:off x="1073944" y="418340"/>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教学目标</a:t>
            </a:r>
          </a:p>
        </p:txBody>
      </p:sp>
      <p:sp>
        <p:nvSpPr>
          <p:cNvPr id="9219" name="矩形 1"/>
          <p:cNvSpPr>
            <a:spLocks noChangeArrowheads="1"/>
          </p:cNvSpPr>
          <p:nvPr/>
        </p:nvSpPr>
        <p:spPr bwMode="auto">
          <a:xfrm>
            <a:off x="956073" y="1325166"/>
            <a:ext cx="7012781" cy="2755691"/>
          </a:xfrm>
          <a:prstGeom prst="rect">
            <a:avLst/>
          </a:prstGeom>
          <a:noFill/>
          <a:ln>
            <a:noFill/>
          </a:ln>
        </p:spPr>
        <p:txBody>
          <a:bodyPr lIns="68580" tIns="34290" rIns="68580" bIns="34290">
            <a:spAutoFit/>
          </a:bodyPr>
          <a:lstStyle>
            <a:lvl1pPr indent="662305">
              <a:lnSpc>
                <a:spcPct val="90000"/>
              </a:lnSpc>
              <a:spcBef>
                <a:spcPts val="1000"/>
              </a:spcBef>
              <a:buFont typeface="Arial" panose="020B0604020202020204" pitchFamily="34" charset="0"/>
              <a:buChar char="•"/>
              <a:tabLst>
                <a:tab pos="4343400" algn="l"/>
              </a:tabLst>
              <a:defRPr sz="24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tabLst>
                <a:tab pos="4343400" algn="l"/>
              </a:tabLst>
              <a:defRPr sz="20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tabLst>
                <a:tab pos="4343400" algn="l"/>
              </a:tabLst>
              <a:defRPr>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tabLst>
                <a:tab pos="4343400" algn="l"/>
              </a:tabLst>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tabLst>
                <a:tab pos="4343400" algn="l"/>
              </a:tabLst>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343400" algn="l"/>
              </a:tabLs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343400" algn="l"/>
              </a:tabLs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343400" algn="l"/>
              </a:tabLs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343400" algn="l"/>
              </a:tabLst>
              <a:defRPr>
                <a:solidFill>
                  <a:schemeClr val="tx1"/>
                </a:solidFill>
                <a:latin typeface="Arial" panose="020B0604020202020204" pitchFamily="34" charset="0"/>
                <a:ea typeface="微软雅黑" panose="020B0503020204020204" pitchFamily="34" charset="-122"/>
              </a:defRPr>
            </a:lvl9pPr>
          </a:lstStyle>
          <a:p>
            <a:pPr algn="just" eaLnBrk="0" hangingPunct="0">
              <a:lnSpc>
                <a:spcPct val="200000"/>
              </a:lnSpc>
              <a:spcBef>
                <a:spcPct val="0"/>
              </a:spcBef>
              <a:buFontTx/>
              <a:buNone/>
              <a:defRPr/>
            </a:pPr>
            <a:r>
              <a:rPr lang="en-US" altLang="zh-CN" sz="1800" dirty="0" smtClean="0">
                <a:latin typeface="+mn-ea"/>
                <a:ea typeface="+mn-ea"/>
                <a:cs typeface="Times New Roman" panose="02020603050405020304" pitchFamily="18" charset="0"/>
              </a:rPr>
              <a:t>1</a:t>
            </a:r>
            <a:r>
              <a:rPr lang="en-US" altLang="zh-CN" sz="1800" b="1" dirty="0" smtClean="0">
                <a:latin typeface="+mn-ea"/>
                <a:ea typeface="+mn-ea"/>
              </a:rPr>
              <a:t>.</a:t>
            </a:r>
            <a:r>
              <a:rPr lang="en-US" altLang="zh-CN" sz="1800" dirty="0" smtClean="0">
                <a:latin typeface="+mn-ea"/>
                <a:ea typeface="+mn-ea"/>
              </a:rPr>
              <a:t> </a:t>
            </a:r>
            <a:r>
              <a:rPr lang="zh-CN" altLang="zh-CN" sz="1800" dirty="0" smtClean="0">
                <a:latin typeface="+mn-ea"/>
                <a:ea typeface="+mn-ea"/>
              </a:rPr>
              <a:t>理解方位角的概念，能够把实际问题转化为解直角三角形问题，并能适当地选择锐角三角函数关系式加以解决．</a:t>
            </a:r>
            <a:r>
              <a:rPr lang="zh-CN" altLang="en-US" sz="1800" dirty="0" smtClean="0">
                <a:latin typeface="+mn-ea"/>
                <a:ea typeface="+mn-ea"/>
              </a:rPr>
              <a:t>（重点）</a:t>
            </a:r>
            <a:endParaRPr lang="zh-CN" altLang="zh-CN" sz="1800" dirty="0" smtClean="0">
              <a:latin typeface="+mn-ea"/>
              <a:ea typeface="+mn-ea"/>
              <a:cs typeface="Courier New" panose="02070309020205020404" pitchFamily="49" charset="0"/>
            </a:endParaRPr>
          </a:p>
          <a:p>
            <a:pPr algn="just" eaLnBrk="0" hangingPunct="0">
              <a:lnSpc>
                <a:spcPct val="200000"/>
              </a:lnSpc>
              <a:spcBef>
                <a:spcPct val="0"/>
              </a:spcBef>
              <a:buFontTx/>
              <a:buNone/>
              <a:defRPr/>
            </a:pPr>
            <a:endParaRPr lang="en-US" altLang="zh-CN" sz="1800" dirty="0" smtClean="0">
              <a:latin typeface="+mn-ea"/>
              <a:ea typeface="+mn-ea"/>
              <a:cs typeface="Times New Roman" panose="02020603050405020304" pitchFamily="18" charset="0"/>
            </a:endParaRPr>
          </a:p>
          <a:p>
            <a:pPr algn="just" eaLnBrk="0" hangingPunct="0">
              <a:lnSpc>
                <a:spcPct val="200000"/>
              </a:lnSpc>
              <a:spcBef>
                <a:spcPct val="0"/>
              </a:spcBef>
              <a:buFontTx/>
              <a:buNone/>
              <a:defRPr/>
            </a:pPr>
            <a:r>
              <a:rPr lang="en-US" altLang="zh-CN" sz="1800" dirty="0" smtClean="0">
                <a:latin typeface="+mn-ea"/>
                <a:ea typeface="+mn-ea"/>
                <a:cs typeface="Times New Roman" panose="02020603050405020304" pitchFamily="18" charset="0"/>
              </a:rPr>
              <a:t>2</a:t>
            </a:r>
            <a:r>
              <a:rPr lang="en-US" altLang="zh-CN" sz="1800" b="1" dirty="0" smtClean="0">
                <a:latin typeface="+mn-ea"/>
                <a:ea typeface="+mn-ea"/>
              </a:rPr>
              <a:t>.</a:t>
            </a:r>
            <a:r>
              <a:rPr lang="en-US" altLang="zh-CN" sz="1800" dirty="0" smtClean="0">
                <a:latin typeface="+mn-ea"/>
                <a:ea typeface="+mn-ea"/>
              </a:rPr>
              <a:t> </a:t>
            </a:r>
            <a:r>
              <a:rPr lang="zh-CN" altLang="zh-CN" sz="1800" dirty="0" smtClean="0">
                <a:latin typeface="+mn-ea"/>
                <a:ea typeface="+mn-ea"/>
              </a:rPr>
              <a:t>进一步体会三角函数在解决问题过程中的应用，培养应用数学解决问题的意识．</a:t>
            </a:r>
            <a:r>
              <a:rPr lang="zh-CN" altLang="en-US" sz="1800" dirty="0" smtClean="0">
                <a:latin typeface="+mn-ea"/>
                <a:ea typeface="+mn-ea"/>
              </a:rPr>
              <a:t>（难点）</a:t>
            </a:r>
            <a:endParaRPr lang="zh-CN" altLang="zh-CN" sz="1800" dirty="0" smtClean="0">
              <a:latin typeface="+mn-ea"/>
              <a:ea typeface="+mn-ea"/>
              <a:cs typeface="Courier New" panose="02070309020205020404" pitchFamily="49"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新课导入</a:t>
            </a:r>
          </a:p>
        </p:txBody>
      </p:sp>
      <p:sp>
        <p:nvSpPr>
          <p:cNvPr id="11267" name="圆角矩形 31"/>
          <p:cNvSpPr>
            <a:spLocks noChangeArrowheads="1"/>
          </p:cNvSpPr>
          <p:nvPr/>
        </p:nvSpPr>
        <p:spPr bwMode="auto">
          <a:xfrm>
            <a:off x="1126331" y="901304"/>
            <a:ext cx="1162050" cy="381000"/>
          </a:xfrm>
          <a:prstGeom prst="roundRect">
            <a:avLst>
              <a:gd name="adj" fmla="val 16667"/>
            </a:avLst>
          </a:prstGeom>
          <a:solidFill>
            <a:srgbClr val="FFFFD9"/>
          </a:solidFill>
          <a:ln w="25400">
            <a:solidFill>
              <a:srgbClr val="0099FF"/>
            </a:solidFill>
            <a:round/>
          </a:ln>
        </p:spPr>
        <p:txBody>
          <a:bodyPr lIns="68580" tIns="34290" rIns="68580" bIns="34290"/>
          <a:lstStyle/>
          <a:p>
            <a:pPr algn="ctr"/>
            <a:r>
              <a:rPr lang="zh-CN" altLang="en-US" b="1" dirty="0">
                <a:latin typeface="微软雅黑" panose="020B0503020204020204" pitchFamily="34" charset="-122"/>
              </a:rPr>
              <a:t>情境引入</a:t>
            </a:r>
          </a:p>
        </p:txBody>
      </p:sp>
      <p:pic>
        <p:nvPicPr>
          <p:cNvPr id="4" name="图片 3" descr="wKhkDVhl7X2AKrbtAB7JVvSg9vk941"/>
          <p:cNvPicPr>
            <a:picLocks noChangeAspect="1" noChangeArrowheads="1"/>
          </p:cNvPicPr>
          <p:nvPr/>
        </p:nvPicPr>
        <p:blipFill>
          <a:blip r:embed="rId3" cstate="email"/>
          <a:srcRect/>
          <a:stretch>
            <a:fillRect/>
          </a:stretch>
        </p:blipFill>
        <p:spPr bwMode="auto">
          <a:xfrm>
            <a:off x="1126331" y="1552575"/>
            <a:ext cx="3277791"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148"/>
          <p:cNvSpPr txBox="1">
            <a:spLocks noChangeArrowheads="1"/>
          </p:cNvSpPr>
          <p:nvPr/>
        </p:nvSpPr>
        <p:spPr bwMode="auto">
          <a:xfrm>
            <a:off x="5150644" y="1379935"/>
            <a:ext cx="3128963" cy="1315640"/>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我们已经知道轮船在海中航行时，可以用</a:t>
            </a:r>
            <a:r>
              <a:rPr lang="zh-CN" altLang="en-US" dirty="0">
                <a:solidFill>
                  <a:srgbClr val="FF0000"/>
                </a:solidFill>
                <a:latin typeface="+mn-ea"/>
                <a:ea typeface="+mn-ea"/>
              </a:rPr>
              <a:t>方向角</a:t>
            </a:r>
            <a:r>
              <a:rPr lang="zh-CN" altLang="en-US" dirty="0">
                <a:latin typeface="+mn-ea"/>
                <a:ea typeface="+mn-ea"/>
              </a:rPr>
              <a:t>准确描述它的航行方向</a:t>
            </a:r>
            <a:r>
              <a:rPr lang="en-US" altLang="zh-CN" dirty="0">
                <a:latin typeface="+mn-ea"/>
                <a:ea typeface="+mn-ea"/>
              </a:rPr>
              <a:t>.</a:t>
            </a:r>
          </a:p>
        </p:txBody>
      </p:sp>
      <p:pic>
        <p:nvPicPr>
          <p:cNvPr id="6" name="图片 5" descr="0f43cdcd"/>
          <p:cNvPicPr>
            <a:picLocks noChangeAspect="1" noChangeArrowheads="1"/>
          </p:cNvPicPr>
          <p:nvPr/>
        </p:nvPicPr>
        <p:blipFill>
          <a:blip r:embed="rId4"/>
          <a:srcRect/>
          <a:stretch>
            <a:fillRect/>
          </a:stretch>
        </p:blipFill>
        <p:spPr bwMode="auto">
          <a:xfrm>
            <a:off x="5183981" y="2836069"/>
            <a:ext cx="3095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148"/>
          <p:cNvSpPr txBox="1">
            <a:spLocks noChangeArrowheads="1"/>
          </p:cNvSpPr>
          <p:nvPr/>
        </p:nvSpPr>
        <p:spPr bwMode="auto">
          <a:xfrm>
            <a:off x="1083469" y="3526631"/>
            <a:ext cx="3130154" cy="1315641"/>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那你知道如何结合方向角等数据进行计算，帮助轮船在航行中远离危险吗？</a:t>
            </a:r>
            <a:endParaRPr lang="en-US" altLang="zh-CN"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新知探究</a:t>
            </a:r>
          </a:p>
        </p:txBody>
      </p:sp>
      <p:sp>
        <p:nvSpPr>
          <p:cNvPr id="4" name="文本框 6148"/>
          <p:cNvSpPr txBox="1">
            <a:spLocks noChangeArrowheads="1"/>
          </p:cNvSpPr>
          <p:nvPr/>
        </p:nvSpPr>
        <p:spPr bwMode="auto">
          <a:xfrm>
            <a:off x="1073944" y="1309688"/>
            <a:ext cx="1712119" cy="484585"/>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b="1" dirty="0">
                <a:solidFill>
                  <a:srgbClr val="FF0000"/>
                </a:solidFill>
                <a:latin typeface="+mn-ea"/>
                <a:ea typeface="+mn-ea"/>
              </a:rPr>
              <a:t>方向角的定义：</a:t>
            </a:r>
            <a:endParaRPr lang="en-US" altLang="zh-CN" b="1" dirty="0">
              <a:latin typeface="+mn-ea"/>
              <a:ea typeface="+mn-ea"/>
            </a:endParaRPr>
          </a:p>
        </p:txBody>
      </p:sp>
      <p:sp>
        <p:nvSpPr>
          <p:cNvPr id="5" name="文本框 6148"/>
          <p:cNvSpPr txBox="1">
            <a:spLocks noChangeArrowheads="1"/>
          </p:cNvSpPr>
          <p:nvPr/>
        </p:nvSpPr>
        <p:spPr bwMode="auto">
          <a:xfrm>
            <a:off x="1537098" y="2402681"/>
            <a:ext cx="5778103" cy="1315745"/>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从正北方向或正南方向到目标方向所形成的小于</a:t>
            </a:r>
            <a:r>
              <a:rPr lang="en-US" altLang="zh-CN" dirty="0">
                <a:latin typeface="+mn-ea"/>
                <a:ea typeface="+mn-ea"/>
              </a:rPr>
              <a:t>90°</a:t>
            </a:r>
            <a:r>
              <a:rPr lang="zh-CN" altLang="en-US" dirty="0">
                <a:latin typeface="+mn-ea"/>
                <a:ea typeface="+mn-ea"/>
              </a:rPr>
              <a:t>的角</a:t>
            </a:r>
            <a:endParaRPr lang="en-US" altLang="zh-CN" dirty="0">
              <a:latin typeface="+mn-ea"/>
              <a:ea typeface="+mn-ea"/>
            </a:endParaRPr>
          </a:p>
          <a:p>
            <a:pPr eaLnBrk="1" hangingPunct="1">
              <a:lnSpc>
                <a:spcPct val="150000"/>
              </a:lnSpc>
              <a:defRPr/>
            </a:pPr>
            <a:endParaRPr lang="en-US" altLang="zh-CN" dirty="0">
              <a:latin typeface="+mn-ea"/>
              <a:ea typeface="+mn-ea"/>
            </a:endParaRPr>
          </a:p>
          <a:p>
            <a:pPr eaLnBrk="1" hangingPunct="1">
              <a:lnSpc>
                <a:spcPct val="150000"/>
              </a:lnSpc>
              <a:defRPr/>
            </a:pPr>
            <a:r>
              <a:rPr lang="zh-CN" altLang="en-US" dirty="0">
                <a:latin typeface="+mn-ea"/>
                <a:ea typeface="+mn-ea"/>
              </a:rPr>
              <a:t>叫做方向角</a:t>
            </a:r>
            <a:r>
              <a:rPr lang="en-US" altLang="zh-CN" dirty="0">
                <a:latin typeface="+mn-ea"/>
                <a:ea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新课导入</a:t>
            </a:r>
          </a:p>
        </p:txBody>
      </p:sp>
      <p:sp>
        <p:nvSpPr>
          <p:cNvPr id="14" name="文本框 6148"/>
          <p:cNvSpPr txBox="1">
            <a:spLocks noChangeArrowheads="1"/>
          </p:cNvSpPr>
          <p:nvPr/>
        </p:nvSpPr>
        <p:spPr bwMode="auto">
          <a:xfrm>
            <a:off x="1073944" y="1001316"/>
            <a:ext cx="1712119" cy="484584"/>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b="1" dirty="0">
                <a:solidFill>
                  <a:srgbClr val="FF0000"/>
                </a:solidFill>
                <a:latin typeface="+mn-ea"/>
                <a:ea typeface="+mn-ea"/>
              </a:rPr>
              <a:t>认识方向角</a:t>
            </a:r>
            <a:endParaRPr lang="en-US" altLang="zh-CN" b="1" dirty="0">
              <a:latin typeface="+mn-ea"/>
              <a:ea typeface="+mn-ea"/>
            </a:endParaRPr>
          </a:p>
        </p:txBody>
      </p:sp>
      <p:sp>
        <p:nvSpPr>
          <p:cNvPr id="15" name="文本框 6148"/>
          <p:cNvSpPr txBox="1">
            <a:spLocks noChangeArrowheads="1"/>
          </p:cNvSpPr>
          <p:nvPr/>
        </p:nvSpPr>
        <p:spPr bwMode="auto">
          <a:xfrm>
            <a:off x="4301728" y="952500"/>
            <a:ext cx="3624263" cy="484585"/>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a:t>
            </a:r>
            <a:r>
              <a:rPr lang="en-US" altLang="zh-CN" dirty="0">
                <a:latin typeface="Times New Roman" panose="02020603050405020304" pitchFamily="18" charset="0"/>
                <a:ea typeface="+mn-ea"/>
                <a:cs typeface="Times New Roman" panose="02020603050405020304" pitchFamily="18" charset="0"/>
              </a:rPr>
              <a:t>1</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mn-ea"/>
                <a:ea typeface="+mn-ea"/>
              </a:rPr>
              <a:t>  </a:t>
            </a:r>
            <a:r>
              <a:rPr lang="zh-CN" altLang="en-US" dirty="0">
                <a:latin typeface="+mn-ea"/>
                <a:ea typeface="+mn-ea"/>
              </a:rPr>
              <a:t>正东、正南、正西、正北</a:t>
            </a:r>
            <a:endParaRPr lang="en-US" altLang="zh-CN" dirty="0">
              <a:latin typeface="+mn-ea"/>
              <a:ea typeface="+mn-ea"/>
            </a:endParaRPr>
          </a:p>
        </p:txBody>
      </p:sp>
      <p:grpSp>
        <p:nvGrpSpPr>
          <p:cNvPr id="2" name="组合 55"/>
          <p:cNvGrpSpPr/>
          <p:nvPr/>
        </p:nvGrpSpPr>
        <p:grpSpPr bwMode="auto">
          <a:xfrm>
            <a:off x="815579" y="1887141"/>
            <a:ext cx="2647950" cy="2639050"/>
            <a:chOff x="1087414" y="2516492"/>
            <a:chExt cx="3529978" cy="3518101"/>
          </a:xfrm>
        </p:grpSpPr>
        <p:cxnSp>
          <p:nvCxnSpPr>
            <p:cNvPr id="5" name="直接箭头连接符 4"/>
            <p:cNvCxnSpPr/>
            <p:nvPr/>
          </p:nvCxnSpPr>
          <p:spPr>
            <a:xfrm>
              <a:off x="1431840" y="4143387"/>
              <a:ext cx="26109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2728600" y="2718068"/>
              <a:ext cx="0" cy="2793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712779" y="3102174"/>
              <a:ext cx="2084020" cy="2025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712779" y="3179948"/>
              <a:ext cx="2164969" cy="2050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6148"/>
            <p:cNvSpPr txBox="1">
              <a:spLocks noChangeArrowheads="1"/>
            </p:cNvSpPr>
            <p:nvPr/>
          </p:nvSpPr>
          <p:spPr bwMode="auto">
            <a:xfrm>
              <a:off x="2655588" y="5357607"/>
              <a:ext cx="631714" cy="676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南</a:t>
              </a:r>
              <a:endParaRPr lang="en-US" altLang="zh-CN" dirty="0" smtClean="0">
                <a:latin typeface="+mn-ea"/>
                <a:ea typeface="+mn-ea"/>
              </a:endParaRPr>
            </a:p>
          </p:txBody>
        </p:sp>
        <p:sp>
          <p:nvSpPr>
            <p:cNvPr id="17" name="文本框 6148"/>
            <p:cNvSpPr txBox="1">
              <a:spLocks noChangeArrowheads="1"/>
            </p:cNvSpPr>
            <p:nvPr/>
          </p:nvSpPr>
          <p:spPr bwMode="auto">
            <a:xfrm>
              <a:off x="1087414" y="3683096"/>
              <a:ext cx="631714" cy="676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西</a:t>
              </a:r>
              <a:endParaRPr lang="en-US" altLang="zh-CN" dirty="0" smtClean="0">
                <a:latin typeface="+mn-ea"/>
                <a:ea typeface="+mn-ea"/>
              </a:endParaRPr>
            </a:p>
          </p:txBody>
        </p:sp>
        <p:sp>
          <p:nvSpPr>
            <p:cNvPr id="18" name="文本框 6148"/>
            <p:cNvSpPr txBox="1">
              <a:spLocks noChangeArrowheads="1"/>
            </p:cNvSpPr>
            <p:nvPr/>
          </p:nvSpPr>
          <p:spPr bwMode="auto">
            <a:xfrm>
              <a:off x="3985678" y="3683096"/>
              <a:ext cx="631714" cy="676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东</a:t>
              </a:r>
              <a:endParaRPr lang="en-US" altLang="zh-CN" dirty="0" smtClean="0">
                <a:latin typeface="+mn-ea"/>
                <a:ea typeface="+mn-ea"/>
              </a:endParaRPr>
            </a:p>
          </p:txBody>
        </p:sp>
        <p:sp>
          <p:nvSpPr>
            <p:cNvPr id="19" name="弧形 18"/>
            <p:cNvSpPr/>
            <p:nvPr/>
          </p:nvSpPr>
          <p:spPr>
            <a:xfrm>
              <a:off x="2617494" y="3727537"/>
              <a:ext cx="353950" cy="387281"/>
            </a:xfrm>
            <a:prstGeom prst="arc">
              <a:avLst>
                <a:gd name="adj1" fmla="val 15229893"/>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0" name="弧形 19"/>
            <p:cNvSpPr/>
            <p:nvPr/>
          </p:nvSpPr>
          <p:spPr>
            <a:xfrm rot="17944700">
              <a:off x="2448455" y="3707697"/>
              <a:ext cx="353949" cy="387282"/>
            </a:xfrm>
            <a:prstGeom prst="arc">
              <a:avLst>
                <a:gd name="adj1" fmla="val 15229893"/>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1" name="弧形 20"/>
            <p:cNvSpPr/>
            <p:nvPr/>
          </p:nvSpPr>
          <p:spPr>
            <a:xfrm rot="9992027">
              <a:off x="2447661" y="4186242"/>
              <a:ext cx="353951" cy="387281"/>
            </a:xfrm>
            <a:prstGeom prst="arc">
              <a:avLst>
                <a:gd name="adj1" fmla="val 15229893"/>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2" name="弧形 21"/>
            <p:cNvSpPr/>
            <p:nvPr/>
          </p:nvSpPr>
          <p:spPr>
            <a:xfrm rot="6295190">
              <a:off x="2604003" y="4194971"/>
              <a:ext cx="353948" cy="387282"/>
            </a:xfrm>
            <a:prstGeom prst="arc">
              <a:avLst>
                <a:gd name="adj1" fmla="val 15229893"/>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3347" name="文本框 6148"/>
            <p:cNvSpPr txBox="1">
              <a:spLocks noChangeArrowheads="1"/>
            </p:cNvSpPr>
            <p:nvPr/>
          </p:nvSpPr>
          <p:spPr bwMode="auto">
            <a:xfrm>
              <a:off x="2396870" y="2529190"/>
              <a:ext cx="353951"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D</a:t>
              </a:r>
            </a:p>
          </p:txBody>
        </p:sp>
        <p:sp>
          <p:nvSpPr>
            <p:cNvPr id="13348" name="文本框 6148"/>
            <p:cNvSpPr txBox="1">
              <a:spLocks noChangeArrowheads="1"/>
            </p:cNvSpPr>
            <p:nvPr/>
          </p:nvSpPr>
          <p:spPr bwMode="auto">
            <a:xfrm>
              <a:off x="1258834" y="4049742"/>
              <a:ext cx="315856"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C</a:t>
              </a:r>
            </a:p>
          </p:txBody>
        </p:sp>
        <p:sp>
          <p:nvSpPr>
            <p:cNvPr id="13349" name="文本框 6148"/>
            <p:cNvSpPr txBox="1">
              <a:spLocks noChangeArrowheads="1"/>
            </p:cNvSpPr>
            <p:nvPr/>
          </p:nvSpPr>
          <p:spPr bwMode="auto">
            <a:xfrm>
              <a:off x="2403219" y="5357607"/>
              <a:ext cx="350776"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B</a:t>
              </a:r>
            </a:p>
          </p:txBody>
        </p:sp>
        <p:sp>
          <p:nvSpPr>
            <p:cNvPr id="13350" name="文本框 6148"/>
            <p:cNvSpPr txBox="1">
              <a:spLocks noChangeArrowheads="1"/>
            </p:cNvSpPr>
            <p:nvPr/>
          </p:nvSpPr>
          <p:spPr bwMode="auto">
            <a:xfrm>
              <a:off x="3836480" y="4049742"/>
              <a:ext cx="349188"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A</a:t>
              </a:r>
            </a:p>
          </p:txBody>
        </p:sp>
        <p:sp>
          <p:nvSpPr>
            <p:cNvPr id="13351" name="文本框 6148"/>
            <p:cNvSpPr txBox="1">
              <a:spLocks noChangeArrowheads="1"/>
            </p:cNvSpPr>
            <p:nvPr/>
          </p:nvSpPr>
          <p:spPr bwMode="auto">
            <a:xfrm>
              <a:off x="3785689" y="2718068"/>
              <a:ext cx="369822"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H</a:t>
              </a:r>
            </a:p>
          </p:txBody>
        </p:sp>
        <p:sp>
          <p:nvSpPr>
            <p:cNvPr id="13352" name="文本框 6148"/>
            <p:cNvSpPr txBox="1">
              <a:spLocks noChangeArrowheads="1"/>
            </p:cNvSpPr>
            <p:nvPr/>
          </p:nvSpPr>
          <p:spPr bwMode="auto">
            <a:xfrm>
              <a:off x="3771402" y="5081432"/>
              <a:ext cx="492039"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G</a:t>
              </a:r>
            </a:p>
          </p:txBody>
        </p:sp>
        <p:sp>
          <p:nvSpPr>
            <p:cNvPr id="13353" name="文本框 6148"/>
            <p:cNvSpPr txBox="1">
              <a:spLocks noChangeArrowheads="1"/>
            </p:cNvSpPr>
            <p:nvPr/>
          </p:nvSpPr>
          <p:spPr bwMode="auto">
            <a:xfrm>
              <a:off x="1425490" y="5044926"/>
              <a:ext cx="431724"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F</a:t>
              </a:r>
            </a:p>
          </p:txBody>
        </p:sp>
        <p:sp>
          <p:nvSpPr>
            <p:cNvPr id="13354" name="文本框 6148"/>
            <p:cNvSpPr txBox="1">
              <a:spLocks noChangeArrowheads="1"/>
            </p:cNvSpPr>
            <p:nvPr/>
          </p:nvSpPr>
          <p:spPr bwMode="auto">
            <a:xfrm>
              <a:off x="1571515" y="2745051"/>
              <a:ext cx="349188"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E</a:t>
              </a:r>
            </a:p>
          </p:txBody>
        </p:sp>
        <p:sp>
          <p:nvSpPr>
            <p:cNvPr id="31" name="文本框 6148"/>
            <p:cNvSpPr txBox="1">
              <a:spLocks noChangeArrowheads="1"/>
            </p:cNvSpPr>
            <p:nvPr/>
          </p:nvSpPr>
          <p:spPr bwMode="auto">
            <a:xfrm>
              <a:off x="2273066" y="4486226"/>
              <a:ext cx="666633" cy="123088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en-US" altLang="zh-CN" dirty="0" smtClean="0">
                  <a:latin typeface="Times New Roman" panose="02020603050405020304" pitchFamily="18" charset="0"/>
                  <a:ea typeface="+mn-ea"/>
                  <a:cs typeface="Times New Roman" panose="02020603050405020304" pitchFamily="18" charset="0"/>
                </a:rPr>
                <a:t>45°</a:t>
              </a:r>
            </a:p>
          </p:txBody>
        </p:sp>
        <p:sp>
          <p:nvSpPr>
            <p:cNvPr id="32" name="文本框 6148"/>
            <p:cNvSpPr txBox="1">
              <a:spLocks noChangeArrowheads="1"/>
            </p:cNvSpPr>
            <p:nvPr/>
          </p:nvSpPr>
          <p:spPr bwMode="auto">
            <a:xfrm>
              <a:off x="2807961" y="4492574"/>
              <a:ext cx="666633" cy="123088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en-US" altLang="zh-CN" dirty="0" smtClean="0">
                  <a:latin typeface="Times New Roman" panose="02020603050405020304" pitchFamily="18" charset="0"/>
                  <a:ea typeface="+mn-ea"/>
                  <a:cs typeface="Times New Roman" panose="02020603050405020304" pitchFamily="18" charset="0"/>
                </a:rPr>
                <a:t>45°</a:t>
              </a:r>
            </a:p>
          </p:txBody>
        </p:sp>
        <p:sp>
          <p:nvSpPr>
            <p:cNvPr id="33" name="文本框 6148"/>
            <p:cNvSpPr txBox="1">
              <a:spLocks noChangeArrowheads="1"/>
            </p:cNvSpPr>
            <p:nvPr/>
          </p:nvSpPr>
          <p:spPr bwMode="auto">
            <a:xfrm>
              <a:off x="2273066" y="3283116"/>
              <a:ext cx="666633" cy="123088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en-US" altLang="zh-CN" dirty="0" smtClean="0">
                  <a:latin typeface="Times New Roman" panose="02020603050405020304" pitchFamily="18" charset="0"/>
                  <a:ea typeface="+mn-ea"/>
                  <a:cs typeface="Times New Roman" panose="02020603050405020304" pitchFamily="18" charset="0"/>
                </a:rPr>
                <a:t>45°</a:t>
              </a:r>
            </a:p>
          </p:txBody>
        </p:sp>
        <p:sp>
          <p:nvSpPr>
            <p:cNvPr id="34" name="文本框 6148"/>
            <p:cNvSpPr txBox="1">
              <a:spLocks noChangeArrowheads="1"/>
            </p:cNvSpPr>
            <p:nvPr/>
          </p:nvSpPr>
          <p:spPr bwMode="auto">
            <a:xfrm>
              <a:off x="2750821" y="3313274"/>
              <a:ext cx="666633" cy="123088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en-US" altLang="zh-CN" dirty="0" smtClean="0">
                  <a:latin typeface="Times New Roman" panose="02020603050405020304" pitchFamily="18" charset="0"/>
                  <a:ea typeface="+mn-ea"/>
                  <a:cs typeface="Times New Roman" panose="02020603050405020304" pitchFamily="18" charset="0"/>
                </a:rPr>
                <a:t>45°</a:t>
              </a:r>
            </a:p>
          </p:txBody>
        </p:sp>
        <p:sp>
          <p:nvSpPr>
            <p:cNvPr id="13359" name="文本框 6148"/>
            <p:cNvSpPr txBox="1">
              <a:spLocks noChangeArrowheads="1"/>
            </p:cNvSpPr>
            <p:nvPr/>
          </p:nvSpPr>
          <p:spPr bwMode="auto">
            <a:xfrm>
              <a:off x="2452423" y="4097359"/>
              <a:ext cx="368235"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O</a:t>
              </a:r>
            </a:p>
          </p:txBody>
        </p:sp>
        <p:sp>
          <p:nvSpPr>
            <p:cNvPr id="36" name="文本框 6148"/>
            <p:cNvSpPr txBox="1">
              <a:spLocks noChangeArrowheads="1"/>
            </p:cNvSpPr>
            <p:nvPr/>
          </p:nvSpPr>
          <p:spPr bwMode="auto">
            <a:xfrm>
              <a:off x="2807961" y="2516492"/>
              <a:ext cx="631714" cy="676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北</a:t>
              </a:r>
              <a:endParaRPr lang="en-US" altLang="zh-CN" dirty="0" smtClean="0">
                <a:latin typeface="+mn-ea"/>
                <a:ea typeface="+mn-ea"/>
              </a:endParaRPr>
            </a:p>
          </p:txBody>
        </p:sp>
      </p:grpSp>
      <p:sp>
        <p:nvSpPr>
          <p:cNvPr id="37" name="文本框 6148"/>
          <p:cNvSpPr txBox="1">
            <a:spLocks noChangeArrowheads="1"/>
          </p:cNvSpPr>
          <p:nvPr/>
        </p:nvSpPr>
        <p:spPr bwMode="auto">
          <a:xfrm>
            <a:off x="4375548" y="1547813"/>
            <a:ext cx="3302794" cy="483394"/>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射线    </a:t>
            </a:r>
            <a:r>
              <a:rPr lang="en-US" altLang="zh-CN" i="1" dirty="0">
                <a:solidFill>
                  <a:srgbClr val="FF0000"/>
                </a:solidFill>
                <a:latin typeface="Times New Roman" panose="02020603050405020304" pitchFamily="18" charset="0"/>
                <a:ea typeface="+mn-ea"/>
                <a:cs typeface="Times New Roman" panose="02020603050405020304" pitchFamily="18" charset="0"/>
              </a:rPr>
              <a:t>OA</a:t>
            </a:r>
            <a:r>
              <a:rPr lang="zh-CN" altLang="en-US" dirty="0">
                <a:solidFill>
                  <a:srgbClr val="FF0000"/>
                </a:solidFill>
                <a:latin typeface="+mn-ea"/>
                <a:ea typeface="+mn-ea"/>
              </a:rPr>
              <a:t>，  </a:t>
            </a:r>
            <a:r>
              <a:rPr lang="en-US" altLang="zh-CN" i="1" dirty="0">
                <a:solidFill>
                  <a:srgbClr val="FF0000"/>
                </a:solidFill>
                <a:latin typeface="Times New Roman" panose="02020603050405020304" pitchFamily="18" charset="0"/>
                <a:ea typeface="+mn-ea"/>
                <a:cs typeface="Times New Roman" panose="02020603050405020304" pitchFamily="18" charset="0"/>
              </a:rPr>
              <a:t>OB</a:t>
            </a:r>
            <a:r>
              <a:rPr lang="zh-CN" altLang="en-US" dirty="0">
                <a:solidFill>
                  <a:srgbClr val="FF0000"/>
                </a:solidFill>
                <a:latin typeface="+mn-ea"/>
                <a:ea typeface="+mn-ea"/>
              </a:rPr>
              <a:t>，  </a:t>
            </a:r>
            <a:r>
              <a:rPr lang="en-US" altLang="zh-CN" i="1" dirty="0">
                <a:solidFill>
                  <a:srgbClr val="FF0000"/>
                </a:solidFill>
                <a:latin typeface="Times New Roman" panose="02020603050405020304" pitchFamily="18" charset="0"/>
                <a:ea typeface="+mn-ea"/>
                <a:cs typeface="Times New Roman" panose="02020603050405020304" pitchFamily="18" charset="0"/>
              </a:rPr>
              <a:t>OC</a:t>
            </a:r>
            <a:r>
              <a:rPr lang="zh-CN" altLang="en-US" dirty="0">
                <a:solidFill>
                  <a:srgbClr val="FF0000"/>
                </a:solidFill>
                <a:latin typeface="+mn-ea"/>
                <a:ea typeface="+mn-ea"/>
              </a:rPr>
              <a:t>， </a:t>
            </a:r>
            <a:r>
              <a:rPr lang="en-US" altLang="zh-CN" i="1" dirty="0">
                <a:solidFill>
                  <a:srgbClr val="FF0000"/>
                </a:solidFill>
                <a:latin typeface="Times New Roman" panose="02020603050405020304" pitchFamily="18" charset="0"/>
                <a:ea typeface="+mn-ea"/>
                <a:cs typeface="Times New Roman" panose="02020603050405020304" pitchFamily="18" charset="0"/>
              </a:rPr>
              <a:t>OD</a:t>
            </a:r>
          </a:p>
        </p:txBody>
      </p:sp>
      <p:grpSp>
        <p:nvGrpSpPr>
          <p:cNvPr id="3" name="组合 56"/>
          <p:cNvGrpSpPr/>
          <p:nvPr/>
        </p:nvGrpSpPr>
        <p:grpSpPr bwMode="auto">
          <a:xfrm>
            <a:off x="4301729" y="2172891"/>
            <a:ext cx="4341019" cy="2603331"/>
            <a:chOff x="5735091" y="2897935"/>
            <a:chExt cx="5788541" cy="3469776"/>
          </a:xfrm>
        </p:grpSpPr>
        <p:grpSp>
          <p:nvGrpSpPr>
            <p:cNvPr id="13324" name="组合 49"/>
            <p:cNvGrpSpPr/>
            <p:nvPr/>
          </p:nvGrpSpPr>
          <p:grpSpPr bwMode="auto">
            <a:xfrm>
              <a:off x="5735091" y="2897935"/>
              <a:ext cx="4832781" cy="676849"/>
              <a:chOff x="5735091" y="2897935"/>
              <a:chExt cx="4832781" cy="676849"/>
            </a:xfrm>
          </p:grpSpPr>
          <p:sp>
            <p:nvSpPr>
              <p:cNvPr id="38" name="文本框 6148"/>
              <p:cNvSpPr txBox="1">
                <a:spLocks noChangeArrowheads="1"/>
              </p:cNvSpPr>
              <p:nvPr/>
            </p:nvSpPr>
            <p:spPr bwMode="auto">
              <a:xfrm>
                <a:off x="5735091" y="2897935"/>
                <a:ext cx="4832781" cy="6768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a:t>
                </a:r>
                <a:r>
                  <a:rPr lang="en-US" altLang="zh-CN" dirty="0">
                    <a:latin typeface="Times New Roman" panose="02020603050405020304" pitchFamily="18" charset="0"/>
                    <a:ea typeface="+mn-ea"/>
                    <a:cs typeface="Times New Roman" panose="02020603050405020304" pitchFamily="18" charset="0"/>
                  </a:rPr>
                  <a:t>2</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mn-ea"/>
                    <a:ea typeface="+mn-ea"/>
                  </a:rPr>
                  <a:t>  </a:t>
                </a:r>
                <a:r>
                  <a:rPr lang="zh-CN" altLang="en-US" dirty="0">
                    <a:latin typeface="+mn-ea"/>
                    <a:ea typeface="+mn-ea"/>
                  </a:rPr>
                  <a:t>西北方向：</a:t>
                </a:r>
                <a:endParaRPr lang="en-US" altLang="zh-CN" u="sng" dirty="0">
                  <a:latin typeface="+mn-ea"/>
                  <a:ea typeface="+mn-ea"/>
                </a:endParaRPr>
              </a:p>
            </p:txBody>
          </p:sp>
          <p:cxnSp>
            <p:nvCxnSpPr>
              <p:cNvPr id="40" name="直接连接符 39"/>
              <p:cNvCxnSpPr/>
              <p:nvPr/>
            </p:nvCxnSpPr>
            <p:spPr>
              <a:xfrm>
                <a:off x="8351524" y="3480324"/>
                <a:ext cx="20925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25" name="组合 42"/>
            <p:cNvGrpSpPr/>
            <p:nvPr/>
          </p:nvGrpSpPr>
          <p:grpSpPr bwMode="auto">
            <a:xfrm>
              <a:off x="6690851" y="3802463"/>
              <a:ext cx="4832781" cy="676849"/>
              <a:chOff x="6848473" y="4006078"/>
              <a:chExt cx="4832781" cy="676849"/>
            </a:xfrm>
          </p:grpSpPr>
          <p:sp>
            <p:nvSpPr>
              <p:cNvPr id="41" name="文本框 6148"/>
              <p:cNvSpPr txBox="1">
                <a:spLocks noChangeArrowheads="1"/>
              </p:cNvSpPr>
              <p:nvPr/>
            </p:nvSpPr>
            <p:spPr bwMode="auto">
              <a:xfrm>
                <a:off x="6848473" y="4006078"/>
                <a:ext cx="4832781" cy="6768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西南方向：</a:t>
                </a:r>
                <a:endParaRPr lang="en-US" altLang="zh-CN" u="sng" dirty="0">
                  <a:latin typeface="+mn-ea"/>
                  <a:ea typeface="+mn-ea"/>
                </a:endParaRPr>
              </a:p>
            </p:txBody>
          </p:sp>
          <p:cxnSp>
            <p:nvCxnSpPr>
              <p:cNvPr id="42" name="直接连接符 41"/>
              <p:cNvCxnSpPr/>
              <p:nvPr/>
            </p:nvCxnSpPr>
            <p:spPr>
              <a:xfrm>
                <a:off x="8509146" y="4605923"/>
                <a:ext cx="20925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26" name="组合 43"/>
            <p:cNvGrpSpPr/>
            <p:nvPr/>
          </p:nvGrpSpPr>
          <p:grpSpPr bwMode="auto">
            <a:xfrm>
              <a:off x="6690851" y="4748250"/>
              <a:ext cx="4832781" cy="676849"/>
              <a:chOff x="6848473" y="4006703"/>
              <a:chExt cx="4832781" cy="676849"/>
            </a:xfrm>
          </p:grpSpPr>
          <p:sp>
            <p:nvSpPr>
              <p:cNvPr id="45" name="文本框 6148"/>
              <p:cNvSpPr txBox="1">
                <a:spLocks noChangeArrowheads="1"/>
              </p:cNvSpPr>
              <p:nvPr/>
            </p:nvSpPr>
            <p:spPr bwMode="auto">
              <a:xfrm>
                <a:off x="6848473" y="4006703"/>
                <a:ext cx="4832781" cy="6768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东南方向：</a:t>
                </a:r>
                <a:endParaRPr lang="en-US" altLang="zh-CN" u="sng" dirty="0">
                  <a:latin typeface="+mn-ea"/>
                  <a:ea typeface="+mn-ea"/>
                </a:endParaRPr>
              </a:p>
            </p:txBody>
          </p:sp>
          <p:cxnSp>
            <p:nvCxnSpPr>
              <p:cNvPr id="46" name="直接连接符 45"/>
              <p:cNvCxnSpPr/>
              <p:nvPr/>
            </p:nvCxnSpPr>
            <p:spPr>
              <a:xfrm>
                <a:off x="8509146" y="4604960"/>
                <a:ext cx="20925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27" name="组合 46"/>
            <p:cNvGrpSpPr/>
            <p:nvPr/>
          </p:nvGrpSpPr>
          <p:grpSpPr bwMode="auto">
            <a:xfrm>
              <a:off x="6690851" y="5690862"/>
              <a:ext cx="4832781" cy="676849"/>
              <a:chOff x="6848473" y="4007238"/>
              <a:chExt cx="4832781" cy="676849"/>
            </a:xfrm>
          </p:grpSpPr>
          <p:sp>
            <p:nvSpPr>
              <p:cNvPr id="48" name="文本框 6148"/>
              <p:cNvSpPr txBox="1">
                <a:spLocks noChangeArrowheads="1"/>
              </p:cNvSpPr>
              <p:nvPr/>
            </p:nvSpPr>
            <p:spPr bwMode="auto">
              <a:xfrm>
                <a:off x="6848473" y="4007238"/>
                <a:ext cx="4832781" cy="6768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东北方向：</a:t>
                </a:r>
                <a:endParaRPr lang="en-US" altLang="zh-CN" u="sng" dirty="0">
                  <a:latin typeface="+mn-ea"/>
                  <a:ea typeface="+mn-ea"/>
                </a:endParaRPr>
              </a:p>
            </p:txBody>
          </p:sp>
          <p:cxnSp>
            <p:nvCxnSpPr>
              <p:cNvPr id="49" name="直接连接符 48"/>
              <p:cNvCxnSpPr/>
              <p:nvPr/>
            </p:nvCxnSpPr>
            <p:spPr>
              <a:xfrm>
                <a:off x="8509146" y="4605496"/>
                <a:ext cx="20925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1" name="文本框 6148"/>
          <p:cNvSpPr txBox="1">
            <a:spLocks noChangeArrowheads="1"/>
          </p:cNvSpPr>
          <p:nvPr/>
        </p:nvSpPr>
        <p:spPr bwMode="auto">
          <a:xfrm>
            <a:off x="6413897" y="2171700"/>
            <a:ext cx="1085850" cy="484748"/>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solidFill>
                  <a:srgbClr val="FF0000"/>
                </a:solidFill>
                <a:latin typeface="+mn-ea"/>
                <a:ea typeface="+mn-ea"/>
              </a:rPr>
              <a:t>射线</a:t>
            </a:r>
            <a:r>
              <a:rPr lang="en-US" altLang="zh-CN" i="1" dirty="0">
                <a:solidFill>
                  <a:srgbClr val="FF0000"/>
                </a:solidFill>
                <a:latin typeface="Times New Roman" panose="02020603050405020304" pitchFamily="18" charset="0"/>
                <a:ea typeface="+mn-ea"/>
                <a:cs typeface="Times New Roman" panose="02020603050405020304" pitchFamily="18" charset="0"/>
              </a:rPr>
              <a:t>O</a:t>
            </a:r>
            <a:r>
              <a:rPr lang="en-US" altLang="zh-CN" i="1" dirty="0">
                <a:solidFill>
                  <a:srgbClr val="FF0000"/>
                </a:solidFill>
                <a:latin typeface="Times New Roman" panose="02020603050405020304" pitchFamily="18" charset="0"/>
                <a:cs typeface="Times New Roman" panose="02020603050405020304" pitchFamily="18" charset="0"/>
              </a:rPr>
              <a:t>E</a:t>
            </a:r>
            <a:endParaRPr lang="en-US" altLang="zh-CN" i="1" dirty="0">
              <a:solidFill>
                <a:srgbClr val="FF0000"/>
              </a:solidFill>
              <a:latin typeface="Times New Roman" panose="02020603050405020304" pitchFamily="18" charset="0"/>
              <a:ea typeface="+mn-ea"/>
              <a:cs typeface="Times New Roman" panose="02020603050405020304" pitchFamily="18" charset="0"/>
            </a:endParaRPr>
          </a:p>
        </p:txBody>
      </p:sp>
      <p:sp>
        <p:nvSpPr>
          <p:cNvPr id="52" name="文本框 6148"/>
          <p:cNvSpPr txBox="1">
            <a:spLocks noChangeArrowheads="1"/>
          </p:cNvSpPr>
          <p:nvPr/>
        </p:nvSpPr>
        <p:spPr bwMode="auto">
          <a:xfrm>
            <a:off x="6413897" y="2817019"/>
            <a:ext cx="1085850" cy="484748"/>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solidFill>
                  <a:srgbClr val="FF0000"/>
                </a:solidFill>
                <a:latin typeface="Times New Roman" panose="02020603050405020304" pitchFamily="18" charset="0"/>
                <a:ea typeface="+mn-ea"/>
                <a:cs typeface="Times New Roman" panose="02020603050405020304" pitchFamily="18" charset="0"/>
              </a:rPr>
              <a:t>射线</a:t>
            </a:r>
            <a:r>
              <a:rPr lang="en-US" altLang="zh-CN" i="1" dirty="0">
                <a:solidFill>
                  <a:srgbClr val="FF0000"/>
                </a:solidFill>
                <a:latin typeface="Times New Roman" panose="02020603050405020304" pitchFamily="18" charset="0"/>
                <a:ea typeface="+mn-ea"/>
                <a:cs typeface="Times New Roman" panose="02020603050405020304" pitchFamily="18" charset="0"/>
              </a:rPr>
              <a:t>O</a:t>
            </a:r>
            <a:r>
              <a:rPr lang="en-US" altLang="zh-CN" i="1" dirty="0">
                <a:solidFill>
                  <a:srgbClr val="FF0000"/>
                </a:solidFill>
                <a:latin typeface="Times New Roman" panose="02020603050405020304" pitchFamily="18" charset="0"/>
                <a:cs typeface="Times New Roman" panose="02020603050405020304" pitchFamily="18" charset="0"/>
              </a:rPr>
              <a:t>F</a:t>
            </a:r>
          </a:p>
        </p:txBody>
      </p:sp>
      <p:sp>
        <p:nvSpPr>
          <p:cNvPr id="54" name="文本框 6148"/>
          <p:cNvSpPr txBox="1">
            <a:spLocks noChangeArrowheads="1"/>
          </p:cNvSpPr>
          <p:nvPr/>
        </p:nvSpPr>
        <p:spPr bwMode="auto">
          <a:xfrm>
            <a:off x="6413897" y="3558779"/>
            <a:ext cx="1085850" cy="484748"/>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solidFill>
                  <a:srgbClr val="FF0000"/>
                </a:solidFill>
                <a:latin typeface="+mn-ea"/>
                <a:ea typeface="+mn-ea"/>
              </a:rPr>
              <a:t>射线</a:t>
            </a:r>
            <a:r>
              <a:rPr lang="en-US" altLang="zh-CN" i="1" dirty="0">
                <a:solidFill>
                  <a:srgbClr val="FF0000"/>
                </a:solidFill>
                <a:latin typeface="Times New Roman" panose="02020603050405020304" pitchFamily="18" charset="0"/>
                <a:ea typeface="+mn-ea"/>
                <a:cs typeface="Times New Roman" panose="02020603050405020304" pitchFamily="18" charset="0"/>
              </a:rPr>
              <a:t>O</a:t>
            </a:r>
            <a:r>
              <a:rPr lang="en-US" altLang="zh-CN" i="1" dirty="0">
                <a:solidFill>
                  <a:srgbClr val="FF0000"/>
                </a:solidFill>
                <a:latin typeface="Times New Roman" panose="02020603050405020304" pitchFamily="18" charset="0"/>
                <a:cs typeface="Times New Roman" panose="02020603050405020304" pitchFamily="18" charset="0"/>
              </a:rPr>
              <a:t>G</a:t>
            </a:r>
          </a:p>
        </p:txBody>
      </p:sp>
      <p:sp>
        <p:nvSpPr>
          <p:cNvPr id="55" name="文本框 6148"/>
          <p:cNvSpPr txBox="1">
            <a:spLocks noChangeArrowheads="1"/>
          </p:cNvSpPr>
          <p:nvPr/>
        </p:nvSpPr>
        <p:spPr bwMode="auto">
          <a:xfrm>
            <a:off x="6413897" y="4268391"/>
            <a:ext cx="1085850" cy="484748"/>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solidFill>
                  <a:srgbClr val="FF0000"/>
                </a:solidFill>
                <a:latin typeface="+mn-ea"/>
                <a:ea typeface="+mn-ea"/>
              </a:rPr>
              <a:t>射线</a:t>
            </a:r>
            <a:r>
              <a:rPr lang="en-US" altLang="zh-CN" i="1" dirty="0">
                <a:solidFill>
                  <a:srgbClr val="FF0000"/>
                </a:solidFill>
                <a:latin typeface="Times New Roman" panose="02020603050405020304" pitchFamily="18" charset="0"/>
                <a:ea typeface="+mn-ea"/>
                <a:cs typeface="Times New Roman" panose="02020603050405020304" pitchFamily="18" charset="0"/>
              </a:rPr>
              <a:t>O</a:t>
            </a:r>
            <a:r>
              <a:rPr lang="en-US" altLang="zh-CN" i="1" dirty="0">
                <a:solidFill>
                  <a:srgbClr val="FF0000"/>
                </a:solidFill>
                <a:latin typeface="Times New Roman" panose="02020603050405020304" pitchFamily="18" charset="0"/>
                <a:cs typeface="Times New Roman" panose="02020603050405020304" pitchFamily="18" charset="0"/>
              </a:rPr>
              <a: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1000" fill="hold"/>
                                        <p:tgtEl>
                                          <p:spTgt spid="51"/>
                                        </p:tgtEl>
                                        <p:attrNameLst>
                                          <p:attrName>ppt_w</p:attrName>
                                        </p:attrNameLst>
                                      </p:cBhvr>
                                      <p:tavLst>
                                        <p:tav tm="0">
                                          <p:val>
                                            <p:strVal val="#ppt_w*0.70"/>
                                          </p:val>
                                        </p:tav>
                                        <p:tav tm="100000">
                                          <p:val>
                                            <p:strVal val="#ppt_w"/>
                                          </p:val>
                                        </p:tav>
                                      </p:tavLst>
                                    </p:anim>
                                    <p:anim calcmode="lin" valueType="num">
                                      <p:cBhvr>
                                        <p:cTn id="30" dur="1000" fill="hold"/>
                                        <p:tgtEl>
                                          <p:spTgt spid="51"/>
                                        </p:tgtEl>
                                        <p:attrNameLst>
                                          <p:attrName>ppt_h</p:attrName>
                                        </p:attrNameLst>
                                      </p:cBhvr>
                                      <p:tavLst>
                                        <p:tav tm="0">
                                          <p:val>
                                            <p:strVal val="#ppt_h"/>
                                          </p:val>
                                        </p:tav>
                                        <p:tav tm="100000">
                                          <p:val>
                                            <p:strVal val="#ppt_h"/>
                                          </p:val>
                                        </p:tav>
                                      </p:tavLst>
                                    </p:anim>
                                    <p:animEffect transition="in" filter="fade">
                                      <p:cBhvr>
                                        <p:cTn id="31" dur="10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p:cTn id="36" dur="1000" fill="hold"/>
                                        <p:tgtEl>
                                          <p:spTgt spid="52"/>
                                        </p:tgtEl>
                                        <p:attrNameLst>
                                          <p:attrName>ppt_w</p:attrName>
                                        </p:attrNameLst>
                                      </p:cBhvr>
                                      <p:tavLst>
                                        <p:tav tm="0">
                                          <p:val>
                                            <p:strVal val="#ppt_w*0.70"/>
                                          </p:val>
                                        </p:tav>
                                        <p:tav tm="100000">
                                          <p:val>
                                            <p:strVal val="#ppt_w"/>
                                          </p:val>
                                        </p:tav>
                                      </p:tavLst>
                                    </p:anim>
                                    <p:anim calcmode="lin" valueType="num">
                                      <p:cBhvr>
                                        <p:cTn id="37" dur="1000" fill="hold"/>
                                        <p:tgtEl>
                                          <p:spTgt spid="52"/>
                                        </p:tgtEl>
                                        <p:attrNameLst>
                                          <p:attrName>ppt_h</p:attrName>
                                        </p:attrNameLst>
                                      </p:cBhvr>
                                      <p:tavLst>
                                        <p:tav tm="0">
                                          <p:val>
                                            <p:strVal val="#ppt_h"/>
                                          </p:val>
                                        </p:tav>
                                        <p:tav tm="100000">
                                          <p:val>
                                            <p:strVal val="#ppt_h"/>
                                          </p:val>
                                        </p:tav>
                                      </p:tavLst>
                                    </p:anim>
                                    <p:animEffect transition="in" filter="fade">
                                      <p:cBhvr>
                                        <p:cTn id="38" dur="10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1000" fill="hold"/>
                                        <p:tgtEl>
                                          <p:spTgt spid="54"/>
                                        </p:tgtEl>
                                        <p:attrNameLst>
                                          <p:attrName>ppt_w</p:attrName>
                                        </p:attrNameLst>
                                      </p:cBhvr>
                                      <p:tavLst>
                                        <p:tav tm="0">
                                          <p:val>
                                            <p:strVal val="#ppt_w*0.70"/>
                                          </p:val>
                                        </p:tav>
                                        <p:tav tm="100000">
                                          <p:val>
                                            <p:strVal val="#ppt_w"/>
                                          </p:val>
                                        </p:tav>
                                      </p:tavLst>
                                    </p:anim>
                                    <p:anim calcmode="lin" valueType="num">
                                      <p:cBhvr>
                                        <p:cTn id="44" dur="1000" fill="hold"/>
                                        <p:tgtEl>
                                          <p:spTgt spid="54"/>
                                        </p:tgtEl>
                                        <p:attrNameLst>
                                          <p:attrName>ppt_h</p:attrName>
                                        </p:attrNameLst>
                                      </p:cBhvr>
                                      <p:tavLst>
                                        <p:tav tm="0">
                                          <p:val>
                                            <p:strVal val="#ppt_h"/>
                                          </p:val>
                                        </p:tav>
                                        <p:tav tm="100000">
                                          <p:val>
                                            <p:strVal val="#ppt_h"/>
                                          </p:val>
                                        </p:tav>
                                      </p:tavLst>
                                    </p:anim>
                                    <p:animEffect transition="in" filter="fade">
                                      <p:cBhvr>
                                        <p:cTn id="45" dur="10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strVal val="#ppt_w*0.70"/>
                                          </p:val>
                                        </p:tav>
                                        <p:tav tm="100000">
                                          <p:val>
                                            <p:strVal val="#ppt_w"/>
                                          </p:val>
                                        </p:tav>
                                      </p:tavLst>
                                    </p:anim>
                                    <p:anim calcmode="lin" valueType="num">
                                      <p:cBhvr>
                                        <p:cTn id="51" dur="1000" fill="hold"/>
                                        <p:tgtEl>
                                          <p:spTgt spid="55"/>
                                        </p:tgtEl>
                                        <p:attrNameLst>
                                          <p:attrName>ppt_h</p:attrName>
                                        </p:attrNameLst>
                                      </p:cBhvr>
                                      <p:tavLst>
                                        <p:tav tm="0">
                                          <p:val>
                                            <p:strVal val="#ppt_h"/>
                                          </p:val>
                                        </p:tav>
                                        <p:tav tm="100000">
                                          <p:val>
                                            <p:strVal val="#ppt_h"/>
                                          </p:val>
                                        </p:tav>
                                      </p:tavLst>
                                    </p:anim>
                                    <p:animEffect transition="in" filter="fade">
                                      <p:cBhvr>
                                        <p:cTn id="5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p:bldP spid="51" grpId="0"/>
      <p:bldP spid="52"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新知探究</a:t>
            </a:r>
          </a:p>
        </p:txBody>
      </p:sp>
      <p:sp>
        <p:nvSpPr>
          <p:cNvPr id="30" name="文本框 6148"/>
          <p:cNvSpPr txBox="1">
            <a:spLocks noChangeArrowheads="1"/>
          </p:cNvSpPr>
          <p:nvPr/>
        </p:nvSpPr>
        <p:spPr bwMode="auto">
          <a:xfrm>
            <a:off x="1073944" y="1001316"/>
            <a:ext cx="1712119" cy="484584"/>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b="1" dirty="0">
                <a:solidFill>
                  <a:srgbClr val="FF0000"/>
                </a:solidFill>
                <a:latin typeface="+mn-ea"/>
                <a:ea typeface="+mn-ea"/>
              </a:rPr>
              <a:t>认识方向角</a:t>
            </a:r>
            <a:endParaRPr lang="en-US" altLang="zh-CN" b="1" dirty="0">
              <a:latin typeface="+mn-ea"/>
              <a:ea typeface="+mn-ea"/>
            </a:endParaRPr>
          </a:p>
        </p:txBody>
      </p:sp>
      <p:grpSp>
        <p:nvGrpSpPr>
          <p:cNvPr id="14340" name="组合 30"/>
          <p:cNvGrpSpPr/>
          <p:nvPr/>
        </p:nvGrpSpPr>
        <p:grpSpPr bwMode="auto">
          <a:xfrm>
            <a:off x="815579" y="1887141"/>
            <a:ext cx="2647950" cy="2681883"/>
            <a:chOff x="1087414" y="2516492"/>
            <a:chExt cx="3529978" cy="3575202"/>
          </a:xfrm>
        </p:grpSpPr>
        <p:cxnSp>
          <p:nvCxnSpPr>
            <p:cNvPr id="32" name="直接箭头连接符 31"/>
            <p:cNvCxnSpPr/>
            <p:nvPr/>
          </p:nvCxnSpPr>
          <p:spPr>
            <a:xfrm>
              <a:off x="1431840" y="4143387"/>
              <a:ext cx="26109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2728600" y="2718068"/>
              <a:ext cx="0" cy="2793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468296" y="4164021"/>
              <a:ext cx="260304" cy="11713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563580" y="3710078"/>
              <a:ext cx="1157083" cy="423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6148"/>
            <p:cNvSpPr txBox="1">
              <a:spLocks noChangeArrowheads="1"/>
            </p:cNvSpPr>
            <p:nvPr/>
          </p:nvSpPr>
          <p:spPr bwMode="auto">
            <a:xfrm>
              <a:off x="2655588" y="5357608"/>
              <a:ext cx="631714" cy="67698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南</a:t>
              </a:r>
              <a:endParaRPr lang="en-US" altLang="zh-CN" dirty="0" smtClean="0">
                <a:latin typeface="+mn-ea"/>
                <a:ea typeface="+mn-ea"/>
              </a:endParaRPr>
            </a:p>
          </p:txBody>
        </p:sp>
        <p:sp>
          <p:nvSpPr>
            <p:cNvPr id="37" name="文本框 6148"/>
            <p:cNvSpPr txBox="1">
              <a:spLocks noChangeArrowheads="1"/>
            </p:cNvSpPr>
            <p:nvPr/>
          </p:nvSpPr>
          <p:spPr bwMode="auto">
            <a:xfrm>
              <a:off x="1087414" y="3683095"/>
              <a:ext cx="631714" cy="676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西</a:t>
              </a:r>
              <a:endParaRPr lang="en-US" altLang="zh-CN" dirty="0" smtClean="0">
                <a:latin typeface="+mn-ea"/>
                <a:ea typeface="+mn-ea"/>
              </a:endParaRPr>
            </a:p>
          </p:txBody>
        </p:sp>
        <p:sp>
          <p:nvSpPr>
            <p:cNvPr id="38" name="文本框 6148"/>
            <p:cNvSpPr txBox="1">
              <a:spLocks noChangeArrowheads="1"/>
            </p:cNvSpPr>
            <p:nvPr/>
          </p:nvSpPr>
          <p:spPr bwMode="auto">
            <a:xfrm>
              <a:off x="3985678" y="3683095"/>
              <a:ext cx="631714" cy="676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东</a:t>
              </a:r>
              <a:endParaRPr lang="en-US" altLang="zh-CN" dirty="0" smtClean="0">
                <a:latin typeface="+mn-ea"/>
                <a:ea typeface="+mn-ea"/>
              </a:endParaRPr>
            </a:p>
          </p:txBody>
        </p:sp>
        <p:sp>
          <p:nvSpPr>
            <p:cNvPr id="40" name="弧形 39"/>
            <p:cNvSpPr/>
            <p:nvPr/>
          </p:nvSpPr>
          <p:spPr>
            <a:xfrm rot="17130984">
              <a:off x="2489722" y="3853720"/>
              <a:ext cx="353950" cy="387282"/>
            </a:xfrm>
            <a:prstGeom prst="arc">
              <a:avLst>
                <a:gd name="adj1" fmla="val 15229893"/>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1" name="弧形 40"/>
            <p:cNvSpPr/>
            <p:nvPr/>
          </p:nvSpPr>
          <p:spPr>
            <a:xfrm rot="9992027">
              <a:off x="2573052" y="4716372"/>
              <a:ext cx="257130" cy="190466"/>
            </a:xfrm>
            <a:prstGeom prst="arc">
              <a:avLst>
                <a:gd name="adj1" fmla="val 15229893"/>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2" name="弧形 41"/>
            <p:cNvSpPr/>
            <p:nvPr/>
          </p:nvSpPr>
          <p:spPr>
            <a:xfrm rot="6295190">
              <a:off x="2605591" y="4096564"/>
              <a:ext cx="353949" cy="387282"/>
            </a:xfrm>
            <a:prstGeom prst="arc">
              <a:avLst>
                <a:gd name="adj1" fmla="val 15229893"/>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4359" name="文本框 6148"/>
            <p:cNvSpPr txBox="1">
              <a:spLocks noChangeArrowheads="1"/>
            </p:cNvSpPr>
            <p:nvPr/>
          </p:nvSpPr>
          <p:spPr bwMode="auto">
            <a:xfrm>
              <a:off x="1322323" y="3327558"/>
              <a:ext cx="350776"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B</a:t>
              </a:r>
            </a:p>
          </p:txBody>
        </p:sp>
        <p:sp>
          <p:nvSpPr>
            <p:cNvPr id="14360" name="文本框 6148"/>
            <p:cNvSpPr txBox="1">
              <a:spLocks noChangeArrowheads="1"/>
            </p:cNvSpPr>
            <p:nvPr/>
          </p:nvSpPr>
          <p:spPr bwMode="auto">
            <a:xfrm>
              <a:off x="2176247" y="5070321"/>
              <a:ext cx="349188"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A</a:t>
              </a:r>
            </a:p>
          </p:txBody>
        </p:sp>
        <p:sp>
          <p:nvSpPr>
            <p:cNvPr id="14361" name="文本框 6148"/>
            <p:cNvSpPr txBox="1">
              <a:spLocks noChangeArrowheads="1"/>
            </p:cNvSpPr>
            <p:nvPr/>
          </p:nvSpPr>
          <p:spPr bwMode="auto">
            <a:xfrm>
              <a:off x="3623792" y="4560825"/>
              <a:ext cx="492039"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C</a:t>
              </a:r>
            </a:p>
          </p:txBody>
        </p:sp>
        <p:sp>
          <p:nvSpPr>
            <p:cNvPr id="51" name="文本框 6148"/>
            <p:cNvSpPr txBox="1">
              <a:spLocks noChangeArrowheads="1"/>
            </p:cNvSpPr>
            <p:nvPr/>
          </p:nvSpPr>
          <p:spPr bwMode="auto">
            <a:xfrm>
              <a:off x="2519087" y="4860808"/>
              <a:ext cx="666633" cy="12308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en-US" altLang="zh-CN" dirty="0" smtClean="0">
                  <a:latin typeface="Times New Roman" panose="02020603050405020304" pitchFamily="18" charset="0"/>
                  <a:ea typeface="+mn-ea"/>
                  <a:cs typeface="Times New Roman" panose="02020603050405020304" pitchFamily="18" charset="0"/>
                </a:rPr>
                <a:t>25°</a:t>
              </a:r>
            </a:p>
          </p:txBody>
        </p:sp>
        <p:sp>
          <p:nvSpPr>
            <p:cNvPr id="52" name="文本框 6148"/>
            <p:cNvSpPr txBox="1">
              <a:spLocks noChangeArrowheads="1"/>
            </p:cNvSpPr>
            <p:nvPr/>
          </p:nvSpPr>
          <p:spPr bwMode="auto">
            <a:xfrm>
              <a:off x="2785740" y="4344964"/>
              <a:ext cx="666633" cy="12308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en-US" altLang="zh-CN" dirty="0" smtClean="0">
                  <a:latin typeface="Times New Roman" panose="02020603050405020304" pitchFamily="18" charset="0"/>
                  <a:ea typeface="+mn-ea"/>
                  <a:cs typeface="Times New Roman" panose="02020603050405020304" pitchFamily="18" charset="0"/>
                </a:rPr>
                <a:t>60°</a:t>
              </a:r>
            </a:p>
          </p:txBody>
        </p:sp>
        <p:sp>
          <p:nvSpPr>
            <p:cNvPr id="14364" name="文本框 6148"/>
            <p:cNvSpPr txBox="1">
              <a:spLocks noChangeArrowheads="1"/>
            </p:cNvSpPr>
            <p:nvPr/>
          </p:nvSpPr>
          <p:spPr bwMode="auto">
            <a:xfrm>
              <a:off x="2254814" y="3457084"/>
              <a:ext cx="539656" cy="12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a:latin typeface="Times New Roman" panose="02020603050405020304" pitchFamily="18" charset="0"/>
                  <a:ea typeface="Gungsuh" pitchFamily="18" charset="-127"/>
                </a:rPr>
                <a:t>70°</a:t>
              </a:r>
            </a:p>
          </p:txBody>
        </p:sp>
        <p:sp>
          <p:nvSpPr>
            <p:cNvPr id="14365" name="文本框 6148"/>
            <p:cNvSpPr txBox="1">
              <a:spLocks noChangeArrowheads="1"/>
            </p:cNvSpPr>
            <p:nvPr/>
          </p:nvSpPr>
          <p:spPr bwMode="auto">
            <a:xfrm>
              <a:off x="2403219" y="4011649"/>
              <a:ext cx="368235" cy="67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en-US" altLang="zh-CN" i="1">
                  <a:latin typeface="Times New Roman" panose="02020603050405020304" pitchFamily="18" charset="0"/>
                </a:rPr>
                <a:t>O</a:t>
              </a:r>
            </a:p>
          </p:txBody>
        </p:sp>
        <p:sp>
          <p:nvSpPr>
            <p:cNvPr id="56" name="文本框 6148"/>
            <p:cNvSpPr txBox="1">
              <a:spLocks noChangeArrowheads="1"/>
            </p:cNvSpPr>
            <p:nvPr/>
          </p:nvSpPr>
          <p:spPr bwMode="auto">
            <a:xfrm>
              <a:off x="2807961" y="2516492"/>
              <a:ext cx="631714" cy="6769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smtClean="0">
                  <a:latin typeface="+mn-ea"/>
                  <a:ea typeface="+mn-ea"/>
                </a:rPr>
                <a:t>北</a:t>
              </a:r>
              <a:endParaRPr lang="en-US" altLang="zh-CN" dirty="0" smtClean="0">
                <a:latin typeface="+mn-ea"/>
                <a:ea typeface="+mn-ea"/>
              </a:endParaRPr>
            </a:p>
          </p:txBody>
        </p:sp>
      </p:grpSp>
      <p:cxnSp>
        <p:nvCxnSpPr>
          <p:cNvPr id="57" name="直接连接符 56"/>
          <p:cNvCxnSpPr/>
          <p:nvPr/>
        </p:nvCxnSpPr>
        <p:spPr bwMode="auto">
          <a:xfrm>
            <a:off x="2052638" y="3117057"/>
            <a:ext cx="802481" cy="4226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组合 57"/>
          <p:cNvGrpSpPr/>
          <p:nvPr/>
        </p:nvGrpSpPr>
        <p:grpSpPr bwMode="auto">
          <a:xfrm>
            <a:off x="4357688" y="1120379"/>
            <a:ext cx="4341019" cy="2698581"/>
            <a:chOff x="5735091" y="2897935"/>
            <a:chExt cx="5788541" cy="3595347"/>
          </a:xfrm>
        </p:grpSpPr>
        <p:sp>
          <p:nvSpPr>
            <p:cNvPr id="69" name="文本框 6148"/>
            <p:cNvSpPr txBox="1">
              <a:spLocks noChangeArrowheads="1"/>
            </p:cNvSpPr>
            <p:nvPr/>
          </p:nvSpPr>
          <p:spPr bwMode="auto">
            <a:xfrm>
              <a:off x="5735091" y="2897935"/>
              <a:ext cx="4832781" cy="6765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a:t>
              </a:r>
              <a:r>
                <a:rPr lang="en-US" altLang="zh-CN" dirty="0">
                  <a:latin typeface="Times New Roman" panose="02020603050405020304" pitchFamily="18" charset="0"/>
                  <a:ea typeface="+mn-ea"/>
                  <a:cs typeface="Times New Roman" panose="02020603050405020304" pitchFamily="18" charset="0"/>
                </a:rPr>
                <a:t>3</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mn-ea"/>
                  <a:ea typeface="+mn-ea"/>
                </a:rPr>
                <a:t>  </a:t>
              </a:r>
              <a:r>
                <a:rPr lang="zh-CN" altLang="en-US" dirty="0">
                  <a:latin typeface="+mn-ea"/>
                  <a:ea typeface="+mn-ea"/>
                </a:rPr>
                <a:t>南偏西</a:t>
              </a:r>
              <a:r>
                <a:rPr lang="en-US" altLang="zh-CN" dirty="0">
                  <a:latin typeface="Times New Roman" panose="02020603050405020304" pitchFamily="18" charset="0"/>
                  <a:ea typeface="Gungsuh" pitchFamily="18" charset="-127"/>
                  <a:cs typeface="Times New Roman" panose="02020603050405020304" pitchFamily="18" charset="0"/>
                </a:rPr>
                <a:t>25°</a:t>
              </a:r>
              <a:r>
                <a:rPr lang="zh-CN" altLang="en-US" dirty="0">
                  <a:latin typeface="+mn-ea"/>
                  <a:ea typeface="+mn-ea"/>
                </a:rPr>
                <a:t>：</a:t>
              </a:r>
              <a:endParaRPr lang="en-US" altLang="zh-CN" u="sng" dirty="0">
                <a:latin typeface="+mn-ea"/>
                <a:ea typeface="+mn-ea"/>
              </a:endParaRPr>
            </a:p>
          </p:txBody>
        </p:sp>
        <p:sp>
          <p:nvSpPr>
            <p:cNvPr id="67" name="文本框 6148"/>
            <p:cNvSpPr txBox="1">
              <a:spLocks noChangeArrowheads="1"/>
            </p:cNvSpPr>
            <p:nvPr/>
          </p:nvSpPr>
          <p:spPr bwMode="auto">
            <a:xfrm>
              <a:off x="6690851" y="4362073"/>
              <a:ext cx="4832781" cy="6765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北偏西</a:t>
              </a:r>
              <a:r>
                <a:rPr lang="en-US" altLang="zh-CN" dirty="0">
                  <a:latin typeface="Times New Roman" panose="02020603050405020304" pitchFamily="18" charset="0"/>
                  <a:ea typeface="Gungsuh" pitchFamily="18" charset="-127"/>
                  <a:cs typeface="Times New Roman" panose="02020603050405020304" pitchFamily="18" charset="0"/>
                </a:rPr>
                <a:t>70°</a:t>
              </a:r>
              <a:r>
                <a:rPr lang="zh-CN" altLang="en-US" dirty="0">
                  <a:latin typeface="+mn-ea"/>
                  <a:ea typeface="+mn-ea"/>
                </a:rPr>
                <a:t>：</a:t>
              </a:r>
              <a:endParaRPr lang="en-US" altLang="zh-CN" u="sng" dirty="0">
                <a:latin typeface="+mn-ea"/>
                <a:ea typeface="+mn-ea"/>
              </a:endParaRPr>
            </a:p>
          </p:txBody>
        </p:sp>
        <p:sp>
          <p:nvSpPr>
            <p:cNvPr id="65" name="文本框 6148"/>
            <p:cNvSpPr txBox="1">
              <a:spLocks noChangeArrowheads="1"/>
            </p:cNvSpPr>
            <p:nvPr/>
          </p:nvSpPr>
          <p:spPr bwMode="auto">
            <a:xfrm>
              <a:off x="6690851" y="5816694"/>
              <a:ext cx="4832781" cy="6765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南偏东</a:t>
              </a:r>
              <a:r>
                <a:rPr lang="en-US" altLang="zh-CN" dirty="0">
                  <a:latin typeface="Times New Roman" panose="02020603050405020304" pitchFamily="18" charset="0"/>
                  <a:ea typeface="Gungsuh" pitchFamily="18" charset="-127"/>
                  <a:cs typeface="Times New Roman" panose="02020603050405020304" pitchFamily="18" charset="0"/>
                </a:rPr>
                <a:t>60°</a:t>
              </a:r>
              <a:r>
                <a:rPr lang="zh-CN" altLang="en-US" dirty="0">
                  <a:latin typeface="+mn-ea"/>
                  <a:ea typeface="+mn-ea"/>
                </a:rPr>
                <a:t>：</a:t>
              </a:r>
              <a:endParaRPr lang="en-US" altLang="zh-CN" u="sng" dirty="0">
                <a:latin typeface="+mn-ea"/>
                <a:ea typeface="+mn-ea"/>
              </a:endParaRPr>
            </a:p>
          </p:txBody>
        </p:sp>
      </p:grpSp>
      <p:sp>
        <p:nvSpPr>
          <p:cNvPr id="71" name="文本框 6148"/>
          <p:cNvSpPr txBox="1">
            <a:spLocks noChangeArrowheads="1"/>
          </p:cNvSpPr>
          <p:nvPr/>
        </p:nvSpPr>
        <p:spPr bwMode="auto">
          <a:xfrm>
            <a:off x="5074444" y="1640682"/>
            <a:ext cx="1085850" cy="484585"/>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solidFill>
                  <a:srgbClr val="FF0000"/>
                </a:solidFill>
                <a:latin typeface="+mn-ea"/>
                <a:ea typeface="+mn-ea"/>
              </a:rPr>
              <a:t>射线</a:t>
            </a:r>
            <a:r>
              <a:rPr lang="en-US" altLang="zh-CN" i="1" dirty="0">
                <a:solidFill>
                  <a:srgbClr val="FF0000"/>
                </a:solidFill>
                <a:latin typeface="Times New Roman" panose="02020603050405020304" pitchFamily="18" charset="0"/>
                <a:ea typeface="+mn-ea"/>
                <a:cs typeface="Times New Roman" panose="02020603050405020304" pitchFamily="18" charset="0"/>
              </a:rPr>
              <a:t>OA</a:t>
            </a:r>
          </a:p>
        </p:txBody>
      </p:sp>
      <p:sp>
        <p:nvSpPr>
          <p:cNvPr id="72" name="文本框 6148"/>
          <p:cNvSpPr txBox="1">
            <a:spLocks noChangeArrowheads="1"/>
          </p:cNvSpPr>
          <p:nvPr/>
        </p:nvSpPr>
        <p:spPr bwMode="auto">
          <a:xfrm>
            <a:off x="5074444" y="2767013"/>
            <a:ext cx="1085850" cy="484585"/>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solidFill>
                  <a:srgbClr val="FF0000"/>
                </a:solidFill>
                <a:latin typeface="+mn-ea"/>
                <a:ea typeface="+mn-ea"/>
              </a:rPr>
              <a:t>射线</a:t>
            </a:r>
            <a:r>
              <a:rPr lang="en-US" altLang="zh-CN" i="1" dirty="0">
                <a:solidFill>
                  <a:srgbClr val="FF0000"/>
                </a:solidFill>
                <a:latin typeface="Times New Roman" panose="02020603050405020304" pitchFamily="18" charset="0"/>
                <a:ea typeface="+mn-ea"/>
                <a:cs typeface="Times New Roman" panose="02020603050405020304" pitchFamily="18" charset="0"/>
              </a:rPr>
              <a:t>OB</a:t>
            </a:r>
          </a:p>
        </p:txBody>
      </p:sp>
      <p:sp>
        <p:nvSpPr>
          <p:cNvPr id="73" name="文本框 6148"/>
          <p:cNvSpPr txBox="1">
            <a:spLocks noChangeArrowheads="1"/>
          </p:cNvSpPr>
          <p:nvPr/>
        </p:nvSpPr>
        <p:spPr bwMode="auto">
          <a:xfrm>
            <a:off x="5073254" y="3890963"/>
            <a:ext cx="1085850" cy="485775"/>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solidFill>
                  <a:srgbClr val="FF0000"/>
                </a:solidFill>
                <a:latin typeface="+mn-ea"/>
                <a:ea typeface="+mn-ea"/>
              </a:rPr>
              <a:t>射线</a:t>
            </a:r>
            <a:r>
              <a:rPr lang="en-US" altLang="zh-CN" i="1" dirty="0">
                <a:solidFill>
                  <a:srgbClr val="FF0000"/>
                </a:solidFill>
                <a:latin typeface="Times New Roman" panose="02020603050405020304" pitchFamily="18" charset="0"/>
                <a:ea typeface="+mn-ea"/>
                <a:cs typeface="Times New Roman" panose="02020603050405020304" pitchFamily="18" charset="0"/>
              </a:rPr>
              <a:t>OC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1000" fill="hold"/>
                                        <p:tgtEl>
                                          <p:spTgt spid="71"/>
                                        </p:tgtEl>
                                        <p:attrNameLst>
                                          <p:attrName>ppt_w</p:attrName>
                                        </p:attrNameLst>
                                      </p:cBhvr>
                                      <p:tavLst>
                                        <p:tav tm="0">
                                          <p:val>
                                            <p:strVal val="#ppt_w*0.70"/>
                                          </p:val>
                                        </p:tav>
                                        <p:tav tm="100000">
                                          <p:val>
                                            <p:strVal val="#ppt_w"/>
                                          </p:val>
                                        </p:tav>
                                      </p:tavLst>
                                    </p:anim>
                                    <p:anim calcmode="lin" valueType="num">
                                      <p:cBhvr>
                                        <p:cTn id="13" dur="1000" fill="hold"/>
                                        <p:tgtEl>
                                          <p:spTgt spid="71"/>
                                        </p:tgtEl>
                                        <p:attrNameLst>
                                          <p:attrName>ppt_h</p:attrName>
                                        </p:attrNameLst>
                                      </p:cBhvr>
                                      <p:tavLst>
                                        <p:tav tm="0">
                                          <p:val>
                                            <p:strVal val="#ppt_h"/>
                                          </p:val>
                                        </p:tav>
                                        <p:tav tm="100000">
                                          <p:val>
                                            <p:strVal val="#ppt_h"/>
                                          </p:val>
                                        </p:tav>
                                      </p:tavLst>
                                    </p:anim>
                                    <p:animEffect transition="in" filter="fade">
                                      <p:cBhvr>
                                        <p:cTn id="14" dur="10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1000" fill="hold"/>
                                        <p:tgtEl>
                                          <p:spTgt spid="72"/>
                                        </p:tgtEl>
                                        <p:attrNameLst>
                                          <p:attrName>ppt_w</p:attrName>
                                        </p:attrNameLst>
                                      </p:cBhvr>
                                      <p:tavLst>
                                        <p:tav tm="0">
                                          <p:val>
                                            <p:strVal val="#ppt_w*0.70"/>
                                          </p:val>
                                        </p:tav>
                                        <p:tav tm="100000">
                                          <p:val>
                                            <p:strVal val="#ppt_w"/>
                                          </p:val>
                                        </p:tav>
                                      </p:tavLst>
                                    </p:anim>
                                    <p:anim calcmode="lin" valueType="num">
                                      <p:cBhvr>
                                        <p:cTn id="20" dur="1000" fill="hold"/>
                                        <p:tgtEl>
                                          <p:spTgt spid="72"/>
                                        </p:tgtEl>
                                        <p:attrNameLst>
                                          <p:attrName>ppt_h</p:attrName>
                                        </p:attrNameLst>
                                      </p:cBhvr>
                                      <p:tavLst>
                                        <p:tav tm="0">
                                          <p:val>
                                            <p:strVal val="#ppt_h"/>
                                          </p:val>
                                        </p:tav>
                                        <p:tav tm="100000">
                                          <p:val>
                                            <p:strVal val="#ppt_h"/>
                                          </p:val>
                                        </p:tav>
                                      </p:tavLst>
                                    </p:anim>
                                    <p:animEffect transition="in" filter="fade">
                                      <p:cBhvr>
                                        <p:cTn id="21" dur="10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1000" fill="hold"/>
                                        <p:tgtEl>
                                          <p:spTgt spid="73"/>
                                        </p:tgtEl>
                                        <p:attrNameLst>
                                          <p:attrName>ppt_w</p:attrName>
                                        </p:attrNameLst>
                                      </p:cBhvr>
                                      <p:tavLst>
                                        <p:tav tm="0">
                                          <p:val>
                                            <p:strVal val="#ppt_w*0.70"/>
                                          </p:val>
                                        </p:tav>
                                        <p:tav tm="100000">
                                          <p:val>
                                            <p:strVal val="#ppt_w"/>
                                          </p:val>
                                        </p:tav>
                                      </p:tavLst>
                                    </p:anim>
                                    <p:anim calcmode="lin" valueType="num">
                                      <p:cBhvr>
                                        <p:cTn id="27" dur="1000" fill="hold"/>
                                        <p:tgtEl>
                                          <p:spTgt spid="73"/>
                                        </p:tgtEl>
                                        <p:attrNameLst>
                                          <p:attrName>ppt_h</p:attrName>
                                        </p:attrNameLst>
                                      </p:cBhvr>
                                      <p:tavLst>
                                        <p:tav tm="0">
                                          <p:val>
                                            <p:strVal val="#ppt_h"/>
                                          </p:val>
                                        </p:tav>
                                        <p:tav tm="100000">
                                          <p:val>
                                            <p:strVal val="#ppt_h"/>
                                          </p:val>
                                        </p:tav>
                                      </p:tavLst>
                                    </p:anim>
                                    <p:animEffect transition="in" filter="fade">
                                      <p:cBhvr>
                                        <p:cTn id="28"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a:latin typeface="Times New Roman" panose="02020603050405020304" pitchFamily="18" charset="0"/>
              </a:rPr>
              <a:t>新知探究</a:t>
            </a:r>
          </a:p>
        </p:txBody>
      </p:sp>
      <p:sp>
        <p:nvSpPr>
          <p:cNvPr id="4" name="文本框 6148"/>
          <p:cNvSpPr txBox="1">
            <a:spLocks noChangeArrowheads="1"/>
          </p:cNvSpPr>
          <p:nvPr/>
        </p:nvSpPr>
        <p:spPr bwMode="auto">
          <a:xfrm>
            <a:off x="1073944" y="1213247"/>
            <a:ext cx="3467100" cy="485775"/>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b="1" dirty="0">
                <a:solidFill>
                  <a:srgbClr val="FF0000"/>
                </a:solidFill>
                <a:latin typeface="+mn-ea"/>
                <a:ea typeface="+mn-ea"/>
              </a:rPr>
              <a:t>方向角问题的实际应用题解法：</a:t>
            </a:r>
            <a:endParaRPr lang="en-US" altLang="zh-CN" b="1" dirty="0">
              <a:latin typeface="+mn-ea"/>
              <a:ea typeface="+mn-ea"/>
            </a:endParaRPr>
          </a:p>
        </p:txBody>
      </p:sp>
      <p:sp>
        <p:nvSpPr>
          <p:cNvPr id="5" name="文本框 6148"/>
          <p:cNvSpPr txBox="1">
            <a:spLocks noChangeArrowheads="1"/>
          </p:cNvSpPr>
          <p:nvPr/>
        </p:nvSpPr>
        <p:spPr bwMode="auto">
          <a:xfrm>
            <a:off x="1537098" y="2235994"/>
            <a:ext cx="5778103" cy="1315641"/>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dirty="0">
                <a:latin typeface="+mn-ea"/>
                <a:ea typeface="+mn-ea"/>
              </a:rPr>
              <a:t>直接或间接把问题放在直角三角形中，解题时应善于发</a:t>
            </a:r>
            <a:endParaRPr lang="en-US" altLang="zh-CN" dirty="0">
              <a:latin typeface="+mn-ea"/>
              <a:ea typeface="+mn-ea"/>
            </a:endParaRPr>
          </a:p>
          <a:p>
            <a:pPr eaLnBrk="1" hangingPunct="1">
              <a:lnSpc>
                <a:spcPct val="150000"/>
              </a:lnSpc>
              <a:defRPr/>
            </a:pPr>
            <a:endParaRPr lang="en-US" altLang="zh-CN" dirty="0">
              <a:latin typeface="+mn-ea"/>
              <a:ea typeface="+mn-ea"/>
            </a:endParaRPr>
          </a:p>
          <a:p>
            <a:pPr eaLnBrk="1" hangingPunct="1">
              <a:lnSpc>
                <a:spcPct val="150000"/>
              </a:lnSpc>
              <a:defRPr/>
            </a:pPr>
            <a:r>
              <a:rPr lang="zh-CN" altLang="en-US" dirty="0">
                <a:latin typeface="+mn-ea"/>
                <a:ea typeface="+mn-ea"/>
              </a:rPr>
              <a:t>现直角三角形，用三角函数等知识解决问题</a:t>
            </a:r>
            <a:r>
              <a:rPr lang="en-US" altLang="zh-CN" dirty="0">
                <a:latin typeface="+mn-ea"/>
                <a:ea typeface="+mn-ea"/>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42"/>
          <p:cNvSpPr txBox="1">
            <a:spLocks noChangeArrowheads="1"/>
          </p:cNvSpPr>
          <p:nvPr/>
        </p:nvSpPr>
        <p:spPr bwMode="auto">
          <a:xfrm>
            <a:off x="1073944" y="116682"/>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新课导入</a:t>
            </a:r>
          </a:p>
        </p:txBody>
      </p:sp>
      <p:sp>
        <p:nvSpPr>
          <p:cNvPr id="3" name="Text Box 3"/>
          <p:cNvSpPr txBox="1">
            <a:spLocks noChangeArrowheads="1"/>
          </p:cNvSpPr>
          <p:nvPr/>
        </p:nvSpPr>
        <p:spPr bwMode="auto">
          <a:xfrm>
            <a:off x="702469" y="1333500"/>
            <a:ext cx="7922419" cy="1731169"/>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defRPr/>
            </a:pPr>
            <a:r>
              <a:rPr lang="zh-CN" altLang="en-US" dirty="0">
                <a:latin typeface="+mn-ea"/>
                <a:ea typeface="+mn-ea"/>
              </a:rPr>
              <a:t>如图，海中有一个小岛</a:t>
            </a:r>
            <a:r>
              <a:rPr lang="en-US" altLang="zh-CN" i="1" dirty="0">
                <a:latin typeface="Times New Roman" panose="02020603050405020304" pitchFamily="18" charset="0"/>
                <a:ea typeface="+mn-ea"/>
                <a:cs typeface="Times New Roman" panose="02020603050405020304" pitchFamily="18" charset="0"/>
              </a:rPr>
              <a:t>A</a:t>
            </a:r>
            <a:r>
              <a:rPr lang="zh-CN" altLang="en-US" dirty="0">
                <a:latin typeface="+mn-ea"/>
                <a:ea typeface="+mn-ea"/>
              </a:rPr>
              <a:t>，该岛四周</a:t>
            </a:r>
            <a:r>
              <a:rPr lang="en-US" altLang="zh-CN" dirty="0">
                <a:latin typeface="Times New Roman" panose="02020603050405020304" pitchFamily="18" charset="0"/>
                <a:ea typeface="+mn-ea"/>
                <a:cs typeface="Times New Roman" panose="02020603050405020304" pitchFamily="18" charset="0"/>
              </a:rPr>
              <a:t>10</a:t>
            </a:r>
            <a:r>
              <a:rPr lang="zh-CN" altLang="en-US" dirty="0">
                <a:latin typeface="Times New Roman" panose="02020603050405020304" pitchFamily="18" charset="0"/>
                <a:ea typeface="+mn-ea"/>
                <a:cs typeface="Times New Roman" panose="02020603050405020304" pitchFamily="18" charset="0"/>
              </a:rPr>
              <a:t>海里</a:t>
            </a:r>
            <a:r>
              <a:rPr lang="zh-CN" altLang="en-US" dirty="0">
                <a:latin typeface="+mn-ea"/>
                <a:ea typeface="+mn-ea"/>
              </a:rPr>
              <a:t>内有暗礁</a:t>
            </a:r>
            <a:r>
              <a:rPr lang="en-US" altLang="zh-CN" dirty="0">
                <a:latin typeface="+mn-ea"/>
                <a:ea typeface="+mn-ea"/>
              </a:rPr>
              <a:t>.</a:t>
            </a:r>
            <a:r>
              <a:rPr lang="zh-CN" altLang="en-US" dirty="0">
                <a:latin typeface="+mn-ea"/>
                <a:ea typeface="+mn-ea"/>
              </a:rPr>
              <a:t>今有货轮由西向东航行，开始在</a:t>
            </a:r>
            <a:r>
              <a:rPr lang="en-US" altLang="zh-CN" i="1" dirty="0">
                <a:latin typeface="Times New Roman" panose="02020603050405020304" pitchFamily="18" charset="0"/>
                <a:ea typeface="+mn-ea"/>
                <a:cs typeface="Times New Roman" panose="02020603050405020304" pitchFamily="18" charset="0"/>
              </a:rPr>
              <a:t>A</a:t>
            </a:r>
            <a:r>
              <a:rPr lang="zh-CN" altLang="en-US" dirty="0">
                <a:latin typeface="+mn-ea"/>
                <a:ea typeface="+mn-ea"/>
              </a:rPr>
              <a:t>岛南偏西</a:t>
            </a:r>
            <a:r>
              <a:rPr lang="en-US" altLang="zh-CN" dirty="0">
                <a:latin typeface="Times New Roman" panose="02020603050405020304" pitchFamily="18" charset="0"/>
                <a:ea typeface="+mn-ea"/>
                <a:cs typeface="Times New Roman" panose="02020603050405020304" pitchFamily="18" charset="0"/>
              </a:rPr>
              <a:t>55</a:t>
            </a:r>
            <a:r>
              <a:rPr lang="zh-CN" altLang="en-US" dirty="0">
                <a:latin typeface="+mn-ea"/>
                <a:ea typeface="+mn-ea"/>
              </a:rPr>
              <a:t>°的</a:t>
            </a:r>
            <a:r>
              <a:rPr lang="en-US" altLang="zh-CN" i="1" dirty="0">
                <a:latin typeface="Times New Roman" panose="02020603050405020304" pitchFamily="18" charset="0"/>
                <a:ea typeface="+mn-ea"/>
                <a:cs typeface="Times New Roman" panose="02020603050405020304" pitchFamily="18" charset="0"/>
              </a:rPr>
              <a:t>B</a:t>
            </a:r>
            <a:r>
              <a:rPr lang="zh-CN" altLang="en-US" dirty="0">
                <a:latin typeface="+mn-ea"/>
                <a:ea typeface="+mn-ea"/>
              </a:rPr>
              <a:t>处，往东行驶</a:t>
            </a:r>
            <a:r>
              <a:rPr lang="en-US" altLang="zh-CN" dirty="0">
                <a:latin typeface="Times New Roman" panose="02020603050405020304" pitchFamily="18" charset="0"/>
                <a:ea typeface="+mn-ea"/>
                <a:cs typeface="Times New Roman" panose="02020603050405020304" pitchFamily="18" charset="0"/>
              </a:rPr>
              <a:t>20</a:t>
            </a:r>
            <a:r>
              <a:rPr lang="zh-CN" altLang="en-US" dirty="0">
                <a:latin typeface="Times New Roman" panose="02020603050405020304" pitchFamily="18" charset="0"/>
                <a:ea typeface="+mn-ea"/>
                <a:cs typeface="Times New Roman" panose="02020603050405020304" pitchFamily="18" charset="0"/>
              </a:rPr>
              <a:t>海里</a:t>
            </a:r>
            <a:r>
              <a:rPr lang="zh-CN" altLang="en-US" dirty="0">
                <a:latin typeface="+mn-ea"/>
                <a:ea typeface="+mn-ea"/>
              </a:rPr>
              <a:t>后到达该岛的南偏西</a:t>
            </a:r>
            <a:r>
              <a:rPr lang="en-US" altLang="zh-CN" dirty="0">
                <a:latin typeface="Times New Roman" panose="02020603050405020304" pitchFamily="18" charset="0"/>
                <a:ea typeface="+mn-ea"/>
                <a:cs typeface="Times New Roman" panose="02020603050405020304" pitchFamily="18" charset="0"/>
              </a:rPr>
              <a:t>25</a:t>
            </a:r>
            <a:r>
              <a:rPr lang="zh-CN" altLang="en-US" dirty="0">
                <a:latin typeface="+mn-ea"/>
                <a:ea typeface="+mn-ea"/>
              </a:rPr>
              <a:t>°的</a:t>
            </a:r>
            <a:r>
              <a:rPr lang="en-US" altLang="zh-CN" i="1" dirty="0">
                <a:latin typeface="Times New Roman" panose="02020603050405020304" pitchFamily="18" charset="0"/>
                <a:ea typeface="+mn-ea"/>
                <a:cs typeface="Times New Roman" panose="02020603050405020304" pitchFamily="18" charset="0"/>
              </a:rPr>
              <a:t>C</a:t>
            </a:r>
            <a:r>
              <a:rPr lang="zh-CN" altLang="en-US" dirty="0">
                <a:latin typeface="+mn-ea"/>
                <a:ea typeface="+mn-ea"/>
              </a:rPr>
              <a:t>处。之后，货轮继续向东航行</a:t>
            </a:r>
            <a:r>
              <a:rPr lang="en-US" altLang="zh-CN" dirty="0">
                <a:latin typeface="+mn-ea"/>
                <a:ea typeface="+mn-ea"/>
              </a:rPr>
              <a:t>.</a:t>
            </a:r>
            <a:r>
              <a:rPr lang="zh-CN" altLang="en-US" dirty="0">
                <a:latin typeface="+mn-ea"/>
                <a:ea typeface="+mn-ea"/>
              </a:rPr>
              <a:t>货轮继续航行会有触礁的危险吗？</a:t>
            </a:r>
          </a:p>
        </p:txBody>
      </p:sp>
      <p:grpSp>
        <p:nvGrpSpPr>
          <p:cNvPr id="16388" name="组合 1"/>
          <p:cNvGrpSpPr/>
          <p:nvPr/>
        </p:nvGrpSpPr>
        <p:grpSpPr bwMode="auto">
          <a:xfrm>
            <a:off x="6060282" y="3109912"/>
            <a:ext cx="2313385" cy="1629977"/>
            <a:chOff x="4518" y="4945"/>
            <a:chExt cx="4856" cy="3421"/>
          </a:xfrm>
        </p:grpSpPr>
        <p:pic>
          <p:nvPicPr>
            <p:cNvPr id="16395" name="Picture 2" descr="u=3816121802,299306378&amp;gp=0"/>
            <p:cNvPicPr>
              <a:picLocks noChangeAspect="1" noChangeArrowheads="1"/>
            </p:cNvPicPr>
            <p:nvPr/>
          </p:nvPicPr>
          <p:blipFill>
            <a:blip r:embed="rId3" cstate="email">
              <a:clrChange>
                <a:clrFrom>
                  <a:srgbClr val="E8EEFE"/>
                </a:clrFrom>
                <a:clrTo>
                  <a:srgbClr val="E8EEFE">
                    <a:alpha val="0"/>
                  </a:srgbClr>
                </a:clrTo>
              </a:clrChange>
            </a:blip>
            <a:srcRect/>
            <a:stretch>
              <a:fillRect/>
            </a:stretch>
          </p:blipFill>
          <p:spPr bwMode="auto">
            <a:xfrm>
              <a:off x="4772" y="7212"/>
              <a:ext cx="12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5"/>
            <p:cNvSpPr>
              <a:spLocks noChangeShapeType="1"/>
            </p:cNvSpPr>
            <p:nvPr/>
          </p:nvSpPr>
          <p:spPr bwMode="auto">
            <a:xfrm>
              <a:off x="4857" y="4945"/>
              <a:ext cx="0" cy="2835"/>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7" name="Line 6"/>
            <p:cNvSpPr>
              <a:spLocks noChangeShapeType="1"/>
            </p:cNvSpPr>
            <p:nvPr/>
          </p:nvSpPr>
          <p:spPr bwMode="auto">
            <a:xfrm>
              <a:off x="4837" y="7780"/>
              <a:ext cx="4537"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8" name="Line 7"/>
            <p:cNvSpPr>
              <a:spLocks noChangeShapeType="1"/>
            </p:cNvSpPr>
            <p:nvPr/>
          </p:nvSpPr>
          <p:spPr bwMode="auto">
            <a:xfrm flipV="1">
              <a:off x="4857" y="5737"/>
              <a:ext cx="3290" cy="2042"/>
            </a:xfrm>
            <a:prstGeom prst="line">
              <a:avLst/>
            </a:prstGeom>
            <a:noFill/>
            <a:ln w="28575">
              <a:solidFill>
                <a:srgbClr val="FF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9" name="Line 8"/>
            <p:cNvSpPr>
              <a:spLocks noChangeShapeType="1"/>
            </p:cNvSpPr>
            <p:nvPr/>
          </p:nvSpPr>
          <p:spPr bwMode="auto">
            <a:xfrm flipV="1">
              <a:off x="7320" y="5737"/>
              <a:ext cx="792" cy="2042"/>
            </a:xfrm>
            <a:prstGeom prst="line">
              <a:avLst/>
            </a:prstGeom>
            <a:noFill/>
            <a:ln w="28575">
              <a:solidFill>
                <a:srgbClr val="FF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400" name="Text Box 9"/>
            <p:cNvSpPr txBox="1">
              <a:spLocks noChangeArrowheads="1"/>
            </p:cNvSpPr>
            <p:nvPr/>
          </p:nvSpPr>
          <p:spPr bwMode="auto">
            <a:xfrm>
              <a:off x="4518" y="7668"/>
              <a:ext cx="79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i="1">
                  <a:latin typeface="Times New Roman" panose="02020603050405020304" pitchFamily="18" charset="0"/>
                  <a:ea typeface="黑体" panose="02010609060101010101" pitchFamily="49" charset="-122"/>
                </a:rPr>
                <a:t>B</a:t>
              </a:r>
            </a:p>
          </p:txBody>
        </p:sp>
        <p:sp>
          <p:nvSpPr>
            <p:cNvPr id="16401" name="Text Box 10"/>
            <p:cNvSpPr txBox="1">
              <a:spLocks noChangeArrowheads="1"/>
            </p:cNvSpPr>
            <p:nvPr/>
          </p:nvSpPr>
          <p:spPr bwMode="auto">
            <a:xfrm>
              <a:off x="8033" y="5738"/>
              <a:ext cx="79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i="1">
                  <a:latin typeface="Times New Roman" panose="02020603050405020304" pitchFamily="18" charset="0"/>
                  <a:ea typeface="黑体" panose="02010609060101010101" pitchFamily="49" charset="-122"/>
                </a:rPr>
                <a:t>A</a:t>
              </a:r>
            </a:p>
          </p:txBody>
        </p:sp>
        <p:sp>
          <p:nvSpPr>
            <p:cNvPr id="16402" name="Text Box 11"/>
            <p:cNvSpPr txBox="1">
              <a:spLocks noChangeArrowheads="1"/>
            </p:cNvSpPr>
            <p:nvPr/>
          </p:nvSpPr>
          <p:spPr bwMode="auto">
            <a:xfrm>
              <a:off x="6765" y="7688"/>
              <a:ext cx="79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i="1">
                  <a:latin typeface="Times New Roman" panose="02020603050405020304" pitchFamily="18" charset="0"/>
                  <a:ea typeface="黑体" panose="02010609060101010101" pitchFamily="49" charset="-122"/>
                </a:rPr>
                <a:t>C</a:t>
              </a:r>
            </a:p>
          </p:txBody>
        </p:sp>
        <p:sp>
          <p:nvSpPr>
            <p:cNvPr id="16403" name="Line 28"/>
            <p:cNvSpPr>
              <a:spLocks noChangeShapeType="1"/>
            </p:cNvSpPr>
            <p:nvPr/>
          </p:nvSpPr>
          <p:spPr bwMode="auto">
            <a:xfrm>
              <a:off x="7310" y="5400"/>
              <a:ext cx="0" cy="2835"/>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6404" name="Freeform 30"/>
            <p:cNvSpPr>
              <a:spLocks noChangeArrowheads="1"/>
            </p:cNvSpPr>
            <p:nvPr/>
          </p:nvSpPr>
          <p:spPr bwMode="auto">
            <a:xfrm>
              <a:off x="4837" y="7042"/>
              <a:ext cx="567" cy="397"/>
            </a:xfrm>
            <a:custGeom>
              <a:avLst/>
              <a:gdLst>
                <a:gd name="T0" fmla="*/ 0 w 227"/>
                <a:gd name="T1" fmla="*/ 23 h 159"/>
                <a:gd name="T2" fmla="*/ 136 w 227"/>
                <a:gd name="T3" fmla="*/ 23 h 159"/>
                <a:gd name="T4" fmla="*/ 227 w 227"/>
                <a:gd name="T5" fmla="*/ 159 h 159"/>
                <a:gd name="T6" fmla="*/ 0 60000 65536"/>
                <a:gd name="T7" fmla="*/ 0 60000 65536"/>
                <a:gd name="T8" fmla="*/ 0 60000 65536"/>
                <a:gd name="T9" fmla="*/ 0 w 227"/>
                <a:gd name="T10" fmla="*/ 0 h 159"/>
                <a:gd name="T11" fmla="*/ 227 w 227"/>
                <a:gd name="T12" fmla="*/ 159 h 159"/>
              </a:gdLst>
              <a:ahLst/>
              <a:cxnLst>
                <a:cxn ang="T6">
                  <a:pos x="T0" y="T1"/>
                </a:cxn>
                <a:cxn ang="T7">
                  <a:pos x="T2" y="T3"/>
                </a:cxn>
                <a:cxn ang="T8">
                  <a:pos x="T4" y="T5"/>
                </a:cxn>
              </a:cxnLst>
              <a:rect l="T9" t="T10" r="T11" b="T12"/>
              <a:pathLst>
                <a:path w="227" h="159">
                  <a:moveTo>
                    <a:pt x="0" y="23"/>
                  </a:moveTo>
                  <a:cubicBezTo>
                    <a:pt x="49" y="11"/>
                    <a:pt x="98" y="0"/>
                    <a:pt x="136" y="23"/>
                  </a:cubicBezTo>
                  <a:cubicBezTo>
                    <a:pt x="174" y="46"/>
                    <a:pt x="200" y="102"/>
                    <a:pt x="227" y="159"/>
                  </a:cubicBezTo>
                </a:path>
              </a:pathLst>
            </a:cu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405" name="Text Box 31"/>
            <p:cNvSpPr txBox="1">
              <a:spLocks noChangeArrowheads="1"/>
            </p:cNvSpPr>
            <p:nvPr/>
          </p:nvSpPr>
          <p:spPr bwMode="auto">
            <a:xfrm>
              <a:off x="4952" y="6590"/>
              <a:ext cx="1135"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a:latin typeface="Times New Roman" panose="02020603050405020304" pitchFamily="18" charset="0"/>
                  <a:ea typeface="黑体" panose="02010609060101010101" pitchFamily="49" charset="-122"/>
                </a:rPr>
                <a:t>60°</a:t>
              </a:r>
            </a:p>
          </p:txBody>
        </p:sp>
      </p:grpSp>
      <p:sp>
        <p:nvSpPr>
          <p:cNvPr id="16389" name="Line 28"/>
          <p:cNvSpPr>
            <a:spLocks noChangeShapeType="1"/>
          </p:cNvSpPr>
          <p:nvPr/>
        </p:nvSpPr>
        <p:spPr bwMode="auto">
          <a:xfrm>
            <a:off x="7789069" y="3487342"/>
            <a:ext cx="1191" cy="972740"/>
          </a:xfrm>
          <a:prstGeom prst="line">
            <a:avLst/>
          </a:prstGeom>
          <a:noFill/>
          <a:ln w="28575">
            <a:solidFill>
              <a:schemeClr val="tx1"/>
            </a:solidFill>
            <a:prstDash val="dash"/>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6390" name="Text Box 11"/>
          <p:cNvSpPr txBox="1">
            <a:spLocks noChangeArrowheads="1"/>
          </p:cNvSpPr>
          <p:nvPr/>
        </p:nvSpPr>
        <p:spPr bwMode="auto">
          <a:xfrm>
            <a:off x="7662863" y="4429125"/>
            <a:ext cx="3786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sz="1500" i="1">
                <a:latin typeface="Times New Roman" panose="02020603050405020304" pitchFamily="18" charset="0"/>
                <a:ea typeface="黑体" panose="02010609060101010101" pitchFamily="49" charset="-122"/>
              </a:rPr>
              <a:t>D</a:t>
            </a:r>
          </a:p>
        </p:txBody>
      </p:sp>
      <p:sp>
        <p:nvSpPr>
          <p:cNvPr id="24" name="Text Box 3"/>
          <p:cNvSpPr txBox="1">
            <a:spLocks noChangeArrowheads="1"/>
          </p:cNvSpPr>
          <p:nvPr/>
        </p:nvSpPr>
        <p:spPr bwMode="auto">
          <a:xfrm>
            <a:off x="726281" y="3143250"/>
            <a:ext cx="4816079" cy="1176338"/>
          </a:xfrm>
          <a:prstGeom prst="rect">
            <a:avLst/>
          </a:prstGeom>
          <a:noFill/>
          <a:ln w="9525">
            <a:noFill/>
            <a:round/>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ts val="0"/>
              </a:spcBef>
              <a:defRPr/>
            </a:pPr>
            <a:r>
              <a:rPr lang="zh-CN" altLang="en-US" b="1" dirty="0">
                <a:solidFill>
                  <a:srgbClr val="0070C0"/>
                </a:solidFill>
                <a:latin typeface="+mn-ea"/>
                <a:ea typeface="+mn-ea"/>
              </a:rPr>
              <a:t>分析：</a:t>
            </a:r>
            <a:r>
              <a:rPr lang="zh-CN" altLang="en-US" dirty="0">
                <a:solidFill>
                  <a:srgbClr val="FF0000"/>
                </a:solidFill>
                <a:latin typeface="+mn-ea"/>
                <a:ea typeface="+mn-ea"/>
              </a:rPr>
              <a:t>这船继续向东航行是否安全，取决于</a:t>
            </a:r>
            <a:r>
              <a:rPr lang="zh-CN" altLang="en-US" dirty="0">
                <a:solidFill>
                  <a:srgbClr val="FF0000"/>
                </a:solidFill>
                <a:latin typeface="+mn-ea"/>
                <a:ea typeface="+mn-ea"/>
                <a:sym typeface="+mn-ea"/>
              </a:rPr>
              <a:t>小岛</a:t>
            </a:r>
            <a:r>
              <a:rPr lang="en-US" altLang="zh-CN" i="1" dirty="0">
                <a:solidFill>
                  <a:srgbClr val="FF0000"/>
                </a:solidFill>
                <a:latin typeface="Times New Roman" panose="02020603050405020304" pitchFamily="18" charset="0"/>
                <a:ea typeface="+mn-ea"/>
                <a:cs typeface="Times New Roman" panose="02020603050405020304" pitchFamily="18" charset="0"/>
                <a:sym typeface="+mn-ea"/>
              </a:rPr>
              <a:t>A</a:t>
            </a:r>
            <a:r>
              <a:rPr lang="zh-CN" altLang="en-US" dirty="0">
                <a:solidFill>
                  <a:srgbClr val="FF0000"/>
                </a:solidFill>
                <a:latin typeface="+mn-ea"/>
                <a:ea typeface="+mn-ea"/>
                <a:sym typeface="宋体" panose="02010600030101010101" pitchFamily="2" charset="-122"/>
              </a:rPr>
              <a:t>到</a:t>
            </a:r>
            <a:r>
              <a:rPr lang="en-US" altLang="zh-CN" i="1" dirty="0">
                <a:solidFill>
                  <a:srgbClr val="FF0000"/>
                </a:solidFill>
                <a:latin typeface="Times New Roman" panose="02020603050405020304" pitchFamily="18" charset="0"/>
                <a:ea typeface="+mn-ea"/>
                <a:cs typeface="Times New Roman" panose="02020603050405020304" pitchFamily="18" charset="0"/>
                <a:sym typeface="宋体" panose="02010600030101010101" pitchFamily="2" charset="-122"/>
              </a:rPr>
              <a:t>BC</a:t>
            </a:r>
            <a:r>
              <a:rPr lang="zh-CN" altLang="en-US" dirty="0">
                <a:solidFill>
                  <a:srgbClr val="FF0000"/>
                </a:solidFill>
                <a:latin typeface="+mn-ea"/>
                <a:ea typeface="+mn-ea"/>
              </a:rPr>
              <a:t>航线的距离是否大于</a:t>
            </a:r>
            <a:r>
              <a:rPr lang="en-US" altLang="zh-CN" dirty="0">
                <a:solidFill>
                  <a:srgbClr val="FF0000"/>
                </a:solidFill>
                <a:latin typeface="Times New Roman" panose="02020603050405020304" pitchFamily="18" charset="0"/>
                <a:ea typeface="+mn-ea"/>
                <a:cs typeface="Times New Roman" panose="02020603050405020304" pitchFamily="18" charset="0"/>
              </a:rPr>
              <a:t>10</a:t>
            </a:r>
            <a:r>
              <a:rPr lang="zh-CN" altLang="en-US" dirty="0">
                <a:solidFill>
                  <a:srgbClr val="FF0000"/>
                </a:solidFill>
                <a:latin typeface="Times New Roman" panose="02020603050405020304" pitchFamily="18" charset="0"/>
                <a:ea typeface="+mn-ea"/>
                <a:cs typeface="Times New Roman" panose="02020603050405020304" pitchFamily="18" charset="0"/>
              </a:rPr>
              <a:t>海里</a:t>
            </a:r>
            <a:r>
              <a:rPr lang="en-US" altLang="en-US" dirty="0">
                <a:solidFill>
                  <a:srgbClr val="FF0000"/>
                </a:solidFill>
                <a:latin typeface="+mn-ea"/>
                <a:ea typeface="+mn-ea"/>
              </a:rPr>
              <a:t>.</a:t>
            </a:r>
          </a:p>
        </p:txBody>
      </p:sp>
      <p:sp>
        <p:nvSpPr>
          <p:cNvPr id="25" name="Text Box 11"/>
          <p:cNvSpPr txBox="1">
            <a:spLocks noChangeArrowheads="1"/>
          </p:cNvSpPr>
          <p:nvPr/>
        </p:nvSpPr>
        <p:spPr bwMode="auto">
          <a:xfrm>
            <a:off x="5888832" y="3028950"/>
            <a:ext cx="378619" cy="297656"/>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sz="1500">
                <a:latin typeface="+mn-ea"/>
                <a:ea typeface="+mn-ea"/>
              </a:rPr>
              <a:t>北</a:t>
            </a:r>
          </a:p>
        </p:txBody>
      </p:sp>
      <p:sp>
        <p:nvSpPr>
          <p:cNvPr id="26" name="Text Box 11"/>
          <p:cNvSpPr txBox="1">
            <a:spLocks noChangeArrowheads="1"/>
          </p:cNvSpPr>
          <p:nvPr/>
        </p:nvSpPr>
        <p:spPr bwMode="auto">
          <a:xfrm>
            <a:off x="8246269" y="4460082"/>
            <a:ext cx="378619" cy="297656"/>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sz="1500">
                <a:latin typeface="+mn-ea"/>
                <a:ea typeface="+mn-ea"/>
              </a:rPr>
              <a:t>东</a:t>
            </a:r>
          </a:p>
        </p:txBody>
      </p:sp>
      <p:sp>
        <p:nvSpPr>
          <p:cNvPr id="16394" name="文本框 6151"/>
          <p:cNvSpPr txBox="1">
            <a:spLocks noChangeArrowheads="1"/>
          </p:cNvSpPr>
          <p:nvPr/>
        </p:nvSpPr>
        <p:spPr bwMode="auto">
          <a:xfrm>
            <a:off x="701279" y="1017985"/>
            <a:ext cx="2677715"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rgbClr val="0070C0"/>
                </a:solidFill>
                <a:latin typeface="微软雅黑" panose="020B0503020204020204" pitchFamily="34" charset="-122"/>
                <a:sym typeface="宋体" panose="02010600030101010101" pitchFamily="2" charset="-122"/>
              </a:rPr>
              <a:t>与方向角有关的实际问题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Text Box 42"/>
          <p:cNvSpPr txBox="1">
            <a:spLocks noChangeArrowheads="1"/>
          </p:cNvSpPr>
          <p:nvPr/>
        </p:nvSpPr>
        <p:spPr bwMode="auto">
          <a:xfrm>
            <a:off x="941784" y="288569"/>
            <a:ext cx="146327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100" b="1" dirty="0">
                <a:latin typeface="Times New Roman" panose="02020603050405020304" pitchFamily="18" charset="0"/>
              </a:rPr>
              <a:t>新课导入</a:t>
            </a:r>
          </a:p>
        </p:txBody>
      </p:sp>
      <p:sp>
        <p:nvSpPr>
          <p:cNvPr id="3" name="Text Box 15"/>
          <p:cNvSpPr txBox="1">
            <a:spLocks noChangeArrowheads="1"/>
          </p:cNvSpPr>
          <p:nvPr/>
        </p:nvSpPr>
        <p:spPr bwMode="auto">
          <a:xfrm>
            <a:off x="754857" y="1190626"/>
            <a:ext cx="3022997"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mn-ea"/>
                <a:ea typeface="+mn-ea"/>
              </a:rPr>
              <a:t>解：由点</a:t>
            </a:r>
            <a:r>
              <a:rPr lang="en-US" altLang="zh-CN" i="1" dirty="0">
                <a:solidFill>
                  <a:srgbClr val="FF0000"/>
                </a:solidFill>
                <a:latin typeface="Times New Roman" panose="02020603050405020304" pitchFamily="18" charset="0"/>
                <a:ea typeface="+mn-ea"/>
                <a:cs typeface="Times New Roman" panose="02020603050405020304" pitchFamily="18" charset="0"/>
              </a:rPr>
              <a:t>A</a:t>
            </a:r>
            <a:r>
              <a:rPr lang="zh-CN" altLang="en-US" dirty="0">
                <a:solidFill>
                  <a:srgbClr val="FF0000"/>
                </a:solidFill>
                <a:latin typeface="+mn-ea"/>
                <a:ea typeface="+mn-ea"/>
              </a:rPr>
              <a:t>作</a:t>
            </a:r>
            <a:r>
              <a:rPr lang="en-US" altLang="zh-CN" i="1" dirty="0">
                <a:solidFill>
                  <a:srgbClr val="FF0000"/>
                </a:solidFill>
                <a:latin typeface="Times New Roman" panose="02020603050405020304" pitchFamily="18" charset="0"/>
                <a:ea typeface="+mn-ea"/>
                <a:cs typeface="Times New Roman" panose="02020603050405020304" pitchFamily="18" charset="0"/>
              </a:rPr>
              <a:t>AD</a:t>
            </a:r>
            <a:r>
              <a:rPr lang="en-US" altLang="zh-CN" dirty="0">
                <a:solidFill>
                  <a:srgbClr val="FF0000"/>
                </a:solidFill>
                <a:latin typeface="+mn-ea"/>
                <a:ea typeface="+mn-ea"/>
              </a:rPr>
              <a:t>⊥</a:t>
            </a:r>
            <a:r>
              <a:rPr lang="en-US" altLang="zh-CN" i="1" dirty="0">
                <a:solidFill>
                  <a:srgbClr val="FF0000"/>
                </a:solidFill>
                <a:latin typeface="Times New Roman" panose="02020603050405020304" pitchFamily="18" charset="0"/>
                <a:ea typeface="+mn-ea"/>
                <a:cs typeface="Times New Roman" panose="02020603050405020304" pitchFamily="18" charset="0"/>
              </a:rPr>
              <a:t>BC</a:t>
            </a:r>
            <a:r>
              <a:rPr lang="zh-CN" altLang="en-US" dirty="0">
                <a:solidFill>
                  <a:srgbClr val="FF0000"/>
                </a:solidFill>
                <a:latin typeface="+mn-ea"/>
                <a:ea typeface="+mn-ea"/>
              </a:rPr>
              <a:t>于点</a:t>
            </a:r>
            <a:r>
              <a:rPr lang="en-US" altLang="zh-CN" i="1" dirty="0">
                <a:solidFill>
                  <a:srgbClr val="FF0000"/>
                </a:solidFill>
                <a:latin typeface="Times New Roman" panose="02020603050405020304" pitchFamily="18" charset="0"/>
                <a:ea typeface="+mn-ea"/>
                <a:cs typeface="Times New Roman" panose="02020603050405020304" pitchFamily="18" charset="0"/>
              </a:rPr>
              <a:t>D</a:t>
            </a:r>
            <a:r>
              <a:rPr lang="en-US" altLang="zh-CN" dirty="0">
                <a:solidFill>
                  <a:srgbClr val="FF0000"/>
                </a:solidFill>
                <a:latin typeface="+mn-ea"/>
                <a:ea typeface="+mn-ea"/>
              </a:rPr>
              <a:t>,</a:t>
            </a:r>
          </a:p>
        </p:txBody>
      </p:sp>
      <p:sp>
        <p:nvSpPr>
          <p:cNvPr id="4" name="Text Box 18"/>
          <p:cNvSpPr txBox="1">
            <a:spLocks noChangeArrowheads="1"/>
          </p:cNvSpPr>
          <p:nvPr/>
        </p:nvSpPr>
        <p:spPr bwMode="auto">
          <a:xfrm>
            <a:off x="3667126" y="1193007"/>
            <a:ext cx="1164431"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mn-ea"/>
                <a:ea typeface="+mn-ea"/>
              </a:rPr>
              <a:t>设</a:t>
            </a:r>
            <a:r>
              <a:rPr lang="en-US" altLang="zh-CN" i="1" dirty="0">
                <a:solidFill>
                  <a:srgbClr val="FF0000"/>
                </a:solidFill>
                <a:latin typeface="Times New Roman" panose="02020603050405020304" pitchFamily="18" charset="0"/>
                <a:ea typeface="+mn-ea"/>
                <a:cs typeface="Times New Roman" panose="02020603050405020304" pitchFamily="18" charset="0"/>
              </a:rPr>
              <a:t>AD</a:t>
            </a:r>
            <a:r>
              <a:rPr lang="en-US" altLang="zh-CN" dirty="0">
                <a:solidFill>
                  <a:srgbClr val="FF0000"/>
                </a:solidFill>
                <a:latin typeface="+mn-ea"/>
                <a:ea typeface="+mn-ea"/>
              </a:rPr>
              <a:t>= </a:t>
            </a:r>
            <a:r>
              <a:rPr lang="en-US" altLang="zh-CN" i="1" dirty="0">
                <a:solidFill>
                  <a:srgbClr val="FF0000"/>
                </a:solidFill>
                <a:latin typeface="Times New Roman" panose="02020603050405020304" pitchFamily="18" charset="0"/>
                <a:ea typeface="+mn-ea"/>
                <a:cs typeface="Times New Roman" panose="02020603050405020304" pitchFamily="18" charset="0"/>
              </a:rPr>
              <a:t>x </a:t>
            </a:r>
            <a:r>
              <a:rPr lang="zh-CN" altLang="en-US" dirty="0">
                <a:solidFill>
                  <a:srgbClr val="FF0000"/>
                </a:solidFill>
                <a:latin typeface="+mn-ea"/>
                <a:ea typeface="+mn-ea"/>
              </a:rPr>
              <a:t>，</a:t>
            </a:r>
            <a:r>
              <a:rPr lang="en-US" altLang="zh-CN" dirty="0">
                <a:solidFill>
                  <a:srgbClr val="FF0000"/>
                </a:solidFill>
                <a:latin typeface="+mn-ea"/>
                <a:ea typeface="+mn-ea"/>
              </a:rPr>
              <a:t>  </a:t>
            </a:r>
            <a:endParaRPr lang="en-US" altLang="zh-CN" i="1" dirty="0">
              <a:solidFill>
                <a:srgbClr val="FF0000"/>
              </a:solidFill>
              <a:latin typeface="+mn-ea"/>
              <a:ea typeface="+mn-ea"/>
            </a:endParaRPr>
          </a:p>
        </p:txBody>
      </p:sp>
      <p:sp>
        <p:nvSpPr>
          <p:cNvPr id="5" name="Text Box 19"/>
          <p:cNvSpPr txBox="1">
            <a:spLocks noChangeArrowheads="1"/>
          </p:cNvSpPr>
          <p:nvPr/>
        </p:nvSpPr>
        <p:spPr bwMode="auto">
          <a:xfrm>
            <a:off x="1196579" y="1758553"/>
            <a:ext cx="3780234"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mn-ea"/>
                <a:ea typeface="+mn-ea"/>
              </a:rPr>
              <a:t>则在</a:t>
            </a:r>
            <a:r>
              <a:rPr lang="en-US" altLang="zh-CN" dirty="0" err="1">
                <a:solidFill>
                  <a:srgbClr val="FF0000"/>
                </a:solidFill>
                <a:latin typeface="Times New Roman" panose="02020603050405020304" pitchFamily="18" charset="0"/>
                <a:ea typeface="+mn-ea"/>
                <a:cs typeface="Times New Roman" panose="02020603050405020304" pitchFamily="18" charset="0"/>
              </a:rPr>
              <a:t>Rt</a:t>
            </a:r>
            <a:r>
              <a:rPr lang="en-US" altLang="zh-CN" dirty="0" err="1">
                <a:solidFill>
                  <a:srgbClr val="FF0000"/>
                </a:solidFill>
                <a:latin typeface="+mn-ea"/>
                <a:ea typeface="+mn-ea"/>
              </a:rPr>
              <a:t>△</a:t>
            </a:r>
            <a:r>
              <a:rPr lang="en-US" altLang="zh-CN" i="1" dirty="0" err="1">
                <a:solidFill>
                  <a:srgbClr val="FF0000"/>
                </a:solidFill>
                <a:latin typeface="Times New Roman" panose="02020603050405020304" pitchFamily="18" charset="0"/>
                <a:ea typeface="+mn-ea"/>
                <a:cs typeface="Times New Roman" panose="02020603050405020304" pitchFamily="18" charset="0"/>
              </a:rPr>
              <a:t>ABD</a:t>
            </a:r>
            <a:r>
              <a:rPr lang="zh-CN" altLang="en-US" dirty="0">
                <a:solidFill>
                  <a:srgbClr val="FF0000"/>
                </a:solidFill>
                <a:latin typeface="+mn-ea"/>
                <a:ea typeface="+mn-ea"/>
              </a:rPr>
              <a:t>中，</a:t>
            </a:r>
          </a:p>
        </p:txBody>
      </p:sp>
      <p:sp>
        <p:nvSpPr>
          <p:cNvPr id="6" name="Text Box 21"/>
          <p:cNvSpPr txBox="1">
            <a:spLocks noChangeArrowheads="1"/>
          </p:cNvSpPr>
          <p:nvPr/>
        </p:nvSpPr>
        <p:spPr bwMode="auto">
          <a:xfrm>
            <a:off x="1183481" y="2230041"/>
            <a:ext cx="2052638"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mn-ea"/>
                <a:ea typeface="+mn-ea"/>
              </a:rPr>
              <a:t>在</a:t>
            </a:r>
            <a:r>
              <a:rPr lang="en-US" altLang="zh-CN" dirty="0" err="1">
                <a:solidFill>
                  <a:srgbClr val="FF0000"/>
                </a:solidFill>
                <a:latin typeface="Times New Roman" panose="02020603050405020304" pitchFamily="18" charset="0"/>
                <a:ea typeface="+mn-ea"/>
                <a:cs typeface="Times New Roman" panose="02020603050405020304" pitchFamily="18" charset="0"/>
              </a:rPr>
              <a:t>Rt</a:t>
            </a:r>
            <a:r>
              <a:rPr lang="en-US" altLang="zh-CN" dirty="0" err="1">
                <a:solidFill>
                  <a:srgbClr val="FF0000"/>
                </a:solidFill>
                <a:latin typeface="+mn-ea"/>
                <a:ea typeface="+mn-ea"/>
              </a:rPr>
              <a:t>△</a:t>
            </a:r>
            <a:r>
              <a:rPr lang="en-US" altLang="zh-CN" i="1" dirty="0" err="1">
                <a:solidFill>
                  <a:srgbClr val="FF0000"/>
                </a:solidFill>
                <a:latin typeface="Times New Roman" panose="02020603050405020304" pitchFamily="18" charset="0"/>
                <a:ea typeface="+mn-ea"/>
                <a:cs typeface="Times New Roman" panose="02020603050405020304" pitchFamily="18" charset="0"/>
              </a:rPr>
              <a:t>ACD</a:t>
            </a:r>
            <a:r>
              <a:rPr lang="zh-CN" altLang="en-US" dirty="0">
                <a:solidFill>
                  <a:srgbClr val="FF0000"/>
                </a:solidFill>
                <a:latin typeface="+mn-ea"/>
                <a:ea typeface="+mn-ea"/>
              </a:rPr>
              <a:t>中，</a:t>
            </a:r>
          </a:p>
        </p:txBody>
      </p:sp>
      <p:grpSp>
        <p:nvGrpSpPr>
          <p:cNvPr id="2" name="组合 1"/>
          <p:cNvGrpSpPr/>
          <p:nvPr/>
        </p:nvGrpSpPr>
        <p:grpSpPr bwMode="auto">
          <a:xfrm>
            <a:off x="1176337" y="3613550"/>
            <a:ext cx="2767013" cy="369332"/>
            <a:chOff x="1569242" y="4817865"/>
            <a:chExt cx="3688557" cy="492125"/>
          </a:xfrm>
        </p:grpSpPr>
        <p:sp>
          <p:nvSpPr>
            <p:cNvPr id="7" name="Text Box 24"/>
            <p:cNvSpPr txBox="1">
              <a:spLocks noChangeArrowheads="1"/>
            </p:cNvSpPr>
            <p:nvPr/>
          </p:nvSpPr>
          <p:spPr bwMode="auto">
            <a:xfrm>
              <a:off x="1569242" y="4817865"/>
              <a:ext cx="3688557" cy="4921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mn-ea"/>
                  <a:ea typeface="+mn-ea"/>
                </a:rPr>
                <a:t>解得                         </a:t>
              </a:r>
              <a:r>
                <a:rPr lang="en-US" altLang="zh-CN" dirty="0">
                  <a:solidFill>
                    <a:srgbClr val="FF0000"/>
                  </a:solidFill>
                  <a:latin typeface="+mn-ea"/>
                  <a:ea typeface="+mn-ea"/>
                </a:rPr>
                <a:t>,</a:t>
              </a:r>
              <a:endParaRPr lang="zh-CN" altLang="en-US" dirty="0">
                <a:solidFill>
                  <a:srgbClr val="FF0000"/>
                </a:solidFill>
                <a:latin typeface="+mn-ea"/>
                <a:ea typeface="+mn-ea"/>
              </a:endParaRPr>
            </a:p>
          </p:txBody>
        </p:sp>
        <p:graphicFrame>
          <p:nvGraphicFramePr>
            <p:cNvPr id="1026" name="对象 7"/>
            <p:cNvGraphicFramePr>
              <a:graphicFrameLocks noChangeAspect="1"/>
            </p:cNvGraphicFramePr>
            <p:nvPr/>
          </p:nvGraphicFramePr>
          <p:xfrm>
            <a:off x="2367301" y="4849350"/>
            <a:ext cx="2113795" cy="407987"/>
          </p:xfrm>
          <a:graphic>
            <a:graphicData uri="http://schemas.openxmlformats.org/presentationml/2006/ole">
              <mc:AlternateContent xmlns:mc="http://schemas.openxmlformats.org/markup-compatibility/2006">
                <mc:Choice xmlns:v="urn:schemas-microsoft-com:vml" Requires="v">
                  <p:oleObj spid="_x0000_s1061" r:id="rId4" imgW="914400" imgH="177165" progId="Equation.DSMT4">
                    <p:embed/>
                  </p:oleObj>
                </mc:Choice>
                <mc:Fallback>
                  <p:oleObj r:id="rId4" imgW="914400" imgH="177165" progId="Equation.DSMT4">
                    <p:embed/>
                    <p:pic>
                      <p:nvPicPr>
                        <p:cNvPr id="0" name="对象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301" y="4849350"/>
                          <a:ext cx="211379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9" name="Text Box 26"/>
          <p:cNvSpPr txBox="1">
            <a:spLocks noChangeArrowheads="1"/>
          </p:cNvSpPr>
          <p:nvPr/>
        </p:nvSpPr>
        <p:spPr bwMode="auto">
          <a:xfrm>
            <a:off x="1196579" y="4104085"/>
            <a:ext cx="4202906" cy="345281"/>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mn-ea"/>
                <a:ea typeface="+mn-ea"/>
              </a:rPr>
              <a:t>所以，这船继续向东航行是安全的.</a:t>
            </a:r>
          </a:p>
        </p:txBody>
      </p:sp>
      <p:pic>
        <p:nvPicPr>
          <p:cNvPr id="10" name="Picture 2" descr="u=3816121802,299306378&amp;gp=0"/>
          <p:cNvPicPr>
            <a:picLocks noChangeAspect="1" noChangeArrowheads="1"/>
          </p:cNvPicPr>
          <p:nvPr/>
        </p:nvPicPr>
        <p:blipFill>
          <a:blip r:embed="rId6" cstate="email">
            <a:clrChange>
              <a:clrFrom>
                <a:srgbClr val="E8EEFE"/>
              </a:clrFrom>
              <a:clrTo>
                <a:srgbClr val="E8EEFE">
                  <a:alpha val="0"/>
                </a:srgbClr>
              </a:clrTo>
            </a:clrChange>
          </a:blip>
          <a:srcRect/>
          <a:stretch>
            <a:fillRect/>
          </a:stretch>
        </p:blipFill>
        <p:spPr bwMode="auto">
          <a:xfrm>
            <a:off x="6400800" y="3458766"/>
            <a:ext cx="6048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5"/>
          <p:cNvSpPr>
            <a:spLocks noChangeShapeType="1"/>
          </p:cNvSpPr>
          <p:nvPr/>
        </p:nvSpPr>
        <p:spPr bwMode="auto">
          <a:xfrm>
            <a:off x="6441281" y="2380060"/>
            <a:ext cx="0" cy="1350169"/>
          </a:xfrm>
          <a:prstGeom prst="line">
            <a:avLst/>
          </a:prstGeom>
          <a:noFill/>
          <a:ln w="28575">
            <a:solidFill>
              <a:schemeClr val="tx1"/>
            </a:solidFill>
            <a:bevel/>
          </a:ln>
        </p:spPr>
        <p:txBody>
          <a:bodyPr lIns="68580" tIns="34290" rIns="68580" bIns="34290"/>
          <a:lstStyle/>
          <a:p>
            <a:pPr eaLnBrk="0" hangingPunct="0">
              <a:defRPr/>
            </a:pPr>
            <a:endParaRPr lang="zh-CN" altLang="en-US">
              <a:latin typeface="+mn-ea"/>
              <a:ea typeface="+mn-ea"/>
            </a:endParaRPr>
          </a:p>
        </p:txBody>
      </p:sp>
      <p:sp>
        <p:nvSpPr>
          <p:cNvPr id="1036" name="Line 6"/>
          <p:cNvSpPr>
            <a:spLocks noChangeShapeType="1"/>
          </p:cNvSpPr>
          <p:nvPr/>
        </p:nvSpPr>
        <p:spPr bwMode="auto">
          <a:xfrm>
            <a:off x="6431757" y="3730229"/>
            <a:ext cx="2160985" cy="0"/>
          </a:xfrm>
          <a:prstGeom prst="line">
            <a:avLst/>
          </a:prstGeom>
          <a:noFill/>
          <a:ln w="381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037" name="Line 7"/>
          <p:cNvSpPr>
            <a:spLocks noChangeShapeType="1"/>
          </p:cNvSpPr>
          <p:nvPr/>
        </p:nvSpPr>
        <p:spPr bwMode="auto">
          <a:xfrm flipV="1">
            <a:off x="6441281" y="2756298"/>
            <a:ext cx="1566863" cy="973931"/>
          </a:xfrm>
          <a:prstGeom prst="line">
            <a:avLst/>
          </a:prstGeom>
          <a:noFill/>
          <a:ln w="28575">
            <a:solidFill>
              <a:srgbClr val="FF00FF"/>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038" name="Line 8"/>
          <p:cNvSpPr>
            <a:spLocks noChangeShapeType="1"/>
          </p:cNvSpPr>
          <p:nvPr/>
        </p:nvSpPr>
        <p:spPr bwMode="auto">
          <a:xfrm flipV="1">
            <a:off x="7614048" y="2756298"/>
            <a:ext cx="377428" cy="973931"/>
          </a:xfrm>
          <a:prstGeom prst="line">
            <a:avLst/>
          </a:prstGeom>
          <a:noFill/>
          <a:ln w="28575">
            <a:solidFill>
              <a:srgbClr val="FF00FF"/>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039" name="Text Box 9"/>
          <p:cNvSpPr txBox="1">
            <a:spLocks noChangeArrowheads="1"/>
          </p:cNvSpPr>
          <p:nvPr/>
        </p:nvSpPr>
        <p:spPr bwMode="auto">
          <a:xfrm>
            <a:off x="6279357" y="3675460"/>
            <a:ext cx="378619"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i="1">
                <a:latin typeface="Times New Roman" panose="02020603050405020304" pitchFamily="18" charset="0"/>
                <a:ea typeface="黑体" panose="02010609060101010101" pitchFamily="49" charset="-122"/>
              </a:rPr>
              <a:t>B</a:t>
            </a:r>
          </a:p>
        </p:txBody>
      </p:sp>
      <p:sp>
        <p:nvSpPr>
          <p:cNvPr id="1040" name="Text Box 10"/>
          <p:cNvSpPr txBox="1">
            <a:spLocks noChangeArrowheads="1"/>
          </p:cNvSpPr>
          <p:nvPr/>
        </p:nvSpPr>
        <p:spPr bwMode="auto">
          <a:xfrm>
            <a:off x="7953375" y="2596754"/>
            <a:ext cx="39886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i="1">
                <a:latin typeface="Times New Roman" panose="02020603050405020304" pitchFamily="18" charset="0"/>
                <a:ea typeface="黑体" panose="02010609060101010101" pitchFamily="49" charset="-122"/>
              </a:rPr>
              <a:t>A</a:t>
            </a:r>
          </a:p>
        </p:txBody>
      </p:sp>
      <p:sp>
        <p:nvSpPr>
          <p:cNvPr id="1041" name="Text Box 11"/>
          <p:cNvSpPr txBox="1">
            <a:spLocks noChangeArrowheads="1"/>
          </p:cNvSpPr>
          <p:nvPr/>
        </p:nvSpPr>
        <p:spPr bwMode="auto">
          <a:xfrm>
            <a:off x="7349729" y="3684985"/>
            <a:ext cx="378619"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i="1">
                <a:latin typeface="Times New Roman" panose="02020603050405020304" pitchFamily="18" charset="0"/>
                <a:ea typeface="黑体" panose="02010609060101010101" pitchFamily="49" charset="-122"/>
              </a:rPr>
              <a:t>C</a:t>
            </a:r>
          </a:p>
        </p:txBody>
      </p:sp>
      <p:sp>
        <p:nvSpPr>
          <p:cNvPr id="18" name="Line 12"/>
          <p:cNvSpPr>
            <a:spLocks noChangeShapeType="1"/>
          </p:cNvSpPr>
          <p:nvPr/>
        </p:nvSpPr>
        <p:spPr bwMode="auto">
          <a:xfrm>
            <a:off x="7986713" y="2756298"/>
            <a:ext cx="0" cy="973931"/>
          </a:xfrm>
          <a:prstGeom prst="line">
            <a:avLst/>
          </a:prstGeom>
          <a:noFill/>
          <a:ln w="28575">
            <a:solidFill>
              <a:srgbClr val="0000FF"/>
            </a:solidFill>
            <a:prstDash val="dash"/>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9" name="Text Box 13"/>
          <p:cNvSpPr txBox="1">
            <a:spLocks noChangeArrowheads="1"/>
          </p:cNvSpPr>
          <p:nvPr/>
        </p:nvSpPr>
        <p:spPr bwMode="auto">
          <a:xfrm>
            <a:off x="7867650" y="3687366"/>
            <a:ext cx="4857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i="1">
                <a:latin typeface="Times New Roman" panose="02020603050405020304" pitchFamily="18" charset="0"/>
                <a:ea typeface="黑体" panose="02010609060101010101" pitchFamily="49" charset="-122"/>
              </a:rPr>
              <a:t>D</a:t>
            </a:r>
          </a:p>
        </p:txBody>
      </p:sp>
      <p:sp>
        <p:nvSpPr>
          <p:cNvPr id="20" name="Freeform 14"/>
          <p:cNvSpPr>
            <a:spLocks noChangeArrowheads="1"/>
          </p:cNvSpPr>
          <p:nvPr/>
        </p:nvSpPr>
        <p:spPr bwMode="auto">
          <a:xfrm>
            <a:off x="7889082" y="3620691"/>
            <a:ext cx="107156" cy="109538"/>
          </a:xfrm>
          <a:custGeom>
            <a:avLst/>
            <a:gdLst>
              <a:gd name="T0" fmla="*/ 90 w 90"/>
              <a:gd name="T1" fmla="*/ 0 h 136"/>
              <a:gd name="T2" fmla="*/ 0 w 90"/>
              <a:gd name="T3" fmla="*/ 0 h 136"/>
              <a:gd name="T4" fmla="*/ 0 w 90"/>
              <a:gd name="T5" fmla="*/ 136 h 136"/>
              <a:gd name="T6" fmla="*/ 0 60000 65536"/>
              <a:gd name="T7" fmla="*/ 0 60000 65536"/>
              <a:gd name="T8" fmla="*/ 0 60000 65536"/>
              <a:gd name="T9" fmla="*/ 0 w 90"/>
              <a:gd name="T10" fmla="*/ 0 h 136"/>
              <a:gd name="T11" fmla="*/ 90 w 90"/>
              <a:gd name="T12" fmla="*/ 136 h 136"/>
            </a:gdLst>
            <a:ahLst/>
            <a:cxnLst>
              <a:cxn ang="T6">
                <a:pos x="T0" y="T1"/>
              </a:cxn>
              <a:cxn ang="T7">
                <a:pos x="T2" y="T3"/>
              </a:cxn>
              <a:cxn ang="T8">
                <a:pos x="T4" y="T5"/>
              </a:cxn>
            </a:cxnLst>
            <a:rect l="T9" t="T10" r="T11" b="T12"/>
            <a:pathLst>
              <a:path w="90" h="136">
                <a:moveTo>
                  <a:pt x="90" y="0"/>
                </a:moveTo>
                <a:lnTo>
                  <a:pt x="0" y="0"/>
                </a:lnTo>
                <a:lnTo>
                  <a:pt x="0" y="136"/>
                </a:lnTo>
              </a:path>
            </a:pathLst>
          </a:custGeom>
          <a:noFill/>
          <a:ln w="28575">
            <a:solidFill>
              <a:srgbClr val="FF0000"/>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21" name="Line 28"/>
          <p:cNvSpPr>
            <a:spLocks noChangeShapeType="1"/>
          </p:cNvSpPr>
          <p:nvPr/>
        </p:nvSpPr>
        <p:spPr bwMode="auto">
          <a:xfrm>
            <a:off x="7609285" y="2596754"/>
            <a:ext cx="0" cy="1350169"/>
          </a:xfrm>
          <a:prstGeom prst="line">
            <a:avLst/>
          </a:prstGeom>
          <a:noFill/>
          <a:ln w="28575">
            <a:solidFill>
              <a:schemeClr val="tx1"/>
            </a:solidFill>
            <a:prstDash val="dash"/>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2" name="AutoShape 29"/>
          <p:cNvSpPr>
            <a:spLocks noChangeArrowheads="1"/>
          </p:cNvSpPr>
          <p:nvPr/>
        </p:nvSpPr>
        <p:spPr bwMode="auto">
          <a:xfrm>
            <a:off x="7024688" y="4313635"/>
            <a:ext cx="864394" cy="323850"/>
          </a:xfrm>
          <a:prstGeom prst="wedgeRectCallout">
            <a:avLst>
              <a:gd name="adj1" fmla="val 57440"/>
              <a:gd name="adj2" fmla="val -452940"/>
            </a:avLst>
          </a:prstGeom>
          <a:gradFill rotWithShape="1">
            <a:gsLst>
              <a:gs pos="0">
                <a:schemeClr val="folHlink"/>
              </a:gs>
              <a:gs pos="50000">
                <a:schemeClr val="bg1"/>
              </a:gs>
              <a:gs pos="100000">
                <a:schemeClr val="folHlink"/>
              </a:gs>
            </a:gsLst>
            <a:lin ang="5400000" scaled="1"/>
          </a:gradFill>
          <a:ln w="9525">
            <a:solidFill>
              <a:schemeClr val="folHlink"/>
            </a:solidFill>
            <a:bevel/>
          </a:ln>
        </p:spPr>
        <p:txBody>
          <a:bodyPr lIns="68580" tIns="34290" rIns="68580" bIns="34290"/>
          <a:lstStyle/>
          <a:p>
            <a:pPr algn="ctr" eaLnBrk="0" hangingPunct="0">
              <a:defRPr/>
            </a:pPr>
            <a:r>
              <a:rPr lang="en-US" altLang="zh-CN" dirty="0">
                <a:solidFill>
                  <a:srgbClr val="FF0000"/>
                </a:solidFill>
                <a:latin typeface="Times New Roman" panose="02020603050405020304" pitchFamily="18" charset="0"/>
                <a:ea typeface="黑体" panose="02010609060101010101" pitchFamily="49" charset="-122"/>
              </a:rPr>
              <a:t>25°</a:t>
            </a:r>
          </a:p>
        </p:txBody>
      </p:sp>
      <p:sp>
        <p:nvSpPr>
          <p:cNvPr id="23" name="Freeform 30"/>
          <p:cNvSpPr>
            <a:spLocks noChangeArrowheads="1"/>
          </p:cNvSpPr>
          <p:nvPr/>
        </p:nvSpPr>
        <p:spPr bwMode="auto">
          <a:xfrm flipH="1" flipV="1">
            <a:off x="7792641" y="2909888"/>
            <a:ext cx="198834" cy="153591"/>
          </a:xfrm>
          <a:custGeom>
            <a:avLst/>
            <a:gdLst>
              <a:gd name="T0" fmla="*/ 0 w 227"/>
              <a:gd name="T1" fmla="*/ 23 h 159"/>
              <a:gd name="T2" fmla="*/ 136 w 227"/>
              <a:gd name="T3" fmla="*/ 23 h 159"/>
              <a:gd name="T4" fmla="*/ 227 w 227"/>
              <a:gd name="T5" fmla="*/ 159 h 159"/>
              <a:gd name="T6" fmla="*/ 0 60000 65536"/>
              <a:gd name="T7" fmla="*/ 0 60000 65536"/>
              <a:gd name="T8" fmla="*/ 0 60000 65536"/>
              <a:gd name="T9" fmla="*/ 0 w 227"/>
              <a:gd name="T10" fmla="*/ 0 h 159"/>
              <a:gd name="T11" fmla="*/ 227 w 227"/>
              <a:gd name="T12" fmla="*/ 159 h 159"/>
            </a:gdLst>
            <a:ahLst/>
            <a:cxnLst>
              <a:cxn ang="T6">
                <a:pos x="T0" y="T1"/>
              </a:cxn>
              <a:cxn ang="T7">
                <a:pos x="T2" y="T3"/>
              </a:cxn>
              <a:cxn ang="T8">
                <a:pos x="T4" y="T5"/>
              </a:cxn>
            </a:cxnLst>
            <a:rect l="T9" t="T10" r="T11" b="T12"/>
            <a:pathLst>
              <a:path w="227" h="159">
                <a:moveTo>
                  <a:pt x="0" y="23"/>
                </a:moveTo>
                <a:cubicBezTo>
                  <a:pt x="49" y="11"/>
                  <a:pt x="98" y="0"/>
                  <a:pt x="136" y="23"/>
                </a:cubicBezTo>
                <a:cubicBezTo>
                  <a:pt x="174" y="46"/>
                  <a:pt x="200" y="102"/>
                  <a:pt x="227" y="159"/>
                </a:cubicBezTo>
              </a:path>
            </a:pathLst>
          </a:custGeom>
          <a:noFill/>
          <a:ln w="9525">
            <a:solidFill>
              <a:schemeClr val="tx1"/>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24" name="Text Box 31"/>
          <p:cNvSpPr txBox="1">
            <a:spLocks noChangeArrowheads="1"/>
          </p:cNvSpPr>
          <p:nvPr/>
        </p:nvSpPr>
        <p:spPr bwMode="auto">
          <a:xfrm>
            <a:off x="7558088" y="3007519"/>
            <a:ext cx="76914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marL="742950" indent="-285750" eaLnBrk="0" hangingPunct="0">
              <a:defRPr>
                <a:solidFill>
                  <a:schemeClr val="tx1"/>
                </a:solidFill>
                <a:latin typeface="Arial" panose="020B0604020202020204" pitchFamily="34" charset="0"/>
                <a:ea typeface="微软雅黑" panose="020B0503020204020204" pitchFamily="34" charset="-122"/>
              </a:defRPr>
            </a:lvl2pPr>
            <a:lvl3pPr marL="1143000" indent="-228600" eaLnBrk="0" hangingPunct="0">
              <a:defRPr>
                <a:solidFill>
                  <a:schemeClr val="tx1"/>
                </a:solidFill>
                <a:latin typeface="Arial" panose="020B0604020202020204" pitchFamily="34" charset="0"/>
                <a:ea typeface="微软雅黑" panose="020B0503020204020204" pitchFamily="34" charset="-122"/>
              </a:defRPr>
            </a:lvl3pPr>
            <a:lvl4pPr marL="1600200" indent="-228600" eaLnBrk="0" hangingPunct="0">
              <a:defRPr>
                <a:solidFill>
                  <a:schemeClr val="tx1"/>
                </a:solidFill>
                <a:latin typeface="Arial" panose="020B0604020202020204" pitchFamily="34" charset="0"/>
                <a:ea typeface="微软雅黑" panose="020B0503020204020204" pitchFamily="34" charset="-122"/>
              </a:defRPr>
            </a:lvl4pPr>
            <a:lvl5pPr marL="2057400" indent="-228600" eaLnBrk="0" hangingPunc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pPr>
            <a:r>
              <a:rPr lang="en-US" altLang="zh-CN">
                <a:latin typeface="Times New Roman" panose="02020603050405020304" pitchFamily="18" charset="0"/>
                <a:ea typeface="黑体" panose="02010609060101010101" pitchFamily="49" charset="-122"/>
              </a:rPr>
              <a:t>55°</a:t>
            </a:r>
          </a:p>
        </p:txBody>
      </p:sp>
      <p:sp>
        <p:nvSpPr>
          <p:cNvPr id="25" name="Text Box 11"/>
          <p:cNvSpPr txBox="1">
            <a:spLocks noChangeArrowheads="1"/>
          </p:cNvSpPr>
          <p:nvPr/>
        </p:nvSpPr>
        <p:spPr bwMode="auto">
          <a:xfrm>
            <a:off x="6105525" y="2299097"/>
            <a:ext cx="378619" cy="300038"/>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sz="1500" dirty="0">
                <a:latin typeface="+mn-ea"/>
                <a:ea typeface="+mn-ea"/>
              </a:rPr>
              <a:t>北</a:t>
            </a:r>
          </a:p>
        </p:txBody>
      </p:sp>
      <p:sp>
        <p:nvSpPr>
          <p:cNvPr id="26" name="Text Box 11"/>
          <p:cNvSpPr txBox="1">
            <a:spLocks noChangeArrowheads="1"/>
          </p:cNvSpPr>
          <p:nvPr/>
        </p:nvSpPr>
        <p:spPr bwMode="auto">
          <a:xfrm>
            <a:off x="8214123" y="3780235"/>
            <a:ext cx="378619" cy="300038"/>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sz="1500">
                <a:latin typeface="+mn-ea"/>
                <a:ea typeface="+mn-ea"/>
              </a:rPr>
              <a:t>东</a:t>
            </a:r>
          </a:p>
        </p:txBody>
      </p:sp>
      <p:sp>
        <p:nvSpPr>
          <p:cNvPr id="29" name="Text Box 21"/>
          <p:cNvSpPr txBox="1">
            <a:spLocks noChangeArrowheads="1"/>
          </p:cNvSpPr>
          <p:nvPr/>
        </p:nvSpPr>
        <p:spPr bwMode="auto">
          <a:xfrm>
            <a:off x="1178719" y="2721769"/>
            <a:ext cx="2452688"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zh-CN" altLang="en-US" dirty="0">
                <a:solidFill>
                  <a:srgbClr val="FF0000"/>
                </a:solidFill>
                <a:latin typeface="+mn-ea"/>
                <a:ea typeface="+mn-ea"/>
              </a:rPr>
              <a:t>由</a:t>
            </a:r>
            <a:r>
              <a:rPr lang="en-US" altLang="zh-CN" i="1" dirty="0">
                <a:solidFill>
                  <a:srgbClr val="FF0000"/>
                </a:solidFill>
                <a:latin typeface="Times New Roman" panose="02020603050405020304" pitchFamily="18" charset="0"/>
                <a:ea typeface="+mn-ea"/>
                <a:cs typeface="Times New Roman" panose="02020603050405020304" pitchFamily="18" charset="0"/>
              </a:rPr>
              <a:t>BC</a:t>
            </a:r>
            <a:r>
              <a:rPr lang="en-US" altLang="zh-CN" dirty="0">
                <a:solidFill>
                  <a:srgbClr val="FF0000"/>
                </a:solidFill>
                <a:latin typeface="+mn-ea"/>
                <a:ea typeface="+mn-ea"/>
              </a:rPr>
              <a:t>=</a:t>
            </a:r>
            <a:r>
              <a:rPr lang="en-US" altLang="zh-CN" i="1" dirty="0">
                <a:solidFill>
                  <a:srgbClr val="FF0000"/>
                </a:solidFill>
                <a:latin typeface="Times New Roman" panose="02020603050405020304" pitchFamily="18" charset="0"/>
                <a:ea typeface="+mn-ea"/>
                <a:cs typeface="Times New Roman" panose="02020603050405020304" pitchFamily="18" charset="0"/>
              </a:rPr>
              <a:t>BD</a:t>
            </a:r>
            <a:r>
              <a:rPr lang="en-US" altLang="zh-CN" dirty="0">
                <a:solidFill>
                  <a:srgbClr val="FF0000"/>
                </a:solidFill>
                <a:latin typeface="+mn-ea"/>
                <a:ea typeface="+mn-ea"/>
              </a:rPr>
              <a:t>-</a:t>
            </a:r>
            <a:r>
              <a:rPr lang="en-US" altLang="zh-CN" i="1" dirty="0">
                <a:solidFill>
                  <a:srgbClr val="FF0000"/>
                </a:solidFill>
                <a:latin typeface="Times New Roman" panose="02020603050405020304" pitchFamily="18" charset="0"/>
                <a:ea typeface="+mn-ea"/>
                <a:cs typeface="Times New Roman" panose="02020603050405020304" pitchFamily="18" charset="0"/>
              </a:rPr>
              <a:t>CD </a:t>
            </a:r>
            <a:r>
              <a:rPr lang="en-US" altLang="zh-CN" dirty="0">
                <a:solidFill>
                  <a:srgbClr val="FF0000"/>
                </a:solidFill>
                <a:latin typeface="+mn-ea"/>
                <a:ea typeface="+mn-ea"/>
              </a:rPr>
              <a:t>, </a:t>
            </a:r>
            <a:r>
              <a:rPr lang="zh-CN" altLang="en-US" dirty="0">
                <a:solidFill>
                  <a:srgbClr val="FF0000"/>
                </a:solidFill>
                <a:latin typeface="+mn-ea"/>
                <a:ea typeface="+mn-ea"/>
              </a:rPr>
              <a:t>得</a:t>
            </a:r>
          </a:p>
        </p:txBody>
      </p:sp>
      <p:sp>
        <p:nvSpPr>
          <p:cNvPr id="31" name="Text Box 18"/>
          <p:cNvSpPr txBox="1">
            <a:spLocks noChangeArrowheads="1"/>
          </p:cNvSpPr>
          <p:nvPr/>
        </p:nvSpPr>
        <p:spPr bwMode="auto">
          <a:xfrm>
            <a:off x="3006329" y="1738313"/>
            <a:ext cx="2959894"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i="1" dirty="0">
                <a:solidFill>
                  <a:srgbClr val="FF0000"/>
                </a:solidFill>
                <a:latin typeface="Times New Roman" panose="02020603050405020304" pitchFamily="18" charset="0"/>
                <a:ea typeface="+mn-ea"/>
                <a:cs typeface="Times New Roman" panose="02020603050405020304" pitchFamily="18" charset="0"/>
              </a:rPr>
              <a:t>BD</a:t>
            </a:r>
            <a:r>
              <a:rPr lang="en-US" altLang="zh-CN" dirty="0">
                <a:solidFill>
                  <a:srgbClr val="FF0000"/>
                </a:solidFill>
                <a:latin typeface="Times New Roman" panose="02020603050405020304" pitchFamily="18" charset="0"/>
                <a:ea typeface="+mn-ea"/>
                <a:cs typeface="Times New Roman" panose="02020603050405020304" pitchFamily="18" charset="0"/>
              </a:rPr>
              <a:t>=</a:t>
            </a:r>
            <a:r>
              <a:rPr lang="en-US" altLang="zh-CN" i="1" dirty="0" err="1">
                <a:solidFill>
                  <a:srgbClr val="FF0000"/>
                </a:solidFill>
                <a:latin typeface="Times New Roman" panose="02020603050405020304" pitchFamily="18" charset="0"/>
                <a:ea typeface="+mn-ea"/>
                <a:cs typeface="Times New Roman" panose="02020603050405020304" pitchFamily="18" charset="0"/>
              </a:rPr>
              <a:t>AD·</a:t>
            </a:r>
            <a:r>
              <a:rPr lang="en-US" altLang="zh-CN" dirty="0" err="1">
                <a:solidFill>
                  <a:srgbClr val="FF0000"/>
                </a:solidFill>
                <a:latin typeface="Times New Roman" panose="02020603050405020304" pitchFamily="18" charset="0"/>
                <a:ea typeface="+mn-ea"/>
                <a:cs typeface="Times New Roman" panose="02020603050405020304" pitchFamily="18" charset="0"/>
              </a:rPr>
              <a:t>tan∠</a:t>
            </a:r>
            <a:r>
              <a:rPr lang="en-US" altLang="zh-CN" i="1" dirty="0" err="1">
                <a:solidFill>
                  <a:srgbClr val="FF0000"/>
                </a:solidFill>
                <a:latin typeface="Times New Roman" panose="02020603050405020304" pitchFamily="18" charset="0"/>
                <a:ea typeface="+mn-ea"/>
                <a:cs typeface="Times New Roman" panose="02020603050405020304" pitchFamily="18" charset="0"/>
              </a:rPr>
              <a:t>BAD</a:t>
            </a:r>
            <a:r>
              <a:rPr lang="en-US" altLang="zh-CN" dirty="0">
                <a:solidFill>
                  <a:srgbClr val="FF0000"/>
                </a:solidFill>
                <a:latin typeface="Times New Roman" panose="02020603050405020304" pitchFamily="18" charset="0"/>
                <a:ea typeface="+mn-ea"/>
                <a:cs typeface="Times New Roman" panose="02020603050405020304" pitchFamily="18" charset="0"/>
              </a:rPr>
              <a:t>=</a:t>
            </a:r>
            <a:r>
              <a:rPr lang="en-US" altLang="zh-CN" i="1" dirty="0">
                <a:solidFill>
                  <a:srgbClr val="FF0000"/>
                </a:solidFill>
                <a:latin typeface="Times New Roman" panose="02020603050405020304" pitchFamily="18" charset="0"/>
                <a:ea typeface="+mn-ea"/>
                <a:cs typeface="Times New Roman" panose="02020603050405020304" pitchFamily="18" charset="0"/>
              </a:rPr>
              <a:t>x</a:t>
            </a:r>
            <a:r>
              <a:rPr lang="en-US" altLang="zh-CN" i="1" dirty="0">
                <a:solidFill>
                  <a:srgbClr val="FF0000"/>
                </a:solidFill>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tan55</a:t>
            </a:r>
            <a:r>
              <a:rPr lang="zh-CN" altLang="en-US" dirty="0">
                <a:solidFill>
                  <a:srgbClr val="FF0000"/>
                </a:solidFill>
                <a:latin typeface="+mn-ea"/>
                <a:ea typeface="+mn-ea"/>
                <a:cs typeface="Times New Roman" panose="02020603050405020304" pitchFamily="18" charset="0"/>
              </a:rPr>
              <a:t>°，</a:t>
            </a:r>
            <a:r>
              <a:rPr lang="en-US" altLang="zh-CN" i="1" dirty="0">
                <a:solidFill>
                  <a:srgbClr val="FF0000"/>
                </a:solidFill>
                <a:latin typeface="Times New Roman" panose="02020603050405020304" pitchFamily="18" charset="0"/>
                <a:ea typeface="+mn-ea"/>
                <a:cs typeface="Times New Roman" panose="02020603050405020304" pitchFamily="18" charset="0"/>
              </a:rPr>
              <a:t>  </a:t>
            </a:r>
          </a:p>
        </p:txBody>
      </p:sp>
      <p:sp>
        <p:nvSpPr>
          <p:cNvPr id="33" name="Text Box 18"/>
          <p:cNvSpPr txBox="1">
            <a:spLocks noChangeArrowheads="1"/>
          </p:cNvSpPr>
          <p:nvPr/>
        </p:nvSpPr>
        <p:spPr bwMode="auto">
          <a:xfrm>
            <a:off x="2880123" y="2226469"/>
            <a:ext cx="2958703"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i="1" dirty="0">
                <a:solidFill>
                  <a:srgbClr val="FF0000"/>
                </a:solidFill>
                <a:latin typeface="Times New Roman" panose="02020603050405020304" pitchFamily="18" charset="0"/>
                <a:ea typeface="+mn-ea"/>
                <a:cs typeface="Times New Roman" panose="02020603050405020304" pitchFamily="18" charset="0"/>
              </a:rPr>
              <a:t>CD</a:t>
            </a:r>
            <a:r>
              <a:rPr lang="en-US" altLang="zh-CN" dirty="0">
                <a:solidFill>
                  <a:srgbClr val="FF0000"/>
                </a:solidFill>
                <a:latin typeface="Times New Roman" panose="02020603050405020304" pitchFamily="18" charset="0"/>
                <a:ea typeface="+mn-ea"/>
                <a:cs typeface="Times New Roman" panose="02020603050405020304" pitchFamily="18" charset="0"/>
              </a:rPr>
              <a:t>=</a:t>
            </a:r>
            <a:r>
              <a:rPr lang="en-US" altLang="zh-CN" i="1" dirty="0" err="1">
                <a:solidFill>
                  <a:srgbClr val="FF0000"/>
                </a:solidFill>
                <a:latin typeface="Times New Roman" panose="02020603050405020304" pitchFamily="18" charset="0"/>
                <a:ea typeface="+mn-ea"/>
                <a:cs typeface="Times New Roman" panose="02020603050405020304" pitchFamily="18" charset="0"/>
              </a:rPr>
              <a:t>AD·</a:t>
            </a:r>
            <a:r>
              <a:rPr lang="en-US" altLang="zh-CN" dirty="0" err="1">
                <a:solidFill>
                  <a:srgbClr val="FF0000"/>
                </a:solidFill>
                <a:latin typeface="Times New Roman" panose="02020603050405020304" pitchFamily="18" charset="0"/>
                <a:ea typeface="+mn-ea"/>
                <a:cs typeface="Times New Roman" panose="02020603050405020304" pitchFamily="18" charset="0"/>
              </a:rPr>
              <a:t>tan∠</a:t>
            </a:r>
            <a:r>
              <a:rPr lang="en-US" altLang="zh-CN" i="1" dirty="0" err="1">
                <a:solidFill>
                  <a:srgbClr val="FF0000"/>
                </a:solidFill>
                <a:latin typeface="Times New Roman" panose="02020603050405020304" pitchFamily="18" charset="0"/>
                <a:ea typeface="+mn-ea"/>
                <a:cs typeface="Times New Roman" panose="02020603050405020304" pitchFamily="18" charset="0"/>
              </a:rPr>
              <a:t>CAD</a:t>
            </a:r>
            <a:r>
              <a:rPr lang="en-US" altLang="zh-CN" dirty="0">
                <a:solidFill>
                  <a:srgbClr val="FF0000"/>
                </a:solidFill>
                <a:latin typeface="Times New Roman" panose="02020603050405020304" pitchFamily="18" charset="0"/>
                <a:ea typeface="+mn-ea"/>
                <a:cs typeface="Times New Roman" panose="02020603050405020304" pitchFamily="18" charset="0"/>
              </a:rPr>
              <a:t>=</a:t>
            </a:r>
            <a:r>
              <a:rPr lang="en-US" altLang="zh-CN" i="1" dirty="0">
                <a:solidFill>
                  <a:srgbClr val="FF0000"/>
                </a:solidFill>
                <a:latin typeface="Times New Roman" panose="02020603050405020304" pitchFamily="18" charset="0"/>
                <a:ea typeface="+mn-ea"/>
                <a:cs typeface="Times New Roman" panose="02020603050405020304" pitchFamily="18" charset="0"/>
              </a:rPr>
              <a:t>x</a:t>
            </a:r>
            <a:r>
              <a:rPr lang="en-US" altLang="zh-CN" i="1" dirty="0">
                <a:solidFill>
                  <a:srgbClr val="FF0000"/>
                </a:solidFill>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tan25</a:t>
            </a:r>
            <a:r>
              <a:rPr lang="zh-CN" altLang="en-US" dirty="0">
                <a:solidFill>
                  <a:srgbClr val="FF0000"/>
                </a:solidFill>
                <a:latin typeface="+mn-ea"/>
                <a:ea typeface="+mn-ea"/>
                <a:cs typeface="Times New Roman" panose="02020603050405020304" pitchFamily="18" charset="0"/>
              </a:rPr>
              <a:t>°，</a:t>
            </a:r>
            <a:r>
              <a:rPr lang="en-US" altLang="zh-CN" i="1" dirty="0">
                <a:solidFill>
                  <a:srgbClr val="FF0000"/>
                </a:solidFill>
                <a:latin typeface="Times New Roman" panose="02020603050405020304" pitchFamily="18" charset="0"/>
                <a:ea typeface="+mn-ea"/>
                <a:cs typeface="Times New Roman" panose="02020603050405020304" pitchFamily="18" charset="0"/>
              </a:rPr>
              <a:t>  </a:t>
            </a:r>
          </a:p>
        </p:txBody>
      </p:sp>
      <p:sp>
        <p:nvSpPr>
          <p:cNvPr id="34" name="Text Box 18"/>
          <p:cNvSpPr txBox="1">
            <a:spLocks noChangeArrowheads="1"/>
          </p:cNvSpPr>
          <p:nvPr/>
        </p:nvSpPr>
        <p:spPr bwMode="auto">
          <a:xfrm>
            <a:off x="1178719" y="3187303"/>
            <a:ext cx="3456385" cy="346472"/>
          </a:xfrm>
          <a:prstGeom prst="rect">
            <a:avLst/>
          </a:prstGeom>
          <a:no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i="1" dirty="0">
                <a:solidFill>
                  <a:srgbClr val="FF0000"/>
                </a:solidFill>
                <a:latin typeface="Times New Roman" panose="02020603050405020304" pitchFamily="18" charset="0"/>
                <a:ea typeface="+mn-ea"/>
                <a:cs typeface="Times New Roman" panose="02020603050405020304" pitchFamily="18" charset="0"/>
              </a:rPr>
              <a:t>BC</a:t>
            </a:r>
            <a:r>
              <a:rPr lang="en-US" altLang="zh-CN" dirty="0">
                <a:solidFill>
                  <a:srgbClr val="FF0000"/>
                </a:solidFill>
                <a:latin typeface="Times New Roman" panose="02020603050405020304" pitchFamily="18" charset="0"/>
                <a:ea typeface="+mn-ea"/>
                <a:cs typeface="Times New Roman" panose="02020603050405020304" pitchFamily="18" charset="0"/>
              </a:rPr>
              <a:t>=</a:t>
            </a:r>
            <a:r>
              <a:rPr lang="en-US" altLang="zh-CN" i="1" dirty="0">
                <a:solidFill>
                  <a:srgbClr val="FF0000"/>
                </a:solidFill>
                <a:latin typeface="Times New Roman" panose="02020603050405020304" pitchFamily="18" charset="0"/>
                <a:ea typeface="+mn-ea"/>
                <a:cs typeface="Times New Roman" panose="02020603050405020304" pitchFamily="18" charset="0"/>
              </a:rPr>
              <a:t>x</a:t>
            </a:r>
            <a:r>
              <a:rPr lang="en-US" altLang="zh-CN" i="1" dirty="0">
                <a:solidFill>
                  <a:srgbClr val="FF0000"/>
                </a:solidFill>
                <a:latin typeface="Times New Roman" panose="02020603050405020304" pitchFamily="18" charset="0"/>
                <a:cs typeface="Times New Roman" panose="02020603050405020304" pitchFamily="18" charset="0"/>
              </a:rPr>
              <a:t>·</a:t>
            </a:r>
            <a:r>
              <a:rPr lang="zh-CN" altLang="en-US" dirty="0">
                <a:solidFill>
                  <a:srgbClr val="FF0000"/>
                </a:solidFill>
                <a:latin typeface="+mn-ea"/>
                <a:ea typeface="+mn-ea"/>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tan55</a:t>
            </a:r>
            <a:r>
              <a:rPr lang="zh-CN" altLang="en-US" dirty="0">
                <a:solidFill>
                  <a:srgbClr val="FF0000"/>
                </a:solidFill>
                <a:latin typeface="+mn-ea"/>
                <a:ea typeface="+mn-ea"/>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-tan25</a:t>
            </a:r>
            <a:r>
              <a:rPr lang="zh-CN" altLang="en-US" dirty="0">
                <a:solidFill>
                  <a:srgbClr val="FF0000"/>
                </a:solidFill>
                <a:latin typeface="+mn-ea"/>
                <a:ea typeface="+mn-ea"/>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=20</a:t>
            </a:r>
            <a:r>
              <a:rPr lang="zh-CN" altLang="en-US" dirty="0">
                <a:solidFill>
                  <a:srgbClr val="FF0000"/>
                </a:solidFill>
                <a:latin typeface="Times New Roman" panose="02020603050405020304" pitchFamily="18" charset="0"/>
                <a:ea typeface="+mn-ea"/>
                <a:cs typeface="Times New Roman" panose="02020603050405020304" pitchFamily="18" charset="0"/>
              </a:rPr>
              <a:t>，</a:t>
            </a:r>
            <a:r>
              <a:rPr lang="en-US" altLang="zh-CN" i="1" dirty="0">
                <a:solidFill>
                  <a:srgbClr val="FF0000"/>
                </a:solidFill>
                <a:latin typeface="Times New Roman" panose="02020603050405020304" pitchFamily="18" charset="0"/>
                <a:ea typeface="+mn-ea"/>
                <a:cs typeface="Times New Roman" panose="02020603050405020304" pitchFamily="18" charset="0"/>
              </a:rPr>
              <a:t>  </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3.75723E-6 L 0.11788 -3.75723E-6 " pathEditMode="relative" rAng="0" ptsTypes="AA">
                                      <p:cBhvr>
                                        <p:cTn id="6" dur="2000" fill="hold"/>
                                        <p:tgtEl>
                                          <p:spTgt spid="10"/>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2000"/>
                                        <p:tgtEl>
                                          <p:spTgt spid="18"/>
                                        </p:tgtEl>
                                      </p:cBhvr>
                                    </p:animEffect>
                                  </p:childTnLst>
                                </p:cTn>
                              </p:par>
                              <p:par>
                                <p:cTn id="17" presetID="2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20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2000"/>
                                        <p:tgtEl>
                                          <p:spTgt spid="19"/>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edge">
                                      <p:cBhvr>
                                        <p:cTn id="45" dur="2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slide(fromBottom)">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edge">
                                      <p:cBhvr>
                                        <p:cTn id="55" dur="20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slide(fromBottom)">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edge">
                                      <p:cBhvr>
                                        <p:cTn id="65" dur="20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lide(fromBottom)">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edge">
                                      <p:cBhvr>
                                        <p:cTn id="75" dur="20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500"/>
                                        <p:tgtEl>
                                          <p:spTgt spid="2"/>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slide(fromBottom)">
                                      <p:cBhvr>
                                        <p:cTn id="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8" grpId="0" animBg="1"/>
      <p:bldP spid="19" grpId="0"/>
      <p:bldP spid="21" grpId="0" animBg="1"/>
      <p:bldP spid="22" grpId="0" bldLvl="0" animBg="1"/>
      <p:bldP spid="24" grpId="0"/>
      <p:bldP spid="29" grpId="0"/>
      <p:bldP spid="31"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2d279f7c-1440-422d-97fa-7b36f2281a4d}"/>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a"/>
  <p:tag name="KSO_WM_UNIT_INDEX" val="1"/>
  <p:tag name="KSO_WM_UNIT_ID" val="custom596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heme/theme1.xml><?xml version="1.0" encoding="utf-8"?>
<a:theme xmlns:a="http://schemas.openxmlformats.org/drawingml/2006/main" name="WWW.2PPT.COM&#10;">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1201</Words>
  <Application>Microsoft Office PowerPoint</Application>
  <PresentationFormat>全屏显示(16:9)</PresentationFormat>
  <Paragraphs>173</Paragraphs>
  <Slides>17</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17</vt:i4>
      </vt:variant>
    </vt:vector>
  </HeadingPairs>
  <TitlesOfParts>
    <vt:vector size="29" baseType="lpstr">
      <vt:lpstr>Gungsuh</vt:lpstr>
      <vt:lpstr>黑体</vt:lpstr>
      <vt:lpstr>宋体</vt:lpstr>
      <vt:lpstr>微软雅黑</vt:lpstr>
      <vt:lpstr>Arial</vt:lpstr>
      <vt:lpstr>Calibri</vt:lpstr>
      <vt:lpstr>Cambria Math</vt:lpstr>
      <vt:lpstr>Courier New</vt:lpstr>
      <vt:lpstr>Times New Roman</vt:lpstr>
      <vt:lpstr>WWW.2PPT.COM
</vt:lpstr>
      <vt:lpstr>Equation.DSMT4</vt:lpstr>
      <vt:lpstr>Equation.KSEE3</vt:lpstr>
      <vt:lpstr>第一章  直角三角形的边角关系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2018-03-01T02:03:00Z</dcterms:created>
  <dcterms:modified xsi:type="dcterms:W3CDTF">2023-01-17T00:06:21Z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D4A7FB2A7AA6417FA2FDACBA7EA4D526</vt:lpwstr>
  </property>
  <property fmtid="{A09F084E-AD41-489F-8076-AA5BE3082BCA}" pid="100">
    <vt:ui4>5</vt:ui4>
  </property>
  <property fmtid="{64440492-4C8B-11D1-8B70-080036B11A03}" pid="11">
    <vt:lpwstr>www.2ppt.com-爱PPT提供资源下载</vt:lpwstr>
  </property>
</Properties>
</file>