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65" r:id="rId4"/>
    <p:sldId id="266" r:id="rId5"/>
    <p:sldId id="268" r:id="rId6"/>
    <p:sldId id="267" r:id="rId7"/>
    <p:sldId id="258" r:id="rId8"/>
    <p:sldId id="260" r:id="rId9"/>
    <p:sldId id="261" r:id="rId10"/>
    <p:sldId id="263" r:id="rId11"/>
    <p:sldId id="269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b="1" i="1" kern="1200">
        <a:solidFill>
          <a:srgbClr val="FF0066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i="1" kern="1200">
        <a:solidFill>
          <a:srgbClr val="FF0066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i="1" kern="1200">
        <a:solidFill>
          <a:srgbClr val="FF0066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i="1" kern="1200">
        <a:solidFill>
          <a:srgbClr val="FF0066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i="1" kern="1200">
        <a:solidFill>
          <a:srgbClr val="FF0066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b="1" i="1" kern="1200">
        <a:solidFill>
          <a:srgbClr val="FF0066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b="1" i="1" kern="1200">
        <a:solidFill>
          <a:srgbClr val="FF0066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b="1" i="1" kern="1200">
        <a:solidFill>
          <a:srgbClr val="FF0066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b="1" i="1" kern="1200">
        <a:solidFill>
          <a:srgbClr val="FF0066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FFFF00"/>
    <a:srgbClr val="000000"/>
    <a:srgbClr val="FF0000"/>
    <a:srgbClr val="0000FF"/>
    <a:srgbClr val="66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0F371-83A5-4EC5-BE9E-9567368EAF8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FFDCD-0549-4A15-B8CD-32931CFAFE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FFDCD-0549-4A15-B8CD-32931CFAFE8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3FEE7-291E-4190-95F5-4DC09BC629A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F33A8-E587-486E-9A1A-743E5CFD22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927D9-AE9E-4D38-901E-D9BD5FF0F6B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1566-5143-4396-AD25-974EB1A18FD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25612-FB7C-4B5C-8254-63ECB0EA684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F8F5D-54C2-44F8-8A03-A993A6C5BB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FD255-C4E9-486C-9D1A-18D55F51D34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3B758-094E-4555-B2C4-7FB00F5BC20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57107-559C-405F-91B4-FAA053814B8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F8206-C025-41C0-B5B0-703F91ECBFB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340F3-CA64-4700-B4D4-41EBB9B35DD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 i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 i="0">
                <a:solidFill>
                  <a:schemeClr val="tx1"/>
                </a:solidFill>
              </a:defRPr>
            </a:lvl1pPr>
          </a:lstStyle>
          <a:p>
            <a:fld id="{C0F8D1F5-6C9D-46AC-B4A7-37F7FDAB16A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2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Listen%20and%20say..swf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1556792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i="0" kern="10" dirty="0" smtClean="0">
                <a:ln w="12700">
                  <a:noFill/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Unit 7 </a:t>
            </a:r>
          </a:p>
          <a:p>
            <a:pPr algn="ctr"/>
            <a:r>
              <a:rPr lang="en-US" altLang="zh-CN" sz="6000" i="0" kern="10" dirty="0" smtClean="0">
                <a:ln w="12700">
                  <a:noFill/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 Caption" pitchFamily="18" charset="0"/>
              </a:rPr>
              <a:t>May I have some grapes?</a:t>
            </a:r>
            <a:endParaRPr lang="zh-CN" altLang="en-US" sz="6000" i="0" kern="10" dirty="0">
              <a:ln w="12700">
                <a:noFill/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 Smbd Captio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06507" y="547902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i="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32035" y="932108"/>
            <a:ext cx="76803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00FF"/>
                </a:solidFill>
              </a:rPr>
              <a:t>根据课文内容，把下列对话补充完整</a:t>
            </a:r>
            <a:r>
              <a:rPr lang="en-US" altLang="zh-CN" sz="44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69738" y="1845271"/>
            <a:ext cx="879475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A: I want ____ </a:t>
            </a:r>
            <a:r>
              <a:rPr lang="en-US" altLang="zh-CN" dirty="0" err="1">
                <a:solidFill>
                  <a:schemeClr val="tx1"/>
                </a:solidFill>
              </a:rPr>
              <a:t>banana,mum</a:t>
            </a:r>
            <a:r>
              <a:rPr lang="en-US" altLang="zh-CN" dirty="0">
                <a:solidFill>
                  <a:schemeClr val="tx1"/>
                </a:solidFill>
              </a:rPr>
              <a:t>.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      ___we have bananas?</a:t>
            </a:r>
          </a:p>
          <a:p>
            <a:endParaRPr lang="en-US" altLang="zh-CN" dirty="0">
              <a:solidFill>
                <a:schemeClr val="tx1"/>
              </a:solidFill>
            </a:endParaRPr>
          </a:p>
          <a:p>
            <a:r>
              <a:rPr lang="en-US" altLang="zh-CN" dirty="0">
                <a:solidFill>
                  <a:schemeClr val="tx1"/>
                </a:solidFill>
              </a:rPr>
              <a:t>B: ____, we </a:t>
            </a:r>
            <a:r>
              <a:rPr lang="en-US" altLang="zh-CN" dirty="0" err="1">
                <a:solidFill>
                  <a:schemeClr val="tx1"/>
                </a:solidFill>
              </a:rPr>
              <a:t>don’t.But</a:t>
            </a:r>
            <a:r>
              <a:rPr lang="en-US" altLang="zh-CN" dirty="0">
                <a:solidFill>
                  <a:schemeClr val="tx1"/>
                </a:solidFill>
              </a:rPr>
              <a:t> we have ____grapes.</a:t>
            </a:r>
          </a:p>
          <a:p>
            <a:endParaRPr lang="en-US" altLang="zh-CN" dirty="0">
              <a:solidFill>
                <a:schemeClr val="tx1"/>
              </a:solidFill>
            </a:endParaRPr>
          </a:p>
          <a:p>
            <a:r>
              <a:rPr lang="en-US" altLang="zh-CN" dirty="0">
                <a:solidFill>
                  <a:schemeClr val="tx1"/>
                </a:solidFill>
              </a:rPr>
              <a:t>A: I like </a:t>
            </a:r>
            <a:r>
              <a:rPr lang="en-US" altLang="zh-CN" dirty="0" err="1">
                <a:solidFill>
                  <a:schemeClr val="tx1"/>
                </a:solidFill>
              </a:rPr>
              <a:t>grapes.____I</a:t>
            </a:r>
            <a:r>
              <a:rPr lang="en-US" altLang="zh-CN" dirty="0">
                <a:solidFill>
                  <a:schemeClr val="tx1"/>
                </a:solidFill>
              </a:rPr>
              <a:t> have ____</a:t>
            </a:r>
            <a:r>
              <a:rPr lang="en-US" altLang="zh-CN" dirty="0" err="1">
                <a:solidFill>
                  <a:schemeClr val="tx1"/>
                </a:solidFill>
              </a:rPr>
              <a:t>grapes,then</a:t>
            </a:r>
            <a:r>
              <a:rPr lang="en-US" altLang="zh-CN" dirty="0">
                <a:solidFill>
                  <a:schemeClr val="tx1"/>
                </a:solidFill>
              </a:rPr>
              <a:t>?</a:t>
            </a:r>
          </a:p>
          <a:p>
            <a:endParaRPr lang="en-US" altLang="zh-CN" dirty="0">
              <a:solidFill>
                <a:schemeClr val="tx1"/>
              </a:solidFill>
            </a:endParaRPr>
          </a:p>
          <a:p>
            <a:r>
              <a:rPr lang="en-US" altLang="zh-CN" dirty="0">
                <a:solidFill>
                  <a:schemeClr val="tx1"/>
                </a:solidFill>
              </a:rPr>
              <a:t>B: Yes. _____ you are.</a:t>
            </a:r>
          </a:p>
          <a:p>
            <a:endParaRPr lang="en-US" altLang="zh-CN" dirty="0">
              <a:solidFill>
                <a:schemeClr val="tx1"/>
              </a:solidFill>
            </a:endParaRPr>
          </a:p>
          <a:p>
            <a:r>
              <a:rPr lang="en-US" altLang="zh-CN" dirty="0">
                <a:solidFill>
                  <a:schemeClr val="tx1"/>
                </a:solidFill>
              </a:rPr>
              <a:t>A: Thank you.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293813" y="1700808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a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925388" y="2205633"/>
            <a:ext cx="725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Do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853951" y="3213696"/>
            <a:ext cx="7254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No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913313" y="3294658"/>
            <a:ext cx="124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some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228851" y="4221758"/>
            <a:ext cx="973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May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318001" y="4221758"/>
            <a:ext cx="124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some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788988" y="5229821"/>
            <a:ext cx="1087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1" grpId="0"/>
      <p:bldP spid="13322" grpId="0"/>
      <p:bldP spid="13323" grpId="0"/>
      <p:bldP spid="13324" grpId="0"/>
      <p:bldP spid="13325" grpId="0"/>
      <p:bldP spid="133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39750" y="1844675"/>
            <a:ext cx="843692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0" dirty="0"/>
              <a:t>Homework</a:t>
            </a:r>
            <a:r>
              <a:rPr lang="en-US" altLang="zh-CN" b="0" dirty="0" smtClean="0"/>
              <a:t>: </a:t>
            </a:r>
            <a:endParaRPr lang="en-US" altLang="zh-CN" b="0" dirty="0"/>
          </a:p>
          <a:p>
            <a:r>
              <a:rPr lang="en-US" altLang="zh-CN" b="0" i="0" dirty="0">
                <a:solidFill>
                  <a:srgbClr val="0000FF"/>
                </a:solidFill>
              </a:rPr>
              <a:t>1.</a:t>
            </a:r>
            <a:r>
              <a:rPr lang="zh-CN" altLang="en-US" b="0" i="0" dirty="0">
                <a:solidFill>
                  <a:srgbClr val="0000FF"/>
                </a:solidFill>
              </a:rPr>
              <a:t>听读</a:t>
            </a:r>
            <a:r>
              <a:rPr lang="en-US" altLang="zh-CN" b="0" i="0" dirty="0">
                <a:solidFill>
                  <a:srgbClr val="0000FF"/>
                </a:solidFill>
              </a:rPr>
              <a:t>Unit 7.</a:t>
            </a:r>
          </a:p>
          <a:p>
            <a:r>
              <a:rPr lang="en-US" altLang="zh-CN" b="0" i="0" dirty="0">
                <a:solidFill>
                  <a:srgbClr val="0000FF"/>
                </a:solidFill>
              </a:rPr>
              <a:t>2.</a:t>
            </a:r>
            <a:r>
              <a:rPr lang="zh-CN" altLang="en-US" b="0" i="0" dirty="0">
                <a:solidFill>
                  <a:srgbClr val="0000FF"/>
                </a:solidFill>
              </a:rPr>
              <a:t>分角色表演课文。</a:t>
            </a:r>
          </a:p>
          <a:p>
            <a:r>
              <a:rPr lang="en-US" altLang="zh-CN" b="0" i="0" dirty="0">
                <a:solidFill>
                  <a:srgbClr val="0000FF"/>
                </a:solidFill>
              </a:rPr>
              <a:t>3.</a:t>
            </a:r>
            <a:r>
              <a:rPr lang="zh-CN" altLang="en-US" b="0" i="0" dirty="0">
                <a:solidFill>
                  <a:srgbClr val="0000FF"/>
                </a:solidFill>
              </a:rPr>
              <a:t>用英语跟你的同学或家人说出本课的单词</a:t>
            </a:r>
            <a:r>
              <a:rPr lang="zh-CN" altLang="en-US" b="0" i="0" dirty="0" smtClean="0">
                <a:solidFill>
                  <a:srgbClr val="0000FF"/>
                </a:solidFill>
              </a:rPr>
              <a:t>。</a:t>
            </a:r>
            <a:endParaRPr lang="zh-CN" altLang="en-US" b="0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1403350" y="2492375"/>
            <a:ext cx="7343775" cy="1966913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altLang="zh-CN" sz="9600" kern="10" spc="-96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/>
              </a:rPr>
              <a:t>let's sing</a:t>
            </a:r>
            <a:endParaRPr lang="zh-CN" altLang="en-US" sz="9600" kern="10" spc="-96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orang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620713"/>
            <a:ext cx="5834062" cy="324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2_120320100819_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150" y="3644900"/>
            <a:ext cx="4319588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484438" y="5851525"/>
            <a:ext cx="3824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/>
              <a:t>an</a:t>
            </a:r>
            <a:r>
              <a:rPr lang="en-US" altLang="zh-CN" sz="6000">
                <a:solidFill>
                  <a:srgbClr val="0000FF"/>
                </a:solidFill>
              </a:rPr>
              <a:t> </a:t>
            </a:r>
            <a:r>
              <a:rPr lang="en-US" altLang="zh-CN" sz="6000">
                <a:solidFill>
                  <a:srgbClr val="FF9900"/>
                </a:solidFill>
              </a:rPr>
              <a:t>orange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627313" y="2924175"/>
            <a:ext cx="29813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600">
                <a:solidFill>
                  <a:srgbClr val="FF9900"/>
                </a:solidFill>
              </a:rPr>
              <a:t>orange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purpl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044575" y="404813"/>
            <a:ext cx="6624638" cy="367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971550" y="3429000"/>
            <a:ext cx="2511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>
                <a:solidFill>
                  <a:srgbClr val="660066"/>
                </a:solidFill>
              </a:rPr>
              <a:t>purple</a:t>
            </a:r>
          </a:p>
        </p:txBody>
      </p:sp>
      <p:pic>
        <p:nvPicPr>
          <p:cNvPr id="17416" name="Picture 8" descr="2008331134249581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163" y="404813"/>
            <a:ext cx="287972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435600" y="4868863"/>
            <a:ext cx="2682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>
                <a:solidFill>
                  <a:srgbClr val="660066"/>
                </a:solidFill>
              </a:rPr>
              <a:t>grape</a:t>
            </a:r>
            <a:r>
              <a:rPr lang="en-US" altLang="zh-CN" sz="6000"/>
              <a:t>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203575" y="4868863"/>
            <a:ext cx="2174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/>
              <a:t>some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banana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305050" cy="173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bananas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1050" y="0"/>
            <a:ext cx="2951163" cy="148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-252413" y="1700213"/>
            <a:ext cx="2166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  a </a:t>
            </a:r>
            <a:r>
              <a:rPr lang="en-US" altLang="zh-CN">
                <a:solidFill>
                  <a:srgbClr val="0000FF"/>
                </a:solidFill>
              </a:rPr>
              <a:t>banana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908175" y="1700213"/>
            <a:ext cx="3001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some </a:t>
            </a:r>
            <a:r>
              <a:rPr lang="en-US" altLang="zh-CN" dirty="0">
                <a:solidFill>
                  <a:srgbClr val="0000FF"/>
                </a:solidFill>
              </a:rPr>
              <a:t>banana</a:t>
            </a:r>
            <a:r>
              <a:rPr lang="en-US" altLang="zh-CN" dirty="0"/>
              <a:t>s</a:t>
            </a:r>
          </a:p>
        </p:txBody>
      </p:sp>
      <p:pic>
        <p:nvPicPr>
          <p:cNvPr id="19465" name="Picture 9" descr="apple_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0"/>
            <a:ext cx="1871663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6" name="Picture 10" descr="apples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72225" y="0"/>
            <a:ext cx="2195513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787900" y="170021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an </a:t>
            </a:r>
            <a:r>
              <a:rPr lang="en-US" altLang="zh-CN">
                <a:solidFill>
                  <a:srgbClr val="0000FF"/>
                </a:solidFill>
              </a:rPr>
              <a:t>apple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6502400" y="1700213"/>
            <a:ext cx="264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some </a:t>
            </a:r>
            <a:r>
              <a:rPr lang="en-US" altLang="zh-CN">
                <a:solidFill>
                  <a:srgbClr val="0000FF"/>
                </a:solidFill>
              </a:rPr>
              <a:t>apple</a:t>
            </a:r>
            <a:r>
              <a:rPr lang="en-US" altLang="zh-CN"/>
              <a:t>s</a:t>
            </a:r>
          </a:p>
        </p:txBody>
      </p:sp>
      <p:pic>
        <p:nvPicPr>
          <p:cNvPr id="19470" name="Picture 14" descr="pear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9388" y="2276475"/>
            <a:ext cx="1728787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95288" y="4076700"/>
            <a:ext cx="13795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a </a:t>
            </a:r>
            <a:r>
              <a:rPr lang="en-US" altLang="zh-CN">
                <a:solidFill>
                  <a:srgbClr val="0000FF"/>
                </a:solidFill>
              </a:rPr>
              <a:t>pear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987675" y="4076700"/>
            <a:ext cx="24399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some </a:t>
            </a:r>
            <a:r>
              <a:rPr lang="en-US" altLang="zh-CN">
                <a:solidFill>
                  <a:srgbClr val="0000FF"/>
                </a:solidFill>
              </a:rPr>
              <a:t>pear</a:t>
            </a:r>
            <a:r>
              <a:rPr lang="en-US" altLang="zh-CN"/>
              <a:t>s</a:t>
            </a:r>
          </a:p>
        </p:txBody>
      </p:sp>
      <p:pic>
        <p:nvPicPr>
          <p:cNvPr id="19474" name="Picture 18" descr="pears_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987675" y="2420938"/>
            <a:ext cx="216058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6" name="Picture 20" descr="orange1_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39750" y="4797425"/>
            <a:ext cx="1368425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50825" y="6021388"/>
            <a:ext cx="21224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an </a:t>
            </a:r>
            <a:r>
              <a:rPr lang="en-US" altLang="zh-CN">
                <a:solidFill>
                  <a:srgbClr val="0000FF"/>
                </a:solidFill>
              </a:rPr>
              <a:t>orange</a:t>
            </a:r>
          </a:p>
        </p:txBody>
      </p:sp>
      <p:pic>
        <p:nvPicPr>
          <p:cNvPr id="19478" name="Picture 22" descr="oranges_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843213" y="4581525"/>
            <a:ext cx="2665412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2843213" y="6021388"/>
            <a:ext cx="29352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some </a:t>
            </a:r>
            <a:r>
              <a:rPr lang="en-US" altLang="zh-CN">
                <a:solidFill>
                  <a:srgbClr val="0000FF"/>
                </a:solidFill>
              </a:rPr>
              <a:t>orange</a:t>
            </a:r>
            <a:r>
              <a:rPr lang="en-US" altLang="zh-CN"/>
              <a:t>s</a:t>
            </a:r>
          </a:p>
        </p:txBody>
      </p:sp>
      <p:pic>
        <p:nvPicPr>
          <p:cNvPr id="19480" name="Picture 24" descr="2008331134249581_2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372225" y="2492375"/>
            <a:ext cx="2520950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6227763" y="5157788"/>
            <a:ext cx="26876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some </a:t>
            </a:r>
            <a:r>
              <a:rPr lang="en-US" altLang="zh-CN">
                <a:solidFill>
                  <a:srgbClr val="0000FF"/>
                </a:solidFill>
              </a:rPr>
              <a:t>grape</a:t>
            </a:r>
            <a:r>
              <a:rPr lang="en-US" altLang="zh-CN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9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9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9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  <p:bldP spid="19472" grpId="0"/>
      <p:bldP spid="194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9428" y="1052736"/>
            <a:ext cx="5553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A:  </a:t>
            </a:r>
            <a:r>
              <a:rPr lang="en-US" altLang="zh-CN" sz="4000"/>
              <a:t>I want a/an/some …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115690" y="1628999"/>
            <a:ext cx="393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/>
              <a:t>Do we have …?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39428" y="2278286"/>
            <a:ext cx="42211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0000FF"/>
                </a:solidFill>
              </a:rPr>
              <a:t>B: No, we don’t. </a:t>
            </a:r>
          </a:p>
          <a:p>
            <a:r>
              <a:rPr lang="en-US" altLang="zh-CN" sz="4000" dirty="0">
                <a:solidFill>
                  <a:srgbClr val="0000FF"/>
                </a:solidFill>
              </a:rPr>
              <a:t>    But we have…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23528" y="3573686"/>
            <a:ext cx="53228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/>
              <a:t>A:l like ….</a:t>
            </a:r>
          </a:p>
          <a:p>
            <a:r>
              <a:rPr lang="en-US" altLang="zh-CN" sz="4000"/>
              <a:t>  May I have some…?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23528" y="4942111"/>
            <a:ext cx="5267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0000FF"/>
                </a:solidFill>
              </a:rPr>
              <a:t>B: Yes. Here you are.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23528" y="5805711"/>
            <a:ext cx="3540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/>
              <a:t>A: Thank you.</a:t>
            </a:r>
          </a:p>
        </p:txBody>
      </p:sp>
      <p:pic>
        <p:nvPicPr>
          <p:cNvPr id="18443" name="Picture 11" descr="bananas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7400" y="476250"/>
            <a:ext cx="2951163" cy="148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4" name="Picture 12" descr="apples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788" y="1844675"/>
            <a:ext cx="2195512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5" name="Picture 13" descr="pears_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43663" y="3500438"/>
            <a:ext cx="2160587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6" name="Picture 14" descr="2008331134249581_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16688" y="5129213"/>
            <a:ext cx="2017712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7" name="Picture 15" descr="oranges_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779515" y="5518374"/>
            <a:ext cx="212407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39" grpId="0"/>
      <p:bldP spid="184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755576" y="1052736"/>
            <a:ext cx="4416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 dirty="0">
                <a:solidFill>
                  <a:srgbClr val="0000FF"/>
                </a:solidFill>
              </a:rPr>
              <a:t>Let’s chant.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28498" y="2069689"/>
            <a:ext cx="573907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9900"/>
                </a:solidFill>
              </a:rPr>
              <a:t>Yellow </a:t>
            </a:r>
            <a:r>
              <a:rPr lang="en-US" altLang="zh-CN" sz="2800" dirty="0" err="1">
                <a:solidFill>
                  <a:srgbClr val="FF9900"/>
                </a:solidFill>
              </a:rPr>
              <a:t>bananas,yellow</a:t>
            </a:r>
            <a:r>
              <a:rPr lang="en-US" altLang="zh-CN" sz="2800" dirty="0">
                <a:solidFill>
                  <a:srgbClr val="FF9900"/>
                </a:solidFill>
              </a:rPr>
              <a:t> bananas.</a:t>
            </a:r>
          </a:p>
          <a:p>
            <a:r>
              <a:rPr lang="en-US" altLang="zh-CN" sz="2800" dirty="0">
                <a:solidFill>
                  <a:srgbClr val="FF9900"/>
                </a:solidFill>
              </a:rPr>
              <a:t>Do we have yellow bananas?</a:t>
            </a:r>
          </a:p>
          <a:p>
            <a:r>
              <a:rPr lang="en-US" altLang="zh-CN" sz="2800" dirty="0">
                <a:solidFill>
                  <a:srgbClr val="FF9900"/>
                </a:solidFill>
              </a:rPr>
              <a:t>No, we </a:t>
            </a:r>
            <a:r>
              <a:rPr lang="en-US" altLang="zh-CN" sz="2800" dirty="0" err="1">
                <a:solidFill>
                  <a:srgbClr val="FF9900"/>
                </a:solidFill>
              </a:rPr>
              <a:t>don’t.No</a:t>
            </a:r>
            <a:r>
              <a:rPr lang="en-US" altLang="zh-CN" sz="2800" dirty="0">
                <a:solidFill>
                  <a:srgbClr val="FF9900"/>
                </a:solidFill>
              </a:rPr>
              <a:t>, we don’t.</a:t>
            </a:r>
          </a:p>
          <a:p>
            <a:r>
              <a:rPr lang="en-US" altLang="zh-CN" sz="2800" dirty="0" err="1">
                <a:solidFill>
                  <a:srgbClr val="008000"/>
                </a:solidFill>
              </a:rPr>
              <a:t>Pear,where,pear,where</a:t>
            </a:r>
            <a:r>
              <a:rPr lang="en-US" altLang="zh-CN" sz="2800" dirty="0">
                <a:solidFill>
                  <a:srgbClr val="008000"/>
                </a:solidFill>
              </a:rPr>
              <a:t>?</a:t>
            </a:r>
          </a:p>
          <a:p>
            <a:r>
              <a:rPr lang="en-US" altLang="zh-CN" sz="2800" dirty="0">
                <a:solidFill>
                  <a:srgbClr val="008000"/>
                </a:solidFill>
              </a:rPr>
              <a:t>It’s on the chair.</a:t>
            </a:r>
          </a:p>
          <a:p>
            <a:r>
              <a:rPr lang="en-US" altLang="zh-CN" sz="2800" dirty="0"/>
              <a:t>Apple </a:t>
            </a:r>
            <a:r>
              <a:rPr lang="en-US" altLang="zh-CN" sz="2800" dirty="0" err="1"/>
              <a:t>green,apple</a:t>
            </a:r>
            <a:r>
              <a:rPr lang="en-US" altLang="zh-CN" sz="2800" dirty="0"/>
              <a:t> red.</a:t>
            </a:r>
          </a:p>
          <a:p>
            <a:r>
              <a:rPr lang="en-US" altLang="zh-CN" sz="2800" dirty="0"/>
              <a:t>I want green </a:t>
            </a:r>
            <a:r>
              <a:rPr lang="en-US" altLang="zh-CN" sz="2800" dirty="0" err="1"/>
              <a:t>apple,you</a:t>
            </a:r>
            <a:r>
              <a:rPr lang="en-US" altLang="zh-CN" sz="2800" dirty="0"/>
              <a:t> want red.</a:t>
            </a:r>
          </a:p>
          <a:p>
            <a:r>
              <a:rPr lang="en-US" altLang="zh-CN" sz="2800" dirty="0">
                <a:solidFill>
                  <a:srgbClr val="660066"/>
                </a:solidFill>
              </a:rPr>
              <a:t>Purple </a:t>
            </a:r>
            <a:r>
              <a:rPr lang="en-US" altLang="zh-CN" sz="2800" dirty="0" err="1">
                <a:solidFill>
                  <a:srgbClr val="660066"/>
                </a:solidFill>
              </a:rPr>
              <a:t>grapes,purple</a:t>
            </a:r>
            <a:r>
              <a:rPr lang="en-US" altLang="zh-CN" sz="2800" dirty="0">
                <a:solidFill>
                  <a:srgbClr val="660066"/>
                </a:solidFill>
              </a:rPr>
              <a:t> grapes.</a:t>
            </a:r>
          </a:p>
          <a:p>
            <a:r>
              <a:rPr lang="en-US" altLang="zh-CN" sz="2800" dirty="0">
                <a:solidFill>
                  <a:srgbClr val="660066"/>
                </a:solidFill>
              </a:rPr>
              <a:t>May I have some purple grapes?</a:t>
            </a:r>
          </a:p>
          <a:p>
            <a:r>
              <a:rPr lang="en-US" altLang="zh-CN" sz="2800" dirty="0" err="1">
                <a:solidFill>
                  <a:srgbClr val="660066"/>
                </a:solidFill>
              </a:rPr>
              <a:t>Yes,here</a:t>
            </a:r>
            <a:r>
              <a:rPr lang="en-US" altLang="zh-CN" sz="2800" dirty="0">
                <a:solidFill>
                  <a:srgbClr val="660066"/>
                </a:solidFill>
              </a:rPr>
              <a:t> you </a:t>
            </a:r>
            <a:r>
              <a:rPr lang="en-US" altLang="zh-CN" sz="2800" dirty="0" err="1">
                <a:solidFill>
                  <a:srgbClr val="660066"/>
                </a:solidFill>
              </a:rPr>
              <a:t>are.Here</a:t>
            </a:r>
            <a:r>
              <a:rPr lang="en-US" altLang="zh-CN" sz="2800" dirty="0">
                <a:solidFill>
                  <a:srgbClr val="660066"/>
                </a:solidFill>
              </a:rPr>
              <a:t> you 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9600" y="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Listen and say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83419" y="-171451"/>
            <a:ext cx="9901238" cy="777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19113" y="341313"/>
            <a:ext cx="50355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rgbClr val="0000FF"/>
                </a:solidFill>
              </a:rPr>
              <a:t>Who is the lady?</a:t>
            </a:r>
          </a:p>
        </p:txBody>
      </p:sp>
      <p:sp>
        <p:nvSpPr>
          <p:cNvPr id="8199" name="Text Box 7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611188" y="1557338"/>
            <a:ext cx="48990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>
                <a:solidFill>
                  <a:srgbClr val="0000FF"/>
                </a:solidFill>
              </a:rPr>
              <a:t>Who is the boy?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66813" y="1474788"/>
            <a:ext cx="42148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</a:rPr>
              <a:t>请你帮</a:t>
            </a:r>
            <a:r>
              <a:rPr lang="en-US" altLang="zh-CN" dirty="0">
                <a:solidFill>
                  <a:srgbClr val="000000"/>
                </a:solidFill>
              </a:rPr>
              <a:t>Ben</a:t>
            </a:r>
            <a:r>
              <a:rPr lang="zh-CN" altLang="en-US" dirty="0">
                <a:solidFill>
                  <a:srgbClr val="000000"/>
                </a:solidFill>
              </a:rPr>
              <a:t>回答问题：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0" y="2205038"/>
            <a:ext cx="55499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1.Do we have bananas?</a:t>
            </a:r>
          </a:p>
          <a:p>
            <a:r>
              <a:rPr lang="en-US" altLang="zh-CN" dirty="0">
                <a:solidFill>
                  <a:srgbClr val="0000FF"/>
                </a:solidFill>
              </a:rPr>
              <a:t>2. But we have…</a:t>
            </a:r>
          </a:p>
          <a:p>
            <a:r>
              <a:rPr lang="en-US" altLang="zh-CN" dirty="0">
                <a:solidFill>
                  <a:srgbClr val="0000FF"/>
                </a:solidFill>
              </a:rPr>
              <a:t>3. May I have some grapes?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859338" y="2205038"/>
            <a:ext cx="2820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No, we don’t 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203575" y="2781300"/>
            <a:ext cx="2846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Some grapes.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364163" y="3284538"/>
            <a:ext cx="3590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err="1"/>
              <a:t>Yes.Here</a:t>
            </a:r>
            <a:r>
              <a:rPr lang="en-US" altLang="zh-CN" dirty="0"/>
              <a:t> you 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1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1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全屏显示(4:3)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Arno Pro Smbd Caption</vt:lpstr>
      <vt:lpstr>宋体</vt:lpstr>
      <vt:lpstr>微软雅黑</vt:lpstr>
      <vt:lpstr>Arial</vt:lpstr>
      <vt:lpstr>Calibri</vt:lpstr>
      <vt:lpstr>Comic Sans MS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2013-03-31T09:47:00Z</dcterms:created>
  <dcterms:modified xsi:type="dcterms:W3CDTF">2023-01-17T00:06:26Z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CDFC6D647F5B4C389CB56A414D321F46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