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83" r:id="rId2"/>
    <p:sldId id="575" r:id="rId3"/>
    <p:sldId id="623" r:id="rId4"/>
    <p:sldId id="682" r:id="rId5"/>
    <p:sldId id="692" r:id="rId6"/>
    <p:sldId id="683" r:id="rId7"/>
    <p:sldId id="684" r:id="rId8"/>
    <p:sldId id="685" r:id="rId9"/>
    <p:sldId id="689" r:id="rId10"/>
    <p:sldId id="688" r:id="rId11"/>
    <p:sldId id="673" r:id="rId12"/>
    <p:sldId id="690" r:id="rId13"/>
    <p:sldId id="687" r:id="rId14"/>
    <p:sldId id="691" r:id="rId15"/>
    <p:sldId id="677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FF00FF"/>
    <a:srgbClr val="CEE6FC"/>
    <a:srgbClr val="99CCFF"/>
    <a:srgbClr val="CCFFFF"/>
    <a:srgbClr val="CC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71" autoAdjust="0"/>
  </p:normalViewPr>
  <p:slideViewPr>
    <p:cSldViewPr>
      <p:cViewPr>
        <p:scale>
          <a:sx n="102" d="100"/>
          <a:sy n="102" d="100"/>
        </p:scale>
        <p:origin x="-108" y="-222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93AC2A0-813E-41AF-84F9-2051BFC5A5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716DBA4-D646-4333-9093-18280C5B985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2EF3FA7-B1B7-4DF2-A1C6-2D60BCF8143F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81B4B1E-18B6-4978-A3C3-5BFA23A12107}" type="slidenum">
              <a:rPr lang="zh-CN" altLang="en-US" sz="120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DBA4-D646-4333-9093-18280C5B985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3351275-2AAD-4EED-BF1C-C7B0915C5E5F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C0F5A17-8B47-43A2-BAF3-F4C0C78C2EFE}" type="slidenum">
              <a:rPr lang="zh-CN" altLang="en-US" sz="120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013B28A-87E7-44C1-832C-00F51D1A1C06}" type="slidenum">
              <a:rPr lang="zh-CN" altLang="en-US" sz="120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579DCE0-A858-455D-BF61-9C51B7611A86}" type="slidenum">
              <a:rPr lang="zh-CN" altLang="en-US" sz="120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071688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3175" y="2347913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DDA84DD1-7C5D-4766-BAE7-9E7295B8DC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AE48-5994-4935-9427-618053BBA8B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3BFFA-5422-4D13-8A6B-9ED39F3F00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CB587-E0BB-4DFB-80A4-9ACBB95589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FC61A-17F6-4887-83B5-765EA19C1E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AF12F-FCC8-499C-A6F4-2304286F85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A561D9D5-F557-4E5D-B454-B6756A0DF77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89B0-40AA-4FDD-A08C-BC322787FE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A1F40-BFB3-4BBD-ADCD-E7B79E6B2A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068B-AEB2-4F3C-865A-19A77E40DDC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639DB94-6CC6-4DF3-901D-F58E068830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25479-6A9F-4C4B-A77A-9589BA0FB9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E118BC2-2149-4B19-9B03-F574FEB061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97763-4D8A-4EE5-ACED-59A3869C86B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6420FB0-1D23-473E-B7B1-D7A9840777C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02E8521-6C8F-4438-AEE0-A8A879D67D7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458465F-A693-4FDF-B009-DBBCF665420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98608C5-2AC7-41ED-8755-36DD59C875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0629-E003-45E6-813A-449F6F3066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4812 w 9164371"/>
              <a:gd name="T1" fmla="*/ 3 h 1402412"/>
              <a:gd name="T2" fmla="*/ 9174350 w 9164371"/>
              <a:gd name="T3" fmla="*/ 20 h 1402412"/>
              <a:gd name="T4" fmla="*/ 9159021 w 9164371"/>
              <a:gd name="T5" fmla="*/ 19 h 1402412"/>
              <a:gd name="T6" fmla="*/ 6511730 w 9164371"/>
              <a:gd name="T7" fmla="*/ 18 h 1402412"/>
              <a:gd name="T8" fmla="*/ 3119890 w 9164371"/>
              <a:gd name="T9" fmla="*/ 15 h 1402412"/>
              <a:gd name="T10" fmla="*/ 8750 w 9164371"/>
              <a:gd name="T11" fmla="*/ 20 h 1402412"/>
              <a:gd name="T12" fmla="*/ 0 w 9164371"/>
              <a:gd name="T13" fmla="*/ 20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1982 w 9164371"/>
              <a:gd name="T19" fmla="*/ 3 h 1402412"/>
              <a:gd name="T20" fmla="*/ 6457948 w 9164371"/>
              <a:gd name="T21" fmla="*/ 5 h 1402412"/>
              <a:gd name="T22" fmla="*/ 9185210 w 9164371"/>
              <a:gd name="T23" fmla="*/ 0 h 1402412"/>
              <a:gd name="T24" fmla="*/ 9164812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8A84EDBD-8A3B-4BEA-A2F0-3AF6AD3253D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7468;&#26354;Nice__to__see__you__again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Lesson1_Just_talk.SWF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file:///E:\&#20154;&#25945;&#26032;&#29256;5&#19979;\Unit1%20Welcome%20to%20our%20school&#65281;\Lesson1%20&#25945;&#23398;&#35838;&#20214;\welcome-128k.mp3" TargetMode="External"/><Relationship Id="rId1" Type="http://schemas.microsoft.com/office/2007/relationships/media" Target="file:///E:\&#20154;&#25945;&#26032;&#29256;5&#19979;\Unit1%20Welcome%20to%20our%20school&#65281;\Lesson1%20&#25945;&#23398;&#35838;&#20214;\welcome-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Lesson1_Just_talk.SW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E:\&#20154;&#25945;&#26032;&#29256;5&#19979;\Unit1%20Welcome%20to%20our%20school&#65281;\Lesson1%20&#25945;&#23398;&#35838;&#20214;\library-128k.mp3" TargetMode="External"/><Relationship Id="rId7" Type="http://schemas.openxmlformats.org/officeDocument/2006/relationships/slideLayout" Target="../slideLayouts/slideLayout16.xml"/><Relationship Id="rId2" Type="http://schemas.openxmlformats.org/officeDocument/2006/relationships/audio" Target="file:///E:\&#20154;&#25945;&#26032;&#29256;5&#19979;\Unit1%20Welcome%20to%20our%20school&#65281;\Lesson1%20&#25945;&#23398;&#35838;&#20214;\meeting_room-128k.mp3" TargetMode="External"/><Relationship Id="rId1" Type="http://schemas.microsoft.com/office/2007/relationships/media" Target="file:///E:\&#20154;&#25945;&#26032;&#29256;5&#19979;\Unit1%20Welcome%20to%20our%20school&#65281;\Lesson1%20&#25945;&#23398;&#35838;&#20214;\meeting_room-128k.mp3" TargetMode="External"/><Relationship Id="rId6" Type="http://schemas.openxmlformats.org/officeDocument/2006/relationships/audio" Target="file:///E:\&#20154;&#25945;&#26032;&#29256;5&#19979;\Unit1%20Welcome%20to%20our%20school&#65281;\Lesson1%20&#25945;&#23398;&#35838;&#20214;\show_around.mp3" TargetMode="External"/><Relationship Id="rId5" Type="http://schemas.microsoft.com/office/2007/relationships/media" Target="file:///E:\&#20154;&#25945;&#26032;&#29256;5&#19979;\Unit1%20Welcome%20to%20our%20school&#65281;\Lesson1%20&#25945;&#23398;&#35838;&#20214;\show_around.mp3" TargetMode="External"/><Relationship Id="rId10" Type="http://schemas.openxmlformats.org/officeDocument/2006/relationships/image" Target="../media/image7.png"/><Relationship Id="rId4" Type="http://schemas.openxmlformats.org/officeDocument/2006/relationships/audio" Target="file:///E:\&#20154;&#25945;&#26032;&#29256;5&#19979;\Unit1%20Welcome%20to%20our%20school&#65281;\Lesson1%20&#25945;&#23398;&#35838;&#20214;\library-128k.mp3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file:///E:\&#20154;&#25945;&#26032;&#29256;5&#19979;\Unit1%20Welcome%20to%20our%20school&#65281;\Lesson1%20&#25945;&#23398;&#35838;&#20214;\have_a_meeting-128k.mp3" TargetMode="External"/><Relationship Id="rId7" Type="http://schemas.openxmlformats.org/officeDocument/2006/relationships/slideLayout" Target="../slideLayouts/slideLayout16.xml"/><Relationship Id="rId2" Type="http://schemas.openxmlformats.org/officeDocument/2006/relationships/audio" Target="file:///E:\&#20154;&#25945;&#26032;&#29256;5&#19979;\Unit1%20Welcome%20to%20our%20school&#65281;\Lesson1%20&#25945;&#23398;&#35838;&#20214;\Lesson1_Just_talk&#35838;&#25991;&#24405;&#38899;-128k.mp3" TargetMode="External"/><Relationship Id="rId1" Type="http://schemas.microsoft.com/office/2007/relationships/media" Target="file:///E:\&#20154;&#25945;&#26032;&#29256;5&#19979;\Unit1%20Welcome%20to%20our%20school&#65281;\Lesson1%20&#25945;&#23398;&#35838;&#20214;\Lesson1_Just_talk&#35838;&#25991;&#24405;&#38899;-128k.mp3" TargetMode="External"/><Relationship Id="rId6" Type="http://schemas.openxmlformats.org/officeDocument/2006/relationships/audio" Target="file:///E:\&#20154;&#25945;&#26032;&#29256;5&#19979;\Unit1%20Welcome%20to%20our%20school&#65281;\Lesson1%20&#25945;&#23398;&#35838;&#20214;\borrow_books-128k.mp3" TargetMode="External"/><Relationship Id="rId5" Type="http://schemas.microsoft.com/office/2007/relationships/media" Target="file:///E:\&#20154;&#25945;&#26032;&#29256;5&#19979;\Unit1%20Welcome%20to%20our%20school&#65281;\Lesson1%20&#25945;&#23398;&#35838;&#20214;\borrow_books-128k.mp3" TargetMode="External"/><Relationship Id="rId4" Type="http://schemas.openxmlformats.org/officeDocument/2006/relationships/audio" Target="file:///E:\&#20154;&#25945;&#26032;&#29256;5&#19979;\Unit1%20Welcome%20to%20our%20school&#65281;\Lesson1%20&#25945;&#23398;&#35838;&#20214;\have_a_meeting-128k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733898"/>
            <a:ext cx="5688632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891306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Unit1 Welcome to our school!</a:t>
            </a:r>
            <a:endParaRPr lang="zh-CN" alt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6" name="副标题 3"/>
          <p:cNvSpPr txBox="1"/>
          <p:nvPr/>
        </p:nvSpPr>
        <p:spPr bwMode="auto">
          <a:xfrm>
            <a:off x="6084888" y="4437112"/>
            <a:ext cx="23034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1800"/>
              </a:spcBef>
              <a:buClr>
                <a:schemeClr val="accent1"/>
              </a:buClr>
              <a:buSzPct val="70000"/>
            </a:pPr>
            <a:r>
              <a:rPr kumimoji="0" lang="en-US" altLang="zh-CN" sz="36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Lesson 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3337" y="733898"/>
            <a:ext cx="2232248" cy="170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2973638" y="579755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993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8050" y="3573463"/>
            <a:ext cx="3594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Ask and answer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049338" y="1557338"/>
            <a:ext cx="32353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27088" y="1787525"/>
            <a:ext cx="55435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rgbClr val="4D4D4D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Do you often … on/in the …?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rgbClr val="4D4D4D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Yes … / No …</a:t>
            </a:r>
          </a:p>
        </p:txBody>
      </p:sp>
      <p:pic>
        <p:nvPicPr>
          <p:cNvPr id="39943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86350" y="3597275"/>
            <a:ext cx="32305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4035" name="AutoShape 252"/>
          <p:cNvSpPr>
            <a:spLocks noChangeArrowheads="1"/>
          </p:cNvSpPr>
          <p:nvPr/>
        </p:nvSpPr>
        <p:spPr bwMode="gray">
          <a:xfrm>
            <a:off x="1233488" y="2060575"/>
            <a:ext cx="6553200" cy="3673475"/>
          </a:xfrm>
          <a:prstGeom prst="roundRect">
            <a:avLst>
              <a:gd name="adj" fmla="val 10889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2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z="32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US" altLang="zh-CN" sz="3200" b="1" dirty="0" smtClean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zh-CN" sz="28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                              </a:t>
            </a:r>
          </a:p>
          <a:p>
            <a:pPr eaLnBrk="1" hangingPunct="1">
              <a:defRPr/>
            </a:pPr>
            <a:endParaRPr lang="zh-CN" altLang="en-US" sz="28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167"/>
          <p:cNvSpPr>
            <a:spLocks noChangeArrowheads="1"/>
          </p:cNvSpPr>
          <p:nvPr/>
        </p:nvSpPr>
        <p:spPr bwMode="auto">
          <a:xfrm>
            <a:off x="1908175" y="2276475"/>
            <a:ext cx="53657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人一组练习</a:t>
            </a: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 read and talk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部分对话，随后表演出来吧！</a:t>
            </a:r>
          </a:p>
        </p:txBody>
      </p:sp>
      <p:sp>
        <p:nvSpPr>
          <p:cNvPr id="6" name="椭圆 5"/>
          <p:cNvSpPr/>
          <p:nvPr/>
        </p:nvSpPr>
        <p:spPr>
          <a:xfrm>
            <a:off x="2339752" y="1196752"/>
            <a:ext cx="4536504" cy="720080"/>
          </a:xfrm>
          <a:prstGeom prst="ellipse">
            <a:avLst/>
          </a:prstGeom>
          <a:solidFill>
            <a:srgbClr val="CEEDF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92" name="图片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3650" y="4240213"/>
            <a:ext cx="3983038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54488" y="2224088"/>
            <a:ext cx="2430462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4950" y="2322513"/>
            <a:ext cx="22352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3013" name="图片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196975"/>
            <a:ext cx="2411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330325" y="1330325"/>
            <a:ext cx="12827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9113" y="1331913"/>
            <a:ext cx="25209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猜谜游戏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91075">
            <a:off x="6889750" y="3743325"/>
            <a:ext cx="162718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9750" y="2481263"/>
            <a:ext cx="3663950" cy="3324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Is it big or small?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 you often come to this place?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 you often… here?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Is it our …?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5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838575"/>
            <a:ext cx="345598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" y="2589213"/>
            <a:ext cx="34798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图片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196975"/>
            <a:ext cx="2411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330325" y="1330325"/>
            <a:ext cx="12827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9113" y="1331913"/>
            <a:ext cx="25209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我是小导游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064" name="组合 10"/>
          <p:cNvGrpSpPr/>
          <p:nvPr/>
        </p:nvGrpSpPr>
        <p:grpSpPr bwMode="auto">
          <a:xfrm>
            <a:off x="3641725" y="2060575"/>
            <a:ext cx="5111750" cy="1728788"/>
            <a:chOff x="3641627" y="1892548"/>
            <a:chExt cx="5112568" cy="1728192"/>
          </a:xfrm>
        </p:grpSpPr>
        <p:sp>
          <p:nvSpPr>
            <p:cNvPr id="8" name="云形标注 7"/>
            <p:cNvSpPr/>
            <p:nvPr/>
          </p:nvSpPr>
          <p:spPr>
            <a:xfrm>
              <a:off x="3641627" y="1892548"/>
              <a:ext cx="5112568" cy="1728192"/>
            </a:xfrm>
            <a:prstGeom prst="cloudCallout">
              <a:avLst>
                <a:gd name="adj1" fmla="val -15983"/>
                <a:gd name="adj2" fmla="val 86713"/>
              </a:avLst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235447" y="2248025"/>
              <a:ext cx="4021781" cy="95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Hello! Welcome to our </a:t>
              </a: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School! Look! This is…</a:t>
              </a:r>
              <a:endParaRPr lang="en-US" altLang="zh-CN" sz="28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55688" y="4745038"/>
            <a:ext cx="62722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Do you often …?</a:t>
            </a:r>
          </a:p>
        </p:txBody>
      </p:sp>
      <p:sp>
        <p:nvSpPr>
          <p:cNvPr id="9" name="矩形 8"/>
          <p:cNvSpPr/>
          <p:nvPr/>
        </p:nvSpPr>
        <p:spPr>
          <a:xfrm>
            <a:off x="1042988" y="5629275"/>
            <a:ext cx="51847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Yes, we do. / No, we don’t. </a:t>
            </a:r>
          </a:p>
        </p:txBody>
      </p:sp>
      <p:sp>
        <p:nvSpPr>
          <p:cNvPr id="11" name="矩形 10"/>
          <p:cNvSpPr/>
          <p:nvPr/>
        </p:nvSpPr>
        <p:spPr>
          <a:xfrm>
            <a:off x="1042988" y="2155825"/>
            <a:ext cx="26495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show around</a:t>
            </a:r>
          </a:p>
        </p:txBody>
      </p:sp>
      <p:sp>
        <p:nvSpPr>
          <p:cNvPr id="47110" name="矩形 11"/>
          <p:cNvSpPr>
            <a:spLocks noChangeArrowheads="1"/>
          </p:cNvSpPr>
          <p:nvPr/>
        </p:nvSpPr>
        <p:spPr bwMode="auto">
          <a:xfrm>
            <a:off x="1042988" y="1484313"/>
            <a:ext cx="424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8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本课的重点词汇有哪些？</a:t>
            </a:r>
            <a:endParaRPr lang="en-US" altLang="zh-CN" sz="2800" dirty="0">
              <a:solidFill>
                <a:srgbClr val="262626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055688" y="2887663"/>
            <a:ext cx="2757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books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171950" y="2855913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meeting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868738" y="2147888"/>
            <a:ext cx="1300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411788" y="2151063"/>
            <a:ext cx="2687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room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7115" name="矩形 16"/>
          <p:cNvSpPr>
            <a:spLocks noChangeArrowheads="1"/>
          </p:cNvSpPr>
          <p:nvPr/>
        </p:nvSpPr>
        <p:spPr bwMode="auto">
          <a:xfrm>
            <a:off x="1055688" y="3621088"/>
            <a:ext cx="4240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本课的重点句型是什么？</a:t>
            </a:r>
            <a:endParaRPr lang="en-US" altLang="zh-CN" sz="2800" dirty="0">
              <a:solidFill>
                <a:srgbClr val="262626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2988" y="4260850"/>
            <a:ext cx="51847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Welcome to our school.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27088" y="1196975"/>
            <a:ext cx="7489825" cy="5256213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892300" y="2291546"/>
            <a:ext cx="63134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运用句型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Welcome to… / This is… / Do you often…?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和朋友相互介绍自己的学校，并写出你们之间的对话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不少于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句话。</a:t>
            </a:r>
            <a:endParaRPr lang="zh-CN" altLang="zh-CN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 2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428750" y="2212975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225550" y="3355975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581150" y="3355975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1004888" y="494188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336675" y="494188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647825" y="4941888"/>
            <a:ext cx="287338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955675" y="1758950"/>
            <a:ext cx="7250113" cy="4392613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813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67588" y="535463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82708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8"/>
          <p:cNvSpPr>
            <a:spLocks noGrp="1"/>
          </p:cNvSpPr>
          <p:nvPr>
            <p:ph type="title"/>
          </p:nvPr>
        </p:nvSpPr>
        <p:spPr>
          <a:xfrm>
            <a:off x="323850" y="41275"/>
            <a:ext cx="7273925" cy="700088"/>
          </a:xfrm>
        </p:spPr>
        <p:txBody>
          <a:bodyPr/>
          <a:lstStyle/>
          <a:p>
            <a:r>
              <a:rPr lang="zh-CN" altLang="zh-CN" i="1" smtClean="0"/>
              <a:t>&gt;&gt;</a:t>
            </a:r>
            <a:r>
              <a:rPr lang="en-US" altLang="zh-CN" i="1" smtClean="0"/>
              <a:t>Warm-up</a:t>
            </a:r>
            <a:endParaRPr lang="zh-CN" altLang="en-US" b="1" i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862513" y="6124575"/>
            <a:ext cx="300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  <p:sp>
        <p:nvSpPr>
          <p:cNvPr id="9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Sing a Song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49338" y="1557338"/>
            <a:ext cx="25146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51720" y="1942269"/>
            <a:ext cx="5070880" cy="3790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8"/>
          <p:cNvSpPr>
            <a:spLocks noGrp="1"/>
          </p:cNvSpPr>
          <p:nvPr>
            <p:ph type="title"/>
          </p:nvPr>
        </p:nvSpPr>
        <p:spPr>
          <a:xfrm>
            <a:off x="323850" y="41275"/>
            <a:ext cx="7273925" cy="700088"/>
          </a:xfrm>
        </p:spPr>
        <p:txBody>
          <a:bodyPr/>
          <a:lstStyle/>
          <a:p>
            <a:r>
              <a:rPr lang="zh-CN" altLang="zh-CN" i="1" dirty="0" smtClean="0"/>
              <a:t>&gt;&gt;</a:t>
            </a:r>
            <a:r>
              <a:rPr lang="en-US" altLang="zh-CN" i="1" dirty="0" smtClean="0"/>
              <a:t>Lead-in</a:t>
            </a:r>
            <a:endParaRPr lang="zh-CN" altLang="en-US" b="1" i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Guessing game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1898650" y="2492375"/>
            <a:ext cx="5337175" cy="3824288"/>
            <a:chOff x="333853" y="2327438"/>
            <a:chExt cx="5337008" cy="3824338"/>
          </a:xfrm>
        </p:grpSpPr>
        <p:sp>
          <p:nvSpPr>
            <p:cNvPr id="14" name="圆角矩形 13"/>
            <p:cNvSpPr/>
            <p:nvPr/>
          </p:nvSpPr>
          <p:spPr>
            <a:xfrm>
              <a:off x="333853" y="2327438"/>
              <a:ext cx="5337008" cy="38243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605308" y="2440152"/>
              <a:ext cx="5059204" cy="35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en-US" altLang="zh-CN" sz="32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It’s a place. </a:t>
              </a:r>
            </a:p>
            <a:p>
              <a:pPr eaLnBrk="1" hangingPunct="1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en-US" altLang="zh-CN" sz="32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We can see teachers and classmates there. </a:t>
              </a:r>
            </a:p>
            <a:p>
              <a:pPr eaLnBrk="1" hangingPunct="1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en-US" altLang="zh-CN" sz="32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We often have classes, play games, and do many interesting activities there. </a:t>
              </a: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1049338" y="1557338"/>
            <a:ext cx="31623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843213" y="1700213"/>
            <a:ext cx="3570287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rgbClr val="3333FF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What place is it?</a:t>
            </a:r>
            <a:endParaRPr lang="en-US" altLang="zh-CN" sz="3600" b="1" dirty="0">
              <a:solidFill>
                <a:srgbClr val="3333FF"/>
              </a:solidFill>
              <a:latin typeface="+mj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736" y="2564904"/>
            <a:ext cx="4824536" cy="3639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49338" y="1557338"/>
            <a:ext cx="25146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99057" y="2564904"/>
            <a:ext cx="4536504" cy="3336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41438" y="1701800"/>
            <a:ext cx="6615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place is it? Who are they?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4862513" y="6124575"/>
            <a:ext cx="300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1806575" y="3051175"/>
            <a:ext cx="2447925" cy="766763"/>
          </a:xfrm>
          <a:prstGeom prst="wedgeRoundRectCallout">
            <a:avLst>
              <a:gd name="adj1" fmla="val 27062"/>
              <a:gd name="adj2" fmla="val 82664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headmaster </a:t>
            </a:r>
            <a:endParaRPr lang="en-US" altLang="zh-CN" sz="3200" b="1" dirty="0">
              <a:solidFill>
                <a:srgbClr val="3333FF"/>
              </a:solidFill>
              <a:latin typeface="Arial" panose="020B0604020202020204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832475" y="3035300"/>
            <a:ext cx="1619250" cy="766763"/>
          </a:xfrm>
          <a:prstGeom prst="wedgeRoundRectCallout">
            <a:avLst>
              <a:gd name="adj1" fmla="val -39243"/>
              <a:gd name="adj2" fmla="val 86330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visitors </a:t>
            </a:r>
            <a:endParaRPr lang="en-US" altLang="zh-CN" sz="3200" b="1" dirty="0">
              <a:solidFill>
                <a:srgbClr val="3333FF"/>
              </a:solidFill>
              <a:latin typeface="Arial" panose="020B0604020202020204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811588" y="5302250"/>
            <a:ext cx="1449387" cy="600075"/>
          </a:xfrm>
          <a:prstGeom prst="wedgeRoundRectCallout">
            <a:avLst>
              <a:gd name="adj1" fmla="val -20922"/>
              <a:gd name="adj2" fmla="val -60322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guides </a:t>
            </a:r>
            <a:endParaRPr lang="en-US" altLang="zh-CN" sz="3200" b="1" dirty="0">
              <a:solidFill>
                <a:srgbClr val="3333FF"/>
              </a:solidFill>
              <a:latin typeface="Arial" panose="020B0604020202020204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12230" y="2923912"/>
            <a:ext cx="4500402" cy="331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9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67544" y="1844824"/>
            <a:ext cx="6696744" cy="1584176"/>
            <a:chOff x="1299289" y="2114159"/>
            <a:chExt cx="6696744" cy="127793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云形标注 9"/>
            <p:cNvSpPr/>
            <p:nvPr/>
          </p:nvSpPr>
          <p:spPr>
            <a:xfrm>
              <a:off x="1299289" y="2114159"/>
              <a:ext cx="6696744" cy="1277933"/>
            </a:xfrm>
            <a:prstGeom prst="cloudCallout">
              <a:avLst>
                <a:gd name="adj1" fmla="val -8568"/>
                <a:gd name="adj2" fmla="val 11034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199959" y="2404598"/>
              <a:ext cx="4980842" cy="6960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Welcome to our school!</a:t>
              </a:r>
              <a:endParaRPr lang="en-US" altLang="zh-CN" sz="3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368425" y="2251075"/>
            <a:ext cx="21002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Welcome</a:t>
            </a:r>
            <a:endParaRPr lang="zh-CN" altLang="en-US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6305550" y="3765550"/>
            <a:ext cx="2314575" cy="1382713"/>
            <a:chOff x="6300192" y="3501008"/>
            <a:chExt cx="2313775" cy="1382755"/>
          </a:xfrm>
        </p:grpSpPr>
        <p:sp>
          <p:nvSpPr>
            <p:cNvPr id="14" name="矩形 13"/>
            <p:cNvSpPr/>
            <p:nvPr/>
          </p:nvSpPr>
          <p:spPr>
            <a:xfrm>
              <a:off x="6300192" y="3501008"/>
              <a:ext cx="2313775" cy="708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rgbClr val="FF0000"/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Welcome</a:t>
              </a:r>
              <a:endParaRPr lang="zh-CN" altLang="en-US" sz="28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endParaRPr>
            </a:p>
          </p:txBody>
        </p:sp>
        <p:pic>
          <p:nvPicPr>
            <p:cNvPr id="15" name="welcome-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743" y="427416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直接连接符 16"/>
          <p:cNvCxnSpPr/>
          <p:nvPr/>
        </p:nvCxnSpPr>
        <p:spPr>
          <a:xfrm>
            <a:off x="1049338" y="1557338"/>
            <a:ext cx="25146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49338" y="1557338"/>
            <a:ext cx="25146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115616" y="3610228"/>
            <a:ext cx="2856621" cy="215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120064" y="3610941"/>
            <a:ext cx="2730768" cy="219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14388" y="1668463"/>
            <a:ext cx="778986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Li Yan and Gao Wei will show the visitors around their school.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15975" y="1668463"/>
            <a:ext cx="7789863" cy="1274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Li Yan and Gao Wei will </a:t>
            </a:r>
            <a:r>
              <a:rPr lang="en-US" altLang="zh-CN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show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the visitors </a:t>
            </a:r>
            <a:r>
              <a:rPr lang="en-US" altLang="zh-CN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around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their school.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2843213" y="5695950"/>
            <a:ext cx="3457575" cy="757238"/>
            <a:chOff x="2843808" y="5589240"/>
            <a:chExt cx="3456384" cy="757130"/>
          </a:xfrm>
        </p:grpSpPr>
        <p:sp>
          <p:nvSpPr>
            <p:cNvPr id="35856" name="Text Box 10"/>
            <p:cNvSpPr txBox="1">
              <a:spLocks noChangeArrowheads="1"/>
            </p:cNvSpPr>
            <p:nvPr/>
          </p:nvSpPr>
          <p:spPr bwMode="auto">
            <a:xfrm>
              <a:off x="2843808" y="5589240"/>
              <a:ext cx="2952278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show around</a:t>
              </a:r>
              <a:endParaRPr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show_around.mp3">
              <a:hlinkClick r:id="" action="ppaction://media"/>
            </p:cNvPr>
            <p:cNvPicPr>
              <a:picLocks noRot="1"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link="rId5"/>
                </p:ext>
              </p:ext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0592" y="569900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16"/>
          <p:cNvGrpSpPr/>
          <p:nvPr/>
        </p:nvGrpSpPr>
        <p:grpSpPr bwMode="auto">
          <a:xfrm>
            <a:off x="1620838" y="2838450"/>
            <a:ext cx="2092325" cy="757238"/>
            <a:chOff x="1929532" y="2838142"/>
            <a:chExt cx="2092252" cy="757130"/>
          </a:xfrm>
        </p:grpSpPr>
        <p:sp>
          <p:nvSpPr>
            <p:cNvPr id="35854" name="Text Box 10"/>
            <p:cNvSpPr txBox="1">
              <a:spLocks noChangeArrowheads="1"/>
            </p:cNvSpPr>
            <p:nvPr/>
          </p:nvSpPr>
          <p:spPr bwMode="auto">
            <a:xfrm>
              <a:off x="1929532" y="2838142"/>
              <a:ext cx="1510333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library</a:t>
              </a:r>
              <a:endParaRPr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library-128k.mp3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184" y="298499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 bwMode="auto">
          <a:xfrm>
            <a:off x="4827588" y="2830513"/>
            <a:ext cx="3632200" cy="757237"/>
            <a:chOff x="4939929" y="2830432"/>
            <a:chExt cx="3632142" cy="757130"/>
          </a:xfrm>
        </p:grpSpPr>
        <p:sp>
          <p:nvSpPr>
            <p:cNvPr id="35852" name="Text Box 10"/>
            <p:cNvSpPr txBox="1">
              <a:spLocks noChangeArrowheads="1"/>
            </p:cNvSpPr>
            <p:nvPr/>
          </p:nvSpPr>
          <p:spPr bwMode="auto">
            <a:xfrm>
              <a:off x="4939929" y="2830432"/>
              <a:ext cx="3168402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 room</a:t>
              </a:r>
              <a:endParaRPr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meeting_room-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471" y="2964434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6868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0113" y="1989138"/>
            <a:ext cx="2768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3850" y="1855788"/>
            <a:ext cx="5472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places are they visiting?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3850" y="3224213"/>
            <a:ext cx="5016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 you often come to the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library?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7025" y="4286250"/>
            <a:ext cx="27908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we do.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0675" y="5076825"/>
            <a:ext cx="6221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 you often run in the library?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0200" y="5656263"/>
            <a:ext cx="28686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we don’t.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49338" y="1557338"/>
            <a:ext cx="26590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30200" y="2468563"/>
            <a:ext cx="51530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They’re visiting the library.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49338" y="1557338"/>
            <a:ext cx="26590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84175" y="1844675"/>
            <a:ext cx="547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places are they visiting?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4175" y="3630613"/>
            <a:ext cx="5689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 you often have meetings in the meeting room?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06400" y="4652963"/>
            <a:ext cx="27924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we do.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7350" y="5292725"/>
            <a:ext cx="6942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 you often eat in the meeting room?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23863" y="5842000"/>
            <a:ext cx="28686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we don’t.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8" name="图片 1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65838" y="1916113"/>
            <a:ext cx="266382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23863" y="2492375"/>
            <a:ext cx="5394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They’re visiting the meeting room.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Listen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049338" y="1557338"/>
            <a:ext cx="29114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3863" y="3935413"/>
            <a:ext cx="84248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 they often have meetings in the meeting room?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3863" y="1844675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 they often come to the library?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918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42913" y="2673350"/>
            <a:ext cx="84058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they do. They often borrow books from it.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23863" y="5157788"/>
            <a:ext cx="80359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they do. We often have a meeting in it.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Lesson1_Just_talk课文录音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949950"/>
            <a:ext cx="76358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39738" y="2673350"/>
            <a:ext cx="8405812" cy="684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they do. They often </a:t>
            </a:r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books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it.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39738" y="5151438"/>
            <a:ext cx="8035925" cy="682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they do. We often </a:t>
            </a:r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meeting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it.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have_a_meeting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807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orrow_books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270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2" grpId="0"/>
      <p:bldP spid="13" grpId="0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464</Words>
  <Application>Microsoft Office PowerPoint</Application>
  <PresentationFormat>全屏显示(4:3)</PresentationFormat>
  <Paragraphs>100</Paragraphs>
  <Slides>15</Slides>
  <Notes>7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Unit1 Welcome to our school!</vt:lpstr>
      <vt:lpstr>&gt;&gt;Warm-up</vt:lpstr>
      <vt:lpstr>&gt;&gt;Lead-in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2023-01-17T00:06:31Z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6434D1A08B9640239CDA4FDA998FAA8D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