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19EF1-B58F-41FE-957A-EB4314F93E5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5F8E8-C04C-4CFF-B487-C45EB45868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3B00CCF2-A3E3-419F-B3DC-5104AD5F07F3}" type="slidenum">
              <a:rPr lang="zh-CN" altLang="en-US" sz="1200">
                <a:latin typeface="宋体" panose="02010600030101010101" pitchFamily="2" charset="-122"/>
              </a:rPr>
              <a:t>13</a:t>
            </a:fld>
            <a:endParaRPr lang="en-US" altLang="zh-CN" sz="1200" dirty="0">
              <a:latin typeface="宋体" panose="02010600030101010101" pitchFamily="2" charset="-122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05B8-36D7-433A-8D9C-C07E8047E429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0" y="0"/>
            <a:ext cx="933577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545579" cy="1325880"/>
          </a:xfrm>
        </p:spPr>
        <p:txBody>
          <a:bodyPr/>
          <a:lstStyle/>
          <a:p>
            <a:r>
              <a:rPr lang="zh-CN" altLang="en-US" sz="6000" dirty="0" smtClean="0"/>
              <a:t>图形的平移</a:t>
            </a:r>
            <a:endParaRPr lang="zh-CN" altLang="en-US" sz="6000" dirty="0"/>
          </a:p>
        </p:txBody>
      </p:sp>
      <p:sp>
        <p:nvSpPr>
          <p:cNvPr id="4" name="矩形 3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171813"/>
            <a:ext cx="8915400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zh-CN" altLang="en-US" sz="2800" b="1" dirty="0">
                <a:latin typeface="宋体" panose="02010600030101010101" pitchFamily="2" charset="-122"/>
              </a:rPr>
              <a:t>1）将线段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向右平移3cm得到线段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</a:rPr>
              <a:t>，如果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=5cm，则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CD</a:t>
            </a:r>
            <a:r>
              <a:rPr lang="zh-CN" altLang="en-US" sz="2800" b="1" dirty="0">
                <a:latin typeface="宋体" panose="02010600030101010101" pitchFamily="2" charset="-122"/>
              </a:rPr>
              <a:t>=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cm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）将面积为30cm</a:t>
            </a:r>
            <a:r>
              <a:rPr lang="zh-CN" altLang="en-US" sz="2800" b="1" baseline="30000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的等腰直角三角形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</a:rPr>
              <a:t>向下平移20cm，得到△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MNP</a:t>
            </a:r>
            <a:r>
              <a:rPr lang="zh-CN" altLang="en-US" sz="2800" b="1" dirty="0">
                <a:latin typeface="宋体" panose="02010600030101010101" pitchFamily="2" charset="-122"/>
              </a:rPr>
              <a:t>，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则△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MNP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是</a:t>
            </a:r>
            <a:r>
              <a:rPr lang="en-US" altLang="zh-CN" sz="2800" b="1" u="sng" dirty="0" smtClean="0">
                <a:latin typeface="宋体" panose="02010600030101010101" pitchFamily="2" charset="-122"/>
              </a:rPr>
              <a:t>___________</a:t>
            </a:r>
            <a:r>
              <a:rPr lang="zh-CN" altLang="en-US" sz="2800" b="1" u="sng" dirty="0" smtClean="0">
                <a:latin typeface="宋体" panose="02010600030101010101" pitchFamily="2" charset="-122"/>
              </a:rPr>
              <a:t>                 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三角形</a:t>
            </a:r>
            <a:r>
              <a:rPr lang="zh-CN" altLang="en-US" sz="2800" b="1" dirty="0">
                <a:latin typeface="宋体" panose="02010600030101010101" pitchFamily="2" charset="-122"/>
              </a:rPr>
              <a:t>，它的面积是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   </a:t>
            </a:r>
            <a:r>
              <a:rPr lang="en-US" altLang="zh-CN" sz="2800" b="1" u="sng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</a:rPr>
              <a:t>cm</a:t>
            </a:r>
            <a:r>
              <a:rPr lang="zh-CN" altLang="en-US" sz="2800" b="1" baseline="30000" dirty="0" smtClean="0">
                <a:latin typeface="宋体" panose="02010600030101010101" pitchFamily="2" charset="-122"/>
              </a:rPr>
              <a:t>2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57600" y="1781413"/>
            <a:ext cx="609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162800" y="3048000"/>
            <a:ext cx="1752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等腰直角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1910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28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/>
      <p:bldP spid="13316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315200" cy="1384995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3</a:t>
            </a:r>
            <a:r>
              <a:rPr lang="en-US" altLang="zh-CN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如下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图</a:t>
            </a:r>
            <a:r>
              <a:rPr lang="zh-CN" altLang="en-US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∠</a:t>
            </a:r>
            <a:r>
              <a:rPr lang="zh-CN" altLang="en-US" sz="2800" b="1" dirty="0" smtClean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是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经过平移而得的角，若∠</a:t>
            </a:r>
            <a:r>
              <a:rPr lang="zh-CN" altLang="en-US" sz="2800" b="1" dirty="0" smtClean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＝65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°，则∠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等于多少度？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1143000" y="2593975"/>
            <a:ext cx="2895600" cy="2438400"/>
            <a:chOff x="0" y="0"/>
            <a:chExt cx="1824" cy="1536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H="1">
              <a:off x="192" y="240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bevel/>
            </a:ln>
            <a:effectLst/>
          </p:spPr>
          <p:txBody>
            <a:bodyPr>
              <a:spAutoFit/>
            </a:bodyPr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92" y="129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bevel/>
            </a:ln>
            <a:effectLst/>
          </p:spPr>
          <p:txBody>
            <a:bodyPr>
              <a:spAutoFit/>
            </a:bodyPr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432" y="81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bevel/>
            </a:ln>
            <a:effectLst/>
          </p:spPr>
          <p:txBody>
            <a:bodyPr>
              <a:spAutoFit/>
            </a:bodyPr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528" y="0"/>
              <a:ext cx="288" cy="288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240" y="624"/>
              <a:ext cx="288" cy="288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536" y="624"/>
              <a:ext cx="288" cy="288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0" y="1248"/>
              <a:ext cx="288" cy="288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O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296" y="1248"/>
              <a:ext cx="288" cy="288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114800" y="3813580"/>
            <a:ext cx="3886200" cy="1034129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解：∠</a:t>
            </a:r>
            <a:r>
              <a:rPr lang="en-US" altLang="zh-CN" sz="24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是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∠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平移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过程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中的对应角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，所以∠</a:t>
            </a:r>
            <a:r>
              <a:rPr lang="en-US" altLang="zh-CN" sz="24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＝∠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＝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65°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90600" y="838200"/>
            <a:ext cx="7772400" cy="738664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4</a:t>
            </a:r>
            <a:r>
              <a:rPr lang="en-US" altLang="zh-CN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  <a:ea typeface="华文细黑" panose="02010600040101010101" pitchFamily="2" charset="-122"/>
              </a:rPr>
              <a:t>由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△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  <a:ea typeface="华文细黑" panose="02010600040101010101" pitchFamily="2" charset="-122"/>
              </a:rPr>
              <a:t>平移而得的三角形共有多少个？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105400" y="3348037"/>
            <a:ext cx="2590800" cy="403225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 解：共有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5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</a:rPr>
              <a:t>个。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6438" name="Group 54"/>
          <p:cNvGrpSpPr/>
          <p:nvPr/>
        </p:nvGrpSpPr>
        <p:grpSpPr bwMode="auto">
          <a:xfrm>
            <a:off x="1328738" y="2052637"/>
            <a:ext cx="3209925" cy="2949575"/>
            <a:chOff x="453" y="1152"/>
            <a:chExt cx="2022" cy="1858"/>
          </a:xfrm>
        </p:grpSpPr>
        <p:grpSp>
          <p:nvGrpSpPr>
            <p:cNvPr id="16437" name="Group 53"/>
            <p:cNvGrpSpPr/>
            <p:nvPr/>
          </p:nvGrpSpPr>
          <p:grpSpPr bwMode="auto">
            <a:xfrm>
              <a:off x="453" y="1361"/>
              <a:ext cx="2022" cy="1649"/>
              <a:chOff x="453" y="1361"/>
              <a:chExt cx="2022" cy="1649"/>
            </a:xfrm>
          </p:grpSpPr>
          <p:sp>
            <p:nvSpPr>
              <p:cNvPr id="16412" name="AutoShape 28"/>
              <p:cNvSpPr>
                <a:spLocks noChangeArrowheads="1"/>
              </p:cNvSpPr>
              <p:nvPr/>
            </p:nvSpPr>
            <p:spPr bwMode="auto">
              <a:xfrm rot="10800000">
                <a:off x="1152" y="1361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0000">
                  <a:alpha val="50000"/>
                </a:srgbClr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6425" name="AutoShape 41"/>
              <p:cNvSpPr>
                <a:spLocks noChangeArrowheads="1"/>
              </p:cNvSpPr>
              <p:nvPr/>
            </p:nvSpPr>
            <p:spPr bwMode="auto">
              <a:xfrm rot="10800000">
                <a:off x="802" y="1941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6428" name="AutoShape 44"/>
              <p:cNvSpPr>
                <a:spLocks noChangeArrowheads="1"/>
              </p:cNvSpPr>
              <p:nvPr/>
            </p:nvSpPr>
            <p:spPr bwMode="auto">
              <a:xfrm rot="10800000">
                <a:off x="1481" y="1944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6429" name="AutoShape 45"/>
              <p:cNvSpPr>
                <a:spLocks noChangeArrowheads="1"/>
              </p:cNvSpPr>
              <p:nvPr/>
            </p:nvSpPr>
            <p:spPr bwMode="auto">
              <a:xfrm rot="10800000">
                <a:off x="453" y="2541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6432" name="AutoShape 48"/>
              <p:cNvSpPr>
                <a:spLocks noChangeArrowheads="1"/>
              </p:cNvSpPr>
              <p:nvPr/>
            </p:nvSpPr>
            <p:spPr bwMode="auto">
              <a:xfrm rot="10800000">
                <a:off x="1118" y="2540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16433" name="AutoShape 49"/>
              <p:cNvSpPr>
                <a:spLocks noChangeArrowheads="1"/>
              </p:cNvSpPr>
              <p:nvPr/>
            </p:nvSpPr>
            <p:spPr bwMode="auto">
              <a:xfrm rot="10800000">
                <a:off x="1803" y="2548"/>
                <a:ext cx="672" cy="462"/>
              </a:xfrm>
              <a:prstGeom prst="triangle">
                <a:avLst>
                  <a:gd name="adj" fmla="val 52778"/>
                </a:avLst>
              </a:prstGeom>
              <a:solidFill>
                <a:srgbClr val="FF3300"/>
              </a:solidFill>
              <a:ln w="9525">
                <a:solidFill>
                  <a:srgbClr val="FF0000"/>
                </a:solidFill>
                <a:bevel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 dirty="0"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960" y="115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6435" name="Text Box 51"/>
            <p:cNvSpPr txBox="1">
              <a:spLocks noChangeArrowheads="1"/>
            </p:cNvSpPr>
            <p:nvPr/>
          </p:nvSpPr>
          <p:spPr bwMode="auto">
            <a:xfrm>
              <a:off x="1371" y="187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6436" name="Text Box 52"/>
            <p:cNvSpPr txBox="1">
              <a:spLocks noChangeArrowheads="1"/>
            </p:cNvSpPr>
            <p:nvPr/>
          </p:nvSpPr>
          <p:spPr bwMode="auto">
            <a:xfrm>
              <a:off x="1795" y="1181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4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0225" y="1676400"/>
            <a:ext cx="541526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通过本课时的学习，我们学习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了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: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2247900"/>
            <a:ext cx="8534400" cy="3848100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tabLst>
                <a:tab pos="4664075" algn="l"/>
              </a:tabLst>
            </a:pPr>
            <a:r>
              <a:rPr lang="zh-CN" altLang="en-US" sz="2600" b="1" dirty="0" smtClean="0">
                <a:latin typeface="宋体" panose="02010600030101010101" pitchFamily="2" charset="-122"/>
              </a:rPr>
              <a:t>1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平移</a:t>
            </a:r>
            <a:r>
              <a:rPr lang="zh-CN" altLang="en-US" sz="2600" b="1" dirty="0">
                <a:latin typeface="宋体" panose="02010600030101010101" pitchFamily="2" charset="-122"/>
              </a:rPr>
              <a:t>的定义</a:t>
            </a:r>
          </a:p>
          <a:p>
            <a:pPr>
              <a:lnSpc>
                <a:spcPct val="135000"/>
              </a:lnSpc>
              <a:tabLst>
                <a:tab pos="4664075" algn="l"/>
              </a:tabLst>
            </a:pPr>
            <a:r>
              <a:rPr lang="zh-CN" altLang="en-US" sz="26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平移</a:t>
            </a:r>
            <a:r>
              <a:rPr lang="zh-CN" altLang="en-US" sz="2600" b="1" dirty="0">
                <a:latin typeface="宋体" panose="02010600030101010101" pitchFamily="2" charset="-122"/>
              </a:rPr>
              <a:t>的性质</a:t>
            </a:r>
          </a:p>
          <a:p>
            <a:pPr>
              <a:lnSpc>
                <a:spcPct val="135000"/>
              </a:lnSpc>
              <a:tabLst>
                <a:tab pos="4664075" algn="l"/>
              </a:tabLst>
            </a:pPr>
            <a:r>
              <a:rPr lang="zh-CN" altLang="en-US" sz="2600" b="1" dirty="0">
                <a:latin typeface="宋体" panose="02010600030101010101" pitchFamily="2" charset="-122"/>
              </a:rPr>
              <a:t>（1）图形平移前后，两个图形的对应点的连线平行（或在同一条直线上）</a:t>
            </a:r>
            <a:r>
              <a:rPr lang="zh-CN" altLang="en-US" sz="2600" b="1" dirty="0">
                <a:solidFill>
                  <a:srgbClr val="800000"/>
                </a:solidFill>
                <a:latin typeface="宋体" panose="02010600030101010101" pitchFamily="2" charset="-122"/>
              </a:rPr>
              <a:t>且相等</a:t>
            </a:r>
            <a:r>
              <a:rPr lang="zh-CN" altLang="en-US" sz="2600" b="1" dirty="0">
                <a:latin typeface="宋体" panose="02010600030101010101" pitchFamily="2" charset="-122"/>
              </a:rPr>
              <a:t>。</a:t>
            </a:r>
          </a:p>
          <a:p>
            <a:pPr>
              <a:lnSpc>
                <a:spcPct val="135000"/>
              </a:lnSpc>
              <a:tabLst>
                <a:tab pos="4664075" algn="l"/>
              </a:tabLst>
            </a:pPr>
            <a:r>
              <a:rPr lang="zh-CN" altLang="en-US" sz="2600" b="1" dirty="0">
                <a:latin typeface="宋体" panose="02010600030101010101" pitchFamily="2" charset="-122"/>
              </a:rPr>
              <a:t>（2）图形平移后，图形的形状、大小都不变，即平移前后的图形</a:t>
            </a:r>
            <a:r>
              <a:rPr lang="zh-CN" altLang="en-US" sz="2600" b="1" dirty="0">
                <a:solidFill>
                  <a:srgbClr val="800000"/>
                </a:solidFill>
                <a:latin typeface="宋体" panose="02010600030101010101" pitchFamily="2" charset="-122"/>
              </a:rPr>
              <a:t>全等</a:t>
            </a:r>
            <a:r>
              <a:rPr lang="zh-CN" altLang="en-US" sz="2600" b="1" dirty="0">
                <a:latin typeface="宋体" panose="02010600030101010101" pitchFamily="2" charset="-122"/>
              </a:rPr>
              <a:t>。于是平移前后的图形中，对应线段相等、对应角相等。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487737" y="609600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3048000" y="127635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3048000" y="64770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8458200" cy="31947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dirty="0" smtClean="0">
                <a:latin typeface="宋体" panose="02010600030101010101" pitchFamily="2" charset="-122"/>
              </a:rPr>
              <a:t>1</a:t>
            </a:r>
            <a:r>
              <a:rPr lang="en-US" altLang="zh-CN" sz="2400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通过</a:t>
            </a:r>
            <a:r>
              <a:rPr lang="zh-CN" altLang="en-US" sz="2400" b="1" dirty="0">
                <a:latin typeface="宋体" panose="02010600030101010101" pitchFamily="2" charset="-122"/>
              </a:rPr>
              <a:t>具体的实例认识图形的平移变换，去体会平移变换的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过程。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经历</a:t>
            </a:r>
            <a:r>
              <a:rPr lang="zh-CN" altLang="en-US" sz="2400" b="1" dirty="0">
                <a:latin typeface="宋体" panose="02010600030101010101" pitchFamily="2" charset="-122"/>
              </a:rPr>
              <a:t>对图形进行观察、分析、欣赏和动手操作、画图等过程，掌握有关画图的操作技能，能找出一个图形的对应点，按要求作出一个图形的平移图形，发展初步的审美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能力。</a:t>
            </a:r>
            <a:r>
              <a:rPr lang="zh-CN" altLang="en-US" sz="2400" b="1" dirty="0" smtClean="0">
                <a:solidFill>
                  <a:srgbClr val="80000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sz="2400" b="1" dirty="0">
                <a:solidFill>
                  <a:srgbClr val="800000"/>
                </a:solidFill>
                <a:latin typeface="宋体" panose="02010600030101010101" pitchFamily="2" charset="-122"/>
              </a:rPr>
              <a:t>重、难点）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 smtClean="0">
                <a:latin typeface="宋体" panose="02010600030101010101" pitchFamily="2" charset="-122"/>
              </a:rPr>
              <a:t>3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体会</a:t>
            </a:r>
            <a:r>
              <a:rPr lang="zh-CN" altLang="en-US" sz="2400" b="1" dirty="0">
                <a:latin typeface="宋体" panose="02010600030101010101" pitchFamily="2" charset="-122"/>
              </a:rPr>
              <a:t>以局部带动整体的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思想。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4100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609600"/>
            <a:ext cx="3887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20812" y="1978025"/>
            <a:ext cx="451277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阅读</a:t>
            </a:r>
            <a:r>
              <a:rPr lang="zh-CN" altLang="en-US" sz="28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课本，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回答以下问题：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97012" y="2859088"/>
            <a:ext cx="33988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一、什么是平移？　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97012" y="3683000"/>
            <a:ext cx="48275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二、平移的两要素是什么？　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97012" y="4506913"/>
            <a:ext cx="44704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三、平移的性质是什么？　</a:t>
            </a:r>
          </a:p>
        </p:txBody>
      </p:sp>
      <p:pic>
        <p:nvPicPr>
          <p:cNvPr id="5127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0812" y="1066800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343322"/>
            <a:ext cx="8077200" cy="830997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　　在平面内，将一个图形沿一个方向移动一定的距离，这样的变换叫做图形的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平移。</a:t>
            </a:r>
            <a:endParaRPr lang="en-US" altLang="zh-CN" sz="2400" b="1" dirty="0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838200" y="2413297"/>
            <a:ext cx="2989263" cy="2592388"/>
            <a:chOff x="0" y="0"/>
            <a:chExt cx="1883" cy="1633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181" y="260"/>
              <a:ext cx="1361" cy="1089"/>
            </a:xfrm>
            <a:prstGeom prst="triangle">
              <a:avLst>
                <a:gd name="adj" fmla="val 85968"/>
              </a:avLst>
            </a:prstGeom>
            <a:noFill/>
            <a:ln w="9525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321" y="0"/>
              <a:ext cx="45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A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425" y="1303"/>
              <a:ext cx="45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C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0" y="1303"/>
              <a:ext cx="45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宋体" panose="02010600030101010101" pitchFamily="2" charset="-122"/>
                  <a:sym typeface="Wingdings" panose="05000000000000000000" pitchFamily="2" charset="2"/>
                </a:rPr>
                <a:t>B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</p:grp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33400" y="5329535"/>
            <a:ext cx="8229600" cy="46166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平移两要素</a:t>
            </a: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：平移后图形的位置由平移方向和距离</a:t>
            </a:r>
            <a:r>
              <a:rPr lang="zh-CN" altLang="en-US" sz="24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确定。</a:t>
            </a: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001963" y="2186284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125538" y="3884909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3259138" y="3926184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161" name="AutoShape 17"/>
          <p:cNvSpPr/>
          <p:nvPr/>
        </p:nvSpPr>
        <p:spPr bwMode="auto">
          <a:xfrm rot="15702444">
            <a:off x="5354637" y="2303760"/>
            <a:ext cx="144463" cy="4176712"/>
          </a:xfrm>
          <a:prstGeom prst="leftBrace">
            <a:avLst>
              <a:gd name="adj1" fmla="val 240933"/>
              <a:gd name="adj2" fmla="val 50000"/>
            </a:avLst>
          </a:prstGeom>
          <a:noFill/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pic>
        <p:nvPicPr>
          <p:cNvPr id="6163" name="Picture 19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581322"/>
            <a:ext cx="2819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utoUpdateAnimBg="0"/>
      <p:bldP spid="6158" grpId="0" animBg="1"/>
      <p:bldP spid="6159" grpId="0" animBg="1"/>
      <p:bldP spid="6160" grpId="0" animBg="1"/>
      <p:bldP spid="61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476250" y="782638"/>
            <a:ext cx="3049588" cy="2592388"/>
            <a:chOff x="0" y="7"/>
            <a:chExt cx="1921" cy="1633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181" y="260"/>
              <a:ext cx="1361" cy="1089"/>
            </a:xfrm>
            <a:prstGeom prst="triangle">
              <a:avLst>
                <a:gd name="adj" fmla="val 85968"/>
              </a:avLst>
            </a:prstGeom>
            <a:noFill/>
            <a:ln w="9525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321" y="7"/>
              <a:ext cx="513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A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1425" y="1310"/>
              <a:ext cx="496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C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0" y="1310"/>
              <a:ext cx="49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B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</p:grpSp>
      <p:grpSp>
        <p:nvGrpSpPr>
          <p:cNvPr id="7175" name="Group 7"/>
          <p:cNvGrpSpPr/>
          <p:nvPr/>
        </p:nvGrpSpPr>
        <p:grpSpPr bwMode="auto">
          <a:xfrm>
            <a:off x="479425" y="773113"/>
            <a:ext cx="3049588" cy="2592388"/>
            <a:chOff x="0" y="7"/>
            <a:chExt cx="1921" cy="1633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181" y="260"/>
              <a:ext cx="1361" cy="1089"/>
            </a:xfrm>
            <a:prstGeom prst="triangle">
              <a:avLst>
                <a:gd name="adj" fmla="val 85968"/>
              </a:avLst>
            </a:prstGeom>
            <a:noFill/>
            <a:ln w="9525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321" y="7"/>
              <a:ext cx="513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A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425" y="1310"/>
              <a:ext cx="496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C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0" y="1310"/>
              <a:ext cx="498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sym typeface="Wingdings" panose="05000000000000000000" pitchFamily="2" charset="2"/>
                </a:rPr>
                <a:t>B</a:t>
              </a:r>
              <a:r>
                <a:rPr lang="zh-CN" altLang="en-US" sz="2800" b="1" dirty="0">
                  <a:latin typeface="宋体" panose="02010600030101010101" pitchFamily="2" charset="-122"/>
                  <a:sym typeface="Wingdings" panose="05000000000000000000" pitchFamily="2" charset="2"/>
                </a:rPr>
                <a:t>　</a:t>
              </a:r>
            </a:p>
          </p:txBody>
        </p:sp>
      </p:grp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640013" y="544513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763588" y="2243138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2894013" y="2270125"/>
            <a:ext cx="4224337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7183" name="AutoShape 15"/>
          <p:cNvSpPr/>
          <p:nvPr/>
        </p:nvSpPr>
        <p:spPr bwMode="auto">
          <a:xfrm rot="15702444">
            <a:off x="4992688" y="661988"/>
            <a:ext cx="144462" cy="4176712"/>
          </a:xfrm>
          <a:prstGeom prst="leftBrace">
            <a:avLst>
              <a:gd name="adj1" fmla="val 240935"/>
              <a:gd name="adj2" fmla="val 50000"/>
            </a:avLst>
          </a:prstGeom>
          <a:noFill/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7200" y="3463925"/>
            <a:ext cx="8534400" cy="127419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平移性质：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</a:p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①一个图形和它经过平移得到的图形中，两组对应点的连线平行（或在同一直线上）且</a:t>
            </a:r>
            <a:r>
              <a:rPr lang="zh-CN" altLang="en-US" sz="24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相等。</a:t>
            </a:r>
            <a:endParaRPr lang="en-US" altLang="zh-CN" sz="2400" b="1" dirty="0"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7200" y="4792663"/>
            <a:ext cx="5410200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②平移不改变图形的形状和</a:t>
            </a:r>
            <a:r>
              <a:rPr lang="zh-CN" altLang="en-US" sz="24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大小。</a:t>
            </a:r>
            <a:endParaRPr lang="en-US" altLang="zh-CN" sz="2400" b="1" dirty="0"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57200" y="5334000"/>
            <a:ext cx="6726237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73025" indent="9525">
              <a:spcBef>
                <a:spcPct val="20000"/>
              </a:spcBef>
            </a:pPr>
            <a:r>
              <a:rPr lang="zh-CN" altLang="en-US" sz="2400" b="1" dirty="0">
                <a:latin typeface="宋体" panose="02010600030101010101" pitchFamily="2" charset="-122"/>
                <a:sym typeface="Wingdings" panose="05000000000000000000" pitchFamily="2" charset="2"/>
              </a:rPr>
              <a:t>③由平移得到的图形与原来的图形是全等</a:t>
            </a:r>
            <a:r>
              <a:rPr lang="zh-CN" altLang="en-US" sz="24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的。</a:t>
            </a:r>
            <a:endParaRPr lang="en-US" altLang="zh-CN" sz="2400" b="1" dirty="0"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532 L 0.46302 -0.09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1" grpId="0" animBg="1"/>
      <p:bldP spid="7182" grpId="0" animBg="1"/>
      <p:bldP spid="7183" grpId="0" animBg="1"/>
      <p:bldP spid="7184" grpId="0" autoUpdateAnimBg="0"/>
      <p:bldP spid="7185" grpId="0" autoUpdateAnimBg="0"/>
      <p:bldP spid="71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 noChangeAspect="1"/>
          </p:cNvGrpSpPr>
          <p:nvPr/>
        </p:nvGrpSpPr>
        <p:grpSpPr bwMode="auto">
          <a:xfrm>
            <a:off x="762000" y="1066800"/>
            <a:ext cx="7467600" cy="730250"/>
            <a:chOff x="0" y="0"/>
            <a:chExt cx="5401" cy="364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0" y="0"/>
              <a:ext cx="3379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</a:blip>
            <a:srcRect/>
            <a:stretch>
              <a:fillRect/>
            </a:stretch>
          </p:blipFill>
          <p:spPr bwMode="auto">
            <a:xfrm>
              <a:off x="3400" y="0"/>
              <a:ext cx="2001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197" name="Group 5"/>
          <p:cNvGrpSpPr>
            <a:grpSpLocks noChangeAspect="1"/>
          </p:cNvGrpSpPr>
          <p:nvPr/>
        </p:nvGrpSpPr>
        <p:grpSpPr bwMode="auto">
          <a:xfrm>
            <a:off x="838200" y="1828800"/>
            <a:ext cx="4521200" cy="552450"/>
            <a:chOff x="0" y="0"/>
            <a:chExt cx="2847" cy="348"/>
          </a:xfrm>
        </p:grpSpPr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</a:blip>
            <a:srcRect/>
            <a:stretch>
              <a:fillRect/>
            </a:stretch>
          </p:blipFill>
          <p:spPr bwMode="auto">
            <a:xfrm>
              <a:off x="0" y="0"/>
              <a:ext cx="2608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99" name="Picture 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</a:blip>
            <a:srcRect/>
            <a:stretch>
              <a:fillRect/>
            </a:stretch>
          </p:blipFill>
          <p:spPr bwMode="auto">
            <a:xfrm>
              <a:off x="2575" y="45"/>
              <a:ext cx="27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828800" y="2514600"/>
            <a:ext cx="43211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2133600" y="4572000"/>
            <a:ext cx="2286000" cy="685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267200" y="4594225"/>
            <a:ext cx="2286000" cy="663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4437063" y="2690813"/>
            <a:ext cx="1238250" cy="188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29125" y="4564063"/>
            <a:ext cx="21240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94363" y="2667000"/>
            <a:ext cx="858837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191000" y="4495800"/>
            <a:ext cx="115127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459538" y="4433888"/>
            <a:ext cx="111120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utoUpdateAnimBg="0"/>
      <p:bldP spid="82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539875"/>
            <a:ext cx="8153400" cy="1354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例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1如</a:t>
            </a:r>
            <a:r>
              <a:rPr lang="zh-CN" altLang="en-US" sz="2400" b="1" dirty="0">
                <a:latin typeface="宋体" panose="02010600030101010101" pitchFamily="2" charset="-122"/>
              </a:rPr>
              <a:t>图，在四边形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ABCD</a:t>
            </a:r>
            <a:r>
              <a:rPr lang="zh-CN" altLang="en-US" sz="2400" b="1" dirty="0">
                <a:latin typeface="宋体" panose="02010600030101010101" pitchFamily="2" charset="-122"/>
              </a:rPr>
              <a:t>中</a:t>
            </a:r>
            <a:r>
              <a:rPr lang="zh-CN" altLang="en-US" sz="2400" dirty="0">
                <a:latin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latin typeface="EU-BX" pitchFamily="65" charset="-122"/>
                <a:ea typeface="EU-BX" pitchFamily="65" charset="-122"/>
              </a:rPr>
              <a:t>AD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∥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BC</a:t>
            </a:r>
            <a:r>
              <a:rPr lang="zh-CN" altLang="en-US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AD</a:t>
            </a:r>
            <a:r>
              <a:rPr lang="zh-CN" altLang="en-US" sz="2400" b="1" dirty="0">
                <a:latin typeface="宋体" panose="02010600030101010101" pitchFamily="2" charset="-122"/>
              </a:rPr>
              <a:t>＜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BC</a:t>
            </a:r>
            <a:r>
              <a:rPr lang="zh-CN" altLang="en-US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 dirty="0">
                <a:latin typeface="宋体" panose="02010600030101010101" pitchFamily="2" charset="-122"/>
              </a:rPr>
              <a:t>＝</a:t>
            </a:r>
            <a:r>
              <a:rPr lang="zh-CN" altLang="en-US" sz="2400" b="1" dirty="0" smtClean="0">
                <a:latin typeface="EU-BX" pitchFamily="65" charset="-122"/>
                <a:ea typeface="EU-BX" pitchFamily="65" charset="-122"/>
              </a:rPr>
              <a:t>CD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你</a:t>
            </a:r>
            <a:r>
              <a:rPr lang="zh-CN" altLang="en-US" sz="2400" b="1" dirty="0">
                <a:latin typeface="宋体" panose="02010600030101010101" pitchFamily="2" charset="-122"/>
              </a:rPr>
              <a:t>能利用平移的方法判断∠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</a:rPr>
              <a:t>和∠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</a:rPr>
              <a:t>是否相等吗？说明你的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理由。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9800" y="2682875"/>
            <a:ext cx="449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 descr="典例透析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487" y="609600"/>
            <a:ext cx="2449513" cy="7778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305800" cy="40934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00" b="1" dirty="0">
                <a:latin typeface="宋体" panose="02010600030101010101" pitchFamily="2" charset="-122"/>
              </a:rPr>
              <a:t>解：∠</a:t>
            </a:r>
            <a:r>
              <a:rPr lang="zh-CN" altLang="en-US" sz="25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500" b="1" dirty="0">
                <a:latin typeface="宋体" panose="02010600030101010101" pitchFamily="2" charset="-122"/>
              </a:rPr>
              <a:t>=∠</a:t>
            </a:r>
            <a:r>
              <a:rPr lang="zh-CN" altLang="en-US" sz="2500" b="1" dirty="0" smtClean="0">
                <a:latin typeface="EU-BX" pitchFamily="65" charset="-122"/>
                <a:ea typeface="EU-BX" pitchFamily="65" charset="-122"/>
              </a:rPr>
              <a:t>C，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理由</a:t>
            </a:r>
            <a:r>
              <a:rPr lang="zh-CN" altLang="en-US" sz="2500" b="1" dirty="0">
                <a:latin typeface="宋体" panose="02010600030101010101" pitchFamily="2" charset="-122"/>
              </a:rPr>
              <a:t>如下：</a:t>
            </a:r>
          </a:p>
          <a:p>
            <a:pPr>
              <a:lnSpc>
                <a:spcPct val="130000"/>
              </a:lnSpc>
            </a:pPr>
            <a:r>
              <a:rPr lang="zh-CN" altLang="en-US" sz="2500" b="1" dirty="0" smtClean="0">
                <a:latin typeface="宋体" panose="02010600030101010101" pitchFamily="2" charset="-122"/>
              </a:rPr>
              <a:t>    将</a:t>
            </a:r>
            <a:r>
              <a:rPr lang="zh-CN" altLang="en-US" sz="2500" b="1" dirty="0">
                <a:latin typeface="宋体" panose="02010600030101010101" pitchFamily="2" charset="-122"/>
              </a:rPr>
              <a:t>线段AB沿AD向右平移到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DE，于是</a:t>
            </a:r>
            <a:r>
              <a:rPr lang="zh-CN" altLang="en-US" sz="2500" b="1" dirty="0">
                <a:latin typeface="宋体" panose="02010600030101010101" pitchFamily="2" charset="-122"/>
              </a:rPr>
              <a:t>A与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D、B</a:t>
            </a:r>
            <a:r>
              <a:rPr lang="zh-CN" altLang="en-US" sz="2500" b="1" dirty="0">
                <a:latin typeface="宋体" panose="02010600030101010101" pitchFamily="2" charset="-122"/>
              </a:rPr>
              <a:t>与E是两组对应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点。根据</a:t>
            </a:r>
            <a:r>
              <a:rPr lang="zh-CN" altLang="en-US" sz="2500" b="1" dirty="0">
                <a:latin typeface="宋体" panose="02010600030101010101" pitchFamily="2" charset="-122"/>
              </a:rPr>
              <a:t>平移的基本性质，AD平行且等于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BE，因为</a:t>
            </a:r>
            <a:r>
              <a:rPr lang="zh-CN" altLang="en-US" sz="2500" b="1" dirty="0">
                <a:latin typeface="宋体" panose="02010600030101010101" pitchFamily="2" charset="-122"/>
              </a:rPr>
              <a:t>AD ∥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BC，由于</a:t>
            </a:r>
            <a:r>
              <a:rPr lang="zh-CN" altLang="en-US" sz="2500" b="1" dirty="0">
                <a:latin typeface="宋体" panose="02010600030101010101" pitchFamily="2" charset="-122"/>
              </a:rPr>
              <a:t>过AD外一点B有且只有一条直线平行于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AD，且</a:t>
            </a:r>
            <a:r>
              <a:rPr lang="zh-CN" altLang="en-US" sz="2500" b="1" dirty="0">
                <a:latin typeface="宋体" panose="02010600030101010101" pitchFamily="2" charset="-122"/>
              </a:rPr>
              <a:t>BE&lt;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BC，所以</a:t>
            </a:r>
            <a:r>
              <a:rPr lang="zh-CN" altLang="en-US" sz="2500" b="1" dirty="0">
                <a:latin typeface="宋体" panose="02010600030101010101" pitchFamily="2" charset="-122"/>
              </a:rPr>
              <a:t>点E在边BC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上。在</a:t>
            </a:r>
            <a:r>
              <a:rPr lang="zh-CN" altLang="en-US" sz="2500" b="1" dirty="0">
                <a:latin typeface="宋体" panose="02010600030101010101" pitchFamily="2" charset="-122"/>
              </a:rPr>
              <a:t>四边形ABDE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中，AD</a:t>
            </a:r>
            <a:r>
              <a:rPr lang="zh-CN" altLang="en-US" sz="2500" b="1" dirty="0">
                <a:latin typeface="宋体" panose="02010600030101010101" pitchFamily="2" charset="-122"/>
              </a:rPr>
              <a:t>平行且等于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BE，所以</a:t>
            </a:r>
            <a:r>
              <a:rPr lang="zh-CN" altLang="en-US" sz="2500" b="1" dirty="0">
                <a:latin typeface="宋体" panose="02010600030101010101" pitchFamily="2" charset="-122"/>
              </a:rPr>
              <a:t>四边形ABED是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平行四边形，于是</a:t>
            </a:r>
            <a:r>
              <a:rPr lang="zh-CN" altLang="en-US" sz="2500" b="1" dirty="0">
                <a:latin typeface="宋体" panose="02010600030101010101" pitchFamily="2" charset="-122"/>
              </a:rPr>
              <a:t>AB=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DE，因为</a:t>
            </a:r>
            <a:r>
              <a:rPr lang="zh-CN" altLang="en-US" sz="2500" b="1" dirty="0">
                <a:latin typeface="宋体" panose="02010600030101010101" pitchFamily="2" charset="-122"/>
              </a:rPr>
              <a:t>AB=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CD，所以</a:t>
            </a:r>
            <a:r>
              <a:rPr lang="zh-CN" altLang="en-US" sz="2500" b="1" dirty="0">
                <a:latin typeface="宋体" panose="02010600030101010101" pitchFamily="2" charset="-122"/>
              </a:rPr>
              <a:t>DE=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DC，从而</a:t>
            </a:r>
            <a:r>
              <a:rPr lang="zh-CN" altLang="en-US" sz="2500" b="1" dirty="0">
                <a:latin typeface="宋体" panose="02010600030101010101" pitchFamily="2" charset="-122"/>
              </a:rPr>
              <a:t>∠DEC=∠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C，由</a:t>
            </a:r>
            <a:r>
              <a:rPr lang="zh-CN" altLang="en-US" sz="2500" b="1" dirty="0">
                <a:latin typeface="宋体" panose="02010600030101010101" pitchFamily="2" charset="-122"/>
              </a:rPr>
              <a:t>∠B=∠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DEC，可知</a:t>
            </a:r>
            <a:r>
              <a:rPr lang="zh-CN" altLang="en-US" sz="2500" b="1" dirty="0">
                <a:latin typeface="宋体" panose="02010600030101010101" pitchFamily="2" charset="-122"/>
              </a:rPr>
              <a:t>∠B=∠</a:t>
            </a:r>
            <a:r>
              <a:rPr lang="zh-CN" altLang="en-US" sz="2500" b="1" dirty="0" smtClean="0">
                <a:latin typeface="宋体" panose="02010600030101010101" pitchFamily="2" charset="-122"/>
              </a:rPr>
              <a:t>C。</a:t>
            </a:r>
            <a:endParaRPr lang="zh-CN" altLang="en-US" sz="25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92162" y="1341437"/>
            <a:ext cx="7696200" cy="16435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</a:rPr>
              <a:t>1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如</a:t>
            </a:r>
            <a:r>
              <a:rPr lang="zh-CN" altLang="en-US" sz="2800" b="1" dirty="0">
                <a:latin typeface="宋体" panose="02010600030101010101" pitchFamily="2" charset="-122"/>
              </a:rPr>
              <a:t>图，∠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DEF</a:t>
            </a:r>
            <a:r>
              <a:rPr lang="zh-CN" altLang="en-US" sz="2800" b="1" dirty="0">
                <a:latin typeface="宋体" panose="02010600030101010101" pitchFamily="2" charset="-122"/>
              </a:rPr>
              <a:t>是∠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</a:rPr>
              <a:t>经过平移得到的，∠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</a:rPr>
              <a:t>=33</a:t>
            </a:r>
            <a:r>
              <a:rPr lang="zh-CN" altLang="en-US" sz="2800" b="1" dirty="0">
                <a:latin typeface="Tahoma" panose="020B0604030504040204" pitchFamily="34" charset="0"/>
              </a:rPr>
              <a:t>˚，求</a:t>
            </a:r>
            <a:r>
              <a:rPr lang="zh-CN" altLang="en-US" sz="2800" b="1" dirty="0">
                <a:latin typeface="宋体" panose="02010600030101010101" pitchFamily="2" charset="-122"/>
              </a:rPr>
              <a:t>∠</a:t>
            </a:r>
            <a:r>
              <a:rPr lang="zh-CN" altLang="en-US" sz="2800" b="1" dirty="0">
                <a:latin typeface="EU-BX" pitchFamily="65" charset="-122"/>
                <a:ea typeface="EU-BX" pitchFamily="65" charset="-122"/>
              </a:rPr>
              <a:t>DEF</a:t>
            </a:r>
            <a:r>
              <a:rPr lang="zh-CN" altLang="en-US" sz="2800" b="1" dirty="0">
                <a:latin typeface="宋体" panose="02010600030101010101" pitchFamily="2" charset="-122"/>
              </a:rPr>
              <a:t>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度数。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grpSp>
        <p:nvGrpSpPr>
          <p:cNvPr id="12305" name="Group 17"/>
          <p:cNvGrpSpPr/>
          <p:nvPr/>
        </p:nvGrpSpPr>
        <p:grpSpPr bwMode="auto">
          <a:xfrm>
            <a:off x="868362" y="3094037"/>
            <a:ext cx="3024188" cy="2112963"/>
            <a:chOff x="567" y="2432"/>
            <a:chExt cx="1905" cy="1331"/>
          </a:xfrm>
        </p:grpSpPr>
        <p:sp>
          <p:nvSpPr>
            <p:cNvPr id="12291" name="Line 3"/>
            <p:cNvSpPr>
              <a:spLocks noChangeShapeType="1"/>
            </p:cNvSpPr>
            <p:nvPr/>
          </p:nvSpPr>
          <p:spPr bwMode="auto">
            <a:xfrm flipH="1">
              <a:off x="748" y="2568"/>
              <a:ext cx="1225" cy="9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748" y="3521"/>
              <a:ext cx="154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927" y="2432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567" y="347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245" y="347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</p:grpSp>
      <p:grpSp>
        <p:nvGrpSpPr>
          <p:cNvPr id="12304" name="Group 16"/>
          <p:cNvGrpSpPr/>
          <p:nvPr/>
        </p:nvGrpSpPr>
        <p:grpSpPr bwMode="auto">
          <a:xfrm>
            <a:off x="4267200" y="3124200"/>
            <a:ext cx="3024188" cy="2112963"/>
            <a:chOff x="3289" y="2432"/>
            <a:chExt cx="1905" cy="1331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3470" y="2568"/>
              <a:ext cx="1225" cy="9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470" y="3521"/>
              <a:ext cx="154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 dirty="0">
                <a:latin typeface="宋体" panose="02010600030101010101" pitchFamily="2" charset="-122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4649" y="2432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289" y="347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E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4967" y="347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F</a:t>
              </a:r>
            </a:p>
          </p:txBody>
        </p:sp>
      </p:grpSp>
      <p:pic>
        <p:nvPicPr>
          <p:cNvPr id="12303" name="Picture 38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685800"/>
            <a:ext cx="292576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429000" y="5410200"/>
            <a:ext cx="17494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答案：</a:t>
            </a:r>
            <a:r>
              <a:rPr lang="en-US" altLang="zh-CN" sz="2400" b="1" dirty="0">
                <a:latin typeface="宋体" panose="02010600030101010101" pitchFamily="2" charset="-122"/>
              </a:rPr>
              <a:t>33°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图形的平移-第一课时_课件1</Template>
  <TotalTime>0</TotalTime>
  <Words>670</Words>
  <Application>Microsoft Office PowerPoint</Application>
  <PresentationFormat>全屏显示(4:3)</PresentationFormat>
  <Paragraphs>74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EU-BX</vt:lpstr>
      <vt:lpstr>华文细黑</vt:lpstr>
      <vt:lpstr>楷体</vt:lpstr>
      <vt:lpstr>宋体</vt:lpstr>
      <vt:lpstr>微软雅黑</vt:lpstr>
      <vt:lpstr>Arial</vt:lpstr>
      <vt:lpstr>Calibri</vt:lpstr>
      <vt:lpstr>Calibri Light</vt:lpstr>
      <vt:lpstr>Tahoma</vt:lpstr>
      <vt:lpstr>Wingdings</vt:lpstr>
      <vt:lpstr>WWW.2PPT.COM
</vt:lpstr>
      <vt:lpstr>图形的平移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2020-02-24T07:24:00Z</dcterms:created>
  <dcterms:modified xsi:type="dcterms:W3CDTF">2023-01-17T00:06:36Z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7A09CB98B06E4745A4236EA7B45C8517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