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828" r:id="rId2"/>
    <p:sldId id="777" r:id="rId3"/>
    <p:sldId id="778" r:id="rId4"/>
    <p:sldId id="779" r:id="rId5"/>
    <p:sldId id="781" r:id="rId6"/>
    <p:sldId id="780" r:id="rId7"/>
    <p:sldId id="782" r:id="rId8"/>
    <p:sldId id="825" r:id="rId9"/>
    <p:sldId id="826" r:id="rId10"/>
    <p:sldId id="783" r:id="rId11"/>
    <p:sldId id="784" r:id="rId12"/>
    <p:sldId id="803" r:id="rId13"/>
    <p:sldId id="804" r:id="rId14"/>
    <p:sldId id="805" r:id="rId15"/>
    <p:sldId id="827" r:id="rId16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39" autoAdjust="0"/>
    <p:restoredTop sz="94660"/>
  </p:normalViewPr>
  <p:slideViewPr>
    <p:cSldViewPr snapToObjects="1">
      <p:cViewPr>
        <p:scale>
          <a:sx n="100" d="100"/>
          <a:sy n="100" d="100"/>
        </p:scale>
        <p:origin x="-216" y="-3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notesViewPr>
    <p:cSldViewPr snapToObjects="1">
      <p:cViewPr varScale="1">
        <p:scale>
          <a:sx n="68" d="100"/>
          <a:sy n="68" d="100"/>
        </p:scale>
        <p:origin x="-2856" y="-108"/>
      </p:cViewPr>
      <p:guideLst>
        <p:guide orient="horz" pos="2880"/>
        <p:guide pos="216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DA0DAD9-D4D6-4658-937F-4766C6B2EB7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7FC6B382-6980-481E-8FF2-2587A7828203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067A4D41-85FE-4A26-A8BD-07CC5C5C963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8228CAF5-7F8C-4379-A2BA-B4039A52DB56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2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27CF92E-BE8C-4500-9DA1-C1343C47E114}" type="slidenum">
              <a:rPr lang="zh-CN" altLang="en-US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A8A617B-6DF9-460B-BF6B-689C7026F330}" type="slidenum">
              <a:rPr lang="zh-CN" altLang="en-US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4BF1201-2D76-4394-8A24-E3D833BCBFC6}" type="slidenum">
              <a:rPr lang="zh-CN" altLang="en-US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A25520B3-A5BA-4750-9180-876C6BF51094}" type="slidenum">
              <a:rPr lang="zh-CN" altLang="en-US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4385DCE-B8D6-4338-95A8-D9E0AF397C7B}" type="slidenum">
              <a:rPr lang="zh-CN" altLang="en-US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D574C86-5865-4B98-84D2-8200EE2345C1}" type="slidenum">
              <a:rPr lang="zh-CN" altLang="en-US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11DA34E-73A9-43B3-8C6F-C698A44F6FDA}" type="slidenum">
              <a:rPr lang="zh-CN" altLang="en-US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9632804-6DC8-47BB-BACF-04F958E5B080}" type="slidenum">
              <a:rPr lang="zh-CN" altLang="en-US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1E08AF5-748A-47F7-95E5-030A59F99BCB}" type="slidenum">
              <a:rPr lang="zh-CN" altLang="en-US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C09AC38-F73A-4B96-BF14-F2726B681702}" type="slidenum">
              <a:rPr lang="zh-CN" altLang="en-US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38B47E4-75FF-4612-9DA1-3064D542DF64}" type="slidenum">
              <a:rPr lang="zh-CN" altLang="en-US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94242E2-1D54-412F-8BE2-A6298E6E9984}" type="slidenum">
              <a:rPr lang="zh-CN" altLang="en-US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0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515377" flipH="1" flipV="1">
            <a:off x="-834628" y="-349250"/>
            <a:ext cx="3395663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1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16585734" flipH="1" flipV="1">
            <a:off x="7838282" y="5541963"/>
            <a:ext cx="1487487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6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44141" y="5872164"/>
            <a:ext cx="7653338" cy="6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28732" y="3910928"/>
            <a:ext cx="6773636" cy="808237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 b="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动作按钮: 后退或前一项 12">
            <a:hlinkClick r:id="" action="ppaction://hlinkshowjump?jump=previousslide" highlightClick="1"/>
          </p:cNvPr>
          <p:cNvSpPr/>
          <p:nvPr userDrawn="1"/>
        </p:nvSpPr>
        <p:spPr>
          <a:xfrm>
            <a:off x="8242697" y="6513513"/>
            <a:ext cx="20955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动作按钮: 前进或下一项 13">
            <a:hlinkClick r:id="" action="ppaction://hlinkshowjump?jump=nextslide" highlightClick="1"/>
          </p:cNvPr>
          <p:cNvSpPr/>
          <p:nvPr userDrawn="1"/>
        </p:nvSpPr>
        <p:spPr>
          <a:xfrm>
            <a:off x="8515351" y="6526213"/>
            <a:ext cx="202406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动作按钮: 结束 14">
            <a:hlinkClick r:id="" action="ppaction://hlinkshowjump?jump=endshow" highlightClick="1"/>
          </p:cNvPr>
          <p:cNvSpPr/>
          <p:nvPr userDrawn="1"/>
        </p:nvSpPr>
        <p:spPr>
          <a:xfrm>
            <a:off x="8780860" y="6515101"/>
            <a:ext cx="1905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 bwMode="auto">
          <a:xfrm>
            <a:off x="616744" y="1262064"/>
            <a:ext cx="2226469" cy="2905125"/>
            <a:chOff x="-949635" y="0"/>
            <a:chExt cx="7009631" cy="6858000"/>
          </a:xfrm>
        </p:grpSpPr>
        <p:sp>
          <p:nvSpPr>
            <p:cNvPr id="3" name="Diamond 3"/>
            <p:cNvSpPr/>
            <p:nvPr/>
          </p:nvSpPr>
          <p:spPr bwMode="auto">
            <a:xfrm>
              <a:off x="-949635" y="0"/>
              <a:ext cx="7009631" cy="6858000"/>
            </a:xfrm>
            <a:prstGeom prst="diamond">
              <a:avLst/>
            </a:prstGeom>
            <a:solidFill>
              <a:schemeClr val="tx2">
                <a:lumMod val="20000"/>
                <a:lumOff val="80000"/>
                <a:alpha val="35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ea typeface="+mn-ea"/>
              </a:endParaRPr>
            </a:p>
          </p:txBody>
        </p:sp>
        <p:sp>
          <p:nvSpPr>
            <p:cNvPr id="4" name="Diamond 4"/>
            <p:cNvSpPr/>
            <p:nvPr/>
          </p:nvSpPr>
          <p:spPr bwMode="auto">
            <a:xfrm>
              <a:off x="-177451" y="652072"/>
              <a:ext cx="5648939" cy="5527622"/>
            </a:xfrm>
            <a:prstGeom prst="diamond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ea typeface="+mn-ea"/>
              </a:endParaRPr>
            </a:p>
          </p:txBody>
        </p:sp>
      </p:grpSp>
      <p:grpSp>
        <p:nvGrpSpPr>
          <p:cNvPr id="5" name="Group 2"/>
          <p:cNvGrpSpPr/>
          <p:nvPr userDrawn="1"/>
        </p:nvGrpSpPr>
        <p:grpSpPr bwMode="auto">
          <a:xfrm>
            <a:off x="573881" y="1825625"/>
            <a:ext cx="1333500" cy="1778000"/>
            <a:chOff x="990600" y="2044717"/>
            <a:chExt cx="2768566" cy="2768566"/>
          </a:xfrm>
        </p:grpSpPr>
        <p:sp>
          <p:nvSpPr>
            <p:cNvPr id="6" name="Diamond 5"/>
            <p:cNvSpPr>
              <a:spLocks noChangeArrowheads="1"/>
            </p:cNvSpPr>
            <p:nvPr/>
          </p:nvSpPr>
          <p:spPr bwMode="auto">
            <a:xfrm>
              <a:off x="990600" y="2044717"/>
              <a:ext cx="2768566" cy="2768566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zh-CN"/>
            </a:p>
          </p:txBody>
        </p:sp>
        <p:grpSp>
          <p:nvGrpSpPr>
            <p:cNvPr id="7" name="Group 9"/>
            <p:cNvGrpSpPr/>
            <p:nvPr/>
          </p:nvGrpSpPr>
          <p:grpSpPr bwMode="auto">
            <a:xfrm>
              <a:off x="1429100" y="2771847"/>
              <a:ext cx="1800200" cy="992584"/>
              <a:chOff x="2345143" y="2365645"/>
              <a:chExt cx="1800200" cy="992584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344176" y="2365264"/>
                <a:ext cx="1802039" cy="677310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7500" lnSpcReduction="20000"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4400" dirty="0">
                    <a:solidFill>
                      <a:schemeClr val="bg1"/>
                    </a:solidFill>
                    <a:latin typeface="+mn-lt"/>
                    <a:ea typeface="+mn-ea"/>
                  </a:rPr>
                  <a:t>目录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344176" y="3143924"/>
                <a:ext cx="1802039" cy="215058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7500" lnSpcReduction="20000"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400">
                    <a:solidFill>
                      <a:schemeClr val="bg1"/>
                    </a:solidFill>
                    <a:latin typeface="+mn-lt"/>
                    <a:ea typeface="+mn-ea"/>
                  </a:rPr>
                  <a:t>CONTENTS</a:t>
                </a:r>
              </a:p>
            </p:txBody>
          </p:sp>
        </p:grpSp>
      </p:grpSp>
      <p:sp>
        <p:nvSpPr>
          <p:cNvPr id="10" name="Diamond 11"/>
          <p:cNvSpPr/>
          <p:nvPr userDrawn="1"/>
        </p:nvSpPr>
        <p:spPr bwMode="auto">
          <a:xfrm>
            <a:off x="1409701" y="950914"/>
            <a:ext cx="554831" cy="739775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wrap="none" anchor="ctr" anchorCtr="1">
            <a:normAutofit fontScale="92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01</a:t>
            </a:r>
          </a:p>
        </p:txBody>
      </p:sp>
      <p:sp>
        <p:nvSpPr>
          <p:cNvPr id="11" name="Diamond 12"/>
          <p:cNvSpPr/>
          <p:nvPr userDrawn="1"/>
        </p:nvSpPr>
        <p:spPr bwMode="auto">
          <a:xfrm>
            <a:off x="2030017" y="1762126"/>
            <a:ext cx="554831" cy="739775"/>
          </a:xfrm>
          <a:prstGeom prst="diamond">
            <a:avLst/>
          </a:prstGeom>
          <a:solidFill>
            <a:schemeClr val="accent3"/>
          </a:solidFill>
          <a:ln w="19050">
            <a:noFill/>
            <a:round/>
          </a:ln>
        </p:spPr>
        <p:txBody>
          <a:bodyPr wrap="none" anchor="ctr" anchorCtr="1">
            <a:normAutofit fontScale="92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02</a:t>
            </a:r>
          </a:p>
        </p:txBody>
      </p:sp>
      <p:sp>
        <p:nvSpPr>
          <p:cNvPr id="12" name="Diamond 13"/>
          <p:cNvSpPr/>
          <p:nvPr userDrawn="1"/>
        </p:nvSpPr>
        <p:spPr bwMode="auto">
          <a:xfrm>
            <a:off x="2030017" y="2908301"/>
            <a:ext cx="554831" cy="739775"/>
          </a:xfrm>
          <a:prstGeom prst="diamond">
            <a:avLst/>
          </a:prstGeom>
          <a:solidFill>
            <a:schemeClr val="accent4"/>
          </a:solidFill>
          <a:ln w="19050">
            <a:noFill/>
            <a:round/>
          </a:ln>
        </p:spPr>
        <p:txBody>
          <a:bodyPr wrap="none" anchor="ctr" anchorCtr="1">
            <a:normAutofit fontScale="92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03</a:t>
            </a:r>
          </a:p>
        </p:txBody>
      </p:sp>
      <p:sp>
        <p:nvSpPr>
          <p:cNvPr id="13" name="Diamond 14"/>
          <p:cNvSpPr/>
          <p:nvPr userDrawn="1"/>
        </p:nvSpPr>
        <p:spPr bwMode="auto">
          <a:xfrm>
            <a:off x="1409701" y="3768725"/>
            <a:ext cx="554831" cy="739775"/>
          </a:xfrm>
          <a:prstGeom prst="diamond">
            <a:avLst/>
          </a:prstGeom>
          <a:solidFill>
            <a:schemeClr val="accent5"/>
          </a:solidFill>
          <a:ln w="19050">
            <a:noFill/>
            <a:round/>
          </a:ln>
        </p:spPr>
        <p:txBody>
          <a:bodyPr wrap="none" anchor="ctr" anchorCtr="1">
            <a:normAutofit fontScale="92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04</a:t>
            </a:r>
          </a:p>
        </p:txBody>
      </p:sp>
      <p:grpSp>
        <p:nvGrpSpPr>
          <p:cNvPr id="14" name="Group 21"/>
          <p:cNvGrpSpPr/>
          <p:nvPr userDrawn="1"/>
        </p:nvGrpSpPr>
        <p:grpSpPr bwMode="auto">
          <a:xfrm>
            <a:off x="1964532" y="1135063"/>
            <a:ext cx="1908572" cy="361950"/>
            <a:chOff x="3943834" y="704409"/>
            <a:chExt cx="3962574" cy="563232"/>
          </a:xfrm>
        </p:grpSpPr>
        <p:sp>
          <p:nvSpPr>
            <p:cNvPr id="15" name="TextBox 14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55000" lnSpcReduction="20000"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17" name="Group 22"/>
          <p:cNvGrpSpPr/>
          <p:nvPr userDrawn="1"/>
        </p:nvGrpSpPr>
        <p:grpSpPr bwMode="auto">
          <a:xfrm>
            <a:off x="2584847" y="1930400"/>
            <a:ext cx="1909763" cy="361950"/>
            <a:chOff x="3943834" y="704409"/>
            <a:chExt cx="3962574" cy="563232"/>
          </a:xfrm>
        </p:grpSpPr>
        <p:sp>
          <p:nvSpPr>
            <p:cNvPr id="18" name="TextBox 23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>
                  <a:solidFill>
                    <a:schemeClr val="accent2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</a:p>
          </p:txBody>
        </p:sp>
        <p:sp>
          <p:nvSpPr>
            <p:cNvPr id="19" name="TextBox 24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55000" lnSpcReduction="20000"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20" name="Group 25"/>
          <p:cNvGrpSpPr/>
          <p:nvPr userDrawn="1"/>
        </p:nvGrpSpPr>
        <p:grpSpPr bwMode="auto">
          <a:xfrm>
            <a:off x="2584847" y="3149600"/>
            <a:ext cx="1909763" cy="361950"/>
            <a:chOff x="3943834" y="704409"/>
            <a:chExt cx="3962574" cy="563232"/>
          </a:xfrm>
        </p:grpSpPr>
        <p:sp>
          <p:nvSpPr>
            <p:cNvPr id="21" name="TextBox 26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>
                  <a:solidFill>
                    <a:schemeClr val="accent3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</a:p>
          </p:txBody>
        </p:sp>
        <p:sp>
          <p:nvSpPr>
            <p:cNvPr id="22" name="TextBox 27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55000" lnSpcReduction="20000"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23" name="Group 28"/>
          <p:cNvGrpSpPr/>
          <p:nvPr userDrawn="1"/>
        </p:nvGrpSpPr>
        <p:grpSpPr bwMode="auto">
          <a:xfrm>
            <a:off x="1964532" y="4024313"/>
            <a:ext cx="1908572" cy="361950"/>
            <a:chOff x="3943834" y="704409"/>
            <a:chExt cx="3962574" cy="563232"/>
          </a:xfrm>
        </p:grpSpPr>
        <p:sp>
          <p:nvSpPr>
            <p:cNvPr id="24" name="TextBox 29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</a:p>
          </p:txBody>
        </p:sp>
        <p:sp>
          <p:nvSpPr>
            <p:cNvPr id="25" name="TextBox 30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55000" lnSpcReduction="20000"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</a:p>
          </p:txBody>
        </p:sp>
      </p:grpSp>
      <p:sp>
        <p:nvSpPr>
          <p:cNvPr id="26" name="动作按钮: 后退或前一项 25">
            <a:hlinkClick r:id="" action="ppaction://hlinkshowjump?jump=previousslide" highlightClick="1"/>
          </p:cNvPr>
          <p:cNvSpPr/>
          <p:nvPr userDrawn="1"/>
        </p:nvSpPr>
        <p:spPr>
          <a:xfrm>
            <a:off x="8281988" y="6513513"/>
            <a:ext cx="20955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7" name="动作按钮: 前进或下一项 26">
            <a:hlinkClick r:id="" action="ppaction://hlinkshowjump?jump=nextslide" highlightClick="1"/>
          </p:cNvPr>
          <p:cNvSpPr/>
          <p:nvPr userDrawn="1"/>
        </p:nvSpPr>
        <p:spPr>
          <a:xfrm>
            <a:off x="8554642" y="6526213"/>
            <a:ext cx="202406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8" name="动作按钮: 结束 27">
            <a:hlinkClick r:id="" action="ppaction://hlinkshowjump?jump=endshow" highlightClick="1"/>
          </p:cNvPr>
          <p:cNvSpPr/>
          <p:nvPr userDrawn="1"/>
        </p:nvSpPr>
        <p:spPr>
          <a:xfrm>
            <a:off x="8820150" y="6515101"/>
            <a:ext cx="1905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动作按钮: 自定义 2">
            <a:hlinkClick r:id="" action="ppaction://noaction" highlightClick="1"/>
          </p:cNvPr>
          <p:cNvSpPr/>
          <p:nvPr userDrawn="1"/>
        </p:nvSpPr>
        <p:spPr>
          <a:xfrm>
            <a:off x="564357" y="5360988"/>
            <a:ext cx="1279922" cy="368300"/>
          </a:xfrm>
          <a:prstGeom prst="actionButtonBlan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动作按钮: 后退或前一项 3">
            <a:hlinkClick r:id="" action="ppaction://hlinkshowjump?jump=previousslide" highlightClick="1"/>
          </p:cNvPr>
          <p:cNvSpPr/>
          <p:nvPr userDrawn="1"/>
        </p:nvSpPr>
        <p:spPr>
          <a:xfrm>
            <a:off x="8281988" y="6513513"/>
            <a:ext cx="20955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动作按钮: 前进或下一项 4">
            <a:hlinkClick r:id="" action="ppaction://hlinkshowjump?jump=nextslide" highlightClick="1"/>
          </p:cNvPr>
          <p:cNvSpPr/>
          <p:nvPr userDrawn="1"/>
        </p:nvSpPr>
        <p:spPr>
          <a:xfrm>
            <a:off x="8554642" y="6526213"/>
            <a:ext cx="202406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动作按钮: 结束 5">
            <a:hlinkClick r:id="" action="ppaction://hlinkshowjump?jump=endshow" highlightClick="1"/>
          </p:cNvPr>
          <p:cNvSpPr/>
          <p:nvPr userDrawn="1"/>
        </p:nvSpPr>
        <p:spPr>
          <a:xfrm>
            <a:off x="8820150" y="6515101"/>
            <a:ext cx="1905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04775" y="6292850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 userDrawn="1"/>
        </p:nvCxnSpPr>
        <p:spPr>
          <a:xfrm>
            <a:off x="104775" y="792163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 userDrawn="1"/>
        </p:nvCxnSpPr>
        <p:spPr>
          <a:xfrm>
            <a:off x="2347913" y="1222376"/>
            <a:ext cx="0" cy="4640263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20"/>
          <p:cNvGrpSpPr/>
          <p:nvPr userDrawn="1"/>
        </p:nvGrpSpPr>
        <p:grpSpPr bwMode="auto">
          <a:xfrm>
            <a:off x="80963" y="2106614"/>
            <a:ext cx="2270522" cy="2905125"/>
            <a:chOff x="755951" y="2210607"/>
            <a:chExt cx="3026493" cy="2905010"/>
          </a:xfrm>
        </p:grpSpPr>
        <p:grpSp>
          <p:nvGrpSpPr>
            <p:cNvPr id="11" name="Group 1"/>
            <p:cNvGrpSpPr/>
            <p:nvPr/>
          </p:nvGrpSpPr>
          <p:grpSpPr bwMode="auto">
            <a:xfrm>
              <a:off x="813205" y="2210607"/>
              <a:ext cx="2969239" cy="2905010"/>
              <a:chOff x="-949635" y="0"/>
              <a:chExt cx="7009631" cy="6858000"/>
            </a:xfrm>
          </p:grpSpPr>
          <p:sp>
            <p:nvSpPr>
              <p:cNvPr id="17" name="Diamond 3"/>
              <p:cNvSpPr/>
              <p:nvPr/>
            </p:nvSpPr>
            <p:spPr bwMode="auto">
              <a:xfrm>
                <a:off x="-949918" y="0"/>
                <a:ext cx="7009914" cy="6858000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  <a:alpha val="3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  <a:ea typeface="+mn-ea"/>
                </a:endParaRPr>
              </a:p>
            </p:txBody>
          </p:sp>
          <p:sp>
            <p:nvSpPr>
              <p:cNvPr id="18" name="Diamond 4"/>
              <p:cNvSpPr/>
              <p:nvPr/>
            </p:nvSpPr>
            <p:spPr bwMode="auto">
              <a:xfrm>
                <a:off x="-178116" y="652072"/>
                <a:ext cx="5649892" cy="5527622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  <a:ea typeface="+mn-ea"/>
                </a:endParaRPr>
              </a:p>
            </p:txBody>
          </p:sp>
        </p:grpSp>
        <p:grpSp>
          <p:nvGrpSpPr>
            <p:cNvPr id="12" name="Group 2"/>
            <p:cNvGrpSpPr/>
            <p:nvPr/>
          </p:nvGrpSpPr>
          <p:grpSpPr bwMode="auto">
            <a:xfrm>
              <a:off x="755951" y="2773741"/>
              <a:ext cx="1778742" cy="1778742"/>
              <a:chOff x="990600" y="2044717"/>
              <a:chExt cx="2768566" cy="2768566"/>
            </a:xfrm>
          </p:grpSpPr>
          <p:sp>
            <p:nvSpPr>
              <p:cNvPr id="13" name="Diamond 5"/>
              <p:cNvSpPr>
                <a:spLocks noChangeArrowheads="1"/>
              </p:cNvSpPr>
              <p:nvPr/>
            </p:nvSpPr>
            <p:spPr bwMode="auto">
              <a:xfrm>
                <a:off x="990600" y="2045349"/>
                <a:ext cx="2769087" cy="2767302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defRPr/>
                </a:pPr>
                <a:endParaRPr lang="zh-CN" altLang="zh-CN"/>
              </a:p>
            </p:txBody>
          </p:sp>
          <p:grpSp>
            <p:nvGrpSpPr>
              <p:cNvPr id="14" name="Group 9"/>
              <p:cNvGrpSpPr/>
              <p:nvPr/>
            </p:nvGrpSpPr>
            <p:grpSpPr bwMode="auto"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5" name="TextBox 7"/>
                <p:cNvSpPr txBox="1"/>
                <p:nvPr/>
              </p:nvSpPr>
              <p:spPr>
                <a:xfrm>
                  <a:off x="2346338" y="2365564"/>
                  <a:ext cx="1798300" cy="677001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4400" dirty="0">
                      <a:solidFill>
                        <a:schemeClr val="bg1"/>
                      </a:solidFill>
                      <a:latin typeface="+mn-lt"/>
                      <a:ea typeface="+mn-ea"/>
                    </a:rPr>
                    <a:t>目录</a:t>
                  </a:r>
                </a:p>
              </p:txBody>
            </p:sp>
            <p:sp>
              <p:nvSpPr>
                <p:cNvPr id="16" name="TextBox 8"/>
                <p:cNvSpPr txBox="1"/>
                <p:nvPr/>
              </p:nvSpPr>
              <p:spPr>
                <a:xfrm>
                  <a:off x="2346338" y="3143869"/>
                  <a:ext cx="1798300" cy="214959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1400" dirty="0">
                      <a:solidFill>
                        <a:schemeClr val="bg1"/>
                      </a:solidFill>
                      <a:latin typeface="+mn-lt"/>
                      <a:ea typeface="+mn-ea"/>
                    </a:rPr>
                    <a:t>CONTENTS</a:t>
                  </a:r>
                </a:p>
              </p:txBody>
            </p:sp>
          </p:grp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167" y="80457"/>
            <a:ext cx="8929483" cy="644166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9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366713" y="6430964"/>
            <a:ext cx="279797" cy="365125"/>
          </a:xfrm>
        </p:spPr>
        <p:txBody>
          <a:bodyPr/>
          <a:lstStyle>
            <a:lvl1pPr>
              <a:defRPr/>
            </a:lvl1pPr>
          </a:lstStyle>
          <a:p>
            <a:fld id="{582A177C-C86B-4EF6-9E01-DC5DB65A36B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动作按钮: 后退或前一项 3">
            <a:hlinkClick r:id="" action="ppaction://hlinkshowjump?jump=previousslide" highlightClick="1"/>
          </p:cNvPr>
          <p:cNvSpPr/>
          <p:nvPr userDrawn="1"/>
        </p:nvSpPr>
        <p:spPr>
          <a:xfrm>
            <a:off x="8281988" y="6513513"/>
            <a:ext cx="20955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动作按钮: 前进或下一项 4">
            <a:hlinkClick r:id="" action="ppaction://hlinkshowjump?jump=nextslide" highlightClick="1"/>
          </p:cNvPr>
          <p:cNvSpPr/>
          <p:nvPr userDrawn="1"/>
        </p:nvSpPr>
        <p:spPr>
          <a:xfrm>
            <a:off x="8554642" y="6526213"/>
            <a:ext cx="202406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动作按钮: 结束 5">
            <a:hlinkClick r:id="" action="ppaction://hlinkshowjump?jump=endshow" highlightClick="1"/>
          </p:cNvPr>
          <p:cNvSpPr/>
          <p:nvPr userDrawn="1"/>
        </p:nvSpPr>
        <p:spPr>
          <a:xfrm>
            <a:off x="8820150" y="6515101"/>
            <a:ext cx="1905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80976" y="406400"/>
            <a:ext cx="877609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燕尾形 15">
            <a:hlinkClick r:id="rId2" action="ppaction://hlinksldjump"/>
          </p:cNvPr>
          <p:cNvSpPr/>
          <p:nvPr userDrawn="1"/>
        </p:nvSpPr>
        <p:spPr>
          <a:xfrm>
            <a:off x="4842273" y="6505576"/>
            <a:ext cx="1563290" cy="352425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txBody>
          <a:bodyPr anchor="ctr"/>
          <a:lstStyle/>
          <a:p>
            <a:pPr algn="ctr" defTabSz="687070" eaLnBrk="1" hangingPunct="1">
              <a:defRPr/>
            </a:pP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</a:t>
            </a:r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自主学习</a:t>
            </a:r>
          </a:p>
        </p:txBody>
      </p:sp>
      <p:sp>
        <p:nvSpPr>
          <p:cNvPr id="9" name="燕尾形 16">
            <a:hlinkClick r:id="rId3" action="ppaction://hlinksldjump"/>
          </p:cNvPr>
          <p:cNvSpPr/>
          <p:nvPr userDrawn="1"/>
        </p:nvSpPr>
        <p:spPr>
          <a:xfrm>
            <a:off x="6548438" y="6505576"/>
            <a:ext cx="1563291" cy="352425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txBody>
          <a:bodyPr anchor="ctr"/>
          <a:lstStyle/>
          <a:p>
            <a:pPr algn="ctr" defTabSz="687070" eaLnBrk="1" hangingPunct="1">
              <a:defRPr/>
            </a:pP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</a:t>
            </a:r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互动探究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81155" y="534839"/>
            <a:ext cx="8775808" cy="59119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4141" y="5872164"/>
            <a:ext cx="7653338" cy="6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1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20784402" flipH="1" flipV="1">
            <a:off x="5868591" y="3403600"/>
            <a:ext cx="3000375" cy="360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 userDrawn="1"/>
        </p:nvSpPr>
        <p:spPr>
          <a:xfrm>
            <a:off x="0" y="2489201"/>
            <a:ext cx="91440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spc="300" dirty="0">
                <a:solidFill>
                  <a:srgbClr val="778495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微软雅黑" panose="020B0503020204020204" pitchFamily="34" charset="-122"/>
              </a:rPr>
              <a:t>本节内容结束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7EB8724-79DA-490E-9EDC-9E27FDBD1AD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67C228B5-05C4-4A2A-B96C-69D18CDD6F3C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1031" name="图片 6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382" y="0"/>
            <a:ext cx="914161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文本框 7"/>
          <p:cNvSpPr txBox="1">
            <a:spLocks noChangeArrowheads="1"/>
          </p:cNvSpPr>
          <p:nvPr userDrawn="1"/>
        </p:nvSpPr>
        <p:spPr bwMode="auto">
          <a:xfrm>
            <a:off x="325041" y="6500814"/>
            <a:ext cx="32027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fld id="{5E561A04-2F03-4B20-82C0-91E4DEBDCEE3}" type="slidenum">
              <a:rPr lang="zh-CN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hlinkClick r:id="" action="ppaction://hlinkshowjump?jump=previousslide"/>
          </p:cNvPr>
          <p:cNvSpPr/>
          <p:nvPr userDrawn="1"/>
        </p:nvSpPr>
        <p:spPr>
          <a:xfrm>
            <a:off x="0" y="6280150"/>
            <a:ext cx="344091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矩形 9">
            <a:hlinkClick r:id="" action="ppaction://hlinkshowjump?jump=nextslide"/>
          </p:cNvPr>
          <p:cNvSpPr/>
          <p:nvPr userDrawn="1"/>
        </p:nvSpPr>
        <p:spPr>
          <a:xfrm>
            <a:off x="626269" y="6280150"/>
            <a:ext cx="344091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1"/>
          <p:cNvSpPr>
            <a:spLocks noChangeArrowheads="1"/>
          </p:cNvSpPr>
          <p:nvPr/>
        </p:nvSpPr>
        <p:spPr bwMode="auto">
          <a:xfrm>
            <a:off x="0" y="4149100"/>
            <a:ext cx="9158862" cy="944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lnSpc>
                <a:spcPct val="173000"/>
              </a:lnSpc>
              <a:spcBef>
                <a:spcPts val="1300"/>
              </a:spcBef>
              <a:spcAft>
                <a:spcPts val="1300"/>
              </a:spcAft>
              <a:tabLst>
                <a:tab pos="2700020" algn="l"/>
              </a:tabLst>
            </a:pPr>
            <a:r>
              <a:rPr lang="en-US" altLang="zh-CN" sz="3200" b="1" dirty="0">
                <a:latin typeface="Cambria" panose="02040503050406030204" pitchFamily="18" charset="0"/>
                <a:cs typeface="Times New Roman" panose="02020603050405020304" pitchFamily="18" charset="0"/>
              </a:rPr>
              <a:t>Section </a:t>
            </a:r>
            <a:r>
              <a:rPr lang="en-US" altLang="zh-CN" sz="3200" b="1" dirty="0">
                <a:latin typeface="宋体" panose="02010600030101010101" pitchFamily="2" charset="-122"/>
                <a:cs typeface="Times New Roman" panose="02020603050405020304" pitchFamily="18" charset="0"/>
              </a:rPr>
              <a:t>Ⅱ</a:t>
            </a:r>
            <a:r>
              <a:rPr lang="zh-CN" altLang="zh-CN" sz="3200" b="1" dirty="0">
                <a:latin typeface="Cambria" panose="02040503050406030204" pitchFamily="18" charset="0"/>
              </a:rPr>
              <a:t>　</a:t>
            </a:r>
            <a:r>
              <a:rPr lang="en-US" altLang="zh-CN" sz="3200" b="1" dirty="0">
                <a:latin typeface="Cambria" panose="02040503050406030204" pitchFamily="18" charset="0"/>
                <a:cs typeface="Times New Roman" panose="02020603050405020304" pitchFamily="18" charset="0"/>
              </a:rPr>
              <a:t>Reading and Thinking(1)</a:t>
            </a:r>
            <a:endParaRPr lang="zh-CN" altLang="zh-CN" sz="3200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95670" y="2060810"/>
            <a:ext cx="6048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 b="1" dirty="0"/>
              <a:t>Travelling Around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6021360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矩形 11"/>
          <p:cNvSpPr>
            <a:spLocks noChangeArrowheads="1"/>
          </p:cNvSpPr>
          <p:nvPr/>
        </p:nvSpPr>
        <p:spPr bwMode="auto">
          <a:xfrm>
            <a:off x="294085" y="1812926"/>
            <a:ext cx="8598694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1.If you are interested in culture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where would you like to travel? Why?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	________________________________________________________________________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2.Which culture would you prefer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？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The Indian culture or the Chinese culture? Why</a:t>
            </a:r>
            <a:r>
              <a:rPr lang="en-US" altLang="zh-CN" sz="2400" kern="100" dirty="0" smtClean="0">
                <a:latin typeface="Times New Roman" panose="02020603050405020304"/>
                <a:cs typeface="Courier New" panose="02070309020205020404"/>
              </a:rPr>
              <a:t>?</a:t>
            </a:r>
            <a:endParaRPr lang="zh-CN" altLang="zh-CN" sz="2400" kern="100" dirty="0" smtClean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 smtClean="0">
                <a:latin typeface="Times New Roman" panose="02020603050405020304"/>
                <a:cs typeface="Courier New" panose="02070309020205020404"/>
              </a:rPr>
              <a:t>	_____________________________________________________</a:t>
            </a:r>
            <a:endParaRPr lang="zh-CN" altLang="zh-CN" sz="2400" kern="100" dirty="0" smtClean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	</a:t>
            </a:r>
            <a:r>
              <a:rPr lang="en-US" altLang="zh-CN" sz="2400" kern="100" dirty="0" smtClean="0">
                <a:latin typeface="Times New Roman" panose="02020603050405020304"/>
                <a:cs typeface="Courier New" panose="02070309020205020404"/>
              </a:rPr>
              <a:t>____________________________________________________  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25603" name="Picture 5" descr="2Step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9569" y="1322388"/>
            <a:ext cx="567094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594344" y="2780910"/>
            <a:ext cx="7898606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Cusco.Because</a:t>
            </a: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 at Cusco I can enjoy the unique Spanish and local Indian culture. 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94344" y="4941210"/>
            <a:ext cx="7898606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I prefer the Chinese </a:t>
            </a:r>
            <a:r>
              <a:rPr lang="en-US" altLang="zh-CN" sz="2400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culture.China</a:t>
            </a: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 is one of four major ancient civilized </a:t>
            </a:r>
            <a:r>
              <a:rPr lang="en-US" altLang="zh-CN" sz="2400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countries.It</a:t>
            </a: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 has a long history and broad culture</a:t>
            </a:r>
            <a:r>
              <a:rPr lang="zh-CN" altLang="zh-CN" sz="2400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which has a profound effect on the world.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矩形 11"/>
          <p:cNvSpPr>
            <a:spLocks noChangeArrowheads="1"/>
          </p:cNvSpPr>
          <p:nvPr/>
        </p:nvSpPr>
        <p:spPr bwMode="auto">
          <a:xfrm>
            <a:off x="205979" y="1263650"/>
            <a:ext cx="84284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tabLst>
                <a:tab pos="2700020" algn="l"/>
              </a:tabLst>
            </a:pPr>
            <a:r>
              <a:rPr lang="zh-CN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阅读技巧点拨</a:t>
            </a:r>
            <a:endParaRPr lang="zh-CN" altLang="zh-CN" sz="2400" dirty="0">
              <a:latin typeface="宋体" panose="02010600030101010101" pitchFamily="2" charset="-122"/>
              <a:ea typeface="黑体" panose="02010609060101010101" pitchFamily="49" charset="-122"/>
              <a:cs typeface="Courier New" panose="02070309020205020404" pitchFamily="49" charset="0"/>
            </a:endParaRPr>
          </a:p>
        </p:txBody>
      </p:sp>
      <p:sp>
        <p:nvSpPr>
          <p:cNvPr id="15363" name="矩形 11"/>
          <p:cNvSpPr>
            <a:spLocks noChangeArrowheads="1"/>
          </p:cNvSpPr>
          <p:nvPr/>
        </p:nvSpPr>
        <p:spPr bwMode="auto">
          <a:xfrm>
            <a:off x="409575" y="1841501"/>
            <a:ext cx="842843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如何辨别文章的类型？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1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Look through titles and headings. 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2.Don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’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t forget to look at pictures and charts. 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3.Sometimes there is some other information that might tell you what type of text it is.  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矩形 11"/>
          <p:cNvSpPr>
            <a:spLocks noChangeArrowheads="1"/>
          </p:cNvSpPr>
          <p:nvPr/>
        </p:nvSpPr>
        <p:spPr bwMode="auto">
          <a:xfrm>
            <a:off x="251222" y="908051"/>
            <a:ext cx="84284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tabLst>
                <a:tab pos="2700020" algn="l"/>
              </a:tabLst>
            </a:pPr>
            <a:r>
              <a:rPr lang="zh-CN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语言现象感知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zh-CN" altLang="zh-CN" sz="2400" dirty="0">
              <a:latin typeface="宋体" panose="02010600030101010101" pitchFamily="2" charset="-122"/>
              <a:ea typeface="黑体" panose="02010609060101010101" pitchFamily="49" charset="-122"/>
              <a:cs typeface="Courier New" panose="02070309020205020404" pitchFamily="49" charset="0"/>
            </a:endParaRPr>
          </a:p>
        </p:txBody>
      </p:sp>
      <p:sp>
        <p:nvSpPr>
          <p:cNvPr id="16387" name="矩形 11"/>
          <p:cNvSpPr>
            <a:spLocks noChangeArrowheads="1"/>
          </p:cNvSpPr>
          <p:nvPr/>
        </p:nvSpPr>
        <p:spPr bwMode="auto">
          <a:xfrm>
            <a:off x="454819" y="1484313"/>
            <a:ext cx="84284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/>
              </a:rPr>
              <a:t>Ⅰ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.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单词理解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22685" y="1928813"/>
            <a:ext cx="8098631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体会句中加黑单词的词性和含义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1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Peru is a country on the Pacific coast of South America with three main areas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：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narrow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dry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flat land </a:t>
            </a:r>
            <a:r>
              <a:rPr lang="en-US" altLang="zh-CN" sz="2400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running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 along the coast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the Andes Mountains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and the Amazon rainforest.__________________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2.It is for this reason that Spanish is the main </a:t>
            </a:r>
            <a:r>
              <a:rPr lang="en-US" altLang="zh-CN" sz="2400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official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 language of Peru.____________ 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95670" y="4014814"/>
            <a:ext cx="3350419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i="1" dirty="0">
                <a:solidFill>
                  <a:srgbClr val="FF0000"/>
                </a:solidFill>
                <a:latin typeface="Book Antiqua" panose="02040602050305030304"/>
                <a:ea typeface="宋体" panose="02010600030101010101" pitchFamily="2" charset="-122"/>
                <a:cs typeface="Times New Roman" panose="02020603050405020304"/>
              </a:rPr>
              <a:t>v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.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(</a:t>
            </a:r>
            <a:r>
              <a:rPr lang="zh-CN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使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)</a:t>
            </a:r>
            <a:r>
              <a:rPr lang="zh-CN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朝某方向延伸</a:t>
            </a:r>
            <a:endParaRPr lang="zh-CN" altLang="zh-CN" sz="1050" kern="100" dirty="0"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77050" y="5085230"/>
            <a:ext cx="17824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i="1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adj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.</a:t>
            </a:r>
            <a:r>
              <a:rPr lang="zh-CN" altLang="zh-CN" sz="24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Times New Roman" panose="02020603050405020304"/>
              </a:rPr>
              <a:t>官方的</a:t>
            </a:r>
            <a:endParaRPr lang="zh-CN" altLang="zh-CN" sz="1050" kern="100" dirty="0">
              <a:latin typeface="楷体_GB2312" pitchFamily="49" charset="-122"/>
              <a:ea typeface="楷体_GB2312" pitchFamily="49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11"/>
          <p:cNvSpPr>
            <a:spLocks noChangeArrowheads="1"/>
          </p:cNvSpPr>
          <p:nvPr/>
        </p:nvSpPr>
        <p:spPr bwMode="auto">
          <a:xfrm>
            <a:off x="251222" y="765176"/>
            <a:ext cx="84284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/>
              </a:rPr>
              <a:t>Ⅱ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.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词块积累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7411" name="矩形 11"/>
          <p:cNvSpPr>
            <a:spLocks noChangeArrowheads="1"/>
          </p:cNvSpPr>
          <p:nvPr/>
        </p:nvSpPr>
        <p:spPr bwMode="auto">
          <a:xfrm>
            <a:off x="296466" y="1317625"/>
            <a:ext cx="8428434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写出下列词块的含义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1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on the Pacific coast_______________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2.in the 16th century____________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3.for this reason____________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4.package tour____________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5.in the middle of the forest____________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6.reach one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’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s destination____________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7.go shopping____________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89890" y="1844676"/>
            <a:ext cx="26374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在太平洋海岸上</a:t>
            </a:r>
            <a:endParaRPr lang="zh-CN" altLang="zh-CN" sz="1050" kern="100" dirty="0"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095856" y="2398713"/>
            <a:ext cx="1821656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在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16</a:t>
            </a:r>
            <a:r>
              <a:rPr lang="zh-CN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世纪</a:t>
            </a:r>
            <a:endParaRPr lang="zh-CN" altLang="zh-CN" sz="1050" kern="100" dirty="0"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458871" y="2952751"/>
            <a:ext cx="235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因为这个原因</a:t>
            </a:r>
            <a:endParaRPr lang="zh-CN" altLang="zh-CN" sz="1050" kern="100" dirty="0"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73171" y="3481388"/>
            <a:ext cx="1821656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包价旅游</a:t>
            </a:r>
            <a:endParaRPr lang="zh-CN" altLang="zh-CN" sz="1050" kern="100" dirty="0"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01313" y="3951198"/>
            <a:ext cx="1822847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在森林中央</a:t>
            </a:r>
            <a:endParaRPr lang="zh-CN" altLang="zh-CN" sz="1050" kern="100" dirty="0"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478046" y="4583333"/>
            <a:ext cx="1821656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到达目的地</a:t>
            </a:r>
            <a:endParaRPr lang="zh-CN" altLang="zh-CN" sz="1050" kern="100" dirty="0"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566027" y="5145088"/>
            <a:ext cx="1822847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去购物</a:t>
            </a:r>
            <a:endParaRPr lang="zh-CN" altLang="zh-CN" sz="1050" kern="100" dirty="0"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矩形 11"/>
          <p:cNvSpPr>
            <a:spLocks noChangeArrowheads="1"/>
          </p:cNvSpPr>
          <p:nvPr/>
        </p:nvSpPr>
        <p:spPr bwMode="auto">
          <a:xfrm>
            <a:off x="251222" y="350838"/>
            <a:ext cx="84284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/>
              </a:rPr>
              <a:t>Ⅲ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.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句式欣赏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8435" name="矩形 11"/>
          <p:cNvSpPr>
            <a:spLocks noChangeArrowheads="1"/>
          </p:cNvSpPr>
          <p:nvPr/>
        </p:nvSpPr>
        <p:spPr bwMode="auto">
          <a:xfrm>
            <a:off x="240506" y="855663"/>
            <a:ext cx="8597504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ea typeface="楷体_GB2312"/>
                <a:cs typeface="Courier New" panose="02070309020205020404"/>
              </a:rPr>
              <a:t>1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sz="2000" kern="100" dirty="0">
                <a:latin typeface="Times New Roman" panose="02020603050405020304"/>
                <a:ea typeface="楷体_GB2312"/>
                <a:cs typeface="Courier New" panose="02070309020205020404"/>
              </a:rPr>
              <a:t>You can then spend three days </a:t>
            </a:r>
            <a:r>
              <a:rPr lang="en-US" altLang="zh-CN" sz="2000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exploring the rainforest</a:t>
            </a:r>
            <a:r>
              <a:rPr lang="en-US" altLang="zh-CN" sz="2000" kern="100" dirty="0">
                <a:latin typeface="Times New Roman" panose="02020603050405020304"/>
                <a:ea typeface="楷体_GB2312"/>
                <a:cs typeface="Courier New" panose="02070309020205020404"/>
              </a:rPr>
              <a:t> with a local guide and </a:t>
            </a:r>
            <a:r>
              <a:rPr lang="en-US" altLang="zh-CN" sz="2000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enjoying the plants and animals</a:t>
            </a:r>
            <a:r>
              <a:rPr lang="en-US" altLang="zh-CN" sz="2000" kern="100" dirty="0">
                <a:latin typeface="Times New Roman" panose="02020603050405020304"/>
                <a:ea typeface="楷体_GB2312"/>
                <a:cs typeface="Courier New" panose="02070309020205020404"/>
              </a:rPr>
              <a:t> unique to the rainforest.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	</a:t>
            </a:r>
            <a:r>
              <a:rPr lang="zh-CN" altLang="zh-CN" sz="2000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分析：</a:t>
            </a:r>
            <a:r>
              <a:rPr lang="zh-CN" altLang="zh-CN" sz="20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动名词短语</a:t>
            </a:r>
            <a:r>
              <a:rPr lang="en-US" altLang="zh-CN" sz="2000" kern="100" dirty="0">
                <a:latin typeface="Times New Roman" panose="02020603050405020304"/>
                <a:ea typeface="楷体_GB2312"/>
                <a:cs typeface="Courier New" panose="02070309020205020404"/>
              </a:rPr>
              <a:t>exploring the rainforest</a:t>
            </a:r>
            <a:r>
              <a:rPr lang="zh-CN" altLang="zh-CN" sz="20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和</a:t>
            </a:r>
            <a:r>
              <a:rPr lang="en-US" altLang="zh-CN" sz="2000" kern="100" dirty="0">
                <a:latin typeface="Times New Roman" panose="02020603050405020304"/>
                <a:ea typeface="楷体_GB2312"/>
                <a:cs typeface="Courier New" panose="02070309020205020404"/>
              </a:rPr>
              <a:t>enjoying the plants and animals</a:t>
            </a:r>
            <a:r>
              <a:rPr lang="zh-CN" altLang="zh-CN" sz="20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作宾语，构成</a:t>
            </a:r>
            <a:r>
              <a:rPr lang="en-US" altLang="zh-CN" sz="2000" kern="100" dirty="0">
                <a:latin typeface="Times New Roman" panose="02020603050405020304"/>
                <a:ea typeface="楷体_GB2312"/>
                <a:cs typeface="Courier New" panose="02070309020205020404"/>
              </a:rPr>
              <a:t>spend time (in) doing </a:t>
            </a:r>
            <a:r>
              <a:rPr lang="en-US" altLang="zh-CN" sz="2000" kern="100" dirty="0" err="1">
                <a:latin typeface="Times New Roman" panose="02020603050405020304"/>
                <a:ea typeface="楷体_GB2312"/>
                <a:cs typeface="Courier New" panose="02070309020205020404"/>
              </a:rPr>
              <a:t>sth</a:t>
            </a:r>
            <a:r>
              <a:rPr lang="zh-CN" altLang="zh-CN" sz="20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结构。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ea typeface="楷体_GB2312"/>
                <a:cs typeface="Courier New" panose="02070309020205020404"/>
              </a:rPr>
              <a:t>2.</a:t>
            </a:r>
            <a:r>
              <a:rPr lang="en-US" altLang="zh-CN" sz="2000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Especially amazing</a:t>
            </a:r>
            <a:r>
              <a:rPr lang="en-US" altLang="zh-CN" sz="2000" kern="100" dirty="0">
                <a:latin typeface="Times New Roman" panose="02020603050405020304"/>
                <a:ea typeface="楷体_GB2312"/>
                <a:cs typeface="Courier New" panose="02070309020205020404"/>
              </a:rPr>
              <a:t> is the Incas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’</a:t>
            </a:r>
            <a:r>
              <a:rPr lang="en-US" altLang="zh-CN" sz="2000" kern="100" dirty="0">
                <a:latin typeface="Times New Roman" panose="02020603050405020304"/>
                <a:ea typeface="楷体_GB2312"/>
                <a:cs typeface="Courier New" panose="02070309020205020404"/>
              </a:rPr>
              <a:t> dry stone method of building.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	</a:t>
            </a:r>
            <a:r>
              <a:rPr lang="zh-CN" altLang="zh-CN" sz="2000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分析：</a:t>
            </a:r>
            <a:r>
              <a:rPr lang="zh-CN" altLang="zh-CN" sz="20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此处为倒装句，主语为</a:t>
            </a:r>
            <a:r>
              <a:rPr lang="en-US" altLang="zh-CN" sz="2000" kern="100" dirty="0">
                <a:latin typeface="Times New Roman" panose="02020603050405020304"/>
                <a:ea typeface="楷体_GB2312"/>
                <a:cs typeface="Courier New" panose="02070309020205020404"/>
              </a:rPr>
              <a:t>the Incas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’</a:t>
            </a:r>
            <a:r>
              <a:rPr lang="en-US" altLang="zh-CN" sz="2000" kern="100" dirty="0">
                <a:latin typeface="Times New Roman" panose="02020603050405020304"/>
                <a:ea typeface="楷体_GB2312"/>
                <a:cs typeface="Courier New" panose="02070309020205020404"/>
              </a:rPr>
              <a:t> dry stone method of building</a:t>
            </a:r>
            <a:r>
              <a:rPr lang="zh-CN" altLang="zh-CN" sz="20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。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ea typeface="楷体_GB2312"/>
                <a:cs typeface="Courier New" panose="02070309020205020404"/>
              </a:rPr>
              <a:t>3.Enjoy the beautiful countryside </a:t>
            </a:r>
            <a:r>
              <a:rPr lang="en-US" altLang="zh-CN" sz="2000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as you spend a day driving along the new highway connecting Cusco to Lake Titicaca.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	</a:t>
            </a:r>
            <a:r>
              <a:rPr lang="zh-CN" altLang="zh-CN" sz="2000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分析：</a:t>
            </a:r>
            <a:r>
              <a:rPr lang="en-US" altLang="zh-CN" sz="2000" kern="100" dirty="0">
                <a:latin typeface="Times New Roman" panose="02020603050405020304"/>
                <a:ea typeface="楷体_GB2312"/>
                <a:cs typeface="Courier New" panose="02070309020205020404"/>
              </a:rPr>
              <a:t>as</a:t>
            </a:r>
            <a:r>
              <a:rPr lang="zh-CN" altLang="zh-CN" sz="20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引导时间状语从句，</a:t>
            </a:r>
            <a:r>
              <a:rPr lang="en-US" altLang="zh-CN" sz="2000" kern="100" dirty="0">
                <a:latin typeface="Times New Roman" panose="02020603050405020304"/>
                <a:ea typeface="楷体_GB2312"/>
                <a:cs typeface="Courier New" panose="02070309020205020404"/>
              </a:rPr>
              <a:t> connecting Cusco to Lake Titicaca</a:t>
            </a:r>
            <a:r>
              <a:rPr lang="zh-CN" altLang="zh-CN" sz="20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为现在分词短语作后置定语。</a:t>
            </a:r>
            <a:r>
              <a:rPr lang="en-US" altLang="zh-CN" sz="20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 </a:t>
            </a:r>
            <a:r>
              <a:rPr lang="en-US" altLang="zh-CN" sz="2000" kern="100" dirty="0" smtClean="0">
                <a:latin typeface="Times New Roman" panose="02020603050405020304"/>
                <a:ea typeface="楷体_GB2312"/>
                <a:cs typeface="Times New Roman" panose="02020603050405020304"/>
              </a:rPr>
              <a:t> 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784402" flipH="1" flipV="1">
            <a:off x="5868591" y="3403600"/>
            <a:ext cx="3000375" cy="360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矩形 11"/>
          <p:cNvSpPr>
            <a:spLocks noChangeArrowheads="1"/>
          </p:cNvSpPr>
          <p:nvPr/>
        </p:nvSpPr>
        <p:spPr bwMode="auto">
          <a:xfrm>
            <a:off x="254276" y="2363570"/>
            <a:ext cx="84284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1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Discussing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0244" name="Picture 6" descr="课文语篇研读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5281" y="620610"/>
            <a:ext cx="8616554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7" descr="2Step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5281" y="1700760"/>
            <a:ext cx="567094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439341" y="2924930"/>
            <a:ext cx="8428434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(1)If you have a good chance to go travelling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where would you like to go? How will you go travelling?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sz="2400" kern="100" dirty="0" smtClean="0">
                <a:latin typeface="Times New Roman" panose="02020603050405020304"/>
                <a:cs typeface="Courier New" panose="02070309020205020404"/>
              </a:rPr>
              <a:t>____________________________________________________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sz="2400" kern="100" dirty="0" smtClean="0">
                <a:latin typeface="Times New Roman" panose="02020603050405020304"/>
                <a:cs typeface="Courier New" panose="02070309020205020404"/>
              </a:rPr>
              <a:t>___________________________________________________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32248" y="3928229"/>
            <a:ext cx="7898606" cy="4955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000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Beidaihe</a:t>
            </a:r>
            <a:r>
              <a:rPr lang="zh-CN" altLang="zh-CN" sz="2000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0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the West Lake, the Great Wall, Paris, London and so on.</a:t>
            </a:r>
            <a:endParaRPr lang="zh-CN" altLang="zh-CN" sz="10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32247" y="4515604"/>
            <a:ext cx="812958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0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We can travel by plane, by bus, by train, on foot, by bike, by ship and so on.</a:t>
            </a:r>
            <a:endParaRPr lang="zh-CN" altLang="zh-CN" sz="10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矩形 11"/>
          <p:cNvSpPr>
            <a:spLocks noChangeArrowheads="1"/>
          </p:cNvSpPr>
          <p:nvPr/>
        </p:nvSpPr>
        <p:spPr bwMode="auto">
          <a:xfrm>
            <a:off x="355997" y="1484730"/>
            <a:ext cx="8428434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(2)What’s the meaning of travelling?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sz="2400" kern="100" dirty="0" smtClean="0">
                <a:latin typeface="Times New Roman" panose="02020603050405020304"/>
                <a:cs typeface="Courier New" panose="02070309020205020404"/>
              </a:rPr>
              <a:t>____________________________________________________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sz="2400" kern="100" dirty="0" smtClean="0">
                <a:latin typeface="Times New Roman" panose="02020603050405020304"/>
                <a:cs typeface="Courier New" panose="02070309020205020404"/>
              </a:rPr>
              <a:t>____________________________________________________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sz="2400" kern="100" dirty="0" smtClean="0">
                <a:latin typeface="Times New Roman" panose="02020603050405020304"/>
                <a:cs typeface="Courier New" panose="02070309020205020404"/>
              </a:rPr>
              <a:t>____________________________________________________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sz="2400" kern="100" dirty="0" smtClean="0">
                <a:latin typeface="Times New Roman" panose="02020603050405020304"/>
                <a:cs typeface="Courier New" panose="02070309020205020404"/>
              </a:rPr>
              <a:t>____________________________________________________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32248" y="2000251"/>
            <a:ext cx="7898606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It can broaden our view.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32248" y="2541588"/>
            <a:ext cx="7898606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We can experience different cultures and life.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27485" y="3068638"/>
            <a:ext cx="7899797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We can enjoy the beautiful scenery.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17960" y="3633788"/>
            <a:ext cx="7898606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We can relax ourselves and forget our sorrow for a while.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矩形 11"/>
          <p:cNvSpPr>
            <a:spLocks noChangeArrowheads="1"/>
          </p:cNvSpPr>
          <p:nvPr/>
        </p:nvSpPr>
        <p:spPr bwMode="auto">
          <a:xfrm>
            <a:off x="355997" y="1484314"/>
            <a:ext cx="842843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Predicting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—Look at the pictures and the titles of the passage on Page 26 &amp; Page 27 and predict what type of the passage is.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	</a:t>
            </a:r>
            <a:r>
              <a:rPr lang="en-US" altLang="zh-CN" sz="2400" kern="100" dirty="0" smtClean="0">
                <a:latin typeface="Times New Roman" panose="02020603050405020304"/>
                <a:cs typeface="Courier New" panose="02070309020205020404"/>
              </a:rPr>
              <a:t>____________________________________________________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61976" y="2517776"/>
            <a:ext cx="7898606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The practical writing(</a:t>
            </a:r>
            <a:r>
              <a:rPr lang="zh-CN" altLang="zh-CN" sz="2400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应用文</a:t>
            </a: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).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11"/>
          <p:cNvSpPr>
            <a:spLocks noChangeArrowheads="1"/>
          </p:cNvSpPr>
          <p:nvPr/>
        </p:nvSpPr>
        <p:spPr bwMode="auto">
          <a:xfrm>
            <a:off x="251222" y="1544638"/>
            <a:ext cx="84284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1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First reading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—Match the main idea with each paragraph.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2291" name="矩形 11"/>
          <p:cNvSpPr>
            <a:spLocks noChangeArrowheads="1"/>
          </p:cNvSpPr>
          <p:nvPr/>
        </p:nvSpPr>
        <p:spPr bwMode="auto">
          <a:xfrm>
            <a:off x="446485" y="2100263"/>
            <a:ext cx="8428434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Para.1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　</a:t>
            </a:r>
            <a:r>
              <a:rPr lang="en-US" altLang="zh-CN" sz="2400" kern="100" dirty="0">
                <a:latin typeface="Times New Roman" panose="02020603050405020304"/>
                <a:cs typeface="Times New Roman" panose="02020603050405020304"/>
              </a:rPr>
              <a:t>   </a:t>
            </a:r>
            <a:r>
              <a:rPr lang="en-US" altLang="zh-CN" sz="2400" kern="100" dirty="0" err="1">
                <a:latin typeface="Times New Roman" panose="02020603050405020304"/>
                <a:cs typeface="Courier New" panose="02070309020205020404"/>
              </a:rPr>
              <a:t>A.The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four-day Machu Picchu Tour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Para.2       </a:t>
            </a:r>
            <a:r>
              <a:rPr lang="en-US" altLang="zh-CN" sz="2400" kern="100" dirty="0" err="1">
                <a:latin typeface="Times New Roman" panose="02020603050405020304"/>
                <a:cs typeface="Courier New" panose="02070309020205020404"/>
              </a:rPr>
              <a:t>B.The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four-day Lake Titicaca Tour 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Para.3       </a:t>
            </a:r>
            <a:r>
              <a:rPr lang="en-US" altLang="zh-CN" sz="2400" kern="100" dirty="0" err="1">
                <a:latin typeface="Times New Roman" panose="02020603050405020304"/>
                <a:cs typeface="Courier New" panose="02070309020205020404"/>
              </a:rPr>
              <a:t>C.Encourage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people to travel to Peru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Para.4       </a:t>
            </a:r>
            <a:r>
              <a:rPr lang="en-US" altLang="zh-CN" sz="2400" kern="100" dirty="0" err="1">
                <a:latin typeface="Times New Roman" panose="02020603050405020304"/>
                <a:cs typeface="Courier New" panose="02070309020205020404"/>
              </a:rPr>
              <a:t>D.The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four-day Cusco Tour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Para.5       E.A brief introduction about Amazon Rainforest Tour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Para.6       </a:t>
            </a:r>
            <a:r>
              <a:rPr lang="en-US" altLang="zh-CN" sz="2400" kern="100" dirty="0" err="1">
                <a:latin typeface="Times New Roman" panose="02020603050405020304"/>
                <a:cs typeface="Courier New" panose="02070309020205020404"/>
              </a:rPr>
              <a:t>F.How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to get more brochures about other package tours around Peru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6388" name="Picture 5" descr="2Step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92" y="968375"/>
            <a:ext cx="5669756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13148" y="5445126"/>
            <a:ext cx="789860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zh-CN" altLang="zh-CN" sz="2400" dirty="0">
                <a:solidFill>
                  <a:srgbClr val="FF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答案</a:t>
            </a:r>
            <a:r>
              <a:rPr lang="zh-CN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Para.1 E</a:t>
            </a:r>
            <a:r>
              <a:rPr lang="zh-CN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Para.2 A</a:t>
            </a:r>
            <a:r>
              <a:rPr lang="zh-CN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Para.3 D</a:t>
            </a:r>
            <a:r>
              <a:rPr lang="zh-CN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Para.4 B</a:t>
            </a:r>
            <a:r>
              <a:rPr lang="zh-CN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Para.5 C</a:t>
            </a:r>
            <a:r>
              <a:rPr lang="zh-CN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Para.6 F</a:t>
            </a:r>
            <a:endParaRPr lang="zh-CN" altLang="zh-CN" sz="1000" dirty="0">
              <a:latin typeface="宋体" panose="02010600030101010101" pitchFamily="2" charset="-122"/>
              <a:ea typeface="黑体" panose="02010609060101010101" pitchFamily="49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矩形 11"/>
          <p:cNvSpPr>
            <a:spLocks noChangeArrowheads="1"/>
          </p:cNvSpPr>
          <p:nvPr/>
        </p:nvSpPr>
        <p:spPr bwMode="auto">
          <a:xfrm>
            <a:off x="251222" y="704851"/>
            <a:ext cx="84284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Second reading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—Choose the best answer according to the text.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1267" name="矩形 11"/>
          <p:cNvSpPr>
            <a:spLocks noChangeArrowheads="1"/>
          </p:cNvSpPr>
          <p:nvPr/>
        </p:nvSpPr>
        <p:spPr bwMode="auto">
          <a:xfrm>
            <a:off x="454819" y="1281114"/>
            <a:ext cx="842843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(1)What is the author’s intention of writing the text?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 err="1">
                <a:latin typeface="Times New Roman" panose="02020603050405020304"/>
                <a:cs typeface="Courier New" panose="02070309020205020404"/>
              </a:rPr>
              <a:t>A.To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recommend four tourist attractions of Peru.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 err="1">
                <a:latin typeface="Times New Roman" panose="02020603050405020304"/>
                <a:cs typeface="Courier New" panose="02070309020205020404"/>
              </a:rPr>
              <a:t>B.To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tell people to travel as often as possible.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 err="1">
                <a:latin typeface="Times New Roman" panose="02020603050405020304"/>
                <a:cs typeface="Courier New" panose="02070309020205020404"/>
              </a:rPr>
              <a:t>C.To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encourage people to do outdoor activities.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 err="1">
                <a:latin typeface="Times New Roman" panose="02020603050405020304"/>
                <a:cs typeface="Courier New" panose="02070309020205020404"/>
              </a:rPr>
              <a:t>D.To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help people learn more about Peru.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(2)If you are interested in biology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where would you like to travel?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 err="1">
                <a:latin typeface="Times New Roman" panose="02020603050405020304"/>
                <a:cs typeface="Courier New" panose="02070309020205020404"/>
              </a:rPr>
              <a:t>A.Amazon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Rainforest.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　　　　　</a:t>
            </a:r>
            <a:r>
              <a:rPr lang="en-US" altLang="zh-CN" sz="2000" kern="100" dirty="0" err="1" smtClean="0">
                <a:latin typeface="Times New Roman" panose="02020603050405020304"/>
                <a:cs typeface="Courier New" panose="02070309020205020404"/>
              </a:rPr>
              <a:t>B.Machu</a:t>
            </a:r>
            <a:r>
              <a:rPr lang="en-US" altLang="zh-CN" sz="2000" kern="100" dirty="0" smtClean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Picchu.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 err="1">
                <a:latin typeface="Times New Roman" panose="02020603050405020304"/>
                <a:cs typeface="Courier New" panose="02070309020205020404"/>
              </a:rPr>
              <a:t>C.Cusco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.  			</a:t>
            </a:r>
            <a:r>
              <a:rPr lang="en-US" altLang="zh-CN" sz="2000" kern="100" dirty="0" err="1" smtClean="0">
                <a:latin typeface="Times New Roman" panose="02020603050405020304"/>
                <a:cs typeface="Courier New" panose="02070309020205020404"/>
              </a:rPr>
              <a:t>D.Lake</a:t>
            </a:r>
            <a:r>
              <a:rPr lang="en-US" altLang="zh-CN" sz="2000" kern="100" dirty="0" smtClean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Titicaca.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矩形 11"/>
          <p:cNvSpPr>
            <a:spLocks noChangeArrowheads="1"/>
          </p:cNvSpPr>
          <p:nvPr/>
        </p:nvSpPr>
        <p:spPr bwMode="auto">
          <a:xfrm>
            <a:off x="359569" y="603250"/>
            <a:ext cx="8428435" cy="4650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(3)The word “fit” in Machu Picchu Tour probably means “________”</a:t>
            </a:r>
            <a:r>
              <a:rPr lang="en-US" altLang="zh-CN" sz="2000" kern="100" dirty="0">
                <a:latin typeface="宋体" panose="02010600030101010101" pitchFamily="2" charset="-122"/>
                <a:cs typeface="Times New Roman" panose="02020603050405020304"/>
              </a:rPr>
              <a:t>.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 err="1">
                <a:latin typeface="Times New Roman" panose="02020603050405020304"/>
                <a:cs typeface="Courier New" panose="02070309020205020404"/>
              </a:rPr>
              <a:t>A.a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short period of time when someone stops being conscious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 err="1">
                <a:latin typeface="Times New Roman" panose="02020603050405020304"/>
                <a:cs typeface="Courier New" panose="02070309020205020404"/>
              </a:rPr>
              <a:t>B.the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way that something is suitable for a particular person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space etc.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 err="1">
                <a:latin typeface="Times New Roman" panose="02020603050405020304"/>
                <a:cs typeface="Courier New" panose="02070309020205020404"/>
              </a:rPr>
              <a:t>C.a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very strong emotion that you cannot control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D.to have enough space for people or things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(4)Which of the following is NOT true about Cusco Tour according to the text?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 err="1">
                <a:latin typeface="Times New Roman" panose="02020603050405020304"/>
                <a:cs typeface="Courier New" panose="02070309020205020404"/>
              </a:rPr>
              <a:t>A.Cusco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was the capital of the Inca Empire from the 13th until the 16th century.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 err="1">
                <a:latin typeface="Times New Roman" panose="02020603050405020304"/>
                <a:cs typeface="Courier New" panose="02070309020205020404"/>
              </a:rPr>
              <a:t>B.At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Cusco you will enjoy the unique American and local Indian culture.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 err="1">
                <a:latin typeface="Times New Roman" panose="02020603050405020304"/>
                <a:cs typeface="Courier New" panose="02070309020205020404"/>
              </a:rPr>
              <a:t>C.You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can pay a visit to the museums there.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 err="1">
                <a:latin typeface="Times New Roman" panose="02020603050405020304"/>
                <a:cs typeface="Courier New" panose="02070309020205020404"/>
              </a:rPr>
              <a:t>D.It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will take you four days to travel there.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矩形 11"/>
          <p:cNvSpPr>
            <a:spLocks noChangeArrowheads="1"/>
          </p:cNvSpPr>
          <p:nvPr/>
        </p:nvSpPr>
        <p:spPr bwMode="auto">
          <a:xfrm>
            <a:off x="413147" y="1458914"/>
            <a:ext cx="8428434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(5)Where does this text probably come from?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 err="1">
                <a:latin typeface="Times New Roman" panose="02020603050405020304"/>
                <a:cs typeface="Courier New" panose="02070309020205020404"/>
              </a:rPr>
              <a:t>A.An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agricultural magazine.  		</a:t>
            </a:r>
            <a:r>
              <a:rPr lang="en-US" altLang="zh-CN" sz="2400" kern="100" dirty="0" smtClean="0">
                <a:latin typeface="Times New Roman" panose="02020603050405020304"/>
                <a:cs typeface="Courier New" panose="02070309020205020404"/>
              </a:rPr>
              <a:t>B.A 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medical journey.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 err="1">
                <a:latin typeface="Times New Roman" panose="02020603050405020304"/>
                <a:cs typeface="Courier New" panose="02070309020205020404"/>
              </a:rPr>
              <a:t>C.An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engineering textbook.  		</a:t>
            </a:r>
            <a:r>
              <a:rPr lang="en-US" altLang="zh-CN" sz="2400" kern="100" dirty="0" smtClean="0">
                <a:latin typeface="Times New Roman" panose="02020603050405020304"/>
                <a:cs typeface="Courier New" panose="02070309020205020404"/>
              </a:rPr>
              <a:t>D.A 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tourist brochure. 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413148" y="3213101"/>
            <a:ext cx="78986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zh-CN" altLang="zh-CN" sz="2400" dirty="0">
                <a:solidFill>
                  <a:srgbClr val="FF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答案</a:t>
            </a:r>
            <a:r>
              <a:rPr lang="zh-CN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(1)A</a:t>
            </a:r>
            <a:r>
              <a:rPr lang="zh-CN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(2)A</a:t>
            </a:r>
            <a:r>
              <a:rPr lang="zh-CN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(3)B</a:t>
            </a:r>
            <a:r>
              <a:rPr lang="zh-CN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(4)B</a:t>
            </a:r>
            <a:r>
              <a:rPr lang="zh-CN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(5)D</a:t>
            </a:r>
            <a:endParaRPr lang="zh-CN" altLang="zh-CN" sz="1000" dirty="0">
              <a:latin typeface="宋体" panose="02010600030101010101" pitchFamily="2" charset="-122"/>
              <a:ea typeface="黑体" panose="02010609060101010101" pitchFamily="49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83643" y="476590"/>
            <a:ext cx="73172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3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Third reading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—Fill in the blanks according to the text.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24579" name="Picture 2" descr="Y36X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9262" y="981075"/>
            <a:ext cx="5729288" cy="551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5484019" y="1268413"/>
            <a:ext cx="663179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boat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192441" y="1736725"/>
            <a:ext cx="882253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animals 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42273" y="3089275"/>
            <a:ext cx="882253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0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explore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994673" y="4349750"/>
            <a:ext cx="882253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0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admire</a:t>
            </a:r>
            <a:endParaRPr lang="zh-CN" altLang="zh-CN" sz="10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640</Words>
  <Application>Microsoft Office PowerPoint</Application>
  <PresentationFormat>全屏显示(4:3)</PresentationFormat>
  <Paragraphs>111</Paragraphs>
  <Slides>15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0" baseType="lpstr">
      <vt:lpstr>等线</vt:lpstr>
      <vt:lpstr>黑体</vt:lpstr>
      <vt:lpstr>华文中宋</vt:lpstr>
      <vt:lpstr>楷体_GB2312</vt:lpstr>
      <vt:lpstr>宋体</vt:lpstr>
      <vt:lpstr>微软雅黑</vt:lpstr>
      <vt:lpstr>Arial</vt:lpstr>
      <vt:lpstr>Book Antiqua</vt:lpstr>
      <vt:lpstr>Calibri</vt:lpstr>
      <vt:lpstr>Calibri Light</vt:lpstr>
      <vt:lpstr>Cambria</vt:lpstr>
      <vt:lpstr>Courier New</vt:lpstr>
      <vt:lpstr>Impact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2018-01-02T04:06:00Z</dcterms:created>
  <dcterms:modified xsi:type="dcterms:W3CDTF">2023-01-17T00:07:10Z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043012E743F14C509F0CAE984925145A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