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327" r:id="rId3"/>
    <p:sldId id="330" r:id="rId4"/>
    <p:sldId id="328" r:id="rId5"/>
    <p:sldId id="329" r:id="rId6"/>
    <p:sldId id="349" r:id="rId7"/>
    <p:sldId id="348" r:id="rId8"/>
    <p:sldId id="338" r:id="rId9"/>
    <p:sldId id="339" r:id="rId10"/>
    <p:sldId id="340" r:id="rId11"/>
    <p:sldId id="341" r:id="rId12"/>
    <p:sldId id="334" r:id="rId13"/>
    <p:sldId id="35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FF6E15"/>
    <a:srgbClr val="0000FF"/>
    <a:srgbClr val="F3F3F3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9BEE81-2F2A-47AD-893B-2FDC3B29D5A7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BEE81-2F2A-47AD-893B-2FDC3B29D5A7}" type="slidenum">
              <a:rPr lang="zh-CN" altLang="en-US" smtClean="0"/>
              <a:t>5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2C4B-A5AD-4718-A9ED-FB142112B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88BF-5F2C-464B-A8AF-2E5892B3FE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6032;&#35838;&#23548;&#20837;&#27468;&#26354;&#65306;Hamandeggs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Unit4PartBLetslearnmore&#35838;&#25991;&#24405;&#38899;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Unit4PartBLetslearnmore&#35838;&#25991;&#21160;&#30011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0" y="1428750"/>
            <a:ext cx="9144000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48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At Table</a:t>
            </a:r>
          </a:p>
          <a:p>
            <a:pPr algn="ctr">
              <a:defRPr/>
            </a:pPr>
            <a:r>
              <a:rPr lang="zh-CN" alt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solidFill>
                <a:schemeClr val="accent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57250" y="2143125"/>
            <a:ext cx="7286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b="1" dirty="0">
                <a:ea typeface="宋体" panose="02010600030101010101" pitchFamily="2" charset="-122"/>
              </a:rPr>
              <a:t>同学们五人一组，分角色扮演课文中的人物。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285875" y="121443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Role play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000625" y="3357563"/>
            <a:ext cx="2643188" cy="1755775"/>
          </a:xfrm>
          <a:prstGeom prst="cloudCallout">
            <a:avLst>
              <a:gd name="adj1" fmla="val 101382"/>
              <a:gd name="adj2" fmla="val 93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5429250" y="3500438"/>
            <a:ext cx="2000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同学们表演的时候要注意语音语调哦！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571500" y="1071563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>
                <a:ea typeface="宋体" panose="02010600030101010101" pitchFamily="2" charset="-122"/>
              </a:rPr>
              <a:t>抽纸条比赛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143000" y="2000250"/>
            <a:ext cx="7072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全班同学分为两队，依次派一名同学抽取盒子里的纸条，如果读的正确，将为所在组得一分，读错不扣分</a:t>
            </a:r>
            <a:r>
              <a:rPr lang="zh-CN" altLang="en-US" sz="2800" dirty="0" smtClean="0">
                <a:ea typeface="宋体" panose="02010600030101010101" pitchFamily="2" charset="-122"/>
              </a:rPr>
              <a:t>。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77152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4071938" y="2357438"/>
            <a:ext cx="1571625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5813" y="3357563"/>
            <a:ext cx="1571625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43563" y="5214938"/>
            <a:ext cx="1571625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110412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99125" y="1285875"/>
            <a:ext cx="244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close the door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4625" y="3571875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Of course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29125" y="5286375"/>
            <a:ext cx="284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pass me the bag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85875" y="1382713"/>
            <a:ext cx="72866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教学目标：</a:t>
            </a:r>
            <a:endParaRPr lang="en-US" altLang="zh-CN" sz="2800" dirty="0"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能正确使用句型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Would you please pass me the …? Would you give me some...?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并能用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Here you are. Of course.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等对请求句做出相应的回答。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能用之前学过的句型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I want to ...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来表达自己的想法，并寻求他人的帮助。</a:t>
            </a:r>
          </a:p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能在教师的组织和带领下，完成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Part C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中的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Read and tick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部分及</a:t>
            </a:r>
            <a:r>
              <a:rPr lang="en-US" altLang="zh-CN" sz="2800" dirty="0">
                <a:ea typeface="宋体" panose="02010600030101010101" pitchFamily="2" charset="-122"/>
                <a:cs typeface="Calibri" panose="020F0502020204030204" pitchFamily="34" charset="0"/>
              </a:rPr>
              <a:t>Look, write and talk</a:t>
            </a:r>
            <a:r>
              <a:rPr lang="zh-CN" altLang="en-US" sz="2800" dirty="0">
                <a:ea typeface="宋体" panose="02010600030101010101" pitchFamily="2" charset="-122"/>
                <a:cs typeface="Calibri" panose="020F0502020204030204" pitchFamily="34" charset="0"/>
              </a:rPr>
              <a:t>部分的习作，通过这些练习对所学的知识进行有效的巩固。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1071563" y="1357313"/>
            <a:ext cx="7429500" cy="4929187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785813" y="121443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99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sing- Ham and eggs</a:t>
            </a:r>
            <a:endParaRPr lang="zh-CN" altLang="en-US" sz="3600" b="1">
              <a:solidFill>
                <a:srgbClr val="0099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123" name="Picture 4" descr="C:\Users\Administrator\Desktop\素材\新课导入歌曲：Ham and egg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143125"/>
            <a:ext cx="520541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428750" y="1071563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57250" y="2214563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to use the knife and fork?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3429000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How to use the chopsticks?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1643063"/>
            <a:ext cx="11049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3071813"/>
            <a:ext cx="1690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428750" y="428625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New class </a:t>
            </a:r>
            <a:endParaRPr lang="zh-CN" altLang="en-US" sz="44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1071563" y="1428750"/>
            <a:ext cx="7500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听课文录音，回答下列问题：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1: What are they doing?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2: Who wants to have some soup?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3: Who wants to cut the beef?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4: Who would like some noodles?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8" y="349250"/>
            <a:ext cx="4830762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85750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071563" y="1428750"/>
            <a:ext cx="7500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Answers</a:t>
            </a:r>
            <a:r>
              <a:rPr lang="zh-CN" altLang="en-US" sz="2800" dirty="0">
                <a:ea typeface="宋体" panose="02010600030101010101" pitchFamily="2" charset="-122"/>
              </a:rPr>
              <a:t>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1: What are they doing?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2: Who wants to have some soup?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3: Who wants to cut the beef?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Question 4: Who would like some noodles?</a:t>
            </a:r>
            <a:endParaRPr lang="zh-CN" altLang="en-US" sz="28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857250" y="2357438"/>
            <a:ext cx="7643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---Would you please pass me the…?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---Here you are.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57250" y="3929063"/>
            <a:ext cx="7643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---Would you give me some…?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---Of course.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285875" y="121443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Summary-</a:t>
            </a:r>
            <a:r>
              <a:rPr lang="zh-CN" altLang="en-US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请求与应答</a:t>
            </a:r>
            <a:r>
              <a:rPr lang="en-US" altLang="zh-CN" sz="36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zh-CN" altLang="en-US" sz="3600" b="1" dirty="0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85750" y="1000125"/>
            <a:ext cx="7929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ea typeface="宋体" panose="02010600030101010101" pitchFamily="2" charset="-122"/>
              </a:rPr>
              <a:t>观看课文动画并跟读</a:t>
            </a:r>
          </a:p>
        </p:txBody>
      </p:sp>
      <p:pic>
        <p:nvPicPr>
          <p:cNvPr id="11267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857375"/>
            <a:ext cx="66770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全屏显示(4:3)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2B2D8B695DF24D89A42F5F728B68646B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