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67BC-DC25-4408-83D5-FC0A491E34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275F-F056-472B-B78D-05B443A36F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8FD8A6F-5D76-4E13-B9C3-ED26BF4961D0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A0270D51-0E8A-47F2-8063-C8BDE1369C69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10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8B123BC5-F02F-43BC-A502-E574A03A39EA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11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969A5EDD-072D-428B-AE43-87468B22D867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12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213B835A-EB30-4258-9DB2-DCD55C61B86D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13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2B956257-25A2-4B1E-BE23-A75D79B4A34B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14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137EE094-2BF0-4890-9087-10F7FC4A8E0B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15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37C1C598-C600-4AC1-9CE5-B778690D257F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16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82017413-73D6-4149-A5D9-B181B3A2DBB7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17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851AE7DB-FE69-4AE5-B807-CA9BDFE2D49C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18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16EDFA3B-A6BC-4659-B1D9-F314A34E4CC9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2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111D8B80-3CA0-4F59-A28B-4F6ECA6595D2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3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0D39E6E9-2305-415B-AB09-F6FECB837FB6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4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A2BEC513-F608-4A2B-94AF-EF1D776B3CA0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5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E174F5C9-0295-4F2C-A027-508E89BED578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6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61B030F3-B4D7-44DA-846B-D7400F869716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7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8B00C213-13BA-473A-B53E-620DBC4E6081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8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9E5FDDFA-CAC8-485A-AFDE-CB0D9663D669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9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0EDC4-B2D4-4FF3-8BE2-0CB8C898C2E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F3A219-9B07-46D0-ADF0-58149598A3E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BBBB71-130E-4088-A542-CE405BB60B2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DE6AB4-65A5-4FA6-B315-8D4ACAA7F09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EBAAA8-3BD6-4E50-A16D-1F8DAAB68DEB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7D6691-CFC6-4998-BA0D-6ED6583B128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3CC21-1468-4AB9-A0D5-2027EB150220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CACA-D5B3-4688-9F4A-806B49FB975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92EFF-83E0-425F-ACAC-79BDFD5CF37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51744E-2727-41DB-B0CF-FFF50A1A4EE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34E36-1648-4633-809C-0643725E5280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40596-D63E-4544-8FDF-20C15CA36B0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F38A4-A9EB-4CE6-9B11-EE4711294804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0AACE-53DA-4EE1-9A91-A00A646D68F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567E27-D44E-4A57-9C4D-1FD47506382A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22811-284C-401A-BF58-9DCC2E09AAE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5AA17-EB6B-4D86-B22C-F5681D97D07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7B4CF-E740-4DC3-8385-C2B43EBFC05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357BB9-F5A6-405D-92E1-E1BDFF313F8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0F9A6-9326-4C73-BF68-3418B3B87A1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6A253-9E05-40A3-AE1C-DC3F5972EFC1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5E78CC-6EC2-4017-BE64-10BA88F10F8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68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B19752-FB0E-4BB4-AFC5-4457906C0FF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310F84-09DF-4CB2-922B-34D400B141B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file:///E:\&#20154;&#25945;&#26032;&#29256;&#19977;&#19979;Unit1%20&#25945;&#23398;&#35838;&#20214;\Unit1%20&#31532;1&#35838;&#26102;&#25945;&#23398;&#35838;&#20214;\classroom_128k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&#19977;&#19979;Unit1%20&#25945;&#23398;&#35838;&#20214;\Unit1%20&#31532;1&#35838;&#26102;&#25945;&#23398;&#35838;&#20214;\school_128k.mp3" TargetMode="External"/><Relationship Id="rId1" Type="http://schemas.microsoft.com/office/2007/relationships/media" Target="file:///E:\&#20154;&#25945;&#26032;&#29256;&#19977;&#19979;Unit1%20&#25945;&#23398;&#35838;&#20214;\Unit1%20&#31532;1&#35838;&#26102;&#25945;&#23398;&#35838;&#20214;\school_128k.mp3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file:///E:\&#20154;&#25945;&#26032;&#29256;&#19977;&#19979;Unit1%20&#25945;&#23398;&#35838;&#20214;\Unit1%20&#31532;1&#35838;&#26102;&#25945;&#23398;&#35838;&#20214;\classroom_128k.mp3" TargetMode="Externa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&#19977;&#19979;Unit1%20&#25945;&#23398;&#35838;&#20214;\Unit1%20&#31532;1&#35838;&#26102;&#25945;&#23398;&#35838;&#20214;\02_128k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&#19977;&#19979;Unit1%20&#25945;&#23398;&#35838;&#20214;\Unit1%20&#31532;1&#35838;&#26102;&#25945;&#23398;&#35838;&#20214;\01_128k.mp3" TargetMode="External"/><Relationship Id="rId1" Type="http://schemas.microsoft.com/office/2007/relationships/media" Target="file:///E:\&#20154;&#25945;&#26032;&#29256;&#19977;&#19979;Unit1%20&#25945;&#23398;&#35838;&#20214;\Unit1%20&#31532;1&#35838;&#26102;&#25945;&#23398;&#35838;&#20214;\01_128k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file:///E:\&#20154;&#25945;&#26032;&#29256;&#19977;&#19979;Unit1%20&#25945;&#23398;&#35838;&#20214;\Unit1%20&#31532;1&#35838;&#26102;&#25945;&#23398;&#35838;&#20214;\02_128k.mp3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&#19977;&#19979;Unit1%20&#25945;&#23398;&#35838;&#20214;\Unit1%20&#31532;1&#35838;&#26102;&#25945;&#23398;&#35838;&#20214;\04_128k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&#19977;&#19979;Unit1%20&#25945;&#23398;&#35838;&#20214;\Unit1%20&#31532;1&#35838;&#26102;&#25945;&#23398;&#35838;&#20214;\03_128k.mp3" TargetMode="External"/><Relationship Id="rId1" Type="http://schemas.microsoft.com/office/2007/relationships/media" Target="file:///E:\&#20154;&#25945;&#26032;&#29256;&#19977;&#19979;Unit1%20&#25945;&#23398;&#35838;&#20214;\Unit1%20&#31532;1&#35838;&#26102;&#25945;&#23398;&#35838;&#20214;\03_128k.mp3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file:///E:\&#20154;&#25945;&#26032;&#29256;&#19977;&#19979;Unit1%20&#25945;&#23398;&#35838;&#20214;\Unit1%20&#31532;1&#35838;&#26102;&#25945;&#23398;&#35838;&#20214;\04_128k.mp3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title" idx="4294967295"/>
          </p:nvPr>
        </p:nvSpPr>
        <p:spPr>
          <a:xfrm>
            <a:off x="539552" y="2204864"/>
            <a:ext cx="8362950" cy="1008063"/>
          </a:xfrm>
        </p:spPr>
        <p:txBody>
          <a:bodyPr/>
          <a:lstStyle/>
          <a:p>
            <a:pPr eaLnBrk="1" hangingPunct="1"/>
            <a:r>
              <a:rPr lang="en-US" altLang="zh-CN" sz="5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Unit1 Let’s go to school</a:t>
            </a:r>
            <a:r>
              <a:rPr lang="en-US" altLang="zh-CN" sz="5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5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363" name="副标题 4"/>
          <p:cNvSpPr>
            <a:spLocks noGrp="1"/>
          </p:cNvSpPr>
          <p:nvPr>
            <p:ph type="subTitle" idx="4294967295"/>
          </p:nvPr>
        </p:nvSpPr>
        <p:spPr>
          <a:xfrm>
            <a:off x="1907704" y="1124744"/>
            <a:ext cx="5544616" cy="71097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人</a:t>
            </a:r>
            <a:r>
              <a:rPr lang="zh-CN" altLang="en-US" sz="3600" b="1" dirty="0" smtClean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教</a:t>
            </a:r>
            <a:r>
              <a:rPr lang="zh-CN" altLang="en-US" sz="3600" b="1" dirty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精通</a:t>
            </a:r>
            <a:r>
              <a:rPr lang="zh-CN" altLang="en-US" sz="3600" b="1" dirty="0" smtClean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版三</a:t>
            </a:r>
            <a:r>
              <a:rPr lang="zh-CN" altLang="en-US" sz="3600" b="1" dirty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年级下册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9829" y="3645024"/>
            <a:ext cx="3019425" cy="80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Lesson 1</a:t>
            </a:r>
            <a:endParaRPr lang="zh-CN" altLang="en-US" sz="4000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8736" y="556845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2213" y="2640013"/>
            <a:ext cx="4694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671513" y="1524000"/>
            <a:ext cx="3098800" cy="1573213"/>
            <a:chOff x="1789269" y="1770680"/>
            <a:chExt cx="3384375" cy="1573151"/>
          </a:xfrm>
        </p:grpSpPr>
        <p:sp>
          <p:nvSpPr>
            <p:cNvPr id="19" name="云形标注 18"/>
            <p:cNvSpPr/>
            <p:nvPr/>
          </p:nvSpPr>
          <p:spPr>
            <a:xfrm>
              <a:off x="1789269" y="1770680"/>
              <a:ext cx="3384375" cy="1573151"/>
            </a:xfrm>
            <a:prstGeom prst="cloudCallout">
              <a:avLst>
                <a:gd name="adj1" fmla="val 19034"/>
                <a:gd name="adj2" fmla="val 6721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959181" y="2018320"/>
              <a:ext cx="3041083" cy="107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Nice to see you again. </a:t>
              </a:r>
              <a:endParaRPr lang="en-US" altLang="zh-CN" sz="3200" b="0" dirty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云形标注 21"/>
          <p:cNvSpPr/>
          <p:nvPr/>
        </p:nvSpPr>
        <p:spPr bwMode="auto">
          <a:xfrm>
            <a:off x="5395913" y="1527175"/>
            <a:ext cx="2944812" cy="1631950"/>
          </a:xfrm>
          <a:prstGeom prst="cloudCallout">
            <a:avLst>
              <a:gd name="adj1" fmla="val -35192"/>
              <a:gd name="adj2" fmla="val 5652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580063" y="1773238"/>
            <a:ext cx="2736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0" dirty="0" smtClean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Nice to see you again. </a:t>
            </a:r>
            <a:endParaRPr lang="en-US" altLang="zh-CN" sz="3200" b="0" dirty="0">
              <a:solidFill>
                <a:srgbClr val="1F497D">
                  <a:lumMod val="50000"/>
                </a:srgbClr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23900" y="8588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老朋友</a:t>
            </a: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在上学路上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相遇，他们会说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23900" y="8588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老朋友玩耍时相遇，他们会说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100" y="2846388"/>
            <a:ext cx="424815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512763" y="1836738"/>
            <a:ext cx="3100387" cy="1573212"/>
            <a:chOff x="1789269" y="1770680"/>
            <a:chExt cx="3384375" cy="1573151"/>
          </a:xfrm>
        </p:grpSpPr>
        <p:sp>
          <p:nvSpPr>
            <p:cNvPr id="19" name="云形标注 18"/>
            <p:cNvSpPr/>
            <p:nvPr/>
          </p:nvSpPr>
          <p:spPr>
            <a:xfrm>
              <a:off x="1789269" y="1770680"/>
              <a:ext cx="3384375" cy="1573151"/>
            </a:xfrm>
            <a:prstGeom prst="cloudCallout">
              <a:avLst>
                <a:gd name="adj1" fmla="val 28032"/>
                <a:gd name="adj2" fmla="val 7608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976423" y="1994508"/>
              <a:ext cx="3041259" cy="107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Nice to see you again. </a:t>
              </a:r>
              <a:endParaRPr lang="en-US" altLang="zh-CN" sz="3200" b="0" dirty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云形标注 21"/>
          <p:cNvSpPr/>
          <p:nvPr/>
        </p:nvSpPr>
        <p:spPr bwMode="auto">
          <a:xfrm>
            <a:off x="5688013" y="1597025"/>
            <a:ext cx="2946400" cy="1630363"/>
          </a:xfrm>
          <a:prstGeom prst="cloudCallout">
            <a:avLst>
              <a:gd name="adj1" fmla="val -31509"/>
              <a:gd name="adj2" fmla="val 8691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795963" y="1844675"/>
            <a:ext cx="2738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0" dirty="0" smtClean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Nice to see you again. </a:t>
            </a:r>
            <a:endParaRPr lang="en-US" altLang="zh-CN" sz="3200" b="0" dirty="0">
              <a:solidFill>
                <a:srgbClr val="1F497D">
                  <a:lumMod val="50000"/>
                </a:srgbClr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23900" y="8588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同学们在校门</a:t>
            </a: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口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相遇，他们会说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2279650"/>
            <a:ext cx="431641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446088" y="1746250"/>
            <a:ext cx="3100387" cy="1573213"/>
            <a:chOff x="1789269" y="1770680"/>
            <a:chExt cx="3384375" cy="1573151"/>
          </a:xfrm>
        </p:grpSpPr>
        <p:sp>
          <p:nvSpPr>
            <p:cNvPr id="19" name="云形标注 18"/>
            <p:cNvSpPr/>
            <p:nvPr/>
          </p:nvSpPr>
          <p:spPr>
            <a:xfrm>
              <a:off x="1789269" y="1770680"/>
              <a:ext cx="3384375" cy="1573151"/>
            </a:xfrm>
            <a:prstGeom prst="cloudCallout">
              <a:avLst>
                <a:gd name="adj1" fmla="val 25533"/>
                <a:gd name="adj2" fmla="val 8790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993753" y="2051657"/>
              <a:ext cx="3041259" cy="107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Hi! </a:t>
              </a:r>
              <a:r>
                <a:rPr lang="en-US" altLang="zh-CN" sz="3200" b="0" dirty="0" smtClean="0">
                  <a:solidFill>
                    <a:srgbClr val="FF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Let’s</a:t>
              </a: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 go to school. </a:t>
              </a:r>
              <a:endParaRPr lang="en-US" altLang="zh-CN" sz="3200" b="0" dirty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云形标注 21"/>
          <p:cNvSpPr/>
          <p:nvPr/>
        </p:nvSpPr>
        <p:spPr bwMode="auto">
          <a:xfrm>
            <a:off x="5580063" y="1962150"/>
            <a:ext cx="2946400" cy="1631950"/>
          </a:xfrm>
          <a:prstGeom prst="cloudCallout">
            <a:avLst>
              <a:gd name="adj1" fmla="val -54133"/>
              <a:gd name="adj2" fmla="val 774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722938" y="2351088"/>
            <a:ext cx="2736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0" dirty="0" smtClean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OK, let’s go to school. </a:t>
            </a:r>
            <a:endParaRPr lang="en-US" altLang="zh-CN" sz="3200" b="0" dirty="0">
              <a:solidFill>
                <a:srgbClr val="1F497D">
                  <a:lumMod val="50000"/>
                </a:srgbClr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70088"/>
            <a:ext cx="5711825" cy="4989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23900" y="85883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老师在讲课时，会对同学们说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059113" y="1466850"/>
            <a:ext cx="4005262" cy="1573213"/>
            <a:chOff x="3300062" y="2532800"/>
            <a:chExt cx="4371025" cy="1573151"/>
          </a:xfrm>
        </p:grpSpPr>
        <p:sp>
          <p:nvSpPr>
            <p:cNvPr id="19" name="云形标注 18"/>
            <p:cNvSpPr/>
            <p:nvPr/>
          </p:nvSpPr>
          <p:spPr>
            <a:xfrm>
              <a:off x="3300062" y="2532800"/>
              <a:ext cx="4371025" cy="1573151"/>
            </a:xfrm>
            <a:prstGeom prst="cloudCallout">
              <a:avLst>
                <a:gd name="adj1" fmla="val -61946"/>
                <a:gd name="adj2" fmla="val 898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693332" y="2747105"/>
              <a:ext cx="3501325" cy="107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Hi! </a:t>
              </a:r>
              <a:r>
                <a:rPr lang="en-US" altLang="zh-CN" sz="3200" b="0" dirty="0" smtClean="0">
                  <a:solidFill>
                    <a:srgbClr val="FF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Let’s</a:t>
              </a:r>
              <a:r>
                <a:rPr lang="en-US" altLang="zh-CN" sz="3200" b="0" dirty="0" smtClean="0">
                  <a:solidFill>
                    <a:srgbClr val="1F497D">
                      <a:lumMod val="50000"/>
                    </a:srgbClr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 look at the blackboard. </a:t>
              </a:r>
              <a:endParaRPr lang="en-US" altLang="zh-CN" sz="3200" b="0" dirty="0">
                <a:solidFill>
                  <a:srgbClr val="1F497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988" name="标题 1"/>
          <p:cNvSpPr txBox="1"/>
          <p:nvPr/>
        </p:nvSpPr>
        <p:spPr bwMode="auto">
          <a:xfrm>
            <a:off x="3344863" y="182563"/>
            <a:ext cx="3095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3797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275" y="1851025"/>
            <a:ext cx="48990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1073150"/>
            <a:ext cx="333375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choo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83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lassroom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184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4579938" y="5002213"/>
            <a:ext cx="12509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/u:/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387475" y="4984750"/>
            <a:ext cx="166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5205413" y="4086225"/>
            <a:ext cx="252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338138" y="849313"/>
            <a:ext cx="1800225" cy="9525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内容占位符 1"/>
          <p:cNvSpPr txBox="1"/>
          <p:nvPr/>
        </p:nvSpPr>
        <p:spPr>
          <a:xfrm>
            <a:off x="603250" y="1001713"/>
            <a:ext cx="139065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活动</a:t>
            </a:r>
            <a:r>
              <a:rPr lang="en-US" altLang="zh-CN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13000" y="923925"/>
            <a:ext cx="312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图抢答单词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8" y="1804988"/>
            <a:ext cx="30972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31963"/>
            <a:ext cx="32131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0700" y="3206750"/>
            <a:ext cx="3078163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6850" y="1639888"/>
            <a:ext cx="3743325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6850" y="1835150"/>
            <a:ext cx="3713163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263775" y="4770438"/>
            <a:ext cx="4664075" cy="812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Let’s</a:t>
            </a:r>
            <a:r>
              <a:rPr lang="en-US" altLang="zh-CN" sz="36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go to classroom.</a:t>
            </a:r>
            <a:endParaRPr lang="zh-CN" altLang="en-US" sz="36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13000" y="1052513"/>
            <a:ext cx="578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会用</a:t>
            </a:r>
            <a:r>
              <a:rPr lang="en-US" altLang="zh-CN" sz="32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Let’s…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造句吗？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9713" y="1792288"/>
            <a:ext cx="3724275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2286000" y="4803775"/>
            <a:ext cx="4843463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Let’s</a:t>
            </a:r>
            <a:r>
              <a:rPr lang="en-US" altLang="zh-CN" sz="36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go to playground.</a:t>
            </a:r>
            <a:endParaRPr lang="zh-CN" altLang="en-US" sz="36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08275" y="4765675"/>
            <a:ext cx="3895725" cy="812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Let’s</a:t>
            </a:r>
            <a:r>
              <a:rPr lang="en-US" altLang="zh-CN" sz="36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go to school.</a:t>
            </a:r>
            <a:endParaRPr lang="zh-CN" altLang="en-US" sz="36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91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6013" y="676275"/>
            <a:ext cx="131603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492125" y="1028700"/>
            <a:ext cx="1800225" cy="9525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内容占位符 1"/>
          <p:cNvSpPr txBox="1"/>
          <p:nvPr/>
        </p:nvSpPr>
        <p:spPr>
          <a:xfrm>
            <a:off x="757238" y="1181100"/>
            <a:ext cx="139065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活动</a:t>
            </a:r>
            <a:r>
              <a:rPr lang="en-US" altLang="zh-CN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2305050"/>
            <a:ext cx="359092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8650" y="2292350"/>
            <a:ext cx="3651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13000" y="1181100"/>
            <a:ext cx="6359525" cy="57467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根据图片的场景两人一组编对话。</a:t>
            </a:r>
            <a:endParaRPr lang="en-US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50" y="1657350"/>
            <a:ext cx="640715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295275" y="1298575"/>
            <a:ext cx="3489325" cy="1406525"/>
          </a:xfrm>
          <a:prstGeom prst="wedgeRoundRectCallout">
            <a:avLst>
              <a:gd name="adj1" fmla="val 24736"/>
              <a:gd name="adj2" fmla="val 8423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5148263" y="1341438"/>
            <a:ext cx="3603625" cy="1458912"/>
          </a:xfrm>
          <a:prstGeom prst="wedgeRoundRectCallout">
            <a:avLst>
              <a:gd name="adj1" fmla="val -37764"/>
              <a:gd name="adj2" fmla="val 7993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357188" y="1438275"/>
            <a:ext cx="3473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Hello, Kate! Nice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see you again.</a:t>
            </a:r>
          </a:p>
        </p:txBody>
      </p:sp>
      <p:sp>
        <p:nvSpPr>
          <p:cNvPr id="50184" name="矩形 13"/>
          <p:cNvSpPr>
            <a:spLocks noChangeArrowheads="1"/>
          </p:cNvSpPr>
          <p:nvPr/>
        </p:nvSpPr>
        <p:spPr bwMode="auto">
          <a:xfrm>
            <a:off x="5135563" y="1531938"/>
            <a:ext cx="3740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Hello, Gao Wei! Glad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to see you again.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476250" y="4572000"/>
            <a:ext cx="3308350" cy="960438"/>
          </a:xfrm>
          <a:prstGeom prst="wedgeRoundRectCallout">
            <a:avLst>
              <a:gd name="adj1" fmla="val 32401"/>
              <a:gd name="adj2" fmla="val -7780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4859338" y="4805363"/>
            <a:ext cx="2679700" cy="850900"/>
          </a:xfrm>
          <a:prstGeom prst="wedgeRoundRectCallout">
            <a:avLst>
              <a:gd name="adj1" fmla="val -35811"/>
              <a:gd name="adj2" fmla="val -9150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498475" y="4760913"/>
            <a:ext cx="316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cs typeface="Arial" panose="020B0604020202020204" pitchFamily="34" charset="0"/>
              </a:rPr>
              <a:t>Let’s go to school.</a:t>
            </a:r>
          </a:p>
        </p:txBody>
      </p:sp>
      <p:sp>
        <p:nvSpPr>
          <p:cNvPr id="50188" name="矩形 13"/>
          <p:cNvSpPr>
            <a:spLocks noChangeArrowheads="1"/>
          </p:cNvSpPr>
          <p:nvPr/>
        </p:nvSpPr>
        <p:spPr bwMode="auto">
          <a:xfrm>
            <a:off x="5080000" y="4938713"/>
            <a:ext cx="223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Ok. Let’s go!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330575" y="469900"/>
            <a:ext cx="3095625" cy="57467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看图复述对话</a:t>
            </a:r>
            <a:endParaRPr lang="en-US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295275" y="1298575"/>
            <a:ext cx="3489325" cy="1406525"/>
          </a:xfrm>
          <a:prstGeom prst="wedgeRoundRectCallout">
            <a:avLst>
              <a:gd name="adj1" fmla="val 24736"/>
              <a:gd name="adj2" fmla="val 8423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5148263" y="1341438"/>
            <a:ext cx="3603625" cy="1458912"/>
          </a:xfrm>
          <a:prstGeom prst="wedgeRoundRectCallout">
            <a:avLst>
              <a:gd name="adj1" fmla="val -37764"/>
              <a:gd name="adj2" fmla="val 7993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476250" y="4572000"/>
            <a:ext cx="3308350" cy="960438"/>
          </a:xfrm>
          <a:prstGeom prst="wedgeRoundRectCallout">
            <a:avLst>
              <a:gd name="adj1" fmla="val 32401"/>
              <a:gd name="adj2" fmla="val -7780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859338" y="4805363"/>
            <a:ext cx="2679700" cy="850900"/>
          </a:xfrm>
          <a:prstGeom prst="wedgeRoundRectCallout">
            <a:avLst>
              <a:gd name="adj1" fmla="val -35811"/>
              <a:gd name="adj2" fmla="val -9150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4"/>
          <p:cNvSpPr>
            <a:spLocks noGrp="1"/>
          </p:cNvSpPr>
          <p:nvPr>
            <p:ph type="title" idx="4294967295"/>
          </p:nvPr>
        </p:nvSpPr>
        <p:spPr>
          <a:xfrm>
            <a:off x="1619250" y="764753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82750" y="5555828"/>
            <a:ext cx="1497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...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90675" y="3503190"/>
            <a:ext cx="594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Nice/Glad to see you again.</a:t>
            </a:r>
            <a:endParaRPr lang="zh-CN" altLang="en-US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23975" y="4204865"/>
            <a:ext cx="63690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在表达一起做某事的时候，我们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会说什么？ 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19213" y="1983953"/>
            <a:ext cx="71040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老朋友重逢时，我们怎样和对方打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招呼呢？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00138" y="1602953"/>
            <a:ext cx="6967537" cy="47783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223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704428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196752"/>
            <a:ext cx="6248400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43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2" name="标题 1"/>
          <p:cNvSpPr>
            <a:spLocks noGrp="1"/>
          </p:cNvSpPr>
          <p:nvPr>
            <p:ph type="title" idx="4294967295"/>
          </p:nvPr>
        </p:nvSpPr>
        <p:spPr>
          <a:xfrm>
            <a:off x="1631156" y="476250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Let’s sing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5003800" y="6173565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1F497D">
                    <a:lumMod val="50000"/>
                  </a:srgb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4"/>
          <p:cNvSpPr>
            <a:spLocks noGrp="1"/>
          </p:cNvSpPr>
          <p:nvPr>
            <p:ph type="title" idx="4294967295"/>
          </p:nvPr>
        </p:nvSpPr>
        <p:spPr>
          <a:xfrm>
            <a:off x="1619250" y="810989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" name="圆角矩形 3"/>
          <p:cNvGrpSpPr/>
          <p:nvPr/>
        </p:nvGrpSpPr>
        <p:grpSpPr bwMode="auto">
          <a:xfrm>
            <a:off x="6278563" y="5924550"/>
            <a:ext cx="1195387" cy="622300"/>
            <a:chOff x="3955" y="3732"/>
            <a:chExt cx="753" cy="392"/>
          </a:xfrm>
        </p:grpSpPr>
        <p:pic>
          <p:nvPicPr>
            <p:cNvPr id="53251" name="圆角矩形 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" y="3732"/>
              <a:ext cx="753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2" name="Text Box 4"/>
            <p:cNvSpPr txBox="1">
              <a:spLocks noChangeArrowheads="1"/>
            </p:cNvSpPr>
            <p:nvPr/>
          </p:nvSpPr>
          <p:spPr bwMode="auto">
            <a:xfrm>
              <a:off x="3986" y="3765"/>
              <a:ext cx="69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3D3F41"/>
                  </a:solidFill>
                  <a:latin typeface="Arial Black" panose="020B0A04020102020204" pitchFamily="34" charset="0"/>
                </a:rPr>
                <a:t>Close</a:t>
              </a:r>
              <a:endParaRPr lang="zh-CN" altLang="en-US">
                <a:solidFill>
                  <a:srgbClr val="3D3F4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3254" name="矩形 2"/>
          <p:cNvSpPr>
            <a:spLocks noChangeArrowheads="1"/>
          </p:cNvSpPr>
          <p:nvPr/>
        </p:nvSpPr>
        <p:spPr bwMode="auto">
          <a:xfrm>
            <a:off x="1709738" y="2133376"/>
            <a:ext cx="57419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把本节课所学歌曲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Let’s go to school.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唱给家人听。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试用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Nice/ Glad to see you again.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问候你身边好久不见的朋友。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47813" y="1747614"/>
            <a:ext cx="6056312" cy="40576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325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771301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标题 1"/>
          <p:cNvSpPr txBox="1"/>
          <p:nvPr/>
        </p:nvSpPr>
        <p:spPr bwMode="auto">
          <a:xfrm>
            <a:off x="3562350" y="360363"/>
            <a:ext cx="2524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392238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新学期开始了，同学们</a:t>
            </a: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会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用英语相互问候吗？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946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0925" y="2495550"/>
            <a:ext cx="16462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5675" y="2289175"/>
            <a:ext cx="1463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2625" y="3084513"/>
            <a:ext cx="14906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588" y="2678113"/>
            <a:ext cx="1566862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8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2213" y="3070225"/>
            <a:ext cx="16049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924175"/>
            <a:ext cx="15843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云形标注 14"/>
          <p:cNvSpPr/>
          <p:nvPr/>
        </p:nvSpPr>
        <p:spPr>
          <a:xfrm>
            <a:off x="684213" y="1250950"/>
            <a:ext cx="3833812" cy="1524000"/>
          </a:xfrm>
          <a:prstGeom prst="cloudCallout">
            <a:avLst>
              <a:gd name="adj1" fmla="val 19921"/>
              <a:gd name="adj2" fmla="val 766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Dave! </a:t>
            </a:r>
          </a:p>
        </p:txBody>
      </p:sp>
      <p:sp>
        <p:nvSpPr>
          <p:cNvPr id="16" name="云形标注 15"/>
          <p:cNvSpPr/>
          <p:nvPr/>
        </p:nvSpPr>
        <p:spPr>
          <a:xfrm>
            <a:off x="4914900" y="1546225"/>
            <a:ext cx="3544888" cy="1524000"/>
          </a:xfrm>
          <a:prstGeom prst="cloudCallout">
            <a:avLst>
              <a:gd name="adj1" fmla="val -24992"/>
              <a:gd name="adj2" fmla="val 7589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Sam! 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684213" y="1250950"/>
            <a:ext cx="3835400" cy="1524000"/>
          </a:xfrm>
          <a:prstGeom prst="cloudCallout">
            <a:avLst>
              <a:gd name="adj1" fmla="val 19921"/>
              <a:gd name="adj2" fmla="val 766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meet you! </a:t>
            </a:r>
          </a:p>
        </p:txBody>
      </p:sp>
      <p:sp>
        <p:nvSpPr>
          <p:cNvPr id="18" name="云形标注 17"/>
          <p:cNvSpPr/>
          <p:nvPr/>
        </p:nvSpPr>
        <p:spPr>
          <a:xfrm>
            <a:off x="4648200" y="1514475"/>
            <a:ext cx="3824288" cy="1524000"/>
          </a:xfrm>
          <a:prstGeom prst="cloudCallout">
            <a:avLst>
              <a:gd name="adj1" fmla="val -19122"/>
              <a:gd name="adj2" fmla="val 840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meet you, too!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671513" y="1327150"/>
            <a:ext cx="3354387" cy="1327150"/>
          </a:xfrm>
          <a:prstGeom prst="cloudCallout">
            <a:avLst>
              <a:gd name="adj1" fmla="val 19921"/>
              <a:gd name="adj2" fmla="val 7669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Lily! </a:t>
            </a:r>
          </a:p>
        </p:txBody>
      </p:sp>
      <p:sp>
        <p:nvSpPr>
          <p:cNvPr id="16" name="云形标注 15"/>
          <p:cNvSpPr/>
          <p:nvPr/>
        </p:nvSpPr>
        <p:spPr>
          <a:xfrm>
            <a:off x="4932363" y="1412875"/>
            <a:ext cx="3354387" cy="1327150"/>
          </a:xfrm>
          <a:prstGeom prst="cloudCallout">
            <a:avLst>
              <a:gd name="adj1" fmla="val -24992"/>
              <a:gd name="adj2" fmla="val 75896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Amy! 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520700" y="1262063"/>
            <a:ext cx="3352800" cy="1327150"/>
          </a:xfrm>
          <a:prstGeom prst="cloudCallout">
            <a:avLst>
              <a:gd name="adj1" fmla="val 19921"/>
              <a:gd name="adj2" fmla="val 7669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you?</a:t>
            </a:r>
          </a:p>
        </p:txBody>
      </p:sp>
      <p:sp>
        <p:nvSpPr>
          <p:cNvPr id="18" name="云形标注 17"/>
          <p:cNvSpPr/>
          <p:nvPr/>
        </p:nvSpPr>
        <p:spPr>
          <a:xfrm>
            <a:off x="4500563" y="1485900"/>
            <a:ext cx="3960812" cy="1327150"/>
          </a:xfrm>
          <a:prstGeom prst="cloudCallout">
            <a:avLst>
              <a:gd name="adj1" fmla="val -19122"/>
              <a:gd name="adj2" fmla="val 8407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Fine, Thank you! </a:t>
            </a:r>
          </a:p>
        </p:txBody>
      </p:sp>
      <p:pic>
        <p:nvPicPr>
          <p:cNvPr id="2356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5688" y="3113088"/>
            <a:ext cx="17002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884488"/>
            <a:ext cx="15128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7413" y="1682750"/>
            <a:ext cx="49450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31963" y="1098550"/>
            <a:ext cx="756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猜一猜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这是什么地方？他们说了什么？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5606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769938"/>
            <a:ext cx="13303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9"/>
          <p:cNvSpPr>
            <a:spLocks noGrp="1"/>
          </p:cNvSpPr>
          <p:nvPr>
            <p:ph type="title" idx="4294967295"/>
          </p:nvPr>
        </p:nvSpPr>
        <p:spPr>
          <a:xfrm>
            <a:off x="3492500" y="288925"/>
            <a:ext cx="2736850" cy="663575"/>
          </a:xfrm>
        </p:spPr>
        <p:txBody>
          <a:bodyPr anchor="b"/>
          <a:lstStyle/>
          <a:p>
            <a:pPr eaLnBrk="1" hangingPunct="1"/>
            <a:r>
              <a:rPr lang="en-US" altLang="zh-CN" sz="4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endParaRPr lang="zh-CN" altLang="en-US" sz="4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75" y="1122363"/>
            <a:ext cx="5986463" cy="87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0038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1F497D">
                    <a:lumMod val="50000"/>
                  </a:srgb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9"/>
          <p:cNvSpPr>
            <a:spLocks noGrp="1"/>
          </p:cNvSpPr>
          <p:nvPr>
            <p:ph type="title" idx="4294967295"/>
          </p:nvPr>
        </p:nvSpPr>
        <p:spPr>
          <a:xfrm>
            <a:off x="3492500" y="288925"/>
            <a:ext cx="2736850" cy="66357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1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6700" y="3141663"/>
            <a:ext cx="157003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5050" y="3133725"/>
            <a:ext cx="16097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395288" y="1628775"/>
            <a:ext cx="3736975" cy="1408113"/>
          </a:xfrm>
          <a:prstGeom prst="wedgeRoundRectCallout">
            <a:avLst>
              <a:gd name="adj1" fmla="val 27845"/>
              <a:gd name="adj2" fmla="val 69910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619625" y="1287463"/>
            <a:ext cx="4122738" cy="1584325"/>
          </a:xfrm>
          <a:prstGeom prst="wedgeRoundRectCallout">
            <a:avLst>
              <a:gd name="adj1" fmla="val -28301"/>
              <a:gd name="adj2" fmla="val 71436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5" name="矩形 3"/>
          <p:cNvSpPr>
            <a:spLocks noChangeArrowheads="1"/>
          </p:cNvSpPr>
          <p:nvPr/>
        </p:nvSpPr>
        <p:spPr bwMode="auto">
          <a:xfrm>
            <a:off x="431800" y="1744663"/>
            <a:ext cx="3806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Hello, Kate! Nice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see you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again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706" name="矩形 13"/>
          <p:cNvSpPr>
            <a:spLocks noChangeArrowheads="1"/>
          </p:cNvSpPr>
          <p:nvPr/>
        </p:nvSpPr>
        <p:spPr bwMode="auto">
          <a:xfrm>
            <a:off x="4637088" y="1463675"/>
            <a:ext cx="4141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Hello, </a:t>
            </a:r>
            <a:r>
              <a:rPr lang="en-US" altLang="zh-CN" sz="3200" dirty="0" err="1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Wei! Glad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to see you again.</a:t>
            </a:r>
          </a:p>
        </p:txBody>
      </p:sp>
      <p:pic>
        <p:nvPicPr>
          <p:cNvPr id="3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21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133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1" grpId="0" animBg="1"/>
      <p:bldP spid="29705" grpId="0"/>
      <p:bldP spid="29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9"/>
          <p:cNvSpPr>
            <a:spLocks noGrp="1"/>
          </p:cNvSpPr>
          <p:nvPr>
            <p:ph type="title" idx="4294967295"/>
          </p:nvPr>
        </p:nvSpPr>
        <p:spPr>
          <a:xfrm>
            <a:off x="3492500" y="288925"/>
            <a:ext cx="2736850" cy="663575"/>
          </a:xfrm>
        </p:spPr>
        <p:txBody>
          <a:bodyPr anchor="b"/>
          <a:lstStyle/>
          <a:p>
            <a:pPr eaLnBrk="1" hangingPunct="1"/>
            <a:r>
              <a:rPr lang="en-US" altLang="zh-CN" sz="4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endParaRPr lang="zh-CN" altLang="en-US" sz="4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747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9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2575" y="3127375"/>
            <a:ext cx="15700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5050" y="3133725"/>
            <a:ext cx="16097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827088" y="1571625"/>
            <a:ext cx="3738562" cy="1223963"/>
          </a:xfrm>
          <a:prstGeom prst="wedgeRoundRectCallout">
            <a:avLst>
              <a:gd name="adj1" fmla="val 24113"/>
              <a:gd name="adj2" fmla="val 83010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148263" y="1773238"/>
            <a:ext cx="3095625" cy="1150937"/>
          </a:xfrm>
          <a:prstGeom prst="wedgeRoundRectCallout">
            <a:avLst>
              <a:gd name="adj1" fmla="val -27801"/>
              <a:gd name="adj2" fmla="val 78162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53" name="矩形 3"/>
          <p:cNvSpPr>
            <a:spLocks noChangeArrowheads="1"/>
          </p:cNvSpPr>
          <p:nvPr/>
        </p:nvSpPr>
        <p:spPr bwMode="auto">
          <a:xfrm>
            <a:off x="957263" y="1835150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go to school.</a:t>
            </a:r>
          </a:p>
        </p:txBody>
      </p:sp>
      <p:sp>
        <p:nvSpPr>
          <p:cNvPr id="31754" name="矩形 13"/>
          <p:cNvSpPr>
            <a:spLocks noChangeArrowheads="1"/>
          </p:cNvSpPr>
          <p:nvPr/>
        </p:nvSpPr>
        <p:spPr bwMode="auto">
          <a:xfrm>
            <a:off x="5468938" y="2039938"/>
            <a:ext cx="2478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Ok. Let’s go!</a:t>
            </a:r>
          </a:p>
        </p:txBody>
      </p:sp>
      <p:pic>
        <p:nvPicPr>
          <p:cNvPr id="3" name="0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109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190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11" grpId="0" animBg="1"/>
      <p:bldP spid="31753" grpId="0"/>
      <p:bldP spid="3175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全屏显示(4:3)</PresentationFormat>
  <Paragraphs>103</Paragraphs>
  <Slides>20</Slides>
  <Notes>18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Unit1 Let’s go to school.</vt:lpstr>
      <vt:lpstr>Let’s sing</vt:lpstr>
      <vt:lpstr>PowerPoint 演示文稿</vt:lpstr>
      <vt:lpstr>PowerPoint 演示文稿</vt:lpstr>
      <vt:lpstr>PowerPoint 演示文稿</vt:lpstr>
      <vt:lpstr>PowerPoint 演示文稿</vt:lpstr>
      <vt:lpstr>Let’s talk</vt:lpstr>
      <vt:lpstr>Let’s talk</vt:lpstr>
      <vt:lpstr>Let’s talk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2017-09-27T00:49:00Z</dcterms:created>
  <dcterms:modified xsi:type="dcterms:W3CDTF">2023-01-17T00:07:35Z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2174E0E0B2E8487F9C9679ECFC45F574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