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8" r:id="rId3"/>
    <p:sldId id="257" r:id="rId4"/>
    <p:sldId id="260" r:id="rId5"/>
    <p:sldId id="259" r:id="rId6"/>
    <p:sldId id="265" r:id="rId7"/>
    <p:sldId id="266" r:id="rId8"/>
    <p:sldId id="261" r:id="rId9"/>
    <p:sldId id="267" r:id="rId10"/>
    <p:sldId id="268" r:id="rId11"/>
    <p:sldId id="269" r:id="rId12"/>
    <p:sldId id="262" r:id="rId13"/>
    <p:sldId id="272" r:id="rId14"/>
    <p:sldId id="26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80" r:id="rId24"/>
    <p:sldId id="281" r:id="rId25"/>
    <p:sldId id="283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60000"/>
    <a:srgbClr val="FF5050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9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42B6-1E13-47E5-A67A-88E78DCBFA3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F9C6C-C6D0-4F57-A8F8-1F8FDA268E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9C6C-C6D0-4F57-A8F8-1F8FDA268E5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  <a14:imgEffect>
                      <a14:sharpenSoften amoun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14218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F01B-7B20-4888-AB94-E861D69E19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F4F7D-8C38-4F1D-A58D-932344E54A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image" Target="../media/image20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2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microsoft.com/office/2007/relationships/hdphoto" Target="../media/hdphoto9.wdp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7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8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9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jpe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17748" y="0"/>
            <a:ext cx="5274252" cy="31699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692" y="-18424"/>
            <a:ext cx="1792379" cy="32067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97599" y="5852930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文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化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日 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-</a:t>
            </a:r>
            <a:endParaRPr lang="zh-CN" altLang="en-US" dirty="0">
              <a:ln w="34925">
                <a:noFill/>
                <a:bevel/>
              </a:ln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99" y="3337"/>
            <a:ext cx="1792379" cy="320677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32972" y="1052025"/>
            <a:ext cx="5196115" cy="4562933"/>
            <a:chOff x="3682745" y="817665"/>
            <a:chExt cx="5196115" cy="45629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682745" y="1563341"/>
              <a:ext cx="5196115" cy="381725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562152" y="3828209"/>
              <a:ext cx="3570208" cy="1107996"/>
            </a:xfrm>
            <a:prstGeom prst="rect">
              <a:avLst/>
            </a:prstGeom>
            <a:noFill/>
            <a:ln w="44450">
              <a:noFill/>
              <a:bevel/>
            </a:ln>
            <a:effectLst>
              <a:outerShdw blurRad="76200" dist="38100" dir="54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6600" b="1" dirty="0" smtClean="0">
                  <a:gradFill flip="none" rotWithShape="1">
                    <a:gsLst>
                      <a:gs pos="97512">
                        <a:srgbClr val="E60000"/>
                      </a:gs>
                      <a:gs pos="50000">
                        <a:srgbClr val="FF0000"/>
                      </a:gs>
                      <a:gs pos="12438">
                        <a:srgbClr val="FF4F4F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29000"/>
                      </a:prstClr>
                    </a:outerShdw>
                  </a:effectLst>
                  <a:cs typeface="+mn-ea"/>
                  <a:sym typeface="+mn-lt"/>
                </a:rPr>
                <a:t>主题班会</a:t>
              </a:r>
              <a:endParaRPr lang="zh-CN" altLang="en-US" sz="66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16085" y="817665"/>
              <a:ext cx="4729434" cy="384266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5429" y="1611085"/>
            <a:ext cx="5791201" cy="442685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4"/>
          <p:cNvSpPr txBox="1"/>
          <p:nvPr>
            <p:custDataLst>
              <p:tags r:id="rId1"/>
            </p:custDataLst>
          </p:nvPr>
        </p:nvSpPr>
        <p:spPr>
          <a:xfrm>
            <a:off x="5678964" y="1799822"/>
            <a:ext cx="5627666" cy="270694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　笑面虎看罢，气得面红耳赤，暴跳如雷，嚷着：“好小子，胆敢来骂老爷。”便命家丁去抢花灯，王少忙挑起花灯，笑嘻嘻地说：“哎，老爷莫犯猜疑，我这四句诗是个谜，谜底就是‘针’，你想想是不是。这‘针’怎么是对你的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?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莫非是‘针’对你说的，不然你又怎么知道说的是你呢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?”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笑面虎一想，可不是，只好气得干瞪眼，灰溜溜走了，周围的人都乐得哈哈大笑。这事传开后，越传越远。</a:t>
            </a:r>
          </a:p>
        </p:txBody>
      </p:sp>
      <p:sp>
        <p:nvSpPr>
          <p:cNvPr id="5" name="5"/>
          <p:cNvSpPr txBox="1"/>
          <p:nvPr>
            <p:custDataLst>
              <p:tags r:id="rId2"/>
            </p:custDataLst>
          </p:nvPr>
        </p:nvSpPr>
        <p:spPr>
          <a:xfrm>
            <a:off x="5678964" y="4651962"/>
            <a:ext cx="5627666" cy="9813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第二年元宵节，人们纷纷仿效，将谜语写在花灯上，供人猜射取乐。以后相沿成习，猜灯谜、打灯虎成了元宵佳节的重要活动内容。</a:t>
            </a:r>
          </a:p>
        </p:txBody>
      </p:sp>
      <p:sp>
        <p:nvSpPr>
          <p:cNvPr id="6" name="Shape 460"/>
          <p:cNvSpPr/>
          <p:nvPr/>
        </p:nvSpPr>
        <p:spPr>
          <a:xfrm>
            <a:off x="480839" y="3824514"/>
            <a:ext cx="4867604" cy="231101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lvl1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相传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很久以前，有个财主，人称笑面虎。他见了衣着体面的人，就拼命巴结，见了粗衣烂衫的穷人，就吹胡子瞪眼。有个叫王少的青年，曾因衣服穿得破烂，一次去借粮时，被他赶出大门。王少回去后越想越气，于元宵之夜，扎了一顶大花灯，来到笑面虎家门前。这大花灯上题着一首诗。笑面虎上前观看，只见上面写着：头尖身细白如银，称称没有半毫分。眼睛长到屁股上，光认衣裳不认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514071" y="4759448"/>
            <a:ext cx="1616545" cy="2013256"/>
          </a:xfrm>
          <a:prstGeom prst="rect">
            <a:avLst/>
          </a:prstGeom>
        </p:spPr>
      </p:pic>
      <p:pic>
        <p:nvPicPr>
          <p:cNvPr id="8" name="Picture 2" descr="https://timgsa.baidu.com/timg?image&amp;quality=80&amp;size=b9999_10000&amp;sec=1515589144484&amp;di=95981f4e790abe2ff20d1d60cb190c27&amp;imgtype=0&amp;src=http%3A%2F%2Fpic38.nipic.com%2F20140222%2F17835884_203748188000_2.jp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691181" y="1603169"/>
            <a:ext cx="4446921" cy="2125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的习俗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1"/>
          <p:cNvSpPr txBox="1"/>
          <p:nvPr>
            <p:custDataLst>
              <p:tags r:id="rId3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9230" y="1984606"/>
            <a:ext cx="3214619" cy="2361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6824" y="2234371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 w="571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sp>
        <p:nvSpPr>
          <p:cNvPr id="5" name="矩形 4"/>
          <p:cNvSpPr/>
          <p:nvPr/>
        </p:nvSpPr>
        <p:spPr>
          <a:xfrm>
            <a:off x="4724446" y="3271534"/>
            <a:ext cx="648965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Lantern Festival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24447" y="2485579"/>
            <a:ext cx="5369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  宵  节  的  </a:t>
            </a:r>
            <a:r>
              <a:rPr lang="zh-CN" altLang="en-US" sz="44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美  食</a:t>
            </a:r>
            <a:endParaRPr lang="zh-CN" altLang="en-US" sz="44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102" y="1635158"/>
            <a:ext cx="2755631" cy="207282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401" y="4125027"/>
            <a:ext cx="2798307" cy="205453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021" y="1659175"/>
            <a:ext cx="2987299" cy="20728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</a:t>
            </a:r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美食</a:t>
            </a: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>
            <a:off x="3360181" y="2435506"/>
            <a:ext cx="686952" cy="0"/>
          </a:xfrm>
          <a:prstGeom prst="line">
            <a:avLst/>
          </a:prstGeom>
          <a:ln w="6350">
            <a:solidFill>
              <a:schemeClr val="bg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384152" y="5096718"/>
            <a:ext cx="686952" cy="0"/>
          </a:xfrm>
          <a:prstGeom prst="line">
            <a:avLst/>
          </a:prstGeom>
          <a:ln w="6350">
            <a:solidFill>
              <a:schemeClr val="bg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157764" y="2435506"/>
            <a:ext cx="686952" cy="0"/>
          </a:xfrm>
          <a:prstGeom prst="line">
            <a:avLst/>
          </a:prstGeom>
          <a:ln w="6350">
            <a:solidFill>
              <a:schemeClr val="bg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8157764" y="5126990"/>
            <a:ext cx="686952" cy="0"/>
          </a:xfrm>
          <a:prstGeom prst="line">
            <a:avLst/>
          </a:prstGeom>
          <a:ln w="6350">
            <a:solidFill>
              <a:schemeClr val="bg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45327" y="1802600"/>
            <a:ext cx="2933308" cy="1630258"/>
            <a:chOff x="155661" y="4399916"/>
            <a:chExt cx="2933308" cy="1630258"/>
          </a:xfrm>
        </p:grpSpPr>
        <p:sp>
          <p:nvSpPr>
            <p:cNvPr id="24" name="TextBox 23"/>
            <p:cNvSpPr txBox="1"/>
            <p:nvPr/>
          </p:nvSpPr>
          <p:spPr>
            <a:xfrm>
              <a:off x="155661" y="4854468"/>
              <a:ext cx="2933308" cy="117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元宵节，南方人吃汤圆，主要祈求全家团团圆圆。。水煮汤圆是最简单的做法，其实也是最健康的吃法。</a:t>
              </a:r>
              <a:endPara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55005" y="4399916"/>
              <a:ext cx="649537" cy="379143"/>
            </a:xfrm>
            <a:prstGeom prst="rect">
              <a:avLst/>
            </a:prstGeom>
            <a:solidFill>
              <a:srgbClr val="FF4747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元宵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45327" y="4467959"/>
            <a:ext cx="2933308" cy="1643071"/>
            <a:chOff x="71181" y="4375730"/>
            <a:chExt cx="2933308" cy="1643071"/>
          </a:xfrm>
        </p:grpSpPr>
        <p:sp>
          <p:nvSpPr>
            <p:cNvPr id="27" name="TextBox 23"/>
            <p:cNvSpPr txBox="1"/>
            <p:nvPr/>
          </p:nvSpPr>
          <p:spPr>
            <a:xfrm>
              <a:off x="71181" y="4843095"/>
              <a:ext cx="2933308" cy="117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在陕西等地有吃元宵茶的风俗，就是在热汤面中放进各种菜和水果，很像古时的“元宵粥”。也使元宵的营养更为全面。</a:t>
              </a:r>
              <a:endPara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4"/>
            <p:cNvSpPr txBox="1"/>
            <p:nvPr/>
          </p:nvSpPr>
          <p:spPr>
            <a:xfrm>
              <a:off x="2122517" y="4375730"/>
              <a:ext cx="881972" cy="3791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10000"/>
                </a:lnSpc>
                <a:defRPr b="1">
                  <a:solidFill>
                    <a:schemeClr val="accent1"/>
                  </a:solidFill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4747"/>
                  </a:solidFill>
                  <a:ea typeface="+mn-ea"/>
                  <a:cs typeface="+mn-ea"/>
                  <a:sym typeface="+mn-lt"/>
                </a:rPr>
                <a:t>元宵茶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23900" y="1802600"/>
            <a:ext cx="3074812" cy="2099293"/>
            <a:chOff x="442880" y="4399916"/>
            <a:chExt cx="3074812" cy="2099293"/>
          </a:xfrm>
        </p:grpSpPr>
        <p:sp>
          <p:nvSpPr>
            <p:cNvPr id="30" name="TextBox 23"/>
            <p:cNvSpPr txBox="1"/>
            <p:nvPr/>
          </p:nvSpPr>
          <p:spPr>
            <a:xfrm>
              <a:off x="442880" y="4796948"/>
              <a:ext cx="3074812" cy="1702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正月十五到了，北方有吃饺子的习惯，河南人有“十五扁、十六圆”的元宵节习俗、传统，所以正月十五应该吃饺子。饺子是一种历史悠久的民间吃食，深受老百姓的欢迎，民间有“好吃不过饺子”的俗语。</a:t>
              </a:r>
              <a:endPara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448680" y="4399916"/>
              <a:ext cx="649537" cy="3791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rgbClr val="FF4B4B"/>
                  </a:solidFill>
                  <a:cs typeface="+mn-ea"/>
                  <a:sym typeface="+mn-lt"/>
                </a:rPr>
                <a:t>饺子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23900" y="4297424"/>
            <a:ext cx="3074812" cy="2150860"/>
            <a:chOff x="380229" y="4399916"/>
            <a:chExt cx="3074812" cy="2150860"/>
          </a:xfrm>
        </p:grpSpPr>
        <p:sp>
          <p:nvSpPr>
            <p:cNvPr id="33" name="TextBox 23"/>
            <p:cNvSpPr txBox="1"/>
            <p:nvPr/>
          </p:nvSpPr>
          <p:spPr>
            <a:xfrm>
              <a:off x="380229" y="4833383"/>
              <a:ext cx="3074812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广东人过元宵节时喜欢“偷”摘生菜，拌以糕饼煮食，据说这种食品代表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吉祥。经常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成为南方饭桌上常见蔬菜的生菜，名字就和“生财”谐音，因此也被看做是象征富贵吉祥的喜庆之物。</a:t>
              </a:r>
              <a:endPara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448680" y="4399916"/>
              <a:ext cx="649537" cy="379143"/>
            </a:xfrm>
            <a:prstGeom prst="rect">
              <a:avLst/>
            </a:prstGeom>
            <a:solidFill>
              <a:srgbClr val="FF4B4B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生菜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417" y="4169908"/>
            <a:ext cx="2987299" cy="2048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9230" y="1984606"/>
            <a:ext cx="3214619" cy="2361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6824" y="2234371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 w="571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肆</a:t>
            </a:r>
            <a:endParaRPr lang="zh-CN" altLang="en-US" sz="11500" b="1" dirty="0">
              <a:ln w="571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4446" y="3271534"/>
            <a:ext cx="648965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Lantern Festival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24447" y="2485579"/>
            <a:ext cx="5369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  宵  节  的  </a:t>
            </a:r>
            <a:r>
              <a:rPr lang="zh-CN" altLang="en-US" sz="44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活  动</a:t>
            </a:r>
            <a:endParaRPr lang="zh-CN" altLang="en-US" sz="44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的活动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93" name="圆角矩形 92"/>
          <p:cNvSpPr/>
          <p:nvPr/>
        </p:nvSpPr>
        <p:spPr>
          <a:xfrm>
            <a:off x="1233586" y="2728247"/>
            <a:ext cx="1296232" cy="1794391"/>
          </a:xfrm>
          <a:prstGeom prst="roundRect">
            <a:avLst>
              <a:gd name="adj" fmla="val 10000"/>
            </a:avLst>
          </a:prstGeom>
          <a:noFill/>
          <a:ln>
            <a:solidFill>
              <a:srgbClr val="E6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任意多边形 94"/>
          <p:cNvSpPr/>
          <p:nvPr/>
        </p:nvSpPr>
        <p:spPr>
          <a:xfrm>
            <a:off x="1521638" y="3930906"/>
            <a:ext cx="1152206" cy="458194"/>
          </a:xfrm>
          <a:custGeom>
            <a:avLst/>
            <a:gdLst>
              <a:gd name="connsiteX0" fmla="*/ 0 w 1152206"/>
              <a:gd name="connsiteY0" fmla="*/ 45819 h 458194"/>
              <a:gd name="connsiteX1" fmla="*/ 45819 w 1152206"/>
              <a:gd name="connsiteY1" fmla="*/ 0 h 458194"/>
              <a:gd name="connsiteX2" fmla="*/ 1106387 w 1152206"/>
              <a:gd name="connsiteY2" fmla="*/ 0 h 458194"/>
              <a:gd name="connsiteX3" fmla="*/ 1152206 w 1152206"/>
              <a:gd name="connsiteY3" fmla="*/ 45819 h 458194"/>
              <a:gd name="connsiteX4" fmla="*/ 1152206 w 1152206"/>
              <a:gd name="connsiteY4" fmla="*/ 412375 h 458194"/>
              <a:gd name="connsiteX5" fmla="*/ 1106387 w 1152206"/>
              <a:gd name="connsiteY5" fmla="*/ 458194 h 458194"/>
              <a:gd name="connsiteX6" fmla="*/ 45819 w 1152206"/>
              <a:gd name="connsiteY6" fmla="*/ 458194 h 458194"/>
              <a:gd name="connsiteX7" fmla="*/ 0 w 1152206"/>
              <a:gd name="connsiteY7" fmla="*/ 412375 h 458194"/>
              <a:gd name="connsiteX8" fmla="*/ 0 w 1152206"/>
              <a:gd name="connsiteY8" fmla="*/ 4581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06" h="458194">
                <a:moveTo>
                  <a:pt x="0" y="45819"/>
                </a:moveTo>
                <a:cubicBezTo>
                  <a:pt x="0" y="20514"/>
                  <a:pt x="20514" y="0"/>
                  <a:pt x="45819" y="0"/>
                </a:cubicBezTo>
                <a:lnTo>
                  <a:pt x="1106387" y="0"/>
                </a:lnTo>
                <a:cubicBezTo>
                  <a:pt x="1131692" y="0"/>
                  <a:pt x="1152206" y="20514"/>
                  <a:pt x="1152206" y="45819"/>
                </a:cubicBezTo>
                <a:lnTo>
                  <a:pt x="1152206" y="412375"/>
                </a:lnTo>
                <a:cubicBezTo>
                  <a:pt x="1152206" y="437680"/>
                  <a:pt x="1131692" y="458194"/>
                  <a:pt x="1106387" y="458194"/>
                </a:cubicBezTo>
                <a:lnTo>
                  <a:pt x="45819" y="458194"/>
                </a:lnTo>
                <a:cubicBezTo>
                  <a:pt x="20514" y="458194"/>
                  <a:pt x="0" y="437680"/>
                  <a:pt x="0" y="412375"/>
                </a:cubicBezTo>
                <a:lnTo>
                  <a:pt x="0" y="45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20" tIns="38820" rIns="51520" bIns="388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 smtClean="0">
                <a:solidFill>
                  <a:schemeClr val="bg1"/>
                </a:solidFill>
                <a:cs typeface="+mn-ea"/>
                <a:sym typeface="+mn-lt"/>
              </a:rPr>
              <a:t>挂花灯</a:t>
            </a:r>
            <a:endParaRPr lang="en-US" sz="3200" b="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4" name="圆角矩形 1023"/>
          <p:cNvSpPr/>
          <p:nvPr/>
        </p:nvSpPr>
        <p:spPr>
          <a:xfrm>
            <a:off x="2959487" y="3090882"/>
            <a:ext cx="1296232" cy="1069120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7" name="任意多边形 1026"/>
          <p:cNvSpPr/>
          <p:nvPr/>
        </p:nvSpPr>
        <p:spPr>
          <a:xfrm>
            <a:off x="3247539" y="2861785"/>
            <a:ext cx="1152206" cy="458194"/>
          </a:xfrm>
          <a:custGeom>
            <a:avLst/>
            <a:gdLst>
              <a:gd name="connsiteX0" fmla="*/ 0 w 1152206"/>
              <a:gd name="connsiteY0" fmla="*/ 45819 h 458194"/>
              <a:gd name="connsiteX1" fmla="*/ 45819 w 1152206"/>
              <a:gd name="connsiteY1" fmla="*/ 0 h 458194"/>
              <a:gd name="connsiteX2" fmla="*/ 1106387 w 1152206"/>
              <a:gd name="connsiteY2" fmla="*/ 0 h 458194"/>
              <a:gd name="connsiteX3" fmla="*/ 1152206 w 1152206"/>
              <a:gd name="connsiteY3" fmla="*/ 45819 h 458194"/>
              <a:gd name="connsiteX4" fmla="*/ 1152206 w 1152206"/>
              <a:gd name="connsiteY4" fmla="*/ 412375 h 458194"/>
              <a:gd name="connsiteX5" fmla="*/ 1106387 w 1152206"/>
              <a:gd name="connsiteY5" fmla="*/ 458194 h 458194"/>
              <a:gd name="connsiteX6" fmla="*/ 45819 w 1152206"/>
              <a:gd name="connsiteY6" fmla="*/ 458194 h 458194"/>
              <a:gd name="connsiteX7" fmla="*/ 0 w 1152206"/>
              <a:gd name="connsiteY7" fmla="*/ 412375 h 458194"/>
              <a:gd name="connsiteX8" fmla="*/ 0 w 1152206"/>
              <a:gd name="connsiteY8" fmla="*/ 4581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06" h="458194">
                <a:moveTo>
                  <a:pt x="0" y="45819"/>
                </a:moveTo>
                <a:cubicBezTo>
                  <a:pt x="0" y="20514"/>
                  <a:pt x="20514" y="0"/>
                  <a:pt x="45819" y="0"/>
                </a:cubicBezTo>
                <a:lnTo>
                  <a:pt x="1106387" y="0"/>
                </a:lnTo>
                <a:cubicBezTo>
                  <a:pt x="1131692" y="0"/>
                  <a:pt x="1152206" y="20514"/>
                  <a:pt x="1152206" y="45819"/>
                </a:cubicBezTo>
                <a:lnTo>
                  <a:pt x="1152206" y="412375"/>
                </a:lnTo>
                <a:cubicBezTo>
                  <a:pt x="1152206" y="437680"/>
                  <a:pt x="1131692" y="458194"/>
                  <a:pt x="1106387" y="458194"/>
                </a:cubicBezTo>
                <a:lnTo>
                  <a:pt x="45819" y="458194"/>
                </a:lnTo>
                <a:cubicBezTo>
                  <a:pt x="20514" y="458194"/>
                  <a:pt x="0" y="437680"/>
                  <a:pt x="0" y="412375"/>
                </a:cubicBezTo>
                <a:lnTo>
                  <a:pt x="0" y="45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20" tIns="38820" rIns="51520" bIns="388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 smtClean="0">
                <a:solidFill>
                  <a:schemeClr val="bg1"/>
                </a:solidFill>
                <a:cs typeface="+mn-ea"/>
                <a:sym typeface="+mn-lt"/>
              </a:rPr>
              <a:t>猜灯谜</a:t>
            </a:r>
            <a:endParaRPr lang="en-US" sz="2000" b="1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9" name="圆角矩形 1028"/>
          <p:cNvSpPr/>
          <p:nvPr/>
        </p:nvSpPr>
        <p:spPr>
          <a:xfrm>
            <a:off x="4685388" y="2780393"/>
            <a:ext cx="1296232" cy="1690098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3" name="任意多边形 1032"/>
          <p:cNvSpPr/>
          <p:nvPr/>
        </p:nvSpPr>
        <p:spPr>
          <a:xfrm>
            <a:off x="4973440" y="3930906"/>
            <a:ext cx="1152206" cy="458194"/>
          </a:xfrm>
          <a:custGeom>
            <a:avLst/>
            <a:gdLst>
              <a:gd name="connsiteX0" fmla="*/ 0 w 1152206"/>
              <a:gd name="connsiteY0" fmla="*/ 45819 h 458194"/>
              <a:gd name="connsiteX1" fmla="*/ 45819 w 1152206"/>
              <a:gd name="connsiteY1" fmla="*/ 0 h 458194"/>
              <a:gd name="connsiteX2" fmla="*/ 1106387 w 1152206"/>
              <a:gd name="connsiteY2" fmla="*/ 0 h 458194"/>
              <a:gd name="connsiteX3" fmla="*/ 1152206 w 1152206"/>
              <a:gd name="connsiteY3" fmla="*/ 45819 h 458194"/>
              <a:gd name="connsiteX4" fmla="*/ 1152206 w 1152206"/>
              <a:gd name="connsiteY4" fmla="*/ 412375 h 458194"/>
              <a:gd name="connsiteX5" fmla="*/ 1106387 w 1152206"/>
              <a:gd name="connsiteY5" fmla="*/ 458194 h 458194"/>
              <a:gd name="connsiteX6" fmla="*/ 45819 w 1152206"/>
              <a:gd name="connsiteY6" fmla="*/ 458194 h 458194"/>
              <a:gd name="connsiteX7" fmla="*/ 0 w 1152206"/>
              <a:gd name="connsiteY7" fmla="*/ 412375 h 458194"/>
              <a:gd name="connsiteX8" fmla="*/ 0 w 1152206"/>
              <a:gd name="connsiteY8" fmla="*/ 4581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06" h="458194">
                <a:moveTo>
                  <a:pt x="0" y="45819"/>
                </a:moveTo>
                <a:cubicBezTo>
                  <a:pt x="0" y="20514"/>
                  <a:pt x="20514" y="0"/>
                  <a:pt x="45819" y="0"/>
                </a:cubicBezTo>
                <a:lnTo>
                  <a:pt x="1106387" y="0"/>
                </a:lnTo>
                <a:cubicBezTo>
                  <a:pt x="1131692" y="0"/>
                  <a:pt x="1152206" y="20514"/>
                  <a:pt x="1152206" y="45819"/>
                </a:cubicBezTo>
                <a:lnTo>
                  <a:pt x="1152206" y="412375"/>
                </a:lnTo>
                <a:cubicBezTo>
                  <a:pt x="1152206" y="437680"/>
                  <a:pt x="1131692" y="458194"/>
                  <a:pt x="1106387" y="458194"/>
                </a:cubicBezTo>
                <a:lnTo>
                  <a:pt x="45819" y="458194"/>
                </a:lnTo>
                <a:cubicBezTo>
                  <a:pt x="20514" y="458194"/>
                  <a:pt x="0" y="437680"/>
                  <a:pt x="0" y="412375"/>
                </a:cubicBezTo>
                <a:lnTo>
                  <a:pt x="0" y="45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20" tIns="38820" rIns="51520" bIns="388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smtClean="0">
                <a:solidFill>
                  <a:schemeClr val="bg1"/>
                </a:solidFill>
                <a:cs typeface="+mn-ea"/>
                <a:sym typeface="+mn-lt"/>
              </a:rPr>
              <a:t>放灯</a:t>
            </a:r>
            <a:endParaRPr lang="en-US" sz="2000" b="1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35" name="圆角矩形 1034"/>
          <p:cNvSpPr/>
          <p:nvPr/>
        </p:nvSpPr>
        <p:spPr>
          <a:xfrm>
            <a:off x="6411289" y="3090882"/>
            <a:ext cx="1296232" cy="1069120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9" name="任意多边形 1038"/>
          <p:cNvSpPr/>
          <p:nvPr/>
        </p:nvSpPr>
        <p:spPr>
          <a:xfrm>
            <a:off x="6699341" y="2861785"/>
            <a:ext cx="1152206" cy="458194"/>
          </a:xfrm>
          <a:custGeom>
            <a:avLst/>
            <a:gdLst>
              <a:gd name="connsiteX0" fmla="*/ 0 w 1152206"/>
              <a:gd name="connsiteY0" fmla="*/ 45819 h 458194"/>
              <a:gd name="connsiteX1" fmla="*/ 45819 w 1152206"/>
              <a:gd name="connsiteY1" fmla="*/ 0 h 458194"/>
              <a:gd name="connsiteX2" fmla="*/ 1106387 w 1152206"/>
              <a:gd name="connsiteY2" fmla="*/ 0 h 458194"/>
              <a:gd name="connsiteX3" fmla="*/ 1152206 w 1152206"/>
              <a:gd name="connsiteY3" fmla="*/ 45819 h 458194"/>
              <a:gd name="connsiteX4" fmla="*/ 1152206 w 1152206"/>
              <a:gd name="connsiteY4" fmla="*/ 412375 h 458194"/>
              <a:gd name="connsiteX5" fmla="*/ 1106387 w 1152206"/>
              <a:gd name="connsiteY5" fmla="*/ 458194 h 458194"/>
              <a:gd name="connsiteX6" fmla="*/ 45819 w 1152206"/>
              <a:gd name="connsiteY6" fmla="*/ 458194 h 458194"/>
              <a:gd name="connsiteX7" fmla="*/ 0 w 1152206"/>
              <a:gd name="connsiteY7" fmla="*/ 412375 h 458194"/>
              <a:gd name="connsiteX8" fmla="*/ 0 w 1152206"/>
              <a:gd name="connsiteY8" fmla="*/ 4581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06" h="458194">
                <a:moveTo>
                  <a:pt x="0" y="45819"/>
                </a:moveTo>
                <a:cubicBezTo>
                  <a:pt x="0" y="20514"/>
                  <a:pt x="20514" y="0"/>
                  <a:pt x="45819" y="0"/>
                </a:cubicBezTo>
                <a:lnTo>
                  <a:pt x="1106387" y="0"/>
                </a:lnTo>
                <a:cubicBezTo>
                  <a:pt x="1131692" y="0"/>
                  <a:pt x="1152206" y="20514"/>
                  <a:pt x="1152206" y="45819"/>
                </a:cubicBezTo>
                <a:lnTo>
                  <a:pt x="1152206" y="412375"/>
                </a:lnTo>
                <a:cubicBezTo>
                  <a:pt x="1152206" y="437680"/>
                  <a:pt x="1131692" y="458194"/>
                  <a:pt x="1106387" y="458194"/>
                </a:cubicBezTo>
                <a:lnTo>
                  <a:pt x="45819" y="458194"/>
                </a:lnTo>
                <a:cubicBezTo>
                  <a:pt x="20514" y="458194"/>
                  <a:pt x="0" y="437680"/>
                  <a:pt x="0" y="412375"/>
                </a:cubicBezTo>
                <a:lnTo>
                  <a:pt x="0" y="45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20" tIns="38820" rIns="51520" bIns="388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 smtClean="0">
                <a:solidFill>
                  <a:schemeClr val="bg1"/>
                </a:solidFill>
                <a:cs typeface="+mn-ea"/>
                <a:sym typeface="+mn-lt"/>
              </a:rPr>
              <a:t>舞龙狮</a:t>
            </a:r>
            <a:endParaRPr lang="en-US" sz="2000" b="1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1" name="圆角矩形 1040"/>
          <p:cNvSpPr/>
          <p:nvPr/>
        </p:nvSpPr>
        <p:spPr>
          <a:xfrm>
            <a:off x="8137190" y="3090882"/>
            <a:ext cx="1296232" cy="1069120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3" name="任意多边形 1042"/>
          <p:cNvSpPr/>
          <p:nvPr/>
        </p:nvSpPr>
        <p:spPr>
          <a:xfrm>
            <a:off x="8425242" y="3930906"/>
            <a:ext cx="1152206" cy="458194"/>
          </a:xfrm>
          <a:custGeom>
            <a:avLst/>
            <a:gdLst>
              <a:gd name="connsiteX0" fmla="*/ 0 w 1152206"/>
              <a:gd name="connsiteY0" fmla="*/ 45819 h 458194"/>
              <a:gd name="connsiteX1" fmla="*/ 45819 w 1152206"/>
              <a:gd name="connsiteY1" fmla="*/ 0 h 458194"/>
              <a:gd name="connsiteX2" fmla="*/ 1106387 w 1152206"/>
              <a:gd name="connsiteY2" fmla="*/ 0 h 458194"/>
              <a:gd name="connsiteX3" fmla="*/ 1152206 w 1152206"/>
              <a:gd name="connsiteY3" fmla="*/ 45819 h 458194"/>
              <a:gd name="connsiteX4" fmla="*/ 1152206 w 1152206"/>
              <a:gd name="connsiteY4" fmla="*/ 412375 h 458194"/>
              <a:gd name="connsiteX5" fmla="*/ 1106387 w 1152206"/>
              <a:gd name="connsiteY5" fmla="*/ 458194 h 458194"/>
              <a:gd name="connsiteX6" fmla="*/ 45819 w 1152206"/>
              <a:gd name="connsiteY6" fmla="*/ 458194 h 458194"/>
              <a:gd name="connsiteX7" fmla="*/ 0 w 1152206"/>
              <a:gd name="connsiteY7" fmla="*/ 412375 h 458194"/>
              <a:gd name="connsiteX8" fmla="*/ 0 w 1152206"/>
              <a:gd name="connsiteY8" fmla="*/ 4581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06" h="458194">
                <a:moveTo>
                  <a:pt x="0" y="45819"/>
                </a:moveTo>
                <a:cubicBezTo>
                  <a:pt x="0" y="20514"/>
                  <a:pt x="20514" y="0"/>
                  <a:pt x="45819" y="0"/>
                </a:cubicBezTo>
                <a:lnTo>
                  <a:pt x="1106387" y="0"/>
                </a:lnTo>
                <a:cubicBezTo>
                  <a:pt x="1131692" y="0"/>
                  <a:pt x="1152206" y="20514"/>
                  <a:pt x="1152206" y="45819"/>
                </a:cubicBezTo>
                <a:lnTo>
                  <a:pt x="1152206" y="412375"/>
                </a:lnTo>
                <a:cubicBezTo>
                  <a:pt x="1152206" y="437680"/>
                  <a:pt x="1131692" y="458194"/>
                  <a:pt x="1106387" y="458194"/>
                </a:cubicBezTo>
                <a:lnTo>
                  <a:pt x="45819" y="458194"/>
                </a:lnTo>
                <a:cubicBezTo>
                  <a:pt x="20514" y="458194"/>
                  <a:pt x="0" y="437680"/>
                  <a:pt x="0" y="412375"/>
                </a:cubicBezTo>
                <a:lnTo>
                  <a:pt x="0" y="45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20" tIns="38820" rIns="51520" bIns="388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 smtClean="0">
                <a:solidFill>
                  <a:schemeClr val="bg1"/>
                </a:solidFill>
                <a:cs typeface="+mn-ea"/>
                <a:sym typeface="+mn-lt"/>
              </a:rPr>
              <a:t>踩高跷</a:t>
            </a:r>
            <a:endParaRPr lang="en-US" sz="2000" b="1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4" name="圆角矩形 1043"/>
          <p:cNvSpPr/>
          <p:nvPr/>
        </p:nvSpPr>
        <p:spPr>
          <a:xfrm>
            <a:off x="9863091" y="2775507"/>
            <a:ext cx="1296232" cy="1699870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5" name="任意多边形 1044"/>
          <p:cNvSpPr/>
          <p:nvPr/>
        </p:nvSpPr>
        <p:spPr>
          <a:xfrm>
            <a:off x="10151143" y="2861785"/>
            <a:ext cx="1152206" cy="458194"/>
          </a:xfrm>
          <a:custGeom>
            <a:avLst/>
            <a:gdLst>
              <a:gd name="connsiteX0" fmla="*/ 0 w 1152206"/>
              <a:gd name="connsiteY0" fmla="*/ 45819 h 458194"/>
              <a:gd name="connsiteX1" fmla="*/ 45819 w 1152206"/>
              <a:gd name="connsiteY1" fmla="*/ 0 h 458194"/>
              <a:gd name="connsiteX2" fmla="*/ 1106387 w 1152206"/>
              <a:gd name="connsiteY2" fmla="*/ 0 h 458194"/>
              <a:gd name="connsiteX3" fmla="*/ 1152206 w 1152206"/>
              <a:gd name="connsiteY3" fmla="*/ 45819 h 458194"/>
              <a:gd name="connsiteX4" fmla="*/ 1152206 w 1152206"/>
              <a:gd name="connsiteY4" fmla="*/ 412375 h 458194"/>
              <a:gd name="connsiteX5" fmla="*/ 1106387 w 1152206"/>
              <a:gd name="connsiteY5" fmla="*/ 458194 h 458194"/>
              <a:gd name="connsiteX6" fmla="*/ 45819 w 1152206"/>
              <a:gd name="connsiteY6" fmla="*/ 458194 h 458194"/>
              <a:gd name="connsiteX7" fmla="*/ 0 w 1152206"/>
              <a:gd name="connsiteY7" fmla="*/ 412375 h 458194"/>
              <a:gd name="connsiteX8" fmla="*/ 0 w 1152206"/>
              <a:gd name="connsiteY8" fmla="*/ 4581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206" h="458194">
                <a:moveTo>
                  <a:pt x="0" y="45819"/>
                </a:moveTo>
                <a:cubicBezTo>
                  <a:pt x="0" y="20514"/>
                  <a:pt x="20514" y="0"/>
                  <a:pt x="45819" y="0"/>
                </a:cubicBezTo>
                <a:lnTo>
                  <a:pt x="1106387" y="0"/>
                </a:lnTo>
                <a:cubicBezTo>
                  <a:pt x="1131692" y="0"/>
                  <a:pt x="1152206" y="20514"/>
                  <a:pt x="1152206" y="45819"/>
                </a:cubicBezTo>
                <a:lnTo>
                  <a:pt x="1152206" y="412375"/>
                </a:lnTo>
                <a:cubicBezTo>
                  <a:pt x="1152206" y="437680"/>
                  <a:pt x="1131692" y="458194"/>
                  <a:pt x="1106387" y="458194"/>
                </a:cubicBezTo>
                <a:lnTo>
                  <a:pt x="45819" y="458194"/>
                </a:lnTo>
                <a:cubicBezTo>
                  <a:pt x="20514" y="458194"/>
                  <a:pt x="0" y="437680"/>
                  <a:pt x="0" y="412375"/>
                </a:cubicBezTo>
                <a:lnTo>
                  <a:pt x="0" y="45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20" tIns="38820" rIns="51520" bIns="388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 smtClean="0">
                <a:solidFill>
                  <a:schemeClr val="bg1"/>
                </a:solidFill>
                <a:cs typeface="+mn-ea"/>
                <a:sym typeface="+mn-lt"/>
              </a:rPr>
              <a:t>耍龙灯</a:t>
            </a:r>
            <a:endParaRPr lang="en-US" sz="2000" b="1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6" name="Picture 2" descr="https://timgsa.baidu.com/timg?image&amp;quality=80&amp;size=b9999_10000&amp;sec=1515734122521&amp;di=06622b6fe8b766dc79302971f835aa66&amp;imgtype=0&amp;src=http%3A%2F%2Fstatic8.photo.sina.com.cn%2Fmiddle%2F515eea5bt98837598f0b7%2669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3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4126" y="1901203"/>
            <a:ext cx="1979837" cy="256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978" y="3688637"/>
            <a:ext cx="2230096" cy="2362095"/>
          </a:xfrm>
          <a:prstGeom prst="rect">
            <a:avLst/>
          </a:prstGeom>
        </p:spPr>
      </p:pic>
      <p:pic>
        <p:nvPicPr>
          <p:cNvPr id="1030" name="Picture 6" descr="https://ss1.bdstatic.com/70cFvXSh_Q1YnxGkpoWK1HF6hhy/it/u=912732422,1003758629&amp;fm=27&amp;gp=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99745" y="1484099"/>
            <a:ext cx="2127333" cy="23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15735113140&amp;di=520b42278e9b4c9dd23e95ec598822dd&amp;imgtype=0&amp;src=http%3A%2F%2Ffile.linyiren.com%2Fdata%2Fattachment%2Fforum%2F201602%2F14%2F094938pktxtxwcogczuijl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4" b="98311" l="10000" r="90000">
                        <a14:foregroundMark x1="40750" y1="37148" x2="45125" y2="45403"/>
                        <a14:foregroundMark x1="52750" y1="39400" x2="59750" y2="51782"/>
                        <a14:foregroundMark x1="71500" y1="34897" x2="70625" y2="47655"/>
                        <a14:foregroundMark x1="32125" y1="69606" x2="22000" y2="70169"/>
                        <a14:foregroundMark x1="24125" y1="62852" x2="21500" y2="73171"/>
                        <a14:foregroundMark x1="24000" y1="64165" x2="22250" y2="64916"/>
                        <a14:foregroundMark x1="22000" y1="69606" x2="25000" y2="80300"/>
                        <a14:foregroundMark x1="26625" y1="76173" x2="33000" y2="84615"/>
                        <a14:foregroundMark x1="27125" y1="77298" x2="30000" y2="85929"/>
                        <a14:foregroundMark x1="32000" y1="86304" x2="21750" y2="77674"/>
                        <a14:foregroundMark x1="22125" y1="77674" x2="20625" y2="69794"/>
                        <a14:foregroundMark x1="22500" y1="67355" x2="23500" y2="64165"/>
                        <a14:foregroundMark x1="26250" y1="65854" x2="26000" y2="34897"/>
                        <a14:foregroundMark x1="63750" y1="33396" x2="59000" y2="21951"/>
                        <a14:foregroundMark x1="52625" y1="26829" x2="63250" y2="17073"/>
                        <a14:foregroundMark x1="58250" y1="21576" x2="57250" y2="16323"/>
                        <a14:foregroundMark x1="81125" y1="74859" x2="83500" y2="82364"/>
                        <a14:foregroundMark x1="81000" y1="74109" x2="85625" y2="78612"/>
                        <a14:foregroundMark x1="41250" y1="45216" x2="41250" y2="36398"/>
                      </a14:backgroundRemoval>
                    </a14:imgEffect>
                    <a14:imgEffect>
                      <a14:brightnessContrast bright="20000" contrast="2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79310" y="3133686"/>
            <a:ext cx="3526730" cy="23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1312" y="622798"/>
            <a:ext cx="1798476" cy="3310415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9719197" y="3319979"/>
            <a:ext cx="2107941" cy="2308432"/>
          </a:xfrm>
          <a:prstGeom prst="rect">
            <a:avLst/>
          </a:prstGeom>
        </p:spPr>
      </p:pic>
      <p:sp>
        <p:nvSpPr>
          <p:cNvPr id="94" name="形状 93"/>
          <p:cNvSpPr/>
          <p:nvPr/>
        </p:nvSpPr>
        <p:spPr>
          <a:xfrm>
            <a:off x="1940582" y="3268463"/>
            <a:ext cx="1543330" cy="1543330"/>
          </a:xfrm>
          <a:prstGeom prst="leftCircularArrow">
            <a:avLst>
              <a:gd name="adj1" fmla="val 3887"/>
              <a:gd name="adj2" fmla="val 486747"/>
              <a:gd name="adj3" fmla="val 2262258"/>
              <a:gd name="adj4" fmla="val 9024489"/>
              <a:gd name="adj5" fmla="val 453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" name="环形箭头 1024"/>
          <p:cNvSpPr/>
          <p:nvPr/>
        </p:nvSpPr>
        <p:spPr>
          <a:xfrm>
            <a:off x="3656937" y="2394950"/>
            <a:ext cx="1708968" cy="1708968"/>
          </a:xfrm>
          <a:prstGeom prst="circularArrow">
            <a:avLst>
              <a:gd name="adj1" fmla="val 3510"/>
              <a:gd name="adj2" fmla="val 435614"/>
              <a:gd name="adj3" fmla="val 19377769"/>
              <a:gd name="adj4" fmla="val 12564405"/>
              <a:gd name="adj5" fmla="val 40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1" name="形状 1030"/>
          <p:cNvSpPr/>
          <p:nvPr/>
        </p:nvSpPr>
        <p:spPr>
          <a:xfrm>
            <a:off x="5392384" y="3268463"/>
            <a:ext cx="1543330" cy="1543330"/>
          </a:xfrm>
          <a:prstGeom prst="leftCircularArrow">
            <a:avLst>
              <a:gd name="adj1" fmla="val 3887"/>
              <a:gd name="adj2" fmla="val 486747"/>
              <a:gd name="adj3" fmla="val 2262258"/>
              <a:gd name="adj4" fmla="val 9024489"/>
              <a:gd name="adj5" fmla="val 453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7" name="环形箭头 1036"/>
          <p:cNvSpPr/>
          <p:nvPr/>
        </p:nvSpPr>
        <p:spPr>
          <a:xfrm>
            <a:off x="7107483" y="2397172"/>
            <a:ext cx="1708960" cy="1708960"/>
          </a:xfrm>
          <a:prstGeom prst="circularArrow">
            <a:avLst>
              <a:gd name="adj1" fmla="val 3510"/>
              <a:gd name="adj2" fmla="val 435617"/>
              <a:gd name="adj3" fmla="val 19388872"/>
              <a:gd name="adj4" fmla="val 12575511"/>
              <a:gd name="adj5" fmla="val 4095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2" name="形状 1041"/>
          <p:cNvSpPr/>
          <p:nvPr/>
        </p:nvSpPr>
        <p:spPr>
          <a:xfrm>
            <a:off x="8845460" y="3270711"/>
            <a:ext cx="1543340" cy="1543340"/>
          </a:xfrm>
          <a:prstGeom prst="leftCircularArrow">
            <a:avLst>
              <a:gd name="adj1" fmla="val 3887"/>
              <a:gd name="adj2" fmla="val 486744"/>
              <a:gd name="adj3" fmla="val 2274857"/>
              <a:gd name="adj4" fmla="val 9037091"/>
              <a:gd name="adj5" fmla="val 453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5" grpId="0" animBg="1"/>
      <p:bldP spid="1027" grpId="0" animBg="1"/>
      <p:bldP spid="1033" grpId="0" animBg="1"/>
      <p:bldP spid="1039" grpId="0" animBg="1"/>
      <p:bldP spid="1043" grpId="0" animBg="1"/>
      <p:bldP spid="10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的挂花灯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2"/>
          <p:cNvSpPr txBox="1"/>
          <p:nvPr>
            <p:custDataLst>
              <p:tags r:id="rId2"/>
            </p:custDataLst>
          </p:nvPr>
        </p:nvSpPr>
        <p:spPr>
          <a:xfrm>
            <a:off x="680226" y="2051181"/>
            <a:ext cx="6066262" cy="38693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     传说在很久以前，有一只神鸟困为迷路而降落人间，被不知情的猎人给射死了。天帝知道后十分震怒，就下令让天兵于正月十五日到人间放火，把人类通通烧死。天帝的女儿把这个消息告诉了人们。</a:t>
            </a:r>
            <a:endParaRPr lang="en-US" altLang="zh-CN" sz="1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    有个老人家想出个法子，他说：“在正月十四、十五、十六日这三天，每户人家都在家里挂起红灯笼、点爆竹、放烟火。这样一来，天帝就会以为人们都被烧死了”。到了正月十五这天晚上，天兵往下一看，发觉人间一片红光，以为是大火燃烧的火焰，就禀告天帝不用下凡放火了。</a:t>
            </a:r>
            <a:endParaRPr lang="en-US" altLang="zh-CN" sz="1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人们就这样保住了生命及财产。为了纪念这次的成功，从此每到正月十五，家家户户都悬挂灯笼，放烟火来纪念这个日子。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1"/>
          <p:cNvSpPr txBox="1"/>
          <p:nvPr>
            <p:custDataLst>
              <p:tags r:id="rId3"/>
            </p:custDataLst>
          </p:nvPr>
        </p:nvSpPr>
        <p:spPr>
          <a:xfrm>
            <a:off x="680226" y="1525128"/>
            <a:ext cx="952298" cy="377377"/>
          </a:xfrm>
          <a:prstGeom prst="rect">
            <a:avLst/>
          </a:prstGeom>
          <a:gradFill>
            <a:gsLst>
              <a:gs pos="0">
                <a:srgbClr val="E60000"/>
              </a:gs>
              <a:gs pos="100000">
                <a:srgbClr val="FF5050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传 说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Picture 10" descr="https://timgsa.baidu.com/timg?image&amp;quality=80&amp;size=b9999_10000&amp;sec=1515587714954&amp;di=cab9a4dbaef500d0fcd061d05b304923&amp;imgtype=0&amp;src=http%3A%2F%2Fimgsrc.baidu.com%2Fimage%2Fc0%253Dshijue1%252C0%252C0%252C294%252C40%2Fsign%3D17dddde7dd2a6059461de959405d5eee%2F242dd42a2834349b45e95fabc3ea15ce36d3be34.jp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7083702" y="1941147"/>
            <a:ext cx="4445420" cy="408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</a:t>
            </a:r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猜灯谜</a:t>
            </a: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78350" y="2240106"/>
            <a:ext cx="459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    猜灯谜又称打灯谜，是中国独有的富有</a:t>
            </a:r>
            <a:r>
              <a:rPr lang="zh-CN" altLang="en-US" sz="1600" dirty="0" smtClean="0">
                <a:solidFill>
                  <a:srgbClr val="333333"/>
                </a:solidFill>
                <a:cs typeface="+mn-ea"/>
                <a:sym typeface="+mn-lt"/>
              </a:rPr>
              <a:t>民族风格</a:t>
            </a: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的一种传统民俗文娱活动形式，是从古代就开始流传的元宵节特色活动。</a:t>
            </a:r>
            <a:endParaRPr lang="en-US" altLang="zh-CN" sz="1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每逢农历正月十五，中国民间都要挂起彩灯，燃放焰火，后来有好事者把谜语写在纸条上，贴在五光十色的彩灯上供人猜。</a:t>
            </a:r>
            <a:endParaRPr lang="en-US" altLang="zh-CN" sz="1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因为谜语能启迪智慧又迎合节日气氛，所以响应的人众多，而后猜灯谜逐渐成为元宵节不可缺少的节目。灯谜增添节日气氛，展现了古代中国劳动人民的聪明才智和对美好生活的</a:t>
            </a:r>
            <a:r>
              <a:rPr lang="zh-CN" altLang="en-US" sz="1600" dirty="0" smtClean="0">
                <a:solidFill>
                  <a:srgbClr val="333333"/>
                </a:solidFill>
                <a:cs typeface="+mn-ea"/>
                <a:sym typeface="+mn-lt"/>
              </a:rPr>
              <a:t>向往</a:t>
            </a:r>
            <a:r>
              <a:rPr lang="en-US" altLang="zh-CN" sz="1600" dirty="0" smtClean="0">
                <a:solidFill>
                  <a:srgbClr val="333333"/>
                </a:solidFill>
                <a:cs typeface="+mn-ea"/>
                <a:sym typeface="+mn-lt"/>
              </a:rPr>
              <a:t>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19458" name="Picture 2" descr="https://timgsa.baidu.com/timg?image&amp;quality=80&amp;size=b9999_10000&amp;sec=1515672099745&amp;di=b4dc63ebc785a27f2f721b26e7603730&amp;imgtype=0&amp;src=http%3A%2F%2Fc.hiphotos.baidu.com%2Flvpics%2Fw%3D1000%2Fsign%3D45ed3caf201f95caa6f596b6f9277d3e%2F962bd40735fae6cda96e92b00ab30f2443a70f0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75" y="1789466"/>
            <a:ext cx="5222875" cy="4126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"/>
          <p:cNvSpPr txBox="1"/>
          <p:nvPr>
            <p:custDataLst>
              <p:tags r:id="rId2"/>
            </p:custDataLst>
          </p:nvPr>
        </p:nvSpPr>
        <p:spPr>
          <a:xfrm>
            <a:off x="6678350" y="1712250"/>
            <a:ext cx="952298" cy="377377"/>
          </a:xfrm>
          <a:prstGeom prst="rect">
            <a:avLst/>
          </a:prstGeom>
          <a:gradFill>
            <a:gsLst>
              <a:gs pos="0">
                <a:srgbClr val="E60000"/>
              </a:gs>
              <a:gs pos="100000">
                <a:srgbClr val="FF5050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灯 谜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的放灯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8"/>
          <p:cNvSpPr txBox="1"/>
          <p:nvPr>
            <p:custDataLst>
              <p:tags r:id="rId2"/>
            </p:custDataLst>
          </p:nvPr>
        </p:nvSpPr>
        <p:spPr>
          <a:xfrm>
            <a:off x="7154925" y="2308302"/>
            <a:ext cx="4103888" cy="2048757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放</a:t>
            </a:r>
            <a:r>
              <a:rPr lang="zh-CN" altLang="en-US" sz="1600" dirty="0">
                <a:cs typeface="+mn-ea"/>
                <a:sym typeface="+mn-lt"/>
              </a:rPr>
              <a:t>灯，是一种中国传统节日风俗。正月十五日是一年中第一个月圆之夜，故称元宵。而且元宵节还是古代小姐跟情人约会的节日，道家以正月十五日为上元节。早在汉代已有庆贺元宵之俗，至唐规模更为盛大，放灯寄托了中国劳动人民一种辟邪除灾、迎祥纳福的美好愿望。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10"/>
          <p:cNvSpPr txBox="1"/>
          <p:nvPr>
            <p:custDataLst>
              <p:tags r:id="rId3"/>
            </p:custDataLst>
          </p:nvPr>
        </p:nvSpPr>
        <p:spPr>
          <a:xfrm>
            <a:off x="7154925" y="4516729"/>
            <a:ext cx="4103888" cy="156238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灯</a:t>
            </a:r>
            <a:r>
              <a:rPr lang="zh-CN" altLang="en-US" sz="1600" dirty="0">
                <a:cs typeface="+mn-ea"/>
                <a:sym typeface="+mn-lt"/>
              </a:rPr>
              <a:t>在台湾民间具有光明与添丁的涵义，点燃灯火有照亮前程之意，且台语灯与丁谐音代表生男孩，因此往昔元宵节妇女都会刻意在灯下游走，希望“钻灯脚生卵葩”（就是钻到灯下游走，好生男孩）</a:t>
            </a:r>
          </a:p>
        </p:txBody>
      </p:sp>
      <p:pic>
        <p:nvPicPr>
          <p:cNvPr id="7" name="Picture 2" descr="https://timgsa.baidu.com/timg?image&amp;quality=80&amp;size=b9999_10000&amp;sec=1515592649503&amp;di=8d8b7522d9c20b163b89bb33093fbe2b&amp;imgtype=0&amp;src=http%3A%2F%2Fimg1.gtimg.com%2Frushidao%2Fpics%2Fhv1%2F77%2F182%2F1519%2F988194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454" y="1810527"/>
            <a:ext cx="6034084" cy="397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1"/>
          <p:cNvSpPr txBox="1"/>
          <p:nvPr>
            <p:custDataLst>
              <p:tags r:id="rId4"/>
            </p:custDataLst>
          </p:nvPr>
        </p:nvSpPr>
        <p:spPr>
          <a:xfrm>
            <a:off x="7154925" y="1810527"/>
            <a:ext cx="921046" cy="377377"/>
          </a:xfrm>
          <a:prstGeom prst="rect">
            <a:avLst/>
          </a:prstGeom>
          <a:gradFill>
            <a:gsLst>
              <a:gs pos="0">
                <a:srgbClr val="E60000"/>
              </a:gs>
              <a:gs pos="100000">
                <a:srgbClr val="FF5050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含 义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</a:t>
            </a:r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舞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龙狮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5"/>
          <p:cNvSpPr txBox="1"/>
          <p:nvPr>
            <p:custDataLst>
              <p:tags r:id="rId2"/>
            </p:custDataLst>
          </p:nvPr>
        </p:nvSpPr>
        <p:spPr>
          <a:xfrm>
            <a:off x="6490178" y="1760741"/>
            <a:ext cx="4402551" cy="3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舞龙狮的来历</a:t>
            </a:r>
          </a:p>
        </p:txBody>
      </p:sp>
      <p:sp>
        <p:nvSpPr>
          <p:cNvPr id="6" name="6"/>
          <p:cNvSpPr txBox="1"/>
          <p:nvPr>
            <p:custDataLst>
              <p:tags r:id="rId3"/>
            </p:custDataLst>
          </p:nvPr>
        </p:nvSpPr>
        <p:spPr>
          <a:xfrm>
            <a:off x="6483720" y="2269951"/>
            <a:ext cx="5068943" cy="1192797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舞狮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子是我国优秀的民间艺术，每逢元宵佳节或集会庆典，民间都以狮舞前来助兴。这一习俗起源于三国时期，南北朝时开始流行，至今已有一千多年的历史。据传说，它最早是从西域传入的，狮子是文殊菩萨的坐骑，随着佛教传入中国，舞狮子的活动也输入中国。</a:t>
            </a:r>
          </a:p>
        </p:txBody>
      </p:sp>
      <p:sp>
        <p:nvSpPr>
          <p:cNvPr id="7" name="7"/>
          <p:cNvSpPr txBox="1"/>
          <p:nvPr>
            <p:custDataLst>
              <p:tags r:id="rId4"/>
            </p:custDataLst>
          </p:nvPr>
        </p:nvSpPr>
        <p:spPr>
          <a:xfrm>
            <a:off x="6483720" y="3830533"/>
            <a:ext cx="4402551" cy="3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元宵节为什么舞龙狮</a:t>
            </a:r>
          </a:p>
        </p:txBody>
      </p:sp>
      <p:sp>
        <p:nvSpPr>
          <p:cNvPr id="8" name="8"/>
          <p:cNvSpPr txBox="1"/>
          <p:nvPr>
            <p:custDataLst>
              <p:tags r:id="rId5"/>
            </p:custDataLst>
          </p:nvPr>
        </p:nvSpPr>
        <p:spPr>
          <a:xfrm>
            <a:off x="6490178" y="4359617"/>
            <a:ext cx="5062485" cy="1595134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狮子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百兽之尊，形象雄伟俊武，给人以威严、勇猛之感。古人将它当作勇敢和力量的象征，认为它能驱邪镇妖、保佑人畜平安。所以人们逐渐形成了在元宵节时及其他重大活动里舞狮子的习俗，以祈望生活吉祥如意，事事平安。</a:t>
            </a:r>
          </a:p>
        </p:txBody>
      </p:sp>
      <p:pic>
        <p:nvPicPr>
          <p:cNvPr id="9" name="Picture 6" descr="https://timgsa.baidu.com/timg?image&amp;quality=80&amp;size=b9999_10000&amp;sec=1515593585700&amp;di=0bc3a237b6b5803eed4b1330216c75da&amp;imgtype=jpg&amp;src=http%3A%2F%2Fimg0.imgtn.bdimg.com%2Fit%2Fu%3D1523289110%2C912958463%26fm%3D214%26gp%3D0.jpg"/>
          <p:cNvPicPr>
            <a:picLocks noChangeAspect="1" noChangeArrowheads="1"/>
          </p:cNvPicPr>
          <p:nvPr/>
        </p:nvPicPr>
        <p:blipFill rotWithShape="1">
          <a:blip r:embed="rId9" cstate="screen"/>
          <a:srcRect l="-1"/>
          <a:stretch>
            <a:fillRect/>
          </a:stretch>
        </p:blipFill>
        <p:spPr bwMode="auto">
          <a:xfrm>
            <a:off x="654593" y="1898496"/>
            <a:ext cx="5500881" cy="3864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"/>
          <p:cNvSpPr/>
          <p:nvPr>
            <p:custDataLst>
              <p:tags r:id="rId1"/>
            </p:custDataLst>
          </p:nvPr>
        </p:nvSpPr>
        <p:spPr>
          <a:xfrm>
            <a:off x="1153308" y="4573317"/>
            <a:ext cx="10342583" cy="1328848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元宵节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节期与节俗活动，是随历史的发展而延长、扩展的。就节期长短而言，汉代才一天，到唐代已为三天，宋代则长达五天，明代更是自初八点灯，一直到正月十七的夜里才落灯，整整十天。与春节相接，白昼为市，热闹非凡，夜间燃灯，蔚为壮观。特别是那精巧、多彩的灯火，更使其成为春节期间娱乐活动的高潮。至清代，又增加了舞龙、舞狮、跑旱船、踩高跷、扭秧歌等“百戏”内容，只是节期缩短为四到五天。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Picture 4" descr="https://timgsa.baidu.com/timg?image&amp;quality=80&amp;size=b9999_10000&amp;sec=1515593930577&amp;di=5ab9a2a35a9df4f02ad5dc3b5f8ac921&amp;imgtype=0&amp;src=http%3A%2F%2Fwww.wxrb.com%2FFiles%2FXmlData%2Fjnwb%2F20111031%2F134406_6205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7935" y="1601182"/>
            <a:ext cx="4793067" cy="2730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timgsa.baidu.com/timg?image&amp;quality=80&amp;size=b9999_10000&amp;sec=1516188771&amp;di=81b28cea28c9330ac520ea999908e666&amp;imgtype=jpg&amp;er=1&amp;src=http%3A%2F%2Fimg8.zol.com.cn%2Fbbs%2Fupload%2F24482%2F2448136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24600" y="1593309"/>
            <a:ext cx="4869987" cy="2738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的踩高跷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1"/>
          <p:cNvSpPr txBox="1"/>
          <p:nvPr>
            <p:custDataLst>
              <p:tags r:id="rId2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30807" y="0"/>
            <a:ext cx="5152594" cy="30968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84" y="0"/>
            <a:ext cx="1792379" cy="32067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1" y="2887334"/>
            <a:ext cx="2347163" cy="2651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595" y="3959152"/>
            <a:ext cx="2316681" cy="2645893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146174" y="1216174"/>
            <a:ext cx="6112293" cy="67779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64000">
                  <a:srgbClr val="E60000"/>
                </a:gs>
                <a:gs pos="82000">
                  <a:srgbClr val="FF4F4F"/>
                </a:gs>
                <a:gs pos="100000">
                  <a:srgbClr val="FF4F4F"/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     一，元  宵  节  的  来  历</a:t>
            </a:r>
            <a:endParaRPr lang="zh-CN" altLang="en-US" sz="2400" b="1" dirty="0">
              <a:solidFill>
                <a:srgbClr val="FF5050"/>
              </a:solidFill>
              <a:cs typeface="+mn-ea"/>
              <a:sym typeface="+mn-lt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5146174" y="2211474"/>
            <a:ext cx="6112293" cy="67779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64000">
                  <a:srgbClr val="E60000"/>
                </a:gs>
                <a:gs pos="82000">
                  <a:srgbClr val="FF4F4F"/>
                </a:gs>
                <a:gs pos="100000">
                  <a:srgbClr val="FF4F4F"/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     二，元  </a:t>
            </a:r>
            <a:r>
              <a:rPr lang="zh-CN" altLang="en-US" sz="2400" b="1" dirty="0">
                <a:solidFill>
                  <a:srgbClr val="FF5050"/>
                </a:solidFill>
                <a:cs typeface="+mn-ea"/>
                <a:sym typeface="+mn-lt"/>
              </a:rPr>
              <a:t>宵  节  的  传  统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5166423" y="3206774"/>
            <a:ext cx="6112293" cy="67779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64000">
                  <a:srgbClr val="E60000"/>
                </a:gs>
                <a:gs pos="82000">
                  <a:srgbClr val="FF4F4F"/>
                </a:gs>
                <a:gs pos="100000">
                  <a:srgbClr val="FF4F4F"/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     三，</a:t>
            </a:r>
            <a:r>
              <a:rPr lang="zh-CN" altLang="en-US" sz="2400" b="1" dirty="0">
                <a:solidFill>
                  <a:srgbClr val="FF5050"/>
                </a:solidFill>
                <a:cs typeface="+mn-ea"/>
                <a:sym typeface="+mn-lt"/>
              </a:rPr>
              <a:t>元  宵  节  的  </a:t>
            </a:r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美  食</a:t>
            </a:r>
            <a:endParaRPr lang="zh-CN" altLang="en-US" sz="2400" b="1" dirty="0">
              <a:solidFill>
                <a:srgbClr val="FF5050"/>
              </a:solidFill>
              <a:cs typeface="+mn-ea"/>
              <a:sym typeface="+mn-lt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153056" y="4134641"/>
            <a:ext cx="6112293" cy="67779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64000">
                  <a:srgbClr val="E60000"/>
                </a:gs>
                <a:gs pos="82000">
                  <a:srgbClr val="FF4F4F"/>
                </a:gs>
                <a:gs pos="100000">
                  <a:srgbClr val="FF4F4F"/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     四，</a:t>
            </a:r>
            <a:r>
              <a:rPr lang="zh-CN" altLang="en-US" sz="2400" b="1" dirty="0">
                <a:solidFill>
                  <a:srgbClr val="FF5050"/>
                </a:solidFill>
                <a:cs typeface="+mn-ea"/>
                <a:sym typeface="+mn-lt"/>
              </a:rPr>
              <a:t>元  宵  节  的  活  动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5166422" y="5129941"/>
            <a:ext cx="6112293" cy="67779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64000">
                  <a:srgbClr val="E60000"/>
                </a:gs>
                <a:gs pos="82000">
                  <a:srgbClr val="FF4F4F"/>
                </a:gs>
                <a:gs pos="100000">
                  <a:srgbClr val="FF4F4F"/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     五，</a:t>
            </a:r>
            <a:r>
              <a:rPr lang="zh-CN" altLang="en-US" sz="2400" b="1" dirty="0">
                <a:solidFill>
                  <a:srgbClr val="FF5050"/>
                </a:solidFill>
                <a:cs typeface="+mn-ea"/>
                <a:sym typeface="+mn-lt"/>
              </a:rPr>
              <a:t>元  宵  节  的  </a:t>
            </a:r>
            <a:r>
              <a:rPr lang="zh-CN" altLang="en-US" sz="2400" b="1" dirty="0" smtClean="0">
                <a:solidFill>
                  <a:srgbClr val="FF5050"/>
                </a:solidFill>
                <a:cs typeface="+mn-ea"/>
                <a:sym typeface="+mn-lt"/>
              </a:rPr>
              <a:t>发  展  意  义</a:t>
            </a:r>
            <a:endParaRPr lang="zh-CN" altLang="en-US" sz="2400" b="1" dirty="0">
              <a:solidFill>
                <a:srgbClr val="FF505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的耍龙灯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98550" y="2352126"/>
            <a:ext cx="49140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传说唐代有一年大旱，龙王错行云雨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淹死了长安不少百姓，玉帝降旨命魏征监斩杀龙王，后龙王阴魄不散，夜夜扰闹皇宫，吓坏了唐王李世民，于是向群臣问计，众臣认为应超度龙王，于是民间乃有元宵节耍龙灯之习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龙灯一般由竹木，彩纸，布等扎成，节数为单数，长达数丈，节内能燃烛的称“龙灯”不能燃烛的称“布龙”。舞龙时，领舞者手持龙头，数十人举起紧连龙身的木棍，随于其后，整条龙在乐声中沿着规定的路线和队列奔跑。龙就像活了一样，民间以此乞求风调雨顺，五谷丰登。</a:t>
            </a:r>
          </a:p>
        </p:txBody>
      </p:sp>
      <p:pic>
        <p:nvPicPr>
          <p:cNvPr id="6" name="Picture 2" descr="https://timgsa.baidu.com/timg?image&amp;quality=80&amp;size=b9999_10000&amp;sec=1515594314985&amp;di=b070052ec512502cd2c5c02556e52d57&amp;imgtype=0&amp;src=http%3A%2F%2Fjiangxi.sinaimg.cn%2F2013%2F0220%2FU8306P1332DT201302201440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784957"/>
            <a:ext cx="5238750" cy="3781425"/>
          </a:xfrm>
          <a:prstGeom prst="roundRect">
            <a:avLst>
              <a:gd name="adj" fmla="val 36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"/>
          <p:cNvSpPr txBox="1"/>
          <p:nvPr>
            <p:custDataLst>
              <p:tags r:id="rId2"/>
            </p:custDataLst>
          </p:nvPr>
        </p:nvSpPr>
        <p:spPr>
          <a:xfrm>
            <a:off x="1225392" y="1784957"/>
            <a:ext cx="921046" cy="377377"/>
          </a:xfrm>
          <a:prstGeom prst="rect">
            <a:avLst/>
          </a:prstGeom>
          <a:gradFill>
            <a:gsLst>
              <a:gs pos="0">
                <a:srgbClr val="E6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历 史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9230" y="1984606"/>
            <a:ext cx="3214619" cy="2361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6824" y="2234371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 w="571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伍</a:t>
            </a:r>
            <a:endParaRPr lang="zh-CN" altLang="en-US" sz="11500" b="1" dirty="0">
              <a:ln w="571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4446" y="3271534"/>
            <a:ext cx="648965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Lantern Festival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24447" y="2485579"/>
            <a:ext cx="72643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  宵  节  的  </a:t>
            </a:r>
            <a:r>
              <a:rPr lang="zh-CN" altLang="en-US" sz="44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发  展  意  义</a:t>
            </a:r>
            <a:endParaRPr lang="zh-CN" altLang="en-US" sz="44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元宵节的花灯寄语</a:t>
            </a: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74921" y="2842443"/>
            <a:ext cx="5478103" cy="152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00" dirty="0" smtClean="0">
                <a:cs typeface="+mn-ea"/>
                <a:sym typeface="+mn-lt"/>
              </a:rPr>
              <a:t>     元宵节</a:t>
            </a:r>
            <a:r>
              <a:rPr lang="zh-CN" altLang="en-US" sz="1600" spc="100" dirty="0">
                <a:cs typeface="+mn-ea"/>
                <a:sym typeface="+mn-lt"/>
              </a:rPr>
              <a:t>花灯种类甚多，或是仿照事物的形象编制的形象灯，如龙灯、虎灯、兔灯等等，或是根据民间故事编制而成的活动灯，如牛郎织女、二十四孝等等，表现忠孝节义的民族精神。各种花灯制作工巧，一展工匠的智慧和技能。</a:t>
            </a:r>
          </a:p>
        </p:txBody>
      </p:sp>
      <p:sp>
        <p:nvSpPr>
          <p:cNvPr id="7" name="1"/>
          <p:cNvSpPr txBox="1"/>
          <p:nvPr>
            <p:custDataLst>
              <p:tags r:id="rId2"/>
            </p:custDataLst>
          </p:nvPr>
        </p:nvSpPr>
        <p:spPr>
          <a:xfrm>
            <a:off x="6174921" y="2092124"/>
            <a:ext cx="1387022" cy="377377"/>
          </a:xfrm>
          <a:prstGeom prst="rect">
            <a:avLst/>
          </a:prstGeom>
          <a:gradFill>
            <a:gsLst>
              <a:gs pos="0">
                <a:srgbClr val="E6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花灯寄语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482" name="Picture 2" descr="https://timgsa.baidu.com/timg?image&amp;quality=80&amp;size=b9999_10000&amp;sec=1515672407267&amp;di=ae75971a86d70819bdca7a8e63c351ac&amp;imgtype=0&amp;src=http%3A%2F%2Fimg.pconline.com.cn%2Fimages%2Fupload%2Fupc%2Ftx%2Fphotoblog%2F1402%2F17%2Fc0%2F31308100_31308100_1392567136781_mthumb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1975" y="1712250"/>
            <a:ext cx="5384346" cy="3583014"/>
          </a:xfrm>
          <a:prstGeom prst="roundRect">
            <a:avLst>
              <a:gd name="adj" fmla="val 32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的节期节俗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83407" y="2814176"/>
            <a:ext cx="5087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元宵节</a:t>
            </a:r>
            <a:r>
              <a:rPr lang="zh-CN" altLang="en-US" sz="1600" spc="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节期与节俗活动，是随历史的发展而延长、扩展的。就节期长短而言，汉代才一天，到唐代已为三天，宋代则长达五天，明代更是自初八点灯，一直到正月十七的夜里才落灯，是中国历史上最长的灯节，与春节相接，白昼为市，热闹非凡，夜间燃灯，蔚为壮观。特别是那精巧、多彩的灯火，更使其成为春节期间娱乐活动的高潮。</a:t>
            </a:r>
          </a:p>
        </p:txBody>
      </p:sp>
      <p:pic>
        <p:nvPicPr>
          <p:cNvPr id="6" name="Picture 2" descr="https://timgsa.baidu.com/timg?image&amp;quality=80&amp;size=b9999_10000&amp;sec=1515596314496&amp;di=ddac0b8e49b487481121b1c2e118a18f&amp;imgtype=0&amp;src=http%3A%2F%2Fimgsrc.baidu.com%2Fforum%2Fw%3D580%2Fsign%3Dcdcb3c428d82b9013dadc33b438ca97e%2F5d35fa039245d688d608a5c1a3c27d1ed31b24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228" y="1957498"/>
            <a:ext cx="5524500" cy="3476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"/>
          <p:cNvSpPr txBox="1"/>
          <p:nvPr>
            <p:custDataLst>
              <p:tags r:id="rId2"/>
            </p:custDataLst>
          </p:nvPr>
        </p:nvSpPr>
        <p:spPr>
          <a:xfrm>
            <a:off x="6683407" y="2104271"/>
            <a:ext cx="1387180" cy="377377"/>
          </a:xfrm>
          <a:prstGeom prst="rect">
            <a:avLst/>
          </a:prstGeom>
          <a:solidFill>
            <a:srgbClr val="FF4747"/>
          </a:solidFill>
          <a:ln>
            <a:solidFill>
              <a:srgbClr val="FF0000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节 期 节 俗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97942" y="945243"/>
            <a:ext cx="5196115" cy="38172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917748" y="0"/>
            <a:ext cx="5274252" cy="31699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692" y="-18424"/>
            <a:ext cx="1792379" cy="32067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87062" y="5143117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文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化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日 </a:t>
            </a:r>
            <a:r>
              <a:rPr lang="en-US" altLang="zh-CN" dirty="0" smtClean="0">
                <a:ln w="34925">
                  <a:noFill/>
                  <a:bevel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-</a:t>
            </a:r>
            <a:endParaRPr lang="zh-CN" altLang="en-US" dirty="0">
              <a:ln w="34925">
                <a:noFill/>
                <a:bevel/>
              </a:ln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799" y="3337"/>
            <a:ext cx="1792379" cy="32067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359" y="564624"/>
            <a:ext cx="4523624" cy="457849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90705" y="566752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n w="34925">
                  <a:noFill/>
                  <a:bevel/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主题班会</a:t>
            </a:r>
            <a:endParaRPr lang="zh-CN" altLang="en-US" sz="2000" b="1" dirty="0">
              <a:ln w="34925">
                <a:noFill/>
                <a:bevel/>
              </a:ln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9230" y="1984606"/>
            <a:ext cx="3214619" cy="2361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6824" y="2234371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 w="571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壹</a:t>
            </a:r>
            <a:endParaRPr lang="zh-CN" altLang="en-US" sz="11500" b="1" dirty="0">
              <a:ln w="571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4446" y="3271534"/>
            <a:ext cx="648965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Lantern Festival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24447" y="2485579"/>
            <a:ext cx="5369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  宵  节  的  来  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>
            <p:custDataLst>
              <p:tags r:id="rId1"/>
            </p:custDataLst>
          </p:nvPr>
        </p:nvSpPr>
        <p:spPr>
          <a:xfrm>
            <a:off x="6279854" y="2602890"/>
            <a:ext cx="824509" cy="316834"/>
          </a:xfrm>
          <a:prstGeom prst="rect">
            <a:avLst/>
          </a:prstGeom>
          <a:gradFill>
            <a:gsLst>
              <a:gs pos="64000">
                <a:srgbClr val="E60000"/>
              </a:gs>
              <a:gs pos="35000">
                <a:srgbClr val="FF4F4F"/>
              </a:gs>
              <a:gs pos="14000">
                <a:srgbClr val="FF4F4F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传 说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2"/>
          <p:cNvSpPr/>
          <p:nvPr>
            <p:custDataLst>
              <p:tags r:id="rId2"/>
            </p:custDataLst>
          </p:nvPr>
        </p:nvSpPr>
        <p:spPr>
          <a:xfrm>
            <a:off x="6187979" y="3068118"/>
            <a:ext cx="5557178" cy="1461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pc="100" dirty="0">
                <a:cs typeface="+mn-ea"/>
                <a:sym typeface="+mn-lt"/>
              </a:rPr>
              <a:t>相传，汉文帝（前</a:t>
            </a:r>
            <a:r>
              <a:rPr lang="en-US" altLang="zh-CN" spc="100" dirty="0">
                <a:cs typeface="+mn-ea"/>
                <a:sym typeface="+mn-lt"/>
              </a:rPr>
              <a:t>179—</a:t>
            </a:r>
            <a:r>
              <a:rPr lang="zh-CN" altLang="en-US" spc="100" dirty="0">
                <a:cs typeface="+mn-ea"/>
                <a:sym typeface="+mn-lt"/>
              </a:rPr>
              <a:t>前</a:t>
            </a:r>
            <a:r>
              <a:rPr lang="en-US" altLang="zh-CN" spc="100" dirty="0">
                <a:cs typeface="+mn-ea"/>
                <a:sym typeface="+mn-lt"/>
              </a:rPr>
              <a:t>157</a:t>
            </a:r>
            <a:r>
              <a:rPr lang="zh-CN" altLang="en-US" spc="100" dirty="0">
                <a:cs typeface="+mn-ea"/>
                <a:sym typeface="+mn-lt"/>
              </a:rPr>
              <a:t>年）为庆祝周勃于正月十五勘平诸吕之乱，每逢此夜，必出宫游玩，与民同乐，在古代，夜同宵，正月又称元月，汉文帝就将正月十五定为元宵节，这一夜就叫元宵。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3"/>
          <p:cNvSpPr txBox="1"/>
          <p:nvPr>
            <p:custDataLst>
              <p:tags r:id="rId3"/>
            </p:custDataLst>
          </p:nvPr>
        </p:nvSpPr>
        <p:spPr>
          <a:xfrm>
            <a:off x="6279854" y="4592256"/>
            <a:ext cx="824509" cy="320602"/>
          </a:xfrm>
          <a:prstGeom prst="rect">
            <a:avLst/>
          </a:prstGeom>
          <a:gradFill>
            <a:gsLst>
              <a:gs pos="64000">
                <a:srgbClr val="E60000"/>
              </a:gs>
              <a:gs pos="33000">
                <a:srgbClr val="FF4F4F"/>
              </a:gs>
              <a:gs pos="0">
                <a:srgbClr val="FF4F4F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传 说</a:t>
            </a:r>
          </a:p>
        </p:txBody>
      </p:sp>
      <p:sp>
        <p:nvSpPr>
          <p:cNvPr id="5" name="4"/>
          <p:cNvSpPr/>
          <p:nvPr>
            <p:custDataLst>
              <p:tags r:id="rId4"/>
            </p:custDataLst>
          </p:nvPr>
        </p:nvSpPr>
        <p:spPr>
          <a:xfrm>
            <a:off x="6187979" y="5024704"/>
            <a:ext cx="5557178" cy="7878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pc="100" dirty="0">
                <a:cs typeface="+mn-ea"/>
                <a:sym typeface="+mn-lt"/>
              </a:rPr>
              <a:t>当随着社会和时代的变迁，元宵节的风俗习惯早已有了较大的变化，但至今仍是中国民间传统节日</a:t>
            </a:r>
            <a:r>
              <a:rPr lang="zh-CN" altLang="en-US" spc="100" dirty="0" smtClean="0"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7"/>
          <p:cNvSpPr/>
          <p:nvPr>
            <p:custDataLst>
              <p:tags r:id="rId5"/>
            </p:custDataLst>
          </p:nvPr>
        </p:nvSpPr>
        <p:spPr>
          <a:xfrm>
            <a:off x="6187979" y="1693954"/>
            <a:ext cx="5251782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元宵节的来历</a:t>
            </a:r>
            <a:endParaRPr lang="zh-CN" altLang="en-US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8"/>
          <p:cNvSpPr/>
          <p:nvPr>
            <p:custDataLst>
              <p:tags r:id="rId6"/>
            </p:custDataLst>
          </p:nvPr>
        </p:nvSpPr>
        <p:spPr>
          <a:xfrm>
            <a:off x="6187979" y="2089312"/>
            <a:ext cx="5251782" cy="391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农历正月十五是元宵节。又称上元节、元夜、灯节。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97100" y="391751"/>
            <a:ext cx="276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元宵节的来历</a:t>
            </a:r>
          </a:p>
        </p:txBody>
      </p:sp>
      <p:sp>
        <p:nvSpPr>
          <p:cNvPr id="12" name="1"/>
          <p:cNvSpPr txBox="1"/>
          <p:nvPr>
            <p:custDataLst>
              <p:tags r:id="rId7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pic>
        <p:nvPicPr>
          <p:cNvPr id="17" name="Picture 2" descr="https://timgsa.baidu.com/timg?image&amp;quality=80&amp;size=b9999_10000&amp;sec=1515587714955&amp;di=91d5b15ca903c3137dc8c2efdb18cdc7&amp;imgtype=0&amp;src=http%3A%2F%2Fkexue.fm%2Fusr%2Fuploads%2F2014%2F02%2F326737430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229179" y="1693954"/>
            <a:ext cx="4207037" cy="4316440"/>
          </a:xfrm>
          <a:prstGeom prst="snip2DiagRect">
            <a:avLst>
              <a:gd name="adj1" fmla="val 0"/>
              <a:gd name="adj2" fmla="val 735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197100" y="391751"/>
            <a:ext cx="330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的节日纪念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13" name="2"/>
          <p:cNvSpPr txBox="1"/>
          <p:nvPr>
            <p:custDataLst>
              <p:tags r:id="rId2"/>
            </p:custDataLst>
          </p:nvPr>
        </p:nvSpPr>
        <p:spPr>
          <a:xfrm>
            <a:off x="1098550" y="2182338"/>
            <a:ext cx="4799599" cy="397198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   </a:t>
            </a:r>
            <a:r>
              <a:rPr lang="zh-CN" altLang="en-US" spc="100" dirty="0" smtClean="0">
                <a:cs typeface="+mn-ea"/>
                <a:sym typeface="+mn-lt"/>
              </a:rPr>
              <a:t> 传说</a:t>
            </a:r>
            <a:r>
              <a:rPr lang="zh-CN" altLang="en-US" spc="100" dirty="0">
                <a:cs typeface="+mn-ea"/>
                <a:sym typeface="+mn-lt"/>
              </a:rPr>
              <a:t>元宵节是汉文帝时为纪念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“平吕”而设。汉高祖刘邦死后，吕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后之子刘盈登基为汉惠帝。惠帝生性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懦弱，优柔寡断，大权渐渐落在吕后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手中． 汉惠帝病死后吕后独揽朝政把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刘氏天下变成了吕氏天下，朝中老臣，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刘氏宗室深感愤慨，但都惧怕吕后残</a:t>
            </a:r>
            <a:endParaRPr lang="en-US" altLang="zh-CN" spc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cs typeface="+mn-ea"/>
                <a:sym typeface="+mn-lt"/>
              </a:rPr>
              <a:t>暴而敢怒不敢言。</a:t>
            </a:r>
          </a:p>
        </p:txBody>
      </p:sp>
      <p:sp>
        <p:nvSpPr>
          <p:cNvPr id="15" name="1"/>
          <p:cNvSpPr txBox="1"/>
          <p:nvPr>
            <p:custDataLst>
              <p:tags r:id="rId3"/>
            </p:custDataLst>
          </p:nvPr>
        </p:nvSpPr>
        <p:spPr>
          <a:xfrm>
            <a:off x="1098550" y="1638599"/>
            <a:ext cx="921046" cy="377377"/>
          </a:xfrm>
          <a:prstGeom prst="rect">
            <a:avLst/>
          </a:prstGeom>
          <a:gradFill>
            <a:gsLst>
              <a:gs pos="100000">
                <a:srgbClr val="E60000"/>
              </a:gs>
              <a:gs pos="16000">
                <a:srgbClr val="FF4F4F"/>
              </a:gs>
              <a:gs pos="46000">
                <a:srgbClr val="FF4F4F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传  说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254" y="590776"/>
            <a:ext cx="5157663" cy="6712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的张灯原因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79310" y="2070446"/>
            <a:ext cx="6191776" cy="2844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00" dirty="0" smtClean="0">
                <a:cs typeface="+mn-ea"/>
                <a:sym typeface="+mn-lt"/>
              </a:rPr>
              <a:t>    </a:t>
            </a:r>
            <a:r>
              <a:rPr lang="zh-CN" altLang="en-US" spc="100" dirty="0" smtClean="0">
                <a:cs typeface="+mn-ea"/>
                <a:sym typeface="+mn-lt"/>
              </a:rPr>
              <a:t>这种</a:t>
            </a:r>
            <a:r>
              <a:rPr lang="zh-CN" altLang="en-US" spc="100" dirty="0">
                <a:cs typeface="+mn-ea"/>
                <a:sym typeface="+mn-lt"/>
              </a:rPr>
              <a:t>说法主要是胡申生先生主编的</a:t>
            </a:r>
            <a:r>
              <a:rPr lang="en-US" altLang="zh-CN" spc="100" dirty="0">
                <a:cs typeface="+mn-ea"/>
                <a:sym typeface="+mn-lt"/>
              </a:rPr>
              <a:t>《</a:t>
            </a:r>
            <a:r>
              <a:rPr lang="zh-CN" altLang="en-US" spc="100" dirty="0">
                <a:cs typeface="+mn-ea"/>
                <a:sym typeface="+mn-lt"/>
              </a:rPr>
              <a:t>社会风俗三百题</a:t>
            </a:r>
            <a:r>
              <a:rPr lang="en-US" altLang="zh-CN" spc="100" dirty="0">
                <a:cs typeface="+mn-ea"/>
                <a:sym typeface="+mn-lt"/>
              </a:rPr>
              <a:t>》</a:t>
            </a:r>
            <a:r>
              <a:rPr lang="zh-CN" altLang="en-US" spc="100" dirty="0">
                <a:cs typeface="+mn-ea"/>
                <a:sym typeface="+mn-lt"/>
              </a:rPr>
              <a:t>中：“佛教教义中把火光比作佛之威神，</a:t>
            </a:r>
            <a:r>
              <a:rPr lang="en-US" altLang="zh-CN" spc="100" dirty="0">
                <a:cs typeface="+mn-ea"/>
                <a:sym typeface="+mn-lt"/>
              </a:rPr>
              <a:t>《</a:t>
            </a:r>
            <a:r>
              <a:rPr lang="zh-CN" altLang="en-US" spc="100" dirty="0">
                <a:cs typeface="+mn-ea"/>
                <a:sym typeface="+mn-lt"/>
              </a:rPr>
              <a:t>无量寿经</a:t>
            </a:r>
            <a:r>
              <a:rPr lang="en-US" altLang="zh-CN" spc="100" dirty="0">
                <a:cs typeface="+mn-ea"/>
                <a:sym typeface="+mn-lt"/>
              </a:rPr>
              <a:t>》</a:t>
            </a:r>
            <a:r>
              <a:rPr lang="zh-CN" altLang="en-US" spc="100" dirty="0">
                <a:cs typeface="+mn-ea"/>
                <a:sym typeface="+mn-lt"/>
              </a:rPr>
              <a:t>有‘无量火焰，照耀无极’说法。在佛教教义中，灯一直是作为佛前的供具之一。逢遇佛教盛会都要大明灯火。在佛教传说中，于正月十五张灯有关系的是有关佛祖神变的事迹。</a:t>
            </a:r>
          </a:p>
        </p:txBody>
      </p:sp>
      <p:pic>
        <p:nvPicPr>
          <p:cNvPr id="7" name="Picture 8" descr="https://timgsa.baidu.com/timg?image&amp;quality=80&amp;size=b9999_10000&amp;sec=1515585941706&amp;di=d193d7a154061f380c6357a2b72623e1&amp;imgtype=0&amp;src=http%3A%2F%2Fimgsrc.baidu.com%2Fforum%2Fpic%2Fitem%2F96dda144ad3459824d5cbf210cf431adcaef84ab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9429" y="1586325"/>
            <a:ext cx="4086521" cy="4198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"/>
          <p:cNvSpPr txBox="1"/>
          <p:nvPr>
            <p:custDataLst>
              <p:tags r:id="rId2"/>
            </p:custDataLst>
          </p:nvPr>
        </p:nvSpPr>
        <p:spPr>
          <a:xfrm>
            <a:off x="5579310" y="1586325"/>
            <a:ext cx="952298" cy="377377"/>
          </a:xfrm>
          <a:prstGeom prst="rect">
            <a:avLst/>
          </a:prstGeom>
          <a:gradFill flip="none" rotWithShape="1">
            <a:gsLst>
              <a:gs pos="0">
                <a:srgbClr val="E60000"/>
              </a:gs>
              <a:gs pos="35000">
                <a:srgbClr val="FF4F4F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0000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原  因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9230" y="1984606"/>
            <a:ext cx="3214619" cy="2361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6824" y="2234371"/>
            <a:ext cx="16674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 w="571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5" name="矩形 4"/>
          <p:cNvSpPr/>
          <p:nvPr/>
        </p:nvSpPr>
        <p:spPr>
          <a:xfrm>
            <a:off x="4724446" y="3271534"/>
            <a:ext cx="648965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Lantern Festival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-6888"/>
            <a:ext cx="5152594" cy="3096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24447" y="2485579"/>
            <a:ext cx="5369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  宵  节  的  </a:t>
            </a:r>
            <a:r>
              <a:rPr lang="zh-CN" altLang="en-US" sz="44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传  统</a:t>
            </a:r>
            <a:endParaRPr lang="zh-CN" altLang="en-US" sz="44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8202550" y="4345002"/>
            <a:ext cx="1407316" cy="839501"/>
            <a:chOff x="3086669" y="4635447"/>
            <a:chExt cx="1510504" cy="839501"/>
          </a:xfrm>
          <a:gradFill>
            <a:gsLst>
              <a:gs pos="0">
                <a:srgbClr val="E60000"/>
              </a:gs>
              <a:gs pos="35000">
                <a:srgbClr val="FF4F4F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effectLst>
            <a:outerShdw blurRad="50800" dist="38100" dir="2700000" algn="tl" rotWithShape="0">
              <a:srgbClr val="FF4B4B">
                <a:alpha val="40000"/>
              </a:srgbClr>
            </a:outerShdw>
          </a:effectLst>
        </p:grpSpPr>
        <p:sp>
          <p:nvSpPr>
            <p:cNvPr id="3" name="Freeform 36"/>
            <p:cNvSpPr/>
            <p:nvPr/>
          </p:nvSpPr>
          <p:spPr>
            <a:xfrm>
              <a:off x="3086669" y="4684839"/>
              <a:ext cx="1510504" cy="790109"/>
            </a:xfrm>
            <a:custGeom>
              <a:avLst/>
              <a:gdLst/>
              <a:ahLst/>
              <a:cxnLst/>
              <a:rect l="0" t="0" r="0" b="0"/>
              <a:pathLst>
                <a:path w="988000" h="516800">
                  <a:moveTo>
                    <a:pt x="76000" y="0"/>
                  </a:moveTo>
                  <a:lnTo>
                    <a:pt x="912000" y="0"/>
                  </a:lnTo>
                  <a:cubicBezTo>
                    <a:pt x="953975" y="0"/>
                    <a:pt x="988000" y="34025"/>
                    <a:pt x="988000" y="76000"/>
                  </a:cubicBezTo>
                  <a:lnTo>
                    <a:pt x="988000" y="440800"/>
                  </a:lnTo>
                  <a:cubicBezTo>
                    <a:pt x="988000" y="482775"/>
                    <a:pt x="953975" y="516800"/>
                    <a:pt x="912000" y="516800"/>
                  </a:cubicBezTo>
                  <a:lnTo>
                    <a:pt x="76000" y="516800"/>
                  </a:lnTo>
                  <a:cubicBezTo>
                    <a:pt x="34025" y="516800"/>
                    <a:pt x="0" y="482775"/>
                    <a:pt x="0" y="44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37"/>
            <p:cNvSpPr/>
            <p:nvPr/>
          </p:nvSpPr>
          <p:spPr>
            <a:xfrm>
              <a:off x="3086669" y="4635447"/>
              <a:ext cx="1510504" cy="790109"/>
            </a:xfrm>
            <a:custGeom>
              <a:avLst/>
              <a:gdLst/>
              <a:ahLst/>
              <a:cxnLst/>
              <a:rect l="0" t="0" r="0" b="0"/>
              <a:pathLst>
                <a:path w="988000" h="516800">
                  <a:moveTo>
                    <a:pt x="76000" y="0"/>
                  </a:moveTo>
                  <a:lnTo>
                    <a:pt x="912000" y="0"/>
                  </a:lnTo>
                  <a:cubicBezTo>
                    <a:pt x="953975" y="0"/>
                    <a:pt x="988000" y="34025"/>
                    <a:pt x="988000" y="76000"/>
                  </a:cubicBezTo>
                  <a:lnTo>
                    <a:pt x="988000" y="440800"/>
                  </a:lnTo>
                  <a:cubicBezTo>
                    <a:pt x="988000" y="482775"/>
                    <a:pt x="953975" y="516800"/>
                    <a:pt x="912000" y="516800"/>
                  </a:cubicBezTo>
                  <a:lnTo>
                    <a:pt x="76000" y="516800"/>
                  </a:lnTo>
                  <a:cubicBezTo>
                    <a:pt x="34025" y="516800"/>
                    <a:pt x="0" y="482775"/>
                    <a:pt x="0" y="44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Text 4671"/>
            <p:cNvSpPr txBox="1"/>
            <p:nvPr/>
          </p:nvSpPr>
          <p:spPr>
            <a:xfrm>
              <a:off x="3115717" y="4734211"/>
              <a:ext cx="1405931" cy="580963"/>
            </a:xfrm>
            <a:prstGeom prst="rect">
              <a:avLst/>
            </a:prstGeom>
            <a:grp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挂花灯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8144820" y="1531053"/>
            <a:ext cx="1626697" cy="1129973"/>
            <a:chOff x="2970477" y="2793794"/>
            <a:chExt cx="1626697" cy="1129973"/>
          </a:xfrm>
          <a:gradFill>
            <a:gsLst>
              <a:gs pos="0">
                <a:srgbClr val="E60000"/>
              </a:gs>
              <a:gs pos="35000">
                <a:srgbClr val="FF4F4F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7" name="Freeform 40"/>
            <p:cNvSpPr/>
            <p:nvPr/>
          </p:nvSpPr>
          <p:spPr>
            <a:xfrm>
              <a:off x="2970477" y="2843175"/>
              <a:ext cx="1626697" cy="1080592"/>
            </a:xfrm>
            <a:custGeom>
              <a:avLst/>
              <a:gdLst/>
              <a:ahLst/>
              <a:cxnLst/>
              <a:rect l="0" t="0" r="0" b="0"/>
              <a:pathLst>
                <a:path w="1064000" h="706800">
                  <a:moveTo>
                    <a:pt x="76000" y="0"/>
                  </a:moveTo>
                  <a:lnTo>
                    <a:pt x="988000" y="0"/>
                  </a:lnTo>
                  <a:cubicBezTo>
                    <a:pt x="1029975" y="0"/>
                    <a:pt x="1064000" y="34025"/>
                    <a:pt x="1064000" y="76000"/>
                  </a:cubicBezTo>
                  <a:lnTo>
                    <a:pt x="1064000" y="630800"/>
                  </a:lnTo>
                  <a:cubicBezTo>
                    <a:pt x="1064000" y="672775"/>
                    <a:pt x="1029975" y="706800"/>
                    <a:pt x="988000" y="706800"/>
                  </a:cubicBezTo>
                  <a:lnTo>
                    <a:pt x="76000" y="706800"/>
                  </a:lnTo>
                  <a:cubicBezTo>
                    <a:pt x="34025" y="706800"/>
                    <a:pt x="0" y="672775"/>
                    <a:pt x="0" y="63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41"/>
            <p:cNvSpPr/>
            <p:nvPr/>
          </p:nvSpPr>
          <p:spPr>
            <a:xfrm>
              <a:off x="2970477" y="2793794"/>
              <a:ext cx="1626697" cy="1080592"/>
            </a:xfrm>
            <a:custGeom>
              <a:avLst/>
              <a:gdLst/>
              <a:ahLst/>
              <a:cxnLst/>
              <a:rect l="0" t="0" r="0" b="0"/>
              <a:pathLst>
                <a:path w="1064000" h="706800">
                  <a:moveTo>
                    <a:pt x="76000" y="0"/>
                  </a:moveTo>
                  <a:lnTo>
                    <a:pt x="988000" y="0"/>
                  </a:lnTo>
                  <a:cubicBezTo>
                    <a:pt x="1029975" y="0"/>
                    <a:pt x="1064000" y="34025"/>
                    <a:pt x="1064000" y="76000"/>
                  </a:cubicBezTo>
                  <a:lnTo>
                    <a:pt x="1064000" y="630800"/>
                  </a:lnTo>
                  <a:cubicBezTo>
                    <a:pt x="1064000" y="672775"/>
                    <a:pt x="1029975" y="706800"/>
                    <a:pt x="988000" y="706800"/>
                  </a:cubicBezTo>
                  <a:lnTo>
                    <a:pt x="76000" y="706800"/>
                  </a:lnTo>
                  <a:cubicBezTo>
                    <a:pt x="34025" y="706800"/>
                    <a:pt x="0" y="672775"/>
                    <a:pt x="0" y="63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Text 4672"/>
            <p:cNvSpPr txBox="1"/>
            <p:nvPr/>
          </p:nvSpPr>
          <p:spPr>
            <a:xfrm>
              <a:off x="3022763" y="2892557"/>
              <a:ext cx="1522124" cy="871445"/>
            </a:xfrm>
            <a:prstGeom prst="rect">
              <a:avLst/>
            </a:prstGeom>
            <a:grp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猜灯谜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Arc 11"/>
          <p:cNvSpPr/>
          <p:nvPr/>
        </p:nvSpPr>
        <p:spPr>
          <a:xfrm flipH="1">
            <a:off x="6770914" y="2042889"/>
            <a:ext cx="2857500" cy="1799771"/>
          </a:xfrm>
          <a:prstGeom prst="arc">
            <a:avLst/>
          </a:prstGeom>
          <a:ln w="38100">
            <a:solidFill>
              <a:schemeClr val="bg1"/>
            </a:solidFill>
            <a:headEnd type="diamond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6" name="Arc 14"/>
          <p:cNvSpPr/>
          <p:nvPr/>
        </p:nvSpPr>
        <p:spPr>
          <a:xfrm rot="10800000">
            <a:off x="6797037" y="2626354"/>
            <a:ext cx="2082800" cy="2188030"/>
          </a:xfrm>
          <a:prstGeom prst="arc">
            <a:avLst>
              <a:gd name="adj1" fmla="val 14825656"/>
              <a:gd name="adj2" fmla="val 0"/>
            </a:avLst>
          </a:prstGeom>
          <a:ln w="38100">
            <a:solidFill>
              <a:schemeClr val="bg1"/>
            </a:solidFill>
            <a:headEnd type="diamond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7" name="Group 27"/>
          <p:cNvGrpSpPr/>
          <p:nvPr/>
        </p:nvGrpSpPr>
        <p:grpSpPr>
          <a:xfrm>
            <a:off x="2216452" y="1609324"/>
            <a:ext cx="1603458" cy="840592"/>
            <a:chOff x="7455512" y="2639837"/>
            <a:chExt cx="1603458" cy="840592"/>
          </a:xfrm>
          <a:gradFill>
            <a:gsLst>
              <a:gs pos="0">
                <a:srgbClr val="E60000"/>
              </a:gs>
              <a:gs pos="35000">
                <a:srgbClr val="FF4F4F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effectLst>
            <a:outerShdw blurRad="76200" dist="25400" dir="2700000" algn="tl" rotWithShape="0">
              <a:srgbClr val="FF4B4B">
                <a:alpha val="40000"/>
              </a:srgbClr>
            </a:outerShdw>
          </a:effectLst>
        </p:grpSpPr>
        <p:sp>
          <p:nvSpPr>
            <p:cNvPr id="18" name="Freeform 28"/>
            <p:cNvSpPr/>
            <p:nvPr/>
          </p:nvSpPr>
          <p:spPr>
            <a:xfrm>
              <a:off x="7455512" y="2690320"/>
              <a:ext cx="1603458" cy="790109"/>
            </a:xfrm>
            <a:custGeom>
              <a:avLst/>
              <a:gdLst/>
              <a:ahLst/>
              <a:cxnLst/>
              <a:rect l="0" t="0" r="0" b="0"/>
              <a:pathLst>
                <a:path w="1048800" h="516800">
                  <a:moveTo>
                    <a:pt x="76000" y="0"/>
                  </a:moveTo>
                  <a:lnTo>
                    <a:pt x="972800" y="0"/>
                  </a:lnTo>
                  <a:cubicBezTo>
                    <a:pt x="1014775" y="0"/>
                    <a:pt x="1048800" y="34025"/>
                    <a:pt x="1048800" y="76000"/>
                  </a:cubicBezTo>
                  <a:lnTo>
                    <a:pt x="1048800" y="440800"/>
                  </a:lnTo>
                  <a:cubicBezTo>
                    <a:pt x="1048800" y="482775"/>
                    <a:pt x="1014775" y="516800"/>
                    <a:pt x="972800" y="516800"/>
                  </a:cubicBezTo>
                  <a:lnTo>
                    <a:pt x="76000" y="516800"/>
                  </a:lnTo>
                  <a:cubicBezTo>
                    <a:pt x="34025" y="516800"/>
                    <a:pt x="0" y="482775"/>
                    <a:pt x="0" y="44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9"/>
            <p:cNvSpPr/>
            <p:nvPr/>
          </p:nvSpPr>
          <p:spPr>
            <a:xfrm>
              <a:off x="7455512" y="2639837"/>
              <a:ext cx="1603458" cy="790109"/>
            </a:xfrm>
            <a:custGeom>
              <a:avLst/>
              <a:gdLst/>
              <a:ahLst/>
              <a:cxnLst/>
              <a:rect l="0" t="0" r="0" b="0"/>
              <a:pathLst>
                <a:path w="1048800" h="516800">
                  <a:moveTo>
                    <a:pt x="76000" y="0"/>
                  </a:moveTo>
                  <a:lnTo>
                    <a:pt x="972800" y="0"/>
                  </a:lnTo>
                  <a:cubicBezTo>
                    <a:pt x="1014775" y="0"/>
                    <a:pt x="1048800" y="34025"/>
                    <a:pt x="1048800" y="76000"/>
                  </a:cubicBezTo>
                  <a:lnTo>
                    <a:pt x="1048800" y="440800"/>
                  </a:lnTo>
                  <a:cubicBezTo>
                    <a:pt x="1048800" y="482775"/>
                    <a:pt x="1014775" y="516800"/>
                    <a:pt x="972800" y="516800"/>
                  </a:cubicBezTo>
                  <a:lnTo>
                    <a:pt x="76000" y="516800"/>
                  </a:lnTo>
                  <a:cubicBezTo>
                    <a:pt x="34025" y="516800"/>
                    <a:pt x="0" y="482775"/>
                    <a:pt x="0" y="44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ext 4669"/>
            <p:cNvSpPr txBox="1"/>
            <p:nvPr/>
          </p:nvSpPr>
          <p:spPr>
            <a:xfrm>
              <a:off x="7532868" y="2753126"/>
              <a:ext cx="1498885" cy="580963"/>
            </a:xfrm>
            <a:prstGeom prst="rect">
              <a:avLst/>
            </a:prstGeom>
            <a:grp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吃元宵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2304470" y="4007181"/>
            <a:ext cx="1593225" cy="807203"/>
            <a:chOff x="7455512" y="3970244"/>
            <a:chExt cx="1661557" cy="1118440"/>
          </a:xfrm>
          <a:gradFill>
            <a:gsLst>
              <a:gs pos="0">
                <a:srgbClr val="E60000"/>
              </a:gs>
              <a:gs pos="35000">
                <a:srgbClr val="FF4F4F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32"/>
            <p:cNvSpPr/>
            <p:nvPr/>
          </p:nvSpPr>
          <p:spPr>
            <a:xfrm>
              <a:off x="7455512" y="4008092"/>
              <a:ext cx="1661555" cy="1080592"/>
            </a:xfrm>
            <a:custGeom>
              <a:avLst/>
              <a:gdLst/>
              <a:ahLst/>
              <a:cxnLst/>
              <a:rect l="0" t="0" r="0" b="0"/>
              <a:pathLst>
                <a:path w="1086800" h="706800">
                  <a:moveTo>
                    <a:pt x="76000" y="0"/>
                  </a:moveTo>
                  <a:lnTo>
                    <a:pt x="1010800" y="0"/>
                  </a:lnTo>
                  <a:cubicBezTo>
                    <a:pt x="1052775" y="0"/>
                    <a:pt x="1086800" y="34025"/>
                    <a:pt x="1086800" y="76000"/>
                  </a:cubicBezTo>
                  <a:lnTo>
                    <a:pt x="1086800" y="630800"/>
                  </a:lnTo>
                  <a:cubicBezTo>
                    <a:pt x="1086800" y="672775"/>
                    <a:pt x="1052775" y="706800"/>
                    <a:pt x="1010800" y="706800"/>
                  </a:cubicBezTo>
                  <a:lnTo>
                    <a:pt x="76000" y="706800"/>
                  </a:lnTo>
                  <a:cubicBezTo>
                    <a:pt x="34025" y="706800"/>
                    <a:pt x="0" y="672775"/>
                    <a:pt x="0" y="63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33"/>
            <p:cNvSpPr/>
            <p:nvPr/>
          </p:nvSpPr>
          <p:spPr>
            <a:xfrm>
              <a:off x="7455514" y="3970244"/>
              <a:ext cx="1661555" cy="1080592"/>
            </a:xfrm>
            <a:custGeom>
              <a:avLst/>
              <a:gdLst/>
              <a:ahLst/>
              <a:cxnLst/>
              <a:rect l="0" t="0" r="0" b="0"/>
              <a:pathLst>
                <a:path w="1086800" h="706800">
                  <a:moveTo>
                    <a:pt x="76000" y="0"/>
                  </a:moveTo>
                  <a:lnTo>
                    <a:pt x="1010800" y="0"/>
                  </a:lnTo>
                  <a:cubicBezTo>
                    <a:pt x="1052775" y="0"/>
                    <a:pt x="1086800" y="34025"/>
                    <a:pt x="1086800" y="76000"/>
                  </a:cubicBezTo>
                  <a:lnTo>
                    <a:pt x="1086800" y="630800"/>
                  </a:lnTo>
                  <a:cubicBezTo>
                    <a:pt x="1086800" y="672775"/>
                    <a:pt x="1052775" y="706800"/>
                    <a:pt x="1010800" y="706800"/>
                  </a:cubicBezTo>
                  <a:lnTo>
                    <a:pt x="76000" y="706800"/>
                  </a:lnTo>
                  <a:cubicBezTo>
                    <a:pt x="34025" y="706800"/>
                    <a:pt x="0" y="672775"/>
                    <a:pt x="0" y="6308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Text 4670"/>
            <p:cNvSpPr txBox="1"/>
            <p:nvPr/>
          </p:nvSpPr>
          <p:spPr>
            <a:xfrm>
              <a:off x="7513608" y="4066102"/>
              <a:ext cx="1556982" cy="871445"/>
            </a:xfrm>
            <a:prstGeom prst="rect">
              <a:avLst/>
            </a:prstGeom>
            <a:grp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猜灯谜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Arc 12"/>
          <p:cNvSpPr/>
          <p:nvPr/>
        </p:nvSpPr>
        <p:spPr>
          <a:xfrm>
            <a:off x="2366727" y="2042889"/>
            <a:ext cx="2822131" cy="1819558"/>
          </a:xfrm>
          <a:prstGeom prst="arc">
            <a:avLst/>
          </a:prstGeom>
          <a:noFill/>
          <a:ln w="38100">
            <a:solidFill>
              <a:schemeClr val="bg1"/>
            </a:solidFill>
            <a:headEnd type="diamond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noFill/>
              <a:cs typeface="+mn-ea"/>
              <a:sym typeface="+mn-lt"/>
            </a:endParaRPr>
          </a:p>
        </p:txBody>
      </p:sp>
      <p:sp>
        <p:nvSpPr>
          <p:cNvPr id="26" name="Arc 13"/>
          <p:cNvSpPr/>
          <p:nvPr/>
        </p:nvSpPr>
        <p:spPr>
          <a:xfrm rot="10800000" flipH="1">
            <a:off x="3251200" y="2703287"/>
            <a:ext cx="1937658" cy="1819558"/>
          </a:xfrm>
          <a:prstGeom prst="arc">
            <a:avLst>
              <a:gd name="adj1" fmla="val 14688172"/>
              <a:gd name="adj2" fmla="val 0"/>
            </a:avLst>
          </a:prstGeom>
          <a:ln w="38100">
            <a:solidFill>
              <a:schemeClr val="bg1"/>
            </a:solidFill>
            <a:headEnd type="diamond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1299812" y="2600258"/>
            <a:ext cx="2555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1341831" y="4989045"/>
            <a:ext cx="2555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8148328" y="5312152"/>
            <a:ext cx="2555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8100197" y="2827602"/>
            <a:ext cx="2555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的习俗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734855" y="2657583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ln w="571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习俗</a:t>
            </a:r>
            <a:endParaRPr lang="zh-CN" altLang="en-US" sz="8800" b="1" dirty="0">
              <a:ln w="571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590" y="65310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http://  www.PPT818.com/jieri/</a:t>
            </a:r>
            <a:endParaRPr lang="en-US" altLang="zh-CN" sz="100" dirty="0" smtClean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391751"/>
            <a:ext cx="338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元宵节</a:t>
            </a:r>
            <a:r>
              <a:rPr lang="zh-CN" altLang="en-US" sz="2800" b="1" dirty="0" smtClean="0">
                <a:gradFill flip="none" rotWithShape="1">
                  <a:gsLst>
                    <a:gs pos="97512">
                      <a:srgbClr val="E60000"/>
                    </a:gs>
                    <a:gs pos="50000">
                      <a:srgbClr val="FF0000"/>
                    </a:gs>
                    <a:gs pos="12438">
                      <a:srgbClr val="FF4F4F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的习俗</a:t>
            </a:r>
            <a:endParaRPr lang="zh-CN" altLang="en-US" sz="2800" b="1" dirty="0">
              <a:gradFill flip="none" rotWithShape="1">
                <a:gsLst>
                  <a:gs pos="97512">
                    <a:srgbClr val="E60000"/>
                  </a:gs>
                  <a:gs pos="50000">
                    <a:srgbClr val="FF0000"/>
                  </a:gs>
                  <a:gs pos="12438">
                    <a:srgbClr val="FF4F4F"/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1"/>
          <p:cNvSpPr txBox="1"/>
          <p:nvPr>
            <p:custDataLst>
              <p:tags r:id="rId1"/>
            </p:custDataLst>
          </p:nvPr>
        </p:nvSpPr>
        <p:spPr>
          <a:xfrm>
            <a:off x="2061614" y="468967"/>
            <a:ext cx="45719" cy="3818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endParaRPr lang="zh-CN" altLang="en-US" sz="1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-6888"/>
            <a:ext cx="2197100" cy="1320499"/>
          </a:xfrm>
          <a:prstGeom prst="rect">
            <a:avLst/>
          </a:prstGeom>
        </p:spPr>
      </p:pic>
      <p:sp>
        <p:nvSpPr>
          <p:cNvPr id="7" name="Rectangle: Rounded Corners 2"/>
          <p:cNvSpPr/>
          <p:nvPr/>
        </p:nvSpPr>
        <p:spPr>
          <a:xfrm>
            <a:off x="1400175" y="5449674"/>
            <a:ext cx="9937750" cy="1155833"/>
          </a:xfrm>
          <a:prstGeom prst="roundRect">
            <a:avLst>
              <a:gd name="adj" fmla="val 6167"/>
            </a:avLst>
          </a:prstGeom>
          <a:noFill/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元宵即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汤圆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以白糖、玫瑰、芝麻、豆沙、黄桂、核桃仁、果仁、枣泥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等为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馅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糯米粉包成圆形，可荤可素，风味各异。可汤煮、油炸、蒸食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，有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团圆美满之意。陕西的汤圆不是包的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而是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在糯米粉中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成的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，或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煮司或油炸。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7406" y="3232058"/>
            <a:ext cx="5497018" cy="1398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正月十五吃元宵，“元宵”作为食品，在我国也由来已久。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宋代，民间即流行一种元宵节吃 的新奇食品。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这种食品，最早叫“ 浮元子”后称“元宵” ，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生意人还美其名曰“元宝” 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867406" y="1703738"/>
            <a:ext cx="3486852" cy="1089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元宵节吃元宵，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象征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热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热火火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，团团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圆圆。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32344" y="1400531"/>
            <a:ext cx="2075277" cy="243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1669" y="2754249"/>
            <a:ext cx="2390862" cy="22813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00175" y="5414604"/>
            <a:ext cx="99822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0" grpId="0" build="p"/>
      <p:bldP spid="11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元宵节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ifxxtl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2101</Words>
  <Application>Microsoft Office PowerPoint</Application>
  <PresentationFormat>宽屏</PresentationFormat>
  <Paragraphs>141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2022-03-11T05:41:00Z</dcterms:created>
  <dcterms:modified xsi:type="dcterms:W3CDTF">2023-01-11T01:16:44Z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EE97EB83635F460084881E05B472EC23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