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319"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新课标第一网" initials="新"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D4"/>
    <a:srgbClr val="0000FF"/>
    <a:srgbClr val="112991"/>
    <a:srgbClr val="155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smtClean="0"/>
          </a:p>
        </p:txBody>
      </p:sp>
      <p:sp>
        <p:nvSpPr>
          <p:cNvPr id="50180" name="灯片编号占位符 3"/>
          <p:cNvSpPr>
            <a:spLocks noGrp="1"/>
          </p:cNvSpPr>
          <p:nvPr>
            <p:ph type="sldNum" sz="quarter" idx="5"/>
          </p:nvPr>
        </p:nvSpPr>
        <p:spPr bwMode="auto">
          <a:noFill/>
          <a:ln>
            <a:miter lim="800000"/>
          </a:ln>
        </p:spPr>
        <p:txBody>
          <a:bodyPr/>
          <a:lstStyle/>
          <a:p>
            <a:fld id="{5C8002B5-7215-4004-80E0-6B10057BB3F6}" type="slidenum">
              <a:rPr lang="zh-CN" altLang="en-US" smtClean="0"/>
              <a:t>2</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ChangeArrowheads="1" noTextEdit="1"/>
          </p:cNvSpPr>
          <p:nvPr>
            <p:ph type="sldImg" idx="4294967295"/>
          </p:nvPr>
        </p:nvSpPr>
        <p:spPr>
          <a:ln>
            <a:miter lim="800000"/>
          </a:ln>
        </p:spPr>
      </p:sp>
      <p:sp>
        <p:nvSpPr>
          <p:cNvPr id="51203" name="文本占位符 2"/>
          <p:cNvSpPr>
            <a:spLocks noGrp="1" noChangeArrowheads="1"/>
          </p:cNvSpPr>
          <p:nvPr>
            <p:ph type="body" idx="4294967295"/>
          </p:nvPr>
        </p:nvSpPr>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ChangeArrowheads="1" noTextEdit="1"/>
          </p:cNvSpPr>
          <p:nvPr>
            <p:ph type="sldImg" idx="4294967295"/>
          </p:nvPr>
        </p:nvSpPr>
        <p:spPr>
          <a:ln>
            <a:miter lim="800000"/>
          </a:ln>
        </p:spPr>
      </p:sp>
      <p:sp>
        <p:nvSpPr>
          <p:cNvPr id="52227" name="文本占位符 2"/>
          <p:cNvSpPr>
            <a:spLocks noGrp="1" noChangeArrowheads="1"/>
          </p:cNvSpPr>
          <p:nvPr>
            <p:ph type="body" idx="4294967295"/>
          </p:nvPr>
        </p:nvSpPr>
        <p:spPr>
          <a:noFill/>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smtClean="0"/>
          </a:p>
        </p:txBody>
      </p:sp>
      <p:sp>
        <p:nvSpPr>
          <p:cNvPr id="53252" name="灯片编号占位符 3"/>
          <p:cNvSpPr>
            <a:spLocks noGrp="1"/>
          </p:cNvSpPr>
          <p:nvPr>
            <p:ph type="sldNum" sz="quarter" idx="5"/>
          </p:nvPr>
        </p:nvSpPr>
        <p:spPr bwMode="auto">
          <a:noFill/>
          <a:ln>
            <a:miter lim="800000"/>
          </a:ln>
        </p:spPr>
        <p:txBody>
          <a:bodyPr/>
          <a:lstStyle/>
          <a:p>
            <a:fld id="{C90A77D8-CF88-4EE0-9882-F4D4CFD6BAF6}" type="slidenum">
              <a:rPr lang="zh-CN" altLang="en-US" smtClean="0"/>
              <a:t>31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sz="quarter"/>
          </p:nvPr>
        </p:nvSpPr>
        <p:spPr>
          <a:xfrm>
            <a:off x="685800" y="2130425"/>
            <a:ext cx="7772400" cy="1470025"/>
          </a:xfrm>
        </p:spPr>
        <p:txBody>
          <a:bodyPr/>
          <a:lstStyle>
            <a:lvl1pPr marL="0" indent="0" algn="ctr">
              <a:defRPr sz="4000" b="1"/>
            </a:lvl1pPr>
          </a:lstStyle>
          <a:p>
            <a:pPr lvl="0"/>
            <a:r>
              <a:rPr lang="zh-CN" altLang="en-US" noProof="0" smtClean="0">
                <a:sym typeface="MS PGothic" panose="020B0600070205080204" pitchFamily="34" charset="-128"/>
              </a:rPr>
              <a:t>单击此处编辑母版标题样式</a:t>
            </a:r>
          </a:p>
        </p:txBody>
      </p:sp>
      <p:sp>
        <p:nvSpPr>
          <p:cNvPr id="7171" name="Rectangle 3"/>
          <p:cNvSpPr>
            <a:spLocks noGrp="1" noChangeArrowheads="1"/>
          </p:cNvSpPr>
          <p:nvPr>
            <p:ph type="subTitle" sz="quarter" idx="1"/>
          </p:nvPr>
        </p:nvSpPr>
        <p:spPr>
          <a:xfrm>
            <a:off x="1371600" y="3886200"/>
            <a:ext cx="6400800" cy="1090613"/>
          </a:xfrm>
        </p:spPr>
        <p:txBody>
          <a:bodyPr/>
          <a:lstStyle>
            <a:lvl1pPr marL="0" indent="0" algn="ctr">
              <a:buFont typeface="Arial" panose="020B0604020202020204" pitchFamily="34" charset="0"/>
              <a:buNone/>
              <a:defRPr sz="3200"/>
            </a:lvl1pPr>
          </a:lstStyle>
          <a:p>
            <a:pPr lvl="0"/>
            <a:r>
              <a:rPr lang="zh-CN" altLang="en-US" noProof="0" smtClean="0">
                <a:sym typeface="MS PGothic" panose="020B0600070205080204" pitchFamily="34" charset="-128"/>
              </a:rPr>
              <a:t>单击此处编辑母版副标题样式</a:t>
            </a:r>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sym typeface="MS PGothic" panose="020B0600070205080204" pitchFamily="34" charset="-128"/>
              </a:rPr>
              <a:t>单击此处编辑母版标题样式</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sym typeface="MS PGothic" panose="020B0600070205080204" pitchFamily="34" charset="-128"/>
              </a:rPr>
              <a:t>单击此处编辑母版文本样式</a:t>
            </a:r>
          </a:p>
          <a:p>
            <a:pPr lvl="1"/>
            <a:r>
              <a:rPr lang="zh-CN" altLang="en-US" smtClean="0">
                <a:sym typeface="MS PGothic" panose="020B0600070205080204" pitchFamily="34" charset="-128"/>
              </a:rPr>
              <a:t>第二级</a:t>
            </a:r>
          </a:p>
          <a:p>
            <a:pPr lvl="2"/>
            <a:r>
              <a:rPr lang="zh-CN" altLang="en-US" smtClean="0">
                <a:sym typeface="MS PGothic" panose="020B0600070205080204" pitchFamily="34" charset="-128"/>
              </a:rPr>
              <a:t>第三级</a:t>
            </a:r>
          </a:p>
          <a:p>
            <a:pPr lvl="3"/>
            <a:r>
              <a:rPr lang="zh-CN" altLang="en-US" smtClean="0">
                <a:sym typeface="MS PGothic" panose="020B0600070205080204" pitchFamily="34" charset="-128"/>
              </a:rPr>
              <a:t>第四级</a:t>
            </a:r>
          </a:p>
          <a:p>
            <a:pPr lvl="4"/>
            <a:r>
              <a:rPr lang="zh-CN" altLang="en-US" smtClean="0">
                <a:sym typeface="MS PGothic" panose="020B0600070205080204" pitchFamily="34" charset="-128"/>
              </a:rPr>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txStyles>
    <p:titleStyle>
      <a:lvl1pPr marL="914400" indent="-914400" algn="l" rtl="0" eaLnBrk="1" fontAlgn="base" hangingPunct="1">
        <a:spcBef>
          <a:spcPct val="0"/>
        </a:spcBef>
        <a:spcAft>
          <a:spcPct val="0"/>
        </a:spcAft>
        <a:defRPr sz="3200">
          <a:solidFill>
            <a:schemeClr val="tx1"/>
          </a:solidFill>
          <a:latin typeface="+mj-lt"/>
          <a:ea typeface="+mj-ea"/>
          <a:cs typeface="+mj-cs"/>
          <a:sym typeface="MS PGothic" panose="020B0600070205080204" pitchFamily="34" charset="-128"/>
        </a:defRPr>
      </a:lvl1pPr>
      <a:lvl2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2pPr>
      <a:lvl3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3pPr>
      <a:lvl4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4pPr>
      <a:lvl5pPr marL="9144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5pPr>
      <a:lvl6pPr marL="13716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6pPr>
      <a:lvl7pPr marL="18288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7pPr>
      <a:lvl8pPr marL="22860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8pPr>
      <a:lvl9pPr marL="2743200" indent="-914400" algn="l" rtl="0" eaLnBrk="1" fontAlgn="base" hangingPunct="1">
        <a:spcBef>
          <a:spcPct val="0"/>
        </a:spcBef>
        <a:spcAft>
          <a:spcPct val="0"/>
        </a:spcAft>
        <a:defRPr sz="3200">
          <a:solidFill>
            <a:schemeClr val="tx1"/>
          </a:solidFill>
          <a:latin typeface="Calibri" panose="020F0502020204030204" pitchFamily="34" charset="0"/>
          <a:ea typeface="微软雅黑" panose="020B0503020204020204" pitchFamily="34" charset="-122"/>
          <a:sym typeface="MS PGothic" panose="020B0600070205080204" pitchFamily="34" charset="-128"/>
        </a:defRPr>
      </a:lvl9pPr>
    </p:titleStyle>
    <p:bodyStyle>
      <a:lvl1pPr marL="342900" indent="-342900" algn="l" rtl="0" eaLnBrk="1" fontAlgn="base" hangingPunct="1">
        <a:spcBef>
          <a:spcPct val="20000"/>
        </a:spcBef>
        <a:spcAft>
          <a:spcPct val="0"/>
        </a:spcAft>
        <a:buFont typeface="Arial" panose="020B0604020202020204" pitchFamily="34" charset="0"/>
        <a:buChar char="•"/>
        <a:defRPr sz="2400">
          <a:solidFill>
            <a:schemeClr val="tx1"/>
          </a:solidFill>
          <a:latin typeface="+mn-lt"/>
          <a:ea typeface="+mn-ea"/>
          <a:cs typeface="+mn-cs"/>
          <a:sym typeface="MS PGothic" panose="020B0600070205080204" pitchFamily="34" charset="-128"/>
        </a:defRPr>
      </a:lvl1pPr>
      <a:lvl2pPr marL="742950" indent="-285750" algn="l" rtl="0" eaLnBrk="1" fontAlgn="base" hangingPunct="1">
        <a:spcBef>
          <a:spcPct val="20000"/>
        </a:spcBef>
        <a:spcAft>
          <a:spcPct val="0"/>
        </a:spcAft>
        <a:buFont typeface="Arial" panose="020B0604020202020204" pitchFamily="34" charset="0"/>
        <a:buChar char="–"/>
        <a:defRPr sz="2000">
          <a:solidFill>
            <a:schemeClr val="tx1"/>
          </a:solidFill>
          <a:latin typeface="+mn-lt"/>
          <a:ea typeface="+mn-ea"/>
          <a:sym typeface="MS PGothic" panose="020B0600070205080204" pitchFamily="34" charset="-128"/>
        </a:defRPr>
      </a:lvl2pPr>
      <a:lvl3pPr marL="1143000" indent="-228600" algn="l" rtl="0" eaLnBrk="1" fontAlgn="base" hangingPunct="1">
        <a:spcBef>
          <a:spcPct val="20000"/>
        </a:spcBef>
        <a:spcAft>
          <a:spcPct val="0"/>
        </a:spcAft>
        <a:buFont typeface="Arial" panose="020B0604020202020204" pitchFamily="34" charset="0"/>
        <a:buChar char="•"/>
        <a:defRPr>
          <a:solidFill>
            <a:schemeClr val="tx1"/>
          </a:solidFill>
          <a:latin typeface="+mn-lt"/>
          <a:ea typeface="+mn-ea"/>
          <a:sym typeface="MS PGothic" panose="020B0600070205080204" pitchFamily="34" charset="-128"/>
        </a:defRPr>
      </a:lvl3pPr>
      <a:lvl4pPr marL="16002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MS PGothic" panose="020B0600070205080204" pitchFamily="34" charset="-128"/>
        </a:defRPr>
      </a:lvl4pPr>
      <a:lvl5pPr marL="20574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MS PGothic" panose="020B0600070205080204" pitchFamily="34" charset="-128"/>
        </a:defRPr>
      </a:lvl5pPr>
      <a:lvl6pPr marL="25146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MS PGothic" panose="020B0600070205080204" pitchFamily="34" charset="-128"/>
        </a:defRPr>
      </a:lvl6pPr>
      <a:lvl7pPr marL="29718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MS PGothic" panose="020B0600070205080204" pitchFamily="34" charset="-128"/>
        </a:defRPr>
      </a:lvl7pPr>
      <a:lvl8pPr marL="34290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MS PGothic" panose="020B0600070205080204" pitchFamily="34" charset="-128"/>
        </a:defRPr>
      </a:lvl8pPr>
      <a:lvl9pPr marL="3886200" indent="-228600" algn="l" rtl="0" eaLnBrk="1" fontAlgn="base" hangingPunct="1">
        <a:spcBef>
          <a:spcPct val="20000"/>
        </a:spcBef>
        <a:spcAft>
          <a:spcPct val="0"/>
        </a:spcAft>
        <a:buFont typeface="Arial" panose="020B0604020202020204" pitchFamily="34" charset="0"/>
        <a:buChar char="»"/>
        <a:defRPr sz="1600">
          <a:solidFill>
            <a:schemeClr val="tx1"/>
          </a:solidFill>
          <a:latin typeface="+mn-lt"/>
          <a:ea typeface="+mn-ea"/>
          <a:sym typeface="MS PGothic" panose="020B0600070205080204" pitchFamily="34" charset="-128"/>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Users\Administrator\Desktop\&#20864;&#25945;&#20843;&#24180;&#32423;&#19979;&#25945;&#29992;&#20809;&#30424;\&#35838;&#26102;&#36798;&#26631;&#183;&#20864;&#25945;&#33521;&#35821;&#183;&#20843;&#24180;&#32423;&#19979;&#25945;&#29992;&#20809;&#30424;\2.&#21516;&#27493;&#26032;&#35838;&#35838;&#20214;\Unit%207\Lesson%2040\L40&#35838;&#25991;&#26391;&#35835;.mp3" TargetMode="External"/><Relationship Id="rId1" Type="http://schemas.microsoft.com/office/2007/relationships/media" Target="file:///C:\Users\Administrator\Desktop\&#20864;&#25945;&#20843;&#24180;&#32423;&#19979;&#25945;&#29992;&#20809;&#30424;\&#35838;&#26102;&#36798;&#26631;&#183;&#20864;&#25945;&#33521;&#35821;&#183;&#20843;&#24180;&#32423;&#19979;&#25945;&#29992;&#20809;&#30424;\2.&#21516;&#27493;&#26032;&#35838;&#35838;&#20214;\Unit%207\Lesson%2040\L40&#35838;&#25991;&#26391;&#35835;.mp3" TargetMode="Externa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4"/>
          <p:cNvSpPr>
            <a:spLocks noChangeArrowheads="1"/>
          </p:cNvSpPr>
          <p:nvPr/>
        </p:nvSpPr>
        <p:spPr bwMode="auto">
          <a:xfrm>
            <a:off x="0" y="2197941"/>
            <a:ext cx="9144000" cy="1107996"/>
          </a:xfrm>
          <a:prstGeom prst="rect">
            <a:avLst/>
          </a:prstGeom>
          <a:noFill/>
          <a:ln w="9525">
            <a:noFill/>
            <a:miter lim="800000"/>
          </a:ln>
        </p:spPr>
        <p:txBody>
          <a:bodyPr wrap="square">
            <a:spAutoFit/>
          </a:bodyPr>
          <a:lstStyle/>
          <a:p>
            <a:pPr algn="ctr"/>
            <a:r>
              <a:rPr lang="en-US" altLang="zh-CN" sz="6600" b="1" dirty="0" smtClean="0">
                <a:effectLst>
                  <a:outerShdw blurRad="38100" dist="38100" dir="2700000" algn="tl">
                    <a:srgbClr val="000000">
                      <a:alpha val="43137"/>
                    </a:srgbClr>
                  </a:outerShdw>
                </a:effectLst>
                <a:latin typeface="Times New Roman" panose="02020603050405020304" pitchFamily="18" charset="0"/>
              </a:rPr>
              <a:t>Body Language</a:t>
            </a:r>
            <a:endParaRPr lang="en-US" altLang="zh-CN" sz="6600" b="1" dirty="0">
              <a:effectLst>
                <a:outerShdw blurRad="38100" dist="38100" dir="2700000" algn="tl">
                  <a:srgbClr val="000000">
                    <a:alpha val="43137"/>
                  </a:srgbClr>
                </a:outerShdw>
              </a:effectLst>
              <a:latin typeface="Times New Roman" panose="02020603050405020304" pitchFamily="18" charset="0"/>
            </a:endParaRPr>
          </a:p>
        </p:txBody>
      </p:sp>
      <p:sp>
        <p:nvSpPr>
          <p:cNvPr id="2" name="矩形 1"/>
          <p:cNvSpPr/>
          <p:nvPr/>
        </p:nvSpPr>
        <p:spPr>
          <a:xfrm>
            <a:off x="0" y="1110733"/>
            <a:ext cx="9144000" cy="584775"/>
          </a:xfrm>
          <a:prstGeom prst="rect">
            <a:avLst/>
          </a:prstGeom>
        </p:spPr>
        <p:txBody>
          <a:bodyPr wrap="square">
            <a:spAutoFit/>
          </a:bodyPr>
          <a:lstStyle/>
          <a:p>
            <a:pPr algn="ctr"/>
            <a:r>
              <a:rPr lang="en-US" altLang="zh-CN" sz="3200" b="1" kern="10" dirty="0">
                <a:ln w="12700">
                  <a:noFill/>
                  <a:round/>
                </a:ln>
                <a:effectLst>
                  <a:outerShdw blurRad="38100" dist="38100" dir="2700000" algn="tl">
                    <a:srgbClr val="000000">
                      <a:alpha val="43137"/>
                    </a:srgbClr>
                  </a:outerShdw>
                </a:effectLst>
                <a:latin typeface="+mn-ea"/>
              </a:rPr>
              <a:t>Unit </a:t>
            </a:r>
            <a:r>
              <a:rPr lang="en-US" altLang="zh-CN" sz="3200" b="1" kern="10" dirty="0" smtClean="0">
                <a:ln w="12700">
                  <a:noFill/>
                  <a:round/>
                </a:ln>
                <a:effectLst>
                  <a:outerShdw blurRad="38100" dist="38100" dir="2700000" algn="tl">
                    <a:srgbClr val="000000">
                      <a:alpha val="43137"/>
                    </a:srgbClr>
                  </a:outerShdw>
                </a:effectLst>
                <a:latin typeface="+mn-ea"/>
              </a:rPr>
              <a:t>7 </a:t>
            </a:r>
            <a:r>
              <a:rPr lang="en-US" altLang="zh-CN" sz="3200" b="1" dirty="0" smtClean="0">
                <a:effectLst>
                  <a:outerShdw blurRad="38100" dist="38100" dir="2700000" algn="tl">
                    <a:srgbClr val="000000">
                      <a:alpha val="43137"/>
                    </a:srgbClr>
                  </a:outerShdw>
                </a:effectLst>
                <a:latin typeface="+mn-ea"/>
              </a:rPr>
              <a:t>Know </a:t>
            </a:r>
            <a:r>
              <a:rPr lang="en-US" altLang="zh-CN" sz="3200" b="1" dirty="0">
                <a:effectLst>
                  <a:outerShdw blurRad="38100" dist="38100" dir="2700000" algn="tl">
                    <a:srgbClr val="000000">
                      <a:alpha val="43137"/>
                    </a:srgbClr>
                  </a:outerShdw>
                </a:effectLst>
                <a:latin typeface="+mn-ea"/>
              </a:rPr>
              <a:t>Our World</a:t>
            </a:r>
          </a:p>
        </p:txBody>
      </p:sp>
      <p:sp>
        <p:nvSpPr>
          <p:cNvPr id="6" name="矩形 5"/>
          <p:cNvSpPr/>
          <p:nvPr/>
        </p:nvSpPr>
        <p:spPr>
          <a:xfrm>
            <a:off x="2924754" y="492511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925" y="931545"/>
            <a:ext cx="4417695" cy="5015865"/>
          </a:xfrm>
          <a:prstGeom prst="rect">
            <a:avLst/>
          </a:prstGeom>
          <a:noFill/>
        </p:spPr>
        <p:txBody>
          <a:bodyPr wrap="square" rtlCol="0">
            <a:spAutoFit/>
          </a:bodyPr>
          <a:lstStyle/>
          <a:p>
            <a:pPr lvl="0" algn="r">
              <a:spcBef>
                <a:spcPct val="50000"/>
              </a:spcBef>
            </a:pPr>
            <a:r>
              <a:rPr lang="en-US" altLang="zh-CN" sz="3200" b="1" dirty="0" smtClean="0">
                <a:solidFill>
                  <a:prstClr val="black"/>
                </a:solidFill>
                <a:latin typeface="Times New Roman" panose="02020603050405020304" pitchFamily="18" charset="0"/>
              </a:rPr>
              <a:t>lip</a:t>
            </a:r>
          </a:p>
          <a:p>
            <a:pPr lvl="0" algn="r">
              <a:spcBef>
                <a:spcPct val="50000"/>
              </a:spcBef>
            </a:pPr>
            <a:r>
              <a:rPr lang="en-US" altLang="zh-CN" sz="3200" b="1" dirty="0" smtClean="0">
                <a:solidFill>
                  <a:prstClr val="black"/>
                </a:solidFill>
                <a:latin typeface="Times New Roman" panose="02020603050405020304" pitchFamily="18" charset="0"/>
              </a:rPr>
              <a:t>rude</a:t>
            </a:r>
          </a:p>
          <a:p>
            <a:pPr lvl="0" algn="r">
              <a:spcBef>
                <a:spcPct val="50000"/>
              </a:spcBef>
            </a:pPr>
            <a:r>
              <a:rPr lang="en-US" altLang="zh-CN" sz="3200" b="1" dirty="0" smtClean="0">
                <a:solidFill>
                  <a:prstClr val="black"/>
                </a:solidFill>
                <a:latin typeface="Times New Roman" panose="02020603050405020304" pitchFamily="18" charset="0"/>
              </a:rPr>
              <a:t>Italian</a:t>
            </a:r>
          </a:p>
          <a:p>
            <a:pPr lvl="0" algn="r">
              <a:spcBef>
                <a:spcPct val="50000"/>
              </a:spcBef>
            </a:pPr>
            <a:endParaRPr lang="en-US" altLang="zh-CN" sz="3200" b="1" dirty="0" smtClean="0">
              <a:solidFill>
                <a:prstClr val="black"/>
              </a:solidFill>
              <a:latin typeface="Times New Roman" panose="02020603050405020304" pitchFamily="18" charset="0"/>
            </a:endParaRPr>
          </a:p>
          <a:p>
            <a:pPr lvl="0" algn="r">
              <a:spcBef>
                <a:spcPct val="50000"/>
              </a:spcBef>
            </a:pPr>
            <a:r>
              <a:rPr lang="en-US" altLang="zh-CN" sz="3200" b="1" dirty="0" smtClean="0">
                <a:solidFill>
                  <a:prstClr val="black"/>
                </a:solidFill>
                <a:latin typeface="Times New Roman" panose="02020603050405020304" pitchFamily="18" charset="0"/>
              </a:rPr>
              <a:t>shake hands</a:t>
            </a:r>
          </a:p>
          <a:p>
            <a:pPr lvl="0" algn="r">
              <a:spcBef>
                <a:spcPct val="50000"/>
              </a:spcBef>
            </a:pPr>
            <a:r>
              <a:rPr lang="en-US" altLang="zh-CN" sz="3200" b="1" dirty="0" smtClean="0">
                <a:solidFill>
                  <a:prstClr val="black"/>
                </a:solidFill>
                <a:latin typeface="Times New Roman" panose="02020603050405020304" pitchFamily="18" charset="0"/>
              </a:rPr>
              <a:t>refer to </a:t>
            </a:r>
          </a:p>
          <a:p>
            <a:pPr lvl="0" algn="r">
              <a:spcBef>
                <a:spcPct val="50000"/>
              </a:spcBef>
            </a:pPr>
            <a:r>
              <a:rPr lang="en-US" altLang="zh-CN" sz="3200" b="1" dirty="0" smtClean="0">
                <a:solidFill>
                  <a:prstClr val="black"/>
                </a:solidFill>
                <a:latin typeface="Times New Roman" panose="02020603050405020304" pitchFamily="18" charset="0"/>
              </a:rPr>
              <a:t>communicate with sb.</a:t>
            </a:r>
          </a:p>
        </p:txBody>
      </p:sp>
      <p:sp>
        <p:nvSpPr>
          <p:cNvPr id="6" name="TextBox 5"/>
          <p:cNvSpPr txBox="1"/>
          <p:nvPr/>
        </p:nvSpPr>
        <p:spPr>
          <a:xfrm>
            <a:off x="4384040" y="2362835"/>
            <a:ext cx="4476750" cy="3322955"/>
          </a:xfrm>
          <a:prstGeom prst="rect">
            <a:avLst/>
          </a:prstGeom>
          <a:noFill/>
        </p:spPr>
        <p:txBody>
          <a:bodyPr wrap="square" rtlCol="0">
            <a:spAutoFit/>
          </a:bodyPr>
          <a:lstStyle/>
          <a:p>
            <a:pPr fontAlgn="auto">
              <a:lnSpc>
                <a:spcPct val="150000"/>
              </a:lnSpc>
            </a:pPr>
            <a:r>
              <a:rPr lang="en-US" altLang="zh-CN" sz="2800" b="1" i="1" dirty="0" smtClean="0">
                <a:solidFill>
                  <a:srgbClr val="FF0000"/>
                </a:solidFill>
                <a:latin typeface="Times New Roman" panose="02020603050405020304" pitchFamily="18" charset="0"/>
                <a:cs typeface="Times New Roman" panose="02020603050405020304" pitchFamily="18" charset="0"/>
              </a:rPr>
              <a:t>n. </a:t>
            </a:r>
            <a:r>
              <a:rPr lang="zh-CN" altLang="en-US" sz="2800" b="1" dirty="0" smtClean="0">
                <a:solidFill>
                  <a:srgbClr val="FF0000"/>
                </a:solidFill>
                <a:latin typeface="+mn-ea"/>
              </a:rPr>
              <a:t>意大利人；意大利语  </a:t>
            </a:r>
            <a:r>
              <a:rPr lang="en-US" altLang="zh-CN" sz="2800" b="1" i="1" dirty="0" smtClean="0">
                <a:solidFill>
                  <a:srgbClr val="FF0000"/>
                </a:solidFill>
                <a:latin typeface="Times New Roman" panose="02020603050405020304" pitchFamily="18" charset="0"/>
                <a:cs typeface="Times New Roman" panose="02020603050405020304" pitchFamily="18" charset="0"/>
              </a:rPr>
              <a:t>adj. </a:t>
            </a:r>
            <a:r>
              <a:rPr lang="zh-CN" altLang="en-US" sz="2800" b="1" dirty="0" smtClean="0">
                <a:solidFill>
                  <a:srgbClr val="FF0000"/>
                </a:solidFill>
                <a:latin typeface="+mn-ea"/>
              </a:rPr>
              <a:t>意大利（人）的</a:t>
            </a:r>
          </a:p>
          <a:p>
            <a:pPr fontAlgn="auto">
              <a:lnSpc>
                <a:spcPct val="150000"/>
              </a:lnSpc>
            </a:pPr>
            <a:endParaRPr lang="zh-CN" altLang="en-US" sz="2800" b="1" dirty="0">
              <a:solidFill>
                <a:srgbClr val="FF0000"/>
              </a:solidFill>
              <a:latin typeface="+mn-ea"/>
            </a:endParaRPr>
          </a:p>
          <a:p>
            <a:pPr fontAlgn="auto">
              <a:lnSpc>
                <a:spcPct val="150000"/>
              </a:lnSpc>
            </a:pPr>
            <a:endParaRPr lang="zh-CN" altLang="en-US" sz="2800" b="1" dirty="0">
              <a:solidFill>
                <a:srgbClr val="FF0000"/>
              </a:solidFill>
              <a:latin typeface="+mn-ea"/>
            </a:endParaRPr>
          </a:p>
          <a:p>
            <a:pPr fontAlgn="auto">
              <a:lnSpc>
                <a:spcPct val="150000"/>
              </a:lnSpc>
            </a:pPr>
            <a:endParaRPr lang="zh-CN" altLang="en-US" sz="2800" b="1" dirty="0">
              <a:solidFill>
                <a:srgbClr val="FF0000"/>
              </a:solidFill>
              <a:latin typeface="+mn-ea"/>
            </a:endParaRPr>
          </a:p>
        </p:txBody>
      </p:sp>
      <p:sp>
        <p:nvSpPr>
          <p:cNvPr id="7" name="Text Box 25"/>
          <p:cNvSpPr txBox="1">
            <a:spLocks noChangeArrowheads="1"/>
          </p:cNvSpPr>
          <p:nvPr/>
        </p:nvSpPr>
        <p:spPr bwMode="auto">
          <a:xfrm>
            <a:off x="4456564" y="1684015"/>
            <a:ext cx="4104456" cy="523220"/>
          </a:xfrm>
          <a:prstGeom prst="rect">
            <a:avLst/>
          </a:prstGeom>
          <a:noFill/>
          <a:ln w="9525">
            <a:noFill/>
            <a:miter lim="800000"/>
          </a:ln>
        </p:spPr>
        <p:txBody>
          <a:bodyPr wrap="square">
            <a:spAutoFit/>
          </a:bodyPr>
          <a:lstStyle/>
          <a:p>
            <a:pPr>
              <a:spcBef>
                <a:spcPct val="50000"/>
              </a:spcBef>
            </a:pPr>
            <a:r>
              <a:rPr lang="en-US" altLang="zh-CN" sz="2800" b="1" i="1" dirty="0">
                <a:solidFill>
                  <a:srgbClr val="FF0000"/>
                </a:solidFill>
                <a:latin typeface="Times New Roman" panose="02020603050405020304" pitchFamily="18" charset="0"/>
              </a:rPr>
              <a:t>adj. </a:t>
            </a:r>
            <a:r>
              <a:rPr lang="zh-CN" altLang="en-US" sz="2800" b="1" dirty="0" smtClean="0">
                <a:solidFill>
                  <a:srgbClr val="FF0000"/>
                </a:solidFill>
                <a:latin typeface="Times New Roman" panose="02020603050405020304" pitchFamily="18" charset="0"/>
              </a:rPr>
              <a:t>粗鲁的；粗野的</a:t>
            </a:r>
            <a:endParaRPr lang="zh-CN" altLang="en-US" sz="2800" b="1" dirty="0">
              <a:solidFill>
                <a:srgbClr val="FF0000"/>
              </a:solidFill>
              <a:latin typeface="Times New Roman" panose="02020603050405020304" pitchFamily="18" charset="0"/>
            </a:endParaRPr>
          </a:p>
        </p:txBody>
      </p:sp>
      <p:sp>
        <p:nvSpPr>
          <p:cNvPr id="8" name="Text Box 24"/>
          <p:cNvSpPr txBox="1">
            <a:spLocks noChangeArrowheads="1"/>
          </p:cNvSpPr>
          <p:nvPr/>
        </p:nvSpPr>
        <p:spPr bwMode="auto">
          <a:xfrm>
            <a:off x="4540637" y="931421"/>
            <a:ext cx="3671441" cy="523220"/>
          </a:xfrm>
          <a:prstGeom prst="rect">
            <a:avLst/>
          </a:prstGeom>
          <a:noFill/>
          <a:ln w="9525">
            <a:noFill/>
            <a:miter lim="800000"/>
          </a:ln>
        </p:spPr>
        <p:txBody>
          <a:bodyPr wrap="square">
            <a:spAutoFit/>
          </a:bodyPr>
          <a:lstStyle/>
          <a:p>
            <a:pPr>
              <a:spcBef>
                <a:spcPct val="50000"/>
              </a:spcBef>
            </a:pPr>
            <a:r>
              <a:rPr lang="en-US" altLang="zh-CN" sz="2800" b="1" i="1" dirty="0" smtClean="0">
                <a:solidFill>
                  <a:srgbClr val="FF0000"/>
                </a:solidFill>
                <a:latin typeface="Times New Roman" panose="02020603050405020304" pitchFamily="18" charset="0"/>
              </a:rPr>
              <a:t>n.</a:t>
            </a:r>
            <a:r>
              <a:rPr lang="en-US" altLang="zh-CN" sz="2800" b="1" dirty="0" smtClean="0">
                <a:solidFill>
                  <a:srgbClr val="FF0000"/>
                </a:solidFill>
                <a:latin typeface="Times New Roman" panose="02020603050405020304" pitchFamily="18" charset="0"/>
              </a:rPr>
              <a:t> </a:t>
            </a:r>
            <a:r>
              <a:rPr lang="zh-CN" altLang="en-US" sz="2800" b="1" dirty="0" smtClean="0">
                <a:solidFill>
                  <a:srgbClr val="FF0000"/>
                </a:solidFill>
                <a:latin typeface="Times New Roman" panose="02020603050405020304" pitchFamily="18" charset="0"/>
              </a:rPr>
              <a:t>嘴唇</a:t>
            </a:r>
            <a:endParaRPr lang="zh-CN" altLang="en-US" sz="2800" b="1" dirty="0">
              <a:solidFill>
                <a:srgbClr val="FF0000"/>
              </a:solidFill>
              <a:latin typeface="Times New Roman" panose="02020603050405020304" pitchFamily="18" charset="0"/>
            </a:endParaRPr>
          </a:p>
        </p:txBody>
      </p:sp>
      <p:sp>
        <p:nvSpPr>
          <p:cNvPr id="2" name="Text Box 24"/>
          <p:cNvSpPr txBox="1">
            <a:spLocks noChangeArrowheads="1"/>
          </p:cNvSpPr>
          <p:nvPr/>
        </p:nvSpPr>
        <p:spPr bwMode="auto">
          <a:xfrm>
            <a:off x="4383792" y="3964816"/>
            <a:ext cx="3671441" cy="521970"/>
          </a:xfrm>
          <a:prstGeom prst="rect">
            <a:avLst/>
          </a:prstGeom>
          <a:noFill/>
          <a:ln w="9525">
            <a:noFill/>
            <a:miter lim="800000"/>
          </a:ln>
        </p:spPr>
        <p:txBody>
          <a:bodyPr wrap="square">
            <a:spAutoFit/>
          </a:bodyPr>
          <a:lstStyle/>
          <a:p>
            <a:pPr>
              <a:spcBef>
                <a:spcPct val="50000"/>
              </a:spcBef>
            </a:pPr>
            <a:r>
              <a:rPr lang="zh-CN" altLang="en-US" sz="2800" b="1" dirty="0">
                <a:solidFill>
                  <a:srgbClr val="FF0000"/>
                </a:solidFill>
                <a:latin typeface="+mn-ea"/>
                <a:sym typeface="+mn-ea"/>
              </a:rPr>
              <a:t>握手</a:t>
            </a:r>
            <a:endParaRPr lang="zh-CN" altLang="en-US" sz="2800" b="1" dirty="0">
              <a:solidFill>
                <a:srgbClr val="FF0000"/>
              </a:solidFill>
              <a:latin typeface="Times New Roman" panose="02020603050405020304" pitchFamily="18" charset="0"/>
            </a:endParaRPr>
          </a:p>
        </p:txBody>
      </p:sp>
      <p:sp>
        <p:nvSpPr>
          <p:cNvPr id="3" name="Text Box 25"/>
          <p:cNvSpPr txBox="1">
            <a:spLocks noChangeArrowheads="1"/>
          </p:cNvSpPr>
          <p:nvPr/>
        </p:nvSpPr>
        <p:spPr bwMode="auto">
          <a:xfrm>
            <a:off x="4384040" y="4677410"/>
            <a:ext cx="4476115" cy="521970"/>
          </a:xfrm>
          <a:prstGeom prst="rect">
            <a:avLst/>
          </a:prstGeom>
          <a:noFill/>
          <a:ln w="9525">
            <a:noFill/>
            <a:miter lim="800000"/>
          </a:ln>
        </p:spPr>
        <p:txBody>
          <a:bodyPr wrap="square">
            <a:spAutoFit/>
          </a:bodyPr>
          <a:lstStyle/>
          <a:p>
            <a:pPr>
              <a:spcBef>
                <a:spcPct val="50000"/>
              </a:spcBef>
            </a:pPr>
            <a:r>
              <a:rPr lang="zh-CN" altLang="en-US" sz="2800" b="1" dirty="0">
                <a:solidFill>
                  <a:srgbClr val="FF0000"/>
                </a:solidFill>
                <a:latin typeface="+mn-ea"/>
                <a:sym typeface="+mn-ea"/>
              </a:rPr>
              <a:t>涉及；指的是；参考；提到</a:t>
            </a:r>
            <a:endParaRPr lang="zh-CN" altLang="en-US" sz="2800" b="1" dirty="0">
              <a:solidFill>
                <a:srgbClr val="FF0000"/>
              </a:solidFill>
              <a:latin typeface="Times New Roman" panose="02020603050405020304" pitchFamily="18" charset="0"/>
            </a:endParaRPr>
          </a:p>
        </p:txBody>
      </p:sp>
      <p:sp>
        <p:nvSpPr>
          <p:cNvPr id="4" name="Text Box 25"/>
          <p:cNvSpPr txBox="1">
            <a:spLocks noChangeArrowheads="1"/>
          </p:cNvSpPr>
          <p:nvPr/>
        </p:nvSpPr>
        <p:spPr bwMode="auto">
          <a:xfrm>
            <a:off x="4384174" y="5210170"/>
            <a:ext cx="4104456" cy="737235"/>
          </a:xfrm>
          <a:prstGeom prst="rect">
            <a:avLst/>
          </a:prstGeom>
          <a:noFill/>
          <a:ln w="9525">
            <a:noFill/>
            <a:miter lim="800000"/>
          </a:ln>
        </p:spPr>
        <p:txBody>
          <a:bodyPr wrap="square">
            <a:spAutoFit/>
          </a:bodyPr>
          <a:lstStyle/>
          <a:p>
            <a:pPr fontAlgn="auto">
              <a:lnSpc>
                <a:spcPct val="150000"/>
              </a:lnSpc>
            </a:pPr>
            <a:r>
              <a:rPr lang="zh-CN" altLang="en-US" sz="2800" b="1" dirty="0">
                <a:solidFill>
                  <a:srgbClr val="FF0000"/>
                </a:solidFill>
                <a:latin typeface="+mn-ea"/>
                <a:sym typeface="+mn-ea"/>
              </a:rPr>
              <a:t>与某人交流</a:t>
            </a:r>
            <a:endParaRPr lang="zh-CN" altLang="en-US" sz="2800" b="1" dirty="0">
              <a:solidFill>
                <a:srgbClr val="FF0000"/>
              </a:solidFill>
              <a:latin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7" name="AutoShape 7"/>
          <p:cNvSpPr>
            <a:spLocks noChangeArrowheads="1"/>
          </p:cNvSpPr>
          <p:nvPr/>
        </p:nvSpPr>
        <p:spPr bwMode="auto">
          <a:xfrm>
            <a:off x="635561" y="1752873"/>
            <a:ext cx="503238" cy="504825"/>
          </a:xfrm>
          <a:prstGeom prst="smileyFace">
            <a:avLst>
              <a:gd name="adj" fmla="val 4653"/>
            </a:avLst>
          </a:prstGeom>
          <a:solidFill>
            <a:schemeClr val="accent1"/>
          </a:solidFill>
          <a:ln w="9525">
            <a:solidFill>
              <a:schemeClr val="tx1"/>
            </a:solidFill>
            <a:round/>
          </a:ln>
        </p:spPr>
        <p:txBody>
          <a:bodyPr anchor="ctr"/>
          <a:lstStyle/>
          <a:p>
            <a:endParaRPr lang="zh-CN" altLang="en-US" sz="3600">
              <a:latin typeface="Times New Roman" panose="02020603050405020304" pitchFamily="18" charset="0"/>
            </a:endParaRPr>
          </a:p>
        </p:txBody>
      </p:sp>
      <p:sp>
        <p:nvSpPr>
          <p:cNvPr id="13316" name="Text Box 6"/>
          <p:cNvSpPr txBox="1">
            <a:spLocks noChangeArrowheads="1"/>
          </p:cNvSpPr>
          <p:nvPr/>
        </p:nvSpPr>
        <p:spPr bwMode="auto">
          <a:xfrm>
            <a:off x="1258997" y="1286277"/>
            <a:ext cx="7560518" cy="2306955"/>
          </a:xfrm>
          <a:prstGeom prst="rect">
            <a:avLst/>
          </a:prstGeom>
          <a:noFill/>
          <a:ln w="9525">
            <a:noFill/>
            <a:miter lim="800000"/>
          </a:ln>
        </p:spPr>
        <p:txBody>
          <a:bodyPr wrap="square">
            <a:spAutoFit/>
          </a:bodyPr>
          <a:lstStyle/>
          <a:p>
            <a:pPr fontAlgn="auto">
              <a:lnSpc>
                <a:spcPct val="150000"/>
              </a:lnSpc>
              <a:spcBef>
                <a:spcPts val="0"/>
              </a:spcBef>
            </a:pPr>
            <a:r>
              <a:rPr lang="en-US" altLang="en-US" sz="3200" b="1" dirty="0" smtClean="0">
                <a:latin typeface="Times New Roman" panose="02020603050405020304" pitchFamily="18" charset="0"/>
              </a:rPr>
              <a:t>What do you know about body language? </a:t>
            </a:r>
          </a:p>
          <a:p>
            <a:pPr fontAlgn="auto">
              <a:lnSpc>
                <a:spcPct val="150000"/>
              </a:lnSpc>
              <a:spcBef>
                <a:spcPts val="0"/>
              </a:spcBef>
            </a:pPr>
            <a:r>
              <a:rPr lang="en-US" altLang="en-US" sz="3200" b="1" dirty="0" smtClean="0">
                <a:latin typeface="Times New Roman" panose="02020603050405020304" pitchFamily="18" charset="0"/>
              </a:rPr>
              <a:t>Do you use body language？When and where?</a:t>
            </a:r>
          </a:p>
        </p:txBody>
      </p:sp>
      <p:sp>
        <p:nvSpPr>
          <p:cNvPr id="5" name="矩形 4"/>
          <p:cNvSpPr/>
          <p:nvPr/>
        </p:nvSpPr>
        <p:spPr>
          <a:xfrm>
            <a:off x="2084388" y="518477"/>
            <a:ext cx="4860925" cy="768351"/>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THINK ABOUT IT</a:t>
            </a:r>
          </a:p>
        </p:txBody>
      </p:sp>
      <p:pic>
        <p:nvPicPr>
          <p:cNvPr id="6" name="图片 5" descr="000.jpg"/>
          <p:cNvPicPr>
            <a:picLocks noChangeAspect="1"/>
          </p:cNvPicPr>
          <p:nvPr/>
        </p:nvPicPr>
        <p:blipFill>
          <a:blip r:embed="rId2" cstate="email"/>
          <a:stretch>
            <a:fillRect/>
          </a:stretch>
        </p:blipFill>
        <p:spPr>
          <a:xfrm>
            <a:off x="408236" y="3593207"/>
            <a:ext cx="3960440" cy="2945904"/>
          </a:xfrm>
          <a:prstGeom prst="rect">
            <a:avLst/>
          </a:prstGeom>
        </p:spPr>
      </p:pic>
      <p:pic>
        <p:nvPicPr>
          <p:cNvPr id="8" name="图片 7" descr="02.jpg"/>
          <p:cNvPicPr>
            <a:picLocks noChangeAspect="1"/>
          </p:cNvPicPr>
          <p:nvPr/>
        </p:nvPicPr>
        <p:blipFill>
          <a:blip r:embed="rId3" cstate="print"/>
          <a:stretch>
            <a:fillRect/>
          </a:stretch>
        </p:blipFill>
        <p:spPr>
          <a:xfrm>
            <a:off x="4368929" y="3593207"/>
            <a:ext cx="4450457" cy="2930277"/>
          </a:xfrm>
          <a:prstGeom prst="rect">
            <a:avLst/>
          </a:prstGeom>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755576" y="1268760"/>
            <a:ext cx="4679950" cy="579437"/>
          </a:xfrm>
          <a:prstGeom prst="rect">
            <a:avLst/>
          </a:prstGeom>
          <a:noFill/>
          <a:ln w="9525">
            <a:noFill/>
            <a:miter lim="800000"/>
          </a:ln>
        </p:spPr>
        <p:txBody>
          <a:bodyPr>
            <a:spAutoFit/>
          </a:bodyPr>
          <a:lstStyle/>
          <a:p>
            <a:pPr>
              <a:spcBef>
                <a:spcPct val="50000"/>
              </a:spcBef>
            </a:pPr>
            <a:r>
              <a:rPr lang="en-US" altLang="zh-CN" sz="3200" b="1" dirty="0">
                <a:solidFill>
                  <a:srgbClr val="0000CC"/>
                </a:solidFill>
                <a:latin typeface="Times New Roman" panose="02020603050405020304" pitchFamily="18" charset="0"/>
              </a:rPr>
              <a:t>Listen and read</a:t>
            </a:r>
          </a:p>
        </p:txBody>
      </p:sp>
      <p:sp>
        <p:nvSpPr>
          <p:cNvPr id="5" name="矩形 4"/>
          <p:cNvSpPr/>
          <p:nvPr/>
        </p:nvSpPr>
        <p:spPr>
          <a:xfrm>
            <a:off x="2915816" y="476672"/>
            <a:ext cx="3183255" cy="768350"/>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Presentation</a:t>
            </a:r>
          </a:p>
        </p:txBody>
      </p:sp>
      <p:sp>
        <p:nvSpPr>
          <p:cNvPr id="15364" name="Text Box 11"/>
          <p:cNvSpPr txBox="1">
            <a:spLocks noChangeArrowheads="1"/>
          </p:cNvSpPr>
          <p:nvPr/>
        </p:nvSpPr>
        <p:spPr bwMode="auto">
          <a:xfrm>
            <a:off x="827088" y="1700213"/>
            <a:ext cx="7777162" cy="461665"/>
          </a:xfrm>
          <a:prstGeom prst="rect">
            <a:avLst/>
          </a:prstGeom>
          <a:noFill/>
          <a:ln w="9525">
            <a:noFill/>
            <a:miter lim="800000"/>
          </a:ln>
        </p:spPr>
        <p:txBody>
          <a:bodyPr>
            <a:spAutoFit/>
          </a:bodyPr>
          <a:lstStyle/>
          <a:p>
            <a:pPr indent="457200">
              <a:spcBef>
                <a:spcPct val="50000"/>
              </a:spcBef>
            </a:pPr>
            <a:r>
              <a:rPr lang="en-US" altLang="zh-CN" sz="2400" b="1" dirty="0">
                <a:solidFill>
                  <a:srgbClr val="000000"/>
                </a:solidFill>
                <a:latin typeface="Times New Roman" panose="02020603050405020304" pitchFamily="18" charset="0"/>
                <a:cs typeface="Times New Roman" panose="02020603050405020304" pitchFamily="18" charset="0"/>
              </a:rPr>
              <a:t>    </a:t>
            </a:r>
            <a:endParaRPr lang="zh-CN" altLang="en-US" sz="2400" b="1" dirty="0">
              <a:latin typeface="Times New Roman" panose="02020603050405020304" pitchFamily="18" charset="0"/>
            </a:endParaRPr>
          </a:p>
        </p:txBody>
      </p:sp>
      <p:sp>
        <p:nvSpPr>
          <p:cNvPr id="8" name="TextBox 7"/>
          <p:cNvSpPr txBox="1"/>
          <p:nvPr/>
        </p:nvSpPr>
        <p:spPr>
          <a:xfrm>
            <a:off x="349624" y="1848197"/>
            <a:ext cx="8633011" cy="4401205"/>
          </a:xfrm>
          <a:prstGeom prst="rect">
            <a:avLst/>
          </a:prstGeom>
          <a:noFill/>
        </p:spPr>
        <p:txBody>
          <a:bodyPr wrap="square" rtlCol="0">
            <a:spAutoFit/>
          </a:bodyPr>
          <a:lstStyle/>
          <a:p>
            <a:pPr indent="457200"/>
            <a:r>
              <a:rPr lang="en-US" altLang="zh-CN" sz="2800" b="1" dirty="0" smtClean="0">
                <a:latin typeface="Times New Roman" panose="02020603050405020304" pitchFamily="18" charset="0"/>
                <a:cs typeface="Times New Roman" panose="02020603050405020304" pitchFamily="18" charset="0"/>
              </a:rPr>
              <a:t>In China and abroad, people sometimes communicate without speaking. How do they do this? They use body language. But body language is not the same in all cultures.</a:t>
            </a:r>
          </a:p>
          <a:p>
            <a:pPr indent="457200"/>
            <a:r>
              <a:rPr lang="en-US" altLang="zh-CN" sz="2800" b="1" dirty="0" smtClean="0">
                <a:latin typeface="Times New Roman" panose="02020603050405020304" pitchFamily="18" charset="0"/>
                <a:cs typeface="Times New Roman" panose="02020603050405020304" pitchFamily="18" charset="0"/>
              </a:rPr>
              <a:t>In China and some other countries, friends shake hands to greet each other. They may be new friends or old, but they shake hands to show friendship and trust. In some European countries, people kiss each other on both cheeks. It’s another way to show friendship and love.</a:t>
            </a:r>
          </a:p>
        </p:txBody>
      </p:sp>
      <p:pic>
        <p:nvPicPr>
          <p:cNvPr id="6" name="L40课文朗读.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4" cstate="print"/>
          <a:stretch>
            <a:fillRect/>
          </a:stretch>
        </p:blipFill>
        <p:spPr>
          <a:xfrm>
            <a:off x="7380312" y="764704"/>
            <a:ext cx="520824" cy="504056"/>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3">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513238" y="981599"/>
            <a:ext cx="7560840" cy="3539430"/>
          </a:xfrm>
          <a:prstGeom prst="rect">
            <a:avLst/>
          </a:prstGeom>
          <a:noFill/>
          <a:ln w="9525">
            <a:noFill/>
            <a:miter lim="800000"/>
          </a:ln>
        </p:spPr>
        <p:txBody>
          <a:bodyPr wrap="square">
            <a:spAutoFit/>
          </a:bodyPr>
          <a:lstStyle/>
          <a:p>
            <a:pPr indent="457200"/>
            <a:r>
              <a:rPr lang="en-US" altLang="zh-CN" sz="2800" b="1" dirty="0" smtClean="0">
                <a:latin typeface="Times New Roman" panose="02020603050405020304" pitchFamily="18" charset="0"/>
                <a:cs typeface="Times New Roman" panose="02020603050405020304" pitchFamily="18" charset="0"/>
              </a:rPr>
              <a:t>In India, when people nod their heads, they mean “no”. And when people shake their heads, they mean “yes”. But in most other countries, these things mean the opposite.</a:t>
            </a:r>
          </a:p>
          <a:p>
            <a:pPr indent="457200"/>
            <a:r>
              <a:rPr lang="en-US" altLang="zh-CN" sz="2800" b="1" dirty="0" smtClean="0">
                <a:latin typeface="Times New Roman" panose="02020603050405020304" pitchFamily="18" charset="0"/>
                <a:cs typeface="Times New Roman" panose="02020603050405020304" pitchFamily="18" charset="0"/>
              </a:rPr>
              <a:t>A </a:t>
            </a:r>
            <a:r>
              <a:rPr lang="en-US" altLang="zh-CN" sz="2800" b="1" dirty="0" err="1" smtClean="0">
                <a:latin typeface="Times New Roman" panose="02020603050405020304" pitchFamily="18" charset="0"/>
                <a:cs typeface="Times New Roman" panose="02020603050405020304" pitchFamily="18" charset="0"/>
              </a:rPr>
              <a:t>thumbs­up</a:t>
            </a:r>
            <a:r>
              <a:rPr lang="en-US" altLang="zh-CN" sz="2800" b="1" dirty="0" smtClean="0">
                <a:latin typeface="Times New Roman" panose="02020603050405020304" pitchFamily="18" charset="0"/>
                <a:cs typeface="Times New Roman" panose="02020603050405020304" pitchFamily="18" charset="0"/>
              </a:rPr>
              <a:t> means “okay” or “well done” in most cultures. In Australia, however, it is not polite. In Japan, it means “five”, and in Germany, it means “one”.</a:t>
            </a:r>
            <a:endParaRPr lang="zh-CN" altLang="zh-CN" sz="2800" b="1" dirty="0" smtClean="0">
              <a:latin typeface="Times New Roman" panose="02020603050405020304" pitchFamily="18" charset="0"/>
              <a:cs typeface="Times New Roman" panose="02020603050405020304" pitchFamily="18" charset="0"/>
            </a:endParaRPr>
          </a:p>
        </p:txBody>
      </p:sp>
      <p:pic>
        <p:nvPicPr>
          <p:cNvPr id="5" name="图片 4" descr="0000.jpg"/>
          <p:cNvPicPr>
            <a:picLocks noChangeAspect="1"/>
          </p:cNvPicPr>
          <p:nvPr/>
        </p:nvPicPr>
        <p:blipFill>
          <a:blip r:embed="rId2" cstate="email"/>
          <a:stretch>
            <a:fillRect/>
          </a:stretch>
        </p:blipFill>
        <p:spPr>
          <a:xfrm>
            <a:off x="6311806" y="4228450"/>
            <a:ext cx="2376264" cy="2348880"/>
          </a:xfrm>
          <a:prstGeom prst="rect">
            <a:avLst/>
          </a:prstGeom>
          <a:ln>
            <a:noFill/>
          </a:ln>
          <a:effectLst>
            <a:softEdge rad="112500"/>
          </a:effectLst>
        </p:spPr>
      </p:pic>
      <p:pic>
        <p:nvPicPr>
          <p:cNvPr id="6" name="图片 5" descr="9a.jpg"/>
          <p:cNvPicPr>
            <a:picLocks noChangeAspect="1"/>
          </p:cNvPicPr>
          <p:nvPr/>
        </p:nvPicPr>
        <p:blipFill>
          <a:blip r:embed="rId3" cstate="email"/>
          <a:stretch>
            <a:fillRect/>
          </a:stretch>
        </p:blipFill>
        <p:spPr>
          <a:xfrm>
            <a:off x="594360" y="4736470"/>
            <a:ext cx="1860798" cy="1788790"/>
          </a:xfrm>
          <a:prstGeom prst="rect">
            <a:avLst/>
          </a:prstGeom>
        </p:spPr>
      </p:pic>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980728"/>
            <a:ext cx="7416824" cy="4401205"/>
          </a:xfrm>
          <a:prstGeom prst="rect">
            <a:avLst/>
          </a:prstGeom>
          <a:noFill/>
        </p:spPr>
        <p:txBody>
          <a:bodyPr wrap="square" rtlCol="0">
            <a:spAutoFit/>
          </a:bodyPr>
          <a:lstStyle/>
          <a:p>
            <a:pPr lvl="0" indent="457200"/>
            <a:r>
              <a:rPr lang="en-US" altLang="zh-CN" sz="2800" b="1" dirty="0" smtClean="0">
                <a:solidFill>
                  <a:prstClr val="black"/>
                </a:solidFill>
                <a:latin typeface="Times New Roman" panose="02020603050405020304" pitchFamily="18" charset="0"/>
                <a:cs typeface="Times New Roman" panose="02020603050405020304" pitchFamily="18" charset="0"/>
              </a:rPr>
              <a:t>In most places, people point to things with their fingers. But in some places, people point with their lips. They think it’s rude to point with a finger.</a:t>
            </a:r>
          </a:p>
          <a:p>
            <a:pPr lvl="0" indent="457200"/>
            <a:r>
              <a:rPr lang="en-US" altLang="zh-CN" sz="2800" b="1" dirty="0" smtClean="0">
                <a:solidFill>
                  <a:prstClr val="black"/>
                </a:solidFill>
                <a:latin typeface="Times New Roman" panose="02020603050405020304" pitchFamily="18" charset="0"/>
                <a:cs typeface="Times New Roman" panose="02020603050405020304" pitchFamily="18" charset="0"/>
              </a:rPr>
              <a:t>When Italians wave goodbye, it may look like “Come here!” to Americans. But the American goodbye wave looks like “no” in many parts of Europe and South America.</a:t>
            </a:r>
            <a:r>
              <a:rPr lang="zh-CN" altLang="zh-CN" sz="2800" b="1" dirty="0" smtClean="0">
                <a:solidFill>
                  <a:prstClr val="black"/>
                </a:solidFill>
                <a:latin typeface="Times New Roman" panose="02020603050405020304" pitchFamily="18" charset="0"/>
                <a:cs typeface="Times New Roman" panose="02020603050405020304" pitchFamily="18" charset="0"/>
              </a:rPr>
              <a:t>　　</a:t>
            </a:r>
            <a:endParaRPr lang="en-US" altLang="zh-CN" sz="2800" b="1" dirty="0" smtClean="0">
              <a:solidFill>
                <a:prstClr val="black"/>
              </a:solidFill>
              <a:latin typeface="Times New Roman" panose="02020603050405020304" pitchFamily="18" charset="0"/>
              <a:cs typeface="Times New Roman" panose="02020603050405020304" pitchFamily="18" charset="0"/>
            </a:endParaRPr>
          </a:p>
          <a:p>
            <a:pPr lvl="0" indent="457200"/>
            <a:r>
              <a:rPr lang="en-US" altLang="zh-CN" sz="2800" b="1" dirty="0" smtClean="0">
                <a:solidFill>
                  <a:prstClr val="black"/>
                </a:solidFill>
                <a:latin typeface="Times New Roman" panose="02020603050405020304" pitchFamily="18" charset="0"/>
                <a:cs typeface="Times New Roman" panose="02020603050405020304" pitchFamily="18" charset="0"/>
              </a:rPr>
              <a:t>One body language is the same all around the world: a smile. Try it, and you’ll see!</a:t>
            </a:r>
          </a:p>
        </p:txBody>
      </p:sp>
      <p:pic>
        <p:nvPicPr>
          <p:cNvPr id="3" name="图片 2" descr="d1.gif"/>
          <p:cNvPicPr>
            <a:picLocks noChangeAspect="1"/>
          </p:cNvPicPr>
          <p:nvPr/>
        </p:nvPicPr>
        <p:blipFill>
          <a:blip r:embed="rId2" cstate="print"/>
          <a:stretch>
            <a:fillRect/>
          </a:stretch>
        </p:blipFill>
        <p:spPr>
          <a:xfrm>
            <a:off x="7308304" y="4941168"/>
            <a:ext cx="1600572" cy="1744588"/>
          </a:xfrm>
          <a:prstGeom prst="rect">
            <a:avLst/>
          </a:prstGeom>
        </p:spPr>
      </p:pic>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525780" y="1635125"/>
            <a:ext cx="7848600" cy="3241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4" name="TextBox 3"/>
          <p:cNvSpPr txBox="1"/>
          <p:nvPr/>
        </p:nvSpPr>
        <p:spPr>
          <a:xfrm>
            <a:off x="1115616" y="1553106"/>
            <a:ext cx="7488832" cy="3322955"/>
          </a:xfrm>
          <a:prstGeom prst="rect">
            <a:avLst/>
          </a:prstGeom>
          <a:noFill/>
        </p:spPr>
        <p:txBody>
          <a:bodyPr wrap="square" rtlCol="0">
            <a:spAutoFit/>
          </a:bodyPr>
          <a:lstStyle/>
          <a:p>
            <a:pPr indent="457200" fontAlgn="auto">
              <a:lnSpc>
                <a:spcPct val="150000"/>
              </a:lnSpc>
            </a:pPr>
            <a:r>
              <a:rPr lang="en-US" altLang="zh-CN" sz="2800" b="1" dirty="0" smtClean="0">
                <a:latin typeface="Times New Roman" panose="02020603050405020304" pitchFamily="18" charset="0"/>
                <a:cs typeface="Times New Roman" panose="02020603050405020304" pitchFamily="18" charset="0"/>
              </a:rPr>
              <a:t>Culture refers to the beliefs, way of life, art and customs that are shared and accepted by people in a particular society. The world has many different cultures. We should learn and respect different cultures.</a:t>
            </a:r>
            <a:endParaRPr lang="zh-CN" altLang="en-US" sz="2800" b="1" dirty="0">
              <a:latin typeface="Times New Roman" panose="02020603050405020304" pitchFamily="18" charset="0"/>
              <a:cs typeface="Times New Roman" panose="02020603050405020304" pitchFamily="18" charset="0"/>
            </a:endParaRPr>
          </a:p>
        </p:txBody>
      </p:sp>
      <p:sp>
        <p:nvSpPr>
          <p:cNvPr id="5" name="云形标注 4"/>
          <p:cNvSpPr/>
          <p:nvPr/>
        </p:nvSpPr>
        <p:spPr>
          <a:xfrm>
            <a:off x="525780" y="619125"/>
            <a:ext cx="2304415" cy="1162050"/>
          </a:xfrm>
          <a:prstGeom prst="cloud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CN" altLang="en-US"/>
          </a:p>
        </p:txBody>
      </p:sp>
      <p:sp>
        <p:nvSpPr>
          <p:cNvPr id="6" name="TextBox 5"/>
          <p:cNvSpPr txBox="1"/>
          <p:nvPr/>
        </p:nvSpPr>
        <p:spPr>
          <a:xfrm>
            <a:off x="633909" y="938565"/>
            <a:ext cx="2088232" cy="523220"/>
          </a:xfrm>
          <a:prstGeom prst="rect">
            <a:avLst/>
          </a:prstGeom>
          <a:noFill/>
        </p:spPr>
        <p:txBody>
          <a:bodyPr wrap="square" rtlCol="0">
            <a:spAutoFit/>
          </a:bodyPr>
          <a:lstStyle/>
          <a:p>
            <a:pPr algn="ctr"/>
            <a:r>
              <a:rPr lang="en-US" altLang="zh-CN" sz="2800" b="1" dirty="0" smtClean="0">
                <a:latin typeface="Times New Roman" panose="02020603050405020304" pitchFamily="18" charset="0"/>
                <a:cs typeface="Times New Roman" panose="02020603050405020304" pitchFamily="18" charset="0"/>
              </a:rPr>
              <a:t>Culture Tip</a:t>
            </a:r>
            <a:endParaRPr lang="zh-CN" altLang="en-US" sz="2800" b="1" dirty="0">
              <a:latin typeface="Times New Roman" panose="02020603050405020304" pitchFamily="18" charset="0"/>
              <a:cs typeface="Times New Roman" panose="02020603050405020304" pitchFamily="18" charset="0"/>
            </a:endParaRPr>
          </a:p>
        </p:txBody>
      </p:sp>
      <p:pic>
        <p:nvPicPr>
          <p:cNvPr id="7" name="图片 6" descr="01.jpg"/>
          <p:cNvPicPr>
            <a:picLocks noChangeAspect="1"/>
          </p:cNvPicPr>
          <p:nvPr/>
        </p:nvPicPr>
        <p:blipFill>
          <a:blip r:embed="rId2" cstate="email"/>
          <a:stretch>
            <a:fillRect/>
          </a:stretch>
        </p:blipFill>
        <p:spPr>
          <a:xfrm>
            <a:off x="6049997" y="4223499"/>
            <a:ext cx="2324100" cy="2348880"/>
          </a:xfrm>
          <a:prstGeom prst="rect">
            <a:avLst/>
          </a:prstGeom>
        </p:spPr>
      </p:pic>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40961"/>
          <p:cNvSpPr txBox="1">
            <a:spLocks noChangeArrowheads="1"/>
          </p:cNvSpPr>
          <p:nvPr/>
        </p:nvSpPr>
        <p:spPr bwMode="auto">
          <a:xfrm>
            <a:off x="323528" y="692696"/>
            <a:ext cx="2444750" cy="641350"/>
          </a:xfrm>
          <a:prstGeom prst="rect">
            <a:avLst/>
          </a:prstGeom>
          <a:solidFill>
            <a:srgbClr val="D39E90"/>
          </a:solidFill>
          <a:ln w="9525">
            <a:noFill/>
            <a:miter lim="800000"/>
          </a:ln>
        </p:spPr>
        <p:txBody>
          <a:bodyPr wrap="none" lIns="91429" tIns="45715" rIns="91429" bIns="45715">
            <a:spAutoFit/>
          </a:bodyPr>
          <a:lstStyle/>
          <a:p>
            <a:pPr defTabSz="912495">
              <a:buFontTx/>
              <a:buNone/>
            </a:pPr>
            <a:r>
              <a:rPr lang="en-US" altLang="zh-CN" sz="3600" b="1" dirty="0">
                <a:latin typeface="Times New Roman" panose="02020603050405020304" pitchFamily="18" charset="0"/>
              </a:rPr>
              <a:t>Let’s Do It!</a:t>
            </a:r>
          </a:p>
        </p:txBody>
      </p:sp>
      <p:sp>
        <p:nvSpPr>
          <p:cNvPr id="17411" name="Text Box 7"/>
          <p:cNvSpPr txBox="1">
            <a:spLocks noChangeArrowheads="1"/>
          </p:cNvSpPr>
          <p:nvPr/>
        </p:nvSpPr>
        <p:spPr bwMode="auto">
          <a:xfrm>
            <a:off x="1013257" y="1334418"/>
            <a:ext cx="7921575" cy="1322070"/>
          </a:xfrm>
          <a:prstGeom prst="rect">
            <a:avLst/>
          </a:prstGeom>
          <a:noFill/>
          <a:ln w="9525">
            <a:noFill/>
            <a:miter lim="800000"/>
          </a:ln>
        </p:spPr>
        <p:txBody>
          <a:bodyPr wrap="square">
            <a:spAutoFit/>
          </a:bodyPr>
          <a:lstStyle/>
          <a:p>
            <a:pPr>
              <a:spcBef>
                <a:spcPct val="50000"/>
              </a:spcBef>
            </a:pPr>
            <a:r>
              <a:rPr lang="en-US" altLang="zh-CN" sz="3200" b="1" dirty="0" smtClean="0">
                <a:solidFill>
                  <a:srgbClr val="0000CC"/>
                </a:solidFill>
                <a:latin typeface="Times New Roman" panose="02020603050405020304" pitchFamily="18" charset="0"/>
              </a:rPr>
              <a:t>Read the lesson and write true (T) or </a:t>
            </a:r>
          </a:p>
          <a:p>
            <a:pPr>
              <a:spcBef>
                <a:spcPct val="50000"/>
              </a:spcBef>
            </a:pPr>
            <a:r>
              <a:rPr lang="en-US" altLang="zh-CN" sz="3200" b="1" dirty="0" smtClean="0">
                <a:solidFill>
                  <a:srgbClr val="0000CC"/>
                </a:solidFill>
                <a:latin typeface="Times New Roman" panose="02020603050405020304" pitchFamily="18" charset="0"/>
              </a:rPr>
              <a:t>false (F)</a:t>
            </a:r>
            <a:r>
              <a:rPr lang="zh-CN" altLang="en-US" sz="3200" b="1" dirty="0" smtClean="0">
                <a:solidFill>
                  <a:srgbClr val="0000CC"/>
                </a:solidFill>
                <a:latin typeface="Times New Roman" panose="02020603050405020304" pitchFamily="18" charset="0"/>
              </a:rPr>
              <a:t>．</a:t>
            </a:r>
            <a:endParaRPr lang="en-US" altLang="zh-CN" sz="3200" dirty="0">
              <a:solidFill>
                <a:srgbClr val="0000CC"/>
              </a:solidFill>
              <a:latin typeface="Times New Roman" panose="02020603050405020304" pitchFamily="18" charset="0"/>
            </a:endParaRPr>
          </a:p>
        </p:txBody>
      </p:sp>
      <p:sp>
        <p:nvSpPr>
          <p:cNvPr id="17412" name="Oval 7"/>
          <p:cNvSpPr>
            <a:spLocks noChangeArrowheads="1"/>
          </p:cNvSpPr>
          <p:nvPr/>
        </p:nvSpPr>
        <p:spPr bwMode="auto">
          <a:xfrm>
            <a:off x="323528" y="1546761"/>
            <a:ext cx="690562" cy="501650"/>
          </a:xfrm>
          <a:prstGeom prst="ellipse">
            <a:avLst/>
          </a:prstGeom>
          <a:solidFill>
            <a:schemeClr val="accent1"/>
          </a:solidFill>
          <a:ln w="9525">
            <a:solidFill>
              <a:schemeClr val="tx1"/>
            </a:solidFill>
            <a:round/>
          </a:ln>
        </p:spPr>
        <p:txBody>
          <a:bodyPr wrap="none" anchor="ctr"/>
          <a:lstStyle/>
          <a:p>
            <a:pPr algn="ctr">
              <a:lnSpc>
                <a:spcPct val="110000"/>
              </a:lnSpc>
            </a:pPr>
            <a:r>
              <a:rPr lang="en-US" altLang="zh-CN" sz="3200" b="1" dirty="0">
                <a:latin typeface="Times New Roman" panose="02020603050405020304" pitchFamily="18" charset="0"/>
              </a:rPr>
              <a:t>1</a:t>
            </a:r>
          </a:p>
        </p:txBody>
      </p:sp>
      <p:sp>
        <p:nvSpPr>
          <p:cNvPr id="10" name="TextBox 9"/>
          <p:cNvSpPr txBox="1"/>
          <p:nvPr/>
        </p:nvSpPr>
        <p:spPr>
          <a:xfrm>
            <a:off x="467544" y="2420888"/>
            <a:ext cx="8424936" cy="3816429"/>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1. In some European countries, people like to kiss each other to show friendship and love.            (        )                      </a:t>
            </a:r>
          </a:p>
          <a:p>
            <a:r>
              <a:rPr lang="en-US" altLang="zh-CN" sz="2800" b="1" dirty="0" smtClean="0">
                <a:latin typeface="Times New Roman" panose="02020603050405020304" pitchFamily="18" charset="0"/>
                <a:cs typeface="Times New Roman" panose="02020603050405020304" pitchFamily="18" charset="0"/>
              </a:rPr>
              <a:t>2. Nodding your head means “yes” and shaking your head means “no” everywhere in the world.      (        )</a:t>
            </a:r>
          </a:p>
          <a:p>
            <a:r>
              <a:rPr lang="en-US" altLang="zh-CN" sz="2800" b="1" dirty="0" smtClean="0">
                <a:latin typeface="Times New Roman" panose="02020603050405020304" pitchFamily="18" charset="0"/>
                <a:cs typeface="Times New Roman" panose="02020603050405020304" pitchFamily="18" charset="0"/>
              </a:rPr>
              <a:t>3. A </a:t>
            </a:r>
            <a:r>
              <a:rPr lang="en-US" altLang="zh-CN" sz="2800" b="1" dirty="0" err="1" smtClean="0">
                <a:latin typeface="Times New Roman" panose="02020603050405020304" pitchFamily="18" charset="0"/>
                <a:cs typeface="Times New Roman" panose="02020603050405020304" pitchFamily="18" charset="0"/>
              </a:rPr>
              <a:t>thumbs­up</a:t>
            </a:r>
            <a:r>
              <a:rPr lang="en-US" altLang="zh-CN" sz="2800" b="1" dirty="0" smtClean="0">
                <a:latin typeface="Times New Roman" panose="02020603050405020304" pitchFamily="18" charset="0"/>
                <a:cs typeface="Times New Roman" panose="02020603050405020304" pitchFamily="18" charset="0"/>
              </a:rPr>
              <a:t> means “well done” in Germany.</a:t>
            </a:r>
          </a:p>
          <a:p>
            <a:r>
              <a:rPr lang="en-US" altLang="zh-CN" sz="2800" b="1" dirty="0" smtClean="0">
                <a:latin typeface="Times New Roman" panose="02020603050405020304" pitchFamily="18" charset="0"/>
                <a:cs typeface="Times New Roman" panose="02020603050405020304" pitchFamily="18" charset="0"/>
              </a:rPr>
              <a:t>                                                                               (        )</a:t>
            </a:r>
          </a:p>
          <a:p>
            <a:r>
              <a:rPr lang="en-US" altLang="zh-CN" sz="2800" b="1" dirty="0" smtClean="0">
                <a:latin typeface="Times New Roman" panose="02020603050405020304" pitchFamily="18" charset="0"/>
                <a:cs typeface="Times New Roman" panose="02020603050405020304" pitchFamily="18" charset="0"/>
              </a:rPr>
              <a:t>4. When Americans wave goodbye, it looks like “no” in some European countries.                               (</a:t>
            </a:r>
            <a:r>
              <a:rPr lang="zh-CN" altLang="zh-CN" sz="2800" b="1" dirty="0" smtClean="0">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a:t>
            </a:r>
            <a:endParaRPr lang="zh-CN" altLang="zh-CN" sz="2800" b="1" dirty="0" smtClean="0">
              <a:latin typeface="Times New Roman" panose="02020603050405020304" pitchFamily="18" charset="0"/>
              <a:cs typeface="Times New Roman" panose="02020603050405020304" pitchFamily="18" charset="0"/>
            </a:endParaRPr>
          </a:p>
          <a:p>
            <a:endParaRPr lang="zh-CN" altLang="zh-CN" dirty="0"/>
          </a:p>
        </p:txBody>
      </p:sp>
      <p:sp>
        <p:nvSpPr>
          <p:cNvPr id="12" name="TextBox 11"/>
          <p:cNvSpPr txBox="1"/>
          <p:nvPr/>
        </p:nvSpPr>
        <p:spPr>
          <a:xfrm>
            <a:off x="7668344" y="2852936"/>
            <a:ext cx="720080"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T</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7740352" y="5445224"/>
            <a:ext cx="720080"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T</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7668344" y="3789040"/>
            <a:ext cx="720080"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F</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7668344" y="4581128"/>
            <a:ext cx="720080"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F</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1000" fill="hold"/>
                                        <p:tgtEl>
                                          <p:spTgt spid="17"/>
                                        </p:tgtEl>
                                        <p:attrNameLst>
                                          <p:attrName>ppt_w</p:attrName>
                                        </p:attrNameLst>
                                      </p:cBhvr>
                                      <p:tavLst>
                                        <p:tav tm="0">
                                          <p:val>
                                            <p:fltVal val="0"/>
                                          </p:val>
                                        </p:tav>
                                        <p:tav tm="100000">
                                          <p:val>
                                            <p:strVal val="#ppt_w"/>
                                          </p:val>
                                        </p:tav>
                                      </p:tavLst>
                                    </p:anim>
                                    <p:anim calcmode="lin" valueType="num">
                                      <p:cBhvr>
                                        <p:cTn id="16" dur="1000" fill="hold"/>
                                        <p:tgtEl>
                                          <p:spTgt spid="17"/>
                                        </p:tgtEl>
                                        <p:attrNameLst>
                                          <p:attrName>ppt_h</p:attrName>
                                        </p:attrNameLst>
                                      </p:cBhvr>
                                      <p:tavLst>
                                        <p:tav tm="0">
                                          <p:val>
                                            <p:fltVal val="0"/>
                                          </p:val>
                                        </p:tav>
                                        <p:tav tm="100000">
                                          <p:val>
                                            <p:strVal val="#ppt_h"/>
                                          </p:val>
                                        </p:tav>
                                      </p:tavLst>
                                    </p:anim>
                                    <p:anim calcmode="lin" valueType="num">
                                      <p:cBhvr>
                                        <p:cTn id="17" dur="1000" fill="hold"/>
                                        <p:tgtEl>
                                          <p:spTgt spid="1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p:cTn id="23" dur="1000" fill="hold"/>
                                        <p:tgtEl>
                                          <p:spTgt spid="18"/>
                                        </p:tgtEl>
                                        <p:attrNameLst>
                                          <p:attrName>ppt_w</p:attrName>
                                        </p:attrNameLst>
                                      </p:cBhvr>
                                      <p:tavLst>
                                        <p:tav tm="0">
                                          <p:val>
                                            <p:fltVal val="0"/>
                                          </p:val>
                                        </p:tav>
                                        <p:tav tm="100000">
                                          <p:val>
                                            <p:strVal val="#ppt_w"/>
                                          </p:val>
                                        </p:tav>
                                      </p:tavLst>
                                    </p:anim>
                                    <p:anim calcmode="lin" valueType="num">
                                      <p:cBhvr>
                                        <p:cTn id="24" dur="1000" fill="hold"/>
                                        <p:tgtEl>
                                          <p:spTgt spid="18"/>
                                        </p:tgtEl>
                                        <p:attrNameLst>
                                          <p:attrName>ppt_h</p:attrName>
                                        </p:attrNameLst>
                                      </p:cBhvr>
                                      <p:tavLst>
                                        <p:tav tm="0">
                                          <p:val>
                                            <p:fltVal val="0"/>
                                          </p:val>
                                        </p:tav>
                                        <p:tav tm="100000">
                                          <p:val>
                                            <p:strVal val="#ppt_h"/>
                                          </p:val>
                                        </p:tav>
                                      </p:tavLst>
                                    </p:anim>
                                    <p:anim calcmode="lin" valueType="num">
                                      <p:cBhvr>
                                        <p:cTn id="25"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1000" fill="hold"/>
                                        <p:tgtEl>
                                          <p:spTgt spid="16"/>
                                        </p:tgtEl>
                                        <p:attrNameLst>
                                          <p:attrName>ppt_w</p:attrName>
                                        </p:attrNameLst>
                                      </p:cBhvr>
                                      <p:tavLst>
                                        <p:tav tm="0">
                                          <p:val>
                                            <p:fltVal val="0"/>
                                          </p:val>
                                        </p:tav>
                                        <p:tav tm="100000">
                                          <p:val>
                                            <p:strVal val="#ppt_w"/>
                                          </p:val>
                                        </p:tav>
                                      </p:tavLst>
                                    </p:anim>
                                    <p:anim calcmode="lin" valueType="num">
                                      <p:cBhvr>
                                        <p:cTn id="32" dur="1000" fill="hold"/>
                                        <p:tgtEl>
                                          <p:spTgt spid="16"/>
                                        </p:tgtEl>
                                        <p:attrNameLst>
                                          <p:attrName>ppt_h</p:attrName>
                                        </p:attrNameLst>
                                      </p:cBhvr>
                                      <p:tavLst>
                                        <p:tav tm="0">
                                          <p:val>
                                            <p:fltVal val="0"/>
                                          </p:val>
                                        </p:tav>
                                        <p:tav tm="100000">
                                          <p:val>
                                            <p:strVal val="#ppt_h"/>
                                          </p:val>
                                        </p:tav>
                                      </p:tavLst>
                                    </p:anim>
                                    <p:anim calcmode="lin" valueType="num">
                                      <p:cBhvr>
                                        <p:cTn id="33"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7"/>
          <p:cNvSpPr txBox="1">
            <a:spLocks noChangeArrowheads="1"/>
          </p:cNvSpPr>
          <p:nvPr/>
        </p:nvSpPr>
        <p:spPr bwMode="auto">
          <a:xfrm>
            <a:off x="971601" y="548680"/>
            <a:ext cx="7344816" cy="523220"/>
          </a:xfrm>
          <a:prstGeom prst="rect">
            <a:avLst/>
          </a:prstGeom>
          <a:noFill/>
          <a:ln w="9525">
            <a:noFill/>
            <a:miter lim="800000"/>
          </a:ln>
        </p:spPr>
        <p:txBody>
          <a:bodyPr wrap="square">
            <a:spAutoFit/>
          </a:bodyPr>
          <a:lstStyle/>
          <a:p>
            <a:pPr>
              <a:spcBef>
                <a:spcPct val="50000"/>
              </a:spcBef>
            </a:pPr>
            <a:r>
              <a:rPr lang="en-US" altLang="zh-CN" sz="2800" b="1" dirty="0" smtClean="0">
                <a:solidFill>
                  <a:srgbClr val="0000CC"/>
                </a:solidFill>
                <a:latin typeface="Times New Roman" panose="02020603050405020304" pitchFamily="18" charset="0"/>
              </a:rPr>
              <a:t>Read the lesson again and complete the table.</a:t>
            </a:r>
            <a:endParaRPr lang="en-US" altLang="zh-CN" sz="2800" dirty="0">
              <a:solidFill>
                <a:srgbClr val="0000CC"/>
              </a:solidFill>
              <a:latin typeface="Times New Roman" panose="02020603050405020304" pitchFamily="18" charset="0"/>
            </a:endParaRPr>
          </a:p>
        </p:txBody>
      </p:sp>
      <p:sp>
        <p:nvSpPr>
          <p:cNvPr id="17412" name="Oval 7"/>
          <p:cNvSpPr>
            <a:spLocks noChangeArrowheads="1"/>
          </p:cNvSpPr>
          <p:nvPr/>
        </p:nvSpPr>
        <p:spPr bwMode="auto">
          <a:xfrm>
            <a:off x="281618" y="570270"/>
            <a:ext cx="690562" cy="501650"/>
          </a:xfrm>
          <a:prstGeom prst="ellipse">
            <a:avLst/>
          </a:prstGeom>
          <a:solidFill>
            <a:schemeClr val="accent1"/>
          </a:solidFill>
          <a:ln w="9525">
            <a:solidFill>
              <a:schemeClr val="tx1"/>
            </a:solidFill>
            <a:round/>
          </a:ln>
        </p:spPr>
        <p:txBody>
          <a:bodyPr wrap="none" anchor="ctr"/>
          <a:lstStyle/>
          <a:p>
            <a:pPr algn="ctr">
              <a:lnSpc>
                <a:spcPct val="110000"/>
              </a:lnSpc>
            </a:pPr>
            <a:r>
              <a:rPr lang="en-US" altLang="zh-CN" sz="3200" b="1" dirty="0">
                <a:latin typeface="Times New Roman" panose="02020603050405020304" pitchFamily="18" charset="0"/>
              </a:rPr>
              <a:t>2</a:t>
            </a:r>
          </a:p>
        </p:txBody>
      </p:sp>
      <p:graphicFrame>
        <p:nvGraphicFramePr>
          <p:cNvPr id="6" name="表格 5"/>
          <p:cNvGraphicFramePr>
            <a:graphicFrameLocks noGrp="1"/>
          </p:cNvGraphicFramePr>
          <p:nvPr/>
        </p:nvGraphicFramePr>
        <p:xfrm>
          <a:off x="395536" y="1196752"/>
          <a:ext cx="8280920" cy="5383128"/>
        </p:xfrm>
        <a:graphic>
          <a:graphicData uri="http://schemas.openxmlformats.org/drawingml/2006/table">
            <a:tbl>
              <a:tblPr firstRow="1" bandRow="1">
                <a:tableStyleId>{306799F8-075E-4A3A-A7F6-7FBC6576F1A4}</a:tableStyleId>
              </a:tblPr>
              <a:tblGrid>
                <a:gridCol w="2192131">
                  <a:extLst>
                    <a:ext uri="{9D8B030D-6E8A-4147-A177-3AD203B41FA5}">
                      <a16:colId xmlns:a16="http://schemas.microsoft.com/office/drawing/2014/main" val="20000"/>
                    </a:ext>
                  </a:extLst>
                </a:gridCol>
                <a:gridCol w="3568509">
                  <a:extLst>
                    <a:ext uri="{9D8B030D-6E8A-4147-A177-3AD203B41FA5}">
                      <a16:colId xmlns:a16="http://schemas.microsoft.com/office/drawing/2014/main" val="20001"/>
                    </a:ext>
                  </a:extLst>
                </a:gridCol>
                <a:gridCol w="2520280">
                  <a:extLst>
                    <a:ext uri="{9D8B030D-6E8A-4147-A177-3AD203B41FA5}">
                      <a16:colId xmlns:a16="http://schemas.microsoft.com/office/drawing/2014/main" val="20002"/>
                    </a:ext>
                  </a:extLst>
                </a:gridCol>
              </a:tblGrid>
              <a:tr h="360040">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Gestures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Meanings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Countries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0"/>
                  </a:ext>
                </a:extLst>
              </a:tr>
              <a:tr h="1115928">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shake hands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greeting, friendship and trust</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_________________</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1"/>
                  </a:ext>
                </a:extLst>
              </a:tr>
              <a:tr h="370840">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__________</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friendship and love</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in some European countries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2"/>
                  </a:ext>
                </a:extLst>
              </a:tr>
              <a:tr h="370840">
                <a:tc rowSpan="2">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nod one’s head</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yes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in most places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3"/>
                  </a:ext>
                </a:extLst>
              </a:tr>
              <a:tr h="332616">
                <a:tc vMerge="1">
                  <a:txBody>
                    <a:bodyPr/>
                    <a:lstStyle/>
                    <a:p>
                      <a:endParaRPr lang="zh-CN"/>
                    </a:p>
                  </a:txBody>
                  <a:tcP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__________</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in India</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4"/>
                  </a:ext>
                </a:extLst>
              </a:tr>
              <a:tr h="370840">
                <a:tc rowSpan="2">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shake one’s head</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yes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______________</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5"/>
                  </a:ext>
                </a:extLst>
              </a:tr>
              <a:tr h="370840">
                <a:tc vMerge="1">
                  <a:txBody>
                    <a:bodyPr/>
                    <a:lstStyle/>
                    <a:p>
                      <a:endParaRPr lang="zh-CN"/>
                    </a:p>
                  </a:txBody>
                  <a:tcP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no</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in most places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6"/>
                  </a:ext>
                </a:extLst>
              </a:tr>
              <a:tr h="370840">
                <a:tc rowSpan="4">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thumbs-up</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okay and well done</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in many countries</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7"/>
                  </a:ext>
                </a:extLst>
              </a:tr>
              <a:tr h="370840">
                <a:tc vMerge="1">
                  <a:txBody>
                    <a:bodyPr/>
                    <a:lstStyle/>
                    <a:p>
                      <a:endParaRPr lang="zh-CN"/>
                    </a:p>
                  </a:txBody>
                  <a:tcP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not polite</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__________</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8"/>
                  </a:ext>
                </a:extLst>
              </a:tr>
              <a:tr h="370840">
                <a:tc vMerge="1">
                  <a:txBody>
                    <a:bodyPr/>
                    <a:lstStyle/>
                    <a:p>
                      <a:endParaRPr lang="zh-CN"/>
                    </a:p>
                  </a:txBody>
                  <a:tcP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five</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in Japan</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09"/>
                  </a:ext>
                </a:extLst>
              </a:tr>
              <a:tr h="370840">
                <a:tc vMerge="1">
                  <a:txBody>
                    <a:bodyPr/>
                    <a:lstStyle/>
                    <a:p>
                      <a:endParaRPr lang="zh-CN"/>
                    </a:p>
                  </a:txBody>
                  <a:tcP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one</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altLang="zh-CN" sz="2000" b="1" dirty="0" smtClean="0">
                          <a:solidFill>
                            <a:schemeClr val="tx1"/>
                          </a:solidFill>
                          <a:latin typeface="Times New Roman" panose="02020603050405020304" pitchFamily="18" charset="0"/>
                          <a:cs typeface="Times New Roman" panose="02020603050405020304" pitchFamily="18" charset="0"/>
                        </a:rPr>
                        <a:t>__________</a:t>
                      </a:r>
                      <a:endParaRPr lang="zh-CN" altLang="en-US" sz="20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010"/>
                  </a:ext>
                </a:extLst>
              </a:tr>
            </a:tbl>
          </a:graphicData>
        </a:graphic>
      </p:graphicFrame>
      <p:sp>
        <p:nvSpPr>
          <p:cNvPr id="7" name="TextBox 6"/>
          <p:cNvSpPr txBox="1"/>
          <p:nvPr/>
        </p:nvSpPr>
        <p:spPr>
          <a:xfrm>
            <a:off x="1043608" y="2780928"/>
            <a:ext cx="792088" cy="400110"/>
          </a:xfrm>
          <a:prstGeom prst="rect">
            <a:avLst/>
          </a:prstGeom>
          <a:noFill/>
        </p:spPr>
        <p:txBody>
          <a:bodyPr wrap="square" rtlCol="0">
            <a:spAutoFit/>
          </a:bodyPr>
          <a:lstStyle/>
          <a:p>
            <a:pPr algn="ctr"/>
            <a:r>
              <a:rPr lang="en-US" altLang="zh-CN" sz="2000" b="1" dirty="0" smtClean="0">
                <a:solidFill>
                  <a:srgbClr val="FF0000"/>
                </a:solidFill>
                <a:latin typeface="Times New Roman" panose="02020603050405020304" pitchFamily="18" charset="0"/>
                <a:cs typeface="Times New Roman" panose="02020603050405020304" pitchFamily="18" charset="0"/>
              </a:rPr>
              <a:t>kiss</a:t>
            </a:r>
            <a:endParaRPr lang="zh-CN" altLang="en-US" sz="20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3995936" y="3789040"/>
            <a:ext cx="792088" cy="400110"/>
          </a:xfrm>
          <a:prstGeom prst="rect">
            <a:avLst/>
          </a:prstGeom>
          <a:noFill/>
        </p:spPr>
        <p:txBody>
          <a:bodyPr wrap="square" rtlCol="0">
            <a:spAutoFit/>
          </a:bodyPr>
          <a:lstStyle/>
          <a:p>
            <a:pPr algn="ctr"/>
            <a:r>
              <a:rPr lang="en-US" altLang="zh-CN" sz="2000" b="1" dirty="0" smtClean="0">
                <a:solidFill>
                  <a:srgbClr val="FF0000"/>
                </a:solidFill>
                <a:latin typeface="Times New Roman" panose="02020603050405020304" pitchFamily="18" charset="0"/>
                <a:cs typeface="Times New Roman" panose="02020603050405020304" pitchFamily="18" charset="0"/>
              </a:rPr>
              <a:t>no</a:t>
            </a:r>
            <a:endParaRPr lang="zh-CN" altLang="en-US" sz="2000"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6300192" y="1628800"/>
            <a:ext cx="2448272" cy="707886"/>
          </a:xfrm>
          <a:prstGeom prst="rect">
            <a:avLst/>
          </a:prstGeom>
          <a:noFill/>
        </p:spPr>
        <p:txBody>
          <a:bodyPr wrap="square" rtlCol="0">
            <a:spAutoFit/>
          </a:bodyPr>
          <a:lstStyle/>
          <a:p>
            <a:pPr algn="ctr"/>
            <a:r>
              <a:rPr lang="en-US" altLang="zh-CN" sz="2000" b="1" dirty="0" smtClean="0">
                <a:solidFill>
                  <a:srgbClr val="FF0000"/>
                </a:solidFill>
                <a:latin typeface="Times New Roman" panose="02020603050405020304" pitchFamily="18" charset="0"/>
                <a:cs typeface="Times New Roman" panose="02020603050405020304" pitchFamily="18" charset="0"/>
              </a:rPr>
              <a:t>in China and some other countries</a:t>
            </a:r>
            <a:endParaRPr lang="zh-CN" altLang="en-US" sz="20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6588224" y="4149080"/>
            <a:ext cx="1720344" cy="400110"/>
          </a:xfrm>
          <a:prstGeom prst="rect">
            <a:avLst/>
          </a:prstGeom>
        </p:spPr>
        <p:txBody>
          <a:bodyPr wrap="none">
            <a:spAutoFit/>
          </a:bodyPr>
          <a:lstStyle/>
          <a:p>
            <a:pPr algn="ctr"/>
            <a:r>
              <a:rPr lang="en-US" altLang="zh-CN" sz="2000" b="1" dirty="0" smtClean="0">
                <a:solidFill>
                  <a:srgbClr val="FF0000"/>
                </a:solidFill>
                <a:latin typeface="Times New Roman" panose="02020603050405020304" pitchFamily="18" charset="0"/>
                <a:cs typeface="Times New Roman" panose="02020603050405020304" pitchFamily="18" charset="0"/>
              </a:rPr>
              <a:t>in most places</a:t>
            </a:r>
            <a:endParaRPr lang="zh-CN" altLang="en-US" sz="20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6804248" y="5373216"/>
            <a:ext cx="1472134" cy="400110"/>
          </a:xfrm>
          <a:prstGeom prst="rect">
            <a:avLst/>
          </a:prstGeom>
        </p:spPr>
        <p:txBody>
          <a:bodyPr wrap="none">
            <a:spAutoFit/>
          </a:bodyPr>
          <a:lstStyle/>
          <a:p>
            <a:r>
              <a:rPr lang="en-US" altLang="zh-CN" sz="2000" b="1" dirty="0" smtClean="0">
                <a:solidFill>
                  <a:srgbClr val="FF0000"/>
                </a:solidFill>
                <a:latin typeface="Times New Roman" panose="02020603050405020304" pitchFamily="18" charset="0"/>
                <a:cs typeface="Times New Roman" panose="02020603050405020304" pitchFamily="18" charset="0"/>
              </a:rPr>
              <a:t>in Australia</a:t>
            </a:r>
            <a:endParaRPr lang="zh-CN" altLang="en-US" sz="2000" b="1" dirty="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6732240" y="6165304"/>
            <a:ext cx="1500732" cy="400110"/>
          </a:xfrm>
          <a:prstGeom prst="rect">
            <a:avLst/>
          </a:prstGeom>
        </p:spPr>
        <p:txBody>
          <a:bodyPr wrap="none">
            <a:spAutoFit/>
          </a:bodyPr>
          <a:lstStyle/>
          <a:p>
            <a:pPr algn="ctr"/>
            <a:r>
              <a:rPr lang="en-US" altLang="zh-CN" sz="2000" b="1" dirty="0" smtClean="0">
                <a:solidFill>
                  <a:srgbClr val="FF0000"/>
                </a:solidFill>
                <a:latin typeface="Times New Roman" panose="02020603050405020304" pitchFamily="18" charset="0"/>
                <a:cs typeface="Times New Roman" panose="02020603050405020304" pitchFamily="18" charset="0"/>
              </a:rPr>
              <a:t>in Germany</a:t>
            </a:r>
            <a:endParaRPr lang="zh-CN" altLang="en-US" sz="20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heckerboard(across)">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heckerboard(across)">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checkerboard(across)">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7"/>
          <p:cNvSpPr txBox="1">
            <a:spLocks noChangeArrowheads="1"/>
          </p:cNvSpPr>
          <p:nvPr/>
        </p:nvSpPr>
        <p:spPr bwMode="auto">
          <a:xfrm>
            <a:off x="971600" y="548680"/>
            <a:ext cx="7921575" cy="1076325"/>
          </a:xfrm>
          <a:prstGeom prst="rect">
            <a:avLst/>
          </a:prstGeom>
          <a:noFill/>
          <a:ln w="9525">
            <a:noFill/>
            <a:miter lim="800000"/>
          </a:ln>
        </p:spPr>
        <p:txBody>
          <a:bodyPr wrap="square">
            <a:spAutoFit/>
          </a:bodyPr>
          <a:lstStyle/>
          <a:p>
            <a:pPr>
              <a:spcBef>
                <a:spcPct val="50000"/>
              </a:spcBef>
            </a:pPr>
            <a:r>
              <a:rPr lang="en-US" altLang="zh-CN" sz="3200" b="1" dirty="0" smtClean="0">
                <a:solidFill>
                  <a:srgbClr val="0000CC"/>
                </a:solidFill>
                <a:latin typeface="Times New Roman" panose="02020603050405020304" pitchFamily="18" charset="0"/>
              </a:rPr>
              <a:t>Fill in the blanks with the words in this lesson. The first letter is given.</a:t>
            </a:r>
          </a:p>
        </p:txBody>
      </p:sp>
      <p:sp>
        <p:nvSpPr>
          <p:cNvPr id="17412" name="Oval 7"/>
          <p:cNvSpPr>
            <a:spLocks noChangeArrowheads="1"/>
          </p:cNvSpPr>
          <p:nvPr/>
        </p:nvSpPr>
        <p:spPr bwMode="auto">
          <a:xfrm>
            <a:off x="281618" y="835953"/>
            <a:ext cx="690562" cy="501650"/>
          </a:xfrm>
          <a:prstGeom prst="ellipse">
            <a:avLst/>
          </a:prstGeom>
          <a:solidFill>
            <a:schemeClr val="accent1"/>
          </a:solidFill>
          <a:ln w="9525">
            <a:solidFill>
              <a:schemeClr val="tx1"/>
            </a:solidFill>
            <a:round/>
          </a:ln>
        </p:spPr>
        <p:txBody>
          <a:bodyPr wrap="none" anchor="ctr"/>
          <a:lstStyle/>
          <a:p>
            <a:pPr algn="ctr">
              <a:lnSpc>
                <a:spcPct val="110000"/>
              </a:lnSpc>
            </a:pPr>
            <a:r>
              <a:rPr lang="en-US" altLang="zh-CN" sz="3200" b="1" dirty="0">
                <a:latin typeface="Times New Roman" panose="02020603050405020304" pitchFamily="18" charset="0"/>
              </a:rPr>
              <a:t>3</a:t>
            </a:r>
          </a:p>
        </p:txBody>
      </p:sp>
      <p:sp>
        <p:nvSpPr>
          <p:cNvPr id="5" name="TextBox 4"/>
          <p:cNvSpPr txBox="1"/>
          <p:nvPr/>
        </p:nvSpPr>
        <p:spPr>
          <a:xfrm>
            <a:off x="539552" y="1412776"/>
            <a:ext cx="8352928" cy="5185522"/>
          </a:xfrm>
          <a:prstGeom prst="rect">
            <a:avLst/>
          </a:prstGeom>
          <a:noFill/>
        </p:spPr>
        <p:txBody>
          <a:bodyPr wrap="square" rtlCol="0">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1. His mother k________ him goodbye every morning when she leaves for work.</a:t>
            </a:r>
          </a:p>
          <a:p>
            <a:pPr>
              <a:lnSpc>
                <a:spcPct val="150000"/>
              </a:lnSpc>
            </a:pPr>
            <a:r>
              <a:rPr lang="en-US" altLang="zh-CN" sz="2800" b="1" dirty="0" smtClean="0">
                <a:latin typeface="Times New Roman" panose="02020603050405020304" pitchFamily="18" charset="0"/>
                <a:cs typeface="Times New Roman" panose="02020603050405020304" pitchFamily="18" charset="0"/>
              </a:rPr>
              <a:t>2. A: What do you do when you meet new friends</a:t>
            </a:r>
            <a:r>
              <a:rPr lang="zh-CN" altLang="zh-CN"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a:p>
            <a:pPr>
              <a:lnSpc>
                <a:spcPct val="150000"/>
              </a:lnSpc>
            </a:pPr>
            <a:r>
              <a:rPr lang="en-US" altLang="zh-CN" sz="2800" b="1" dirty="0" smtClean="0">
                <a:latin typeface="Times New Roman" panose="02020603050405020304" pitchFamily="18" charset="0"/>
                <a:cs typeface="Times New Roman" panose="02020603050405020304" pitchFamily="18" charset="0"/>
              </a:rPr>
              <a:t>    B: I say hello and s________ hands with them.</a:t>
            </a:r>
          </a:p>
          <a:p>
            <a:pPr>
              <a:lnSpc>
                <a:spcPct val="150000"/>
              </a:lnSpc>
            </a:pPr>
            <a:r>
              <a:rPr lang="en-US" altLang="zh-CN" sz="2800" b="1" dirty="0" smtClean="0">
                <a:latin typeface="Times New Roman" panose="02020603050405020304" pitchFamily="18" charset="0"/>
                <a:cs typeface="Times New Roman" panose="02020603050405020304" pitchFamily="18" charset="0"/>
              </a:rPr>
              <a:t>3. If you agree, please n________ your head. </a:t>
            </a:r>
          </a:p>
          <a:p>
            <a:pPr>
              <a:lnSpc>
                <a:spcPct val="150000"/>
              </a:lnSpc>
            </a:pPr>
            <a:r>
              <a:rPr lang="en-US" altLang="zh-CN" sz="2800" b="1" dirty="0" smtClean="0">
                <a:latin typeface="Times New Roman" panose="02020603050405020304" pitchFamily="18" charset="0"/>
                <a:cs typeface="Times New Roman" panose="02020603050405020304" pitchFamily="18" charset="0"/>
              </a:rPr>
              <a:t>4. Italy is a E________ country. It has a long history.</a:t>
            </a:r>
          </a:p>
          <a:p>
            <a:pPr>
              <a:lnSpc>
                <a:spcPct val="150000"/>
              </a:lnSpc>
            </a:pPr>
            <a:r>
              <a:rPr lang="en-US" altLang="zh-CN" sz="2800" b="1" dirty="0" smtClean="0">
                <a:latin typeface="Times New Roman" panose="02020603050405020304" pitchFamily="18" charset="0"/>
                <a:cs typeface="Times New Roman" panose="02020603050405020304" pitchFamily="18" charset="0"/>
              </a:rPr>
              <a:t>5. It’s p________ to say “thank you” when someone helps you.</a:t>
            </a:r>
            <a:endParaRPr lang="zh-CN" altLang="en-US" sz="2800" b="1" dirty="0">
              <a:latin typeface="Times New Roman" panose="02020603050405020304" pitchFamily="18" charset="0"/>
              <a:cs typeface="Times New Roman" panose="02020603050405020304" pitchFamily="18" charset="0"/>
            </a:endParaRPr>
          </a:p>
        </p:txBody>
      </p:sp>
      <p:sp>
        <p:nvSpPr>
          <p:cNvPr id="6" name="矩形 5"/>
          <p:cNvSpPr/>
          <p:nvPr/>
        </p:nvSpPr>
        <p:spPr>
          <a:xfrm>
            <a:off x="2915816" y="1556792"/>
            <a:ext cx="861133" cy="523220"/>
          </a:xfrm>
          <a:prstGeom prst="rect">
            <a:avLst/>
          </a:prstGeom>
        </p:spPr>
        <p:txBody>
          <a:bodyPr wrap="none">
            <a:spAutoFit/>
          </a:bodyPr>
          <a:lstStyle/>
          <a:p>
            <a:pPr algn="ctr"/>
            <a:r>
              <a:rPr lang="en-US" altLang="zh-CN" sz="2800" b="1" dirty="0" err="1" smtClean="0">
                <a:solidFill>
                  <a:srgbClr val="FF0000"/>
                </a:solidFill>
                <a:latin typeface="Times New Roman" panose="02020603050405020304" pitchFamily="18" charset="0"/>
                <a:cs typeface="Times New Roman" panose="02020603050405020304" pitchFamily="18" charset="0"/>
              </a:rPr>
              <a:t>isses</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3779912" y="3501008"/>
            <a:ext cx="923651" cy="523220"/>
          </a:xfrm>
          <a:prstGeom prst="rect">
            <a:avLst/>
          </a:prstGeom>
        </p:spPr>
        <p:txBody>
          <a:bodyPr wrap="none">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hake</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4139952" y="4149080"/>
            <a:ext cx="564578" cy="523220"/>
          </a:xfrm>
          <a:prstGeom prst="rect">
            <a:avLst/>
          </a:prstGeom>
        </p:spPr>
        <p:txBody>
          <a:bodyPr wrap="none">
            <a:spAutoFit/>
          </a:bodyPr>
          <a:lstStyle/>
          <a:p>
            <a:pPr algn="ctr"/>
            <a:r>
              <a:rPr lang="en-US" altLang="zh-CN" sz="2800" b="1" dirty="0" err="1" smtClean="0">
                <a:solidFill>
                  <a:srgbClr val="FF0000"/>
                </a:solidFill>
                <a:latin typeface="Times New Roman" panose="02020603050405020304" pitchFamily="18" charset="0"/>
                <a:cs typeface="Times New Roman" panose="02020603050405020304" pitchFamily="18" charset="0"/>
              </a:rPr>
              <a:t>od</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9" name="矩形 8"/>
          <p:cNvSpPr/>
          <p:nvPr/>
        </p:nvSpPr>
        <p:spPr>
          <a:xfrm>
            <a:off x="2483768" y="4725144"/>
            <a:ext cx="1455783" cy="523220"/>
          </a:xfrm>
          <a:prstGeom prst="rect">
            <a:avLst/>
          </a:prstGeom>
        </p:spPr>
        <p:txBody>
          <a:bodyPr wrap="none">
            <a:spAutoFit/>
          </a:bodyPr>
          <a:lstStyle/>
          <a:p>
            <a:pPr algn="ctr"/>
            <a:r>
              <a:rPr lang="en-US" altLang="zh-CN" sz="2800" b="1" dirty="0" err="1" smtClean="0">
                <a:solidFill>
                  <a:srgbClr val="FF0000"/>
                </a:solidFill>
                <a:latin typeface="Times New Roman" panose="02020603050405020304" pitchFamily="18" charset="0"/>
                <a:cs typeface="Times New Roman" panose="02020603050405020304" pitchFamily="18" charset="0"/>
              </a:rPr>
              <a:t>uropean</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1691680" y="5373216"/>
            <a:ext cx="841898" cy="523220"/>
          </a:xfrm>
          <a:prstGeom prst="rect">
            <a:avLst/>
          </a:prstGeom>
        </p:spPr>
        <p:txBody>
          <a:bodyPr wrap="none">
            <a:spAutoFit/>
          </a:bodyPr>
          <a:lstStyle/>
          <a:p>
            <a:pPr algn="ctr"/>
            <a:r>
              <a:rPr lang="en-US" altLang="zh-CN" sz="2800" b="1" dirty="0" err="1" smtClean="0">
                <a:solidFill>
                  <a:srgbClr val="FF0000"/>
                </a:solidFill>
                <a:latin typeface="Times New Roman" panose="02020603050405020304" pitchFamily="18" charset="0"/>
                <a:cs typeface="Times New Roman" panose="02020603050405020304" pitchFamily="18" charset="0"/>
              </a:rPr>
              <a:t>olite</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Scale>
                                      <p:cBhvr>
                                        <p:cTn id="14"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7"/>
                                        </p:tgtEl>
                                        <p:attrNameLst>
                                          <p:attrName>ppt_x</p:attrName>
                                          <p:attrName>ppt_y</p:attrName>
                                        </p:attrNameLst>
                                      </p:cBhvr>
                                    </p:animMotion>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Scale>
                                      <p:cBhvr>
                                        <p:cTn id="21"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
                                        </p:tgtEl>
                                        <p:attrNameLst>
                                          <p:attrName>ppt_x</p:attrName>
                                          <p:attrName>ppt_y</p:attrName>
                                        </p:attrNameLst>
                                      </p:cBhvr>
                                    </p:animMotion>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Scale>
                                      <p:cBhvr>
                                        <p:cTn id="28"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9"/>
                                        </p:tgtEl>
                                        <p:attrNameLst>
                                          <p:attrName>ppt_x</p:attrName>
                                          <p:attrName>ppt_y</p:attrName>
                                        </p:attrNameLst>
                                      </p:cBhvr>
                                    </p:animMotion>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Scale>
                                      <p:cBhvr>
                                        <p:cTn id="35"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0"/>
                                        </p:tgtEl>
                                        <p:attrNameLst>
                                          <p:attrName>ppt_x</p:attrName>
                                          <p:attrName>ppt_y</p:attrName>
                                        </p:attrNameLst>
                                      </p:cBhvr>
                                    </p:animMotion>
                                    <p:animEffect transition="in" filter="fade">
                                      <p:cBhvr>
                                        <p:cTn id="3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9297" y="895385"/>
            <a:ext cx="7848872" cy="2062103"/>
          </a:xfrm>
          <a:prstGeom prst="rect">
            <a:avLst/>
          </a:prstGeom>
          <a:noFill/>
        </p:spPr>
        <p:txBody>
          <a:bodyPr wrap="square" rtlCol="0">
            <a:spAutoFit/>
          </a:bodyPr>
          <a:lstStyle/>
          <a:p>
            <a:r>
              <a:rPr lang="en-US" altLang="zh-CN" sz="3200" b="1" dirty="0" smtClean="0">
                <a:solidFill>
                  <a:srgbClr val="0000CC"/>
                </a:solidFill>
                <a:latin typeface="Times New Roman" panose="02020603050405020304" pitchFamily="18" charset="0"/>
              </a:rPr>
              <a:t>Different cultures have different body language. Work in groups. One student acts out a kind of body language while the others guess the meaning.</a:t>
            </a:r>
            <a:endParaRPr lang="zh-CN" altLang="en-US" sz="3200" b="1" dirty="0" smtClean="0">
              <a:solidFill>
                <a:srgbClr val="0000CC"/>
              </a:solidFill>
              <a:latin typeface="Times New Roman" panose="02020603050405020304" pitchFamily="18" charset="0"/>
            </a:endParaRPr>
          </a:p>
        </p:txBody>
      </p:sp>
      <p:sp>
        <p:nvSpPr>
          <p:cNvPr id="5" name="Oval 7"/>
          <p:cNvSpPr>
            <a:spLocks noChangeArrowheads="1"/>
          </p:cNvSpPr>
          <p:nvPr/>
        </p:nvSpPr>
        <p:spPr bwMode="auto">
          <a:xfrm>
            <a:off x="389315" y="1530003"/>
            <a:ext cx="690562" cy="576064"/>
          </a:xfrm>
          <a:prstGeom prst="ellipse">
            <a:avLst/>
          </a:prstGeom>
          <a:solidFill>
            <a:schemeClr val="accent1"/>
          </a:solidFill>
          <a:ln w="9525">
            <a:solidFill>
              <a:schemeClr val="tx1"/>
            </a:solidFill>
            <a:round/>
          </a:ln>
        </p:spPr>
        <p:txBody>
          <a:bodyPr wrap="none" anchor="ctr"/>
          <a:lstStyle/>
          <a:p>
            <a:pPr algn="ctr">
              <a:lnSpc>
                <a:spcPct val="110000"/>
              </a:lnSpc>
            </a:pPr>
            <a:r>
              <a:rPr lang="en-US" altLang="zh-CN" sz="3200" b="1" dirty="0" smtClean="0">
                <a:latin typeface="Times New Roman" panose="02020603050405020304" pitchFamily="18" charset="0"/>
              </a:rPr>
              <a:t>4</a:t>
            </a:r>
            <a:endParaRPr lang="en-US" altLang="zh-CN" sz="3200" b="1" dirty="0">
              <a:latin typeface="Times New Roman" panose="02020603050405020304" pitchFamily="18" charset="0"/>
            </a:endParaRPr>
          </a:p>
        </p:txBody>
      </p:sp>
      <p:pic>
        <p:nvPicPr>
          <p:cNvPr id="8" name="图片 7" descr="2a.jpg"/>
          <p:cNvPicPr>
            <a:picLocks noChangeAspect="1"/>
          </p:cNvPicPr>
          <p:nvPr/>
        </p:nvPicPr>
        <p:blipFill>
          <a:blip r:embed="rId2" cstate="email"/>
          <a:stretch>
            <a:fillRect/>
          </a:stretch>
        </p:blipFill>
        <p:spPr>
          <a:xfrm>
            <a:off x="1259632" y="3356992"/>
            <a:ext cx="7668344" cy="3286120"/>
          </a:xfrm>
          <a:prstGeom prst="rect">
            <a:avLst/>
          </a:prstGeom>
          <a:ln>
            <a:noFill/>
          </a:ln>
          <a:effectLst>
            <a:softEdge rad="112500"/>
          </a:effectLst>
        </p:spPr>
      </p:pic>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438082" y="282427"/>
            <a:ext cx="4296410" cy="768349"/>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Learning Targets</a:t>
            </a:r>
          </a:p>
        </p:txBody>
      </p:sp>
      <p:sp>
        <p:nvSpPr>
          <p:cNvPr id="6147" name="Text Box 5"/>
          <p:cNvSpPr txBox="1">
            <a:spLocks noChangeArrowheads="1"/>
          </p:cNvSpPr>
          <p:nvPr/>
        </p:nvSpPr>
        <p:spPr bwMode="auto">
          <a:xfrm>
            <a:off x="239395" y="845185"/>
            <a:ext cx="8717915" cy="4457952"/>
          </a:xfrm>
          <a:prstGeom prst="rect">
            <a:avLst/>
          </a:prstGeom>
          <a:noFill/>
          <a:ln w="9525">
            <a:noFill/>
            <a:miter lim="800000"/>
          </a:ln>
        </p:spPr>
        <p:txBody>
          <a:bodyPr wrap="square">
            <a:spAutoFit/>
          </a:bodyPr>
          <a:lstStyle/>
          <a:p>
            <a:pPr fontAlgn="auto">
              <a:lnSpc>
                <a:spcPct val="150000"/>
              </a:lnSpc>
              <a:spcBef>
                <a:spcPts val="0"/>
              </a:spcBef>
            </a:pPr>
            <a:r>
              <a:rPr lang="en-US" altLang="zh-CN" sz="2400" b="1" dirty="0" smtClean="0">
                <a:solidFill>
                  <a:schemeClr val="folHlink"/>
                </a:solidFill>
                <a:latin typeface="Times New Roman" panose="02020603050405020304" pitchFamily="18" charset="0"/>
              </a:rPr>
              <a:t>Key words &amp; phrases: </a:t>
            </a:r>
          </a:p>
          <a:p>
            <a:pPr fontAlgn="auto">
              <a:lnSpc>
                <a:spcPct val="150000"/>
              </a:lnSpc>
              <a:spcBef>
                <a:spcPts val="0"/>
              </a:spcBef>
            </a:pPr>
            <a:r>
              <a:rPr lang="en-US" altLang="zh-CN" sz="2400" b="1" dirty="0" smtClean="0">
                <a:latin typeface="Times New Roman" panose="02020603050405020304" pitchFamily="18" charset="0"/>
              </a:rPr>
              <a:t>greet, European, kiss, cheek, nod, thumbs-up, polite, lip, rude, Italian, shake hands, refer to, communicate with sb. </a:t>
            </a:r>
          </a:p>
          <a:p>
            <a:pPr fontAlgn="auto">
              <a:lnSpc>
                <a:spcPct val="150000"/>
              </a:lnSpc>
              <a:spcBef>
                <a:spcPts val="0"/>
              </a:spcBef>
            </a:pPr>
            <a:r>
              <a:rPr lang="en-US" altLang="zh-CN" sz="2400" b="1" dirty="0" smtClean="0">
                <a:solidFill>
                  <a:schemeClr val="folHlink"/>
                </a:solidFill>
                <a:latin typeface="Times New Roman" panose="02020603050405020304" pitchFamily="18" charset="0"/>
              </a:rPr>
              <a:t>Key sentences:</a:t>
            </a:r>
          </a:p>
          <a:p>
            <a:pPr fontAlgn="auto">
              <a:lnSpc>
                <a:spcPct val="150000"/>
              </a:lnSpc>
              <a:spcBef>
                <a:spcPts val="0"/>
              </a:spcBef>
            </a:pPr>
            <a:r>
              <a:rPr lang="en-US" altLang="zh-CN" sz="2400" b="1" dirty="0" smtClean="0">
                <a:latin typeface="Times New Roman" panose="02020603050405020304" pitchFamily="18" charset="0"/>
              </a:rPr>
              <a:t>1. In China and abroad, people sometimes communicate without speaking.</a:t>
            </a:r>
          </a:p>
          <a:p>
            <a:pPr fontAlgn="auto">
              <a:lnSpc>
                <a:spcPct val="150000"/>
              </a:lnSpc>
              <a:spcBef>
                <a:spcPts val="0"/>
              </a:spcBef>
            </a:pPr>
            <a:r>
              <a:rPr lang="en-US" altLang="zh-CN" sz="2400" b="1" dirty="0" smtClean="0">
                <a:latin typeface="Times New Roman" panose="02020603050405020304" pitchFamily="18" charset="0"/>
              </a:rPr>
              <a:t>2. But body language is not the same in all cultures.</a:t>
            </a:r>
          </a:p>
          <a:p>
            <a:pPr fontAlgn="auto">
              <a:lnSpc>
                <a:spcPct val="150000"/>
              </a:lnSpc>
              <a:spcBef>
                <a:spcPts val="0"/>
              </a:spcBef>
            </a:pPr>
            <a:r>
              <a:rPr lang="en-US" altLang="zh-CN" sz="2400" b="1" dirty="0" smtClean="0">
                <a:latin typeface="Times New Roman" panose="02020603050405020304" pitchFamily="18" charset="0"/>
              </a:rPr>
              <a:t>3. In China and some other countries, friends shake </a:t>
            </a: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539423" y="1294973"/>
            <a:ext cx="8064896" cy="4801314"/>
          </a:xfrm>
          <a:prstGeom prst="rect">
            <a:avLst/>
          </a:prstGeom>
          <a:noFill/>
          <a:ln w="9525">
            <a:noFill/>
            <a:miter lim="800000"/>
          </a:ln>
        </p:spPr>
        <p:txBody>
          <a:bodyPr wrap="square">
            <a:spAutoFit/>
          </a:bodyPr>
          <a:lstStyle/>
          <a:p>
            <a:pPr marL="514350" indent="-457200" fontAlgn="auto">
              <a:lnSpc>
                <a:spcPct val="150000"/>
              </a:lnSpc>
            </a:pPr>
            <a:r>
              <a:rPr lang="en-US" altLang="zh-CN" sz="3200" b="1" dirty="0" smtClean="0">
                <a:solidFill>
                  <a:srgbClr val="0000CC"/>
                </a:solidFill>
                <a:latin typeface="Times New Roman" panose="02020603050405020304" pitchFamily="18" charset="0"/>
              </a:rPr>
              <a:t>1. In China and abroad, people </a:t>
            </a:r>
            <a:r>
              <a:rPr lang="en-US" altLang="zh-CN" sz="3200" b="1" dirty="0" smtClean="0">
                <a:solidFill>
                  <a:srgbClr val="FF0000"/>
                </a:solidFill>
                <a:latin typeface="Times New Roman" panose="02020603050405020304" pitchFamily="18" charset="0"/>
              </a:rPr>
              <a:t>sometimes</a:t>
            </a:r>
            <a:r>
              <a:rPr lang="en-US" altLang="zh-CN" sz="3200" b="1" dirty="0" smtClean="0">
                <a:solidFill>
                  <a:srgbClr val="0000CC"/>
                </a:solidFill>
                <a:latin typeface="Times New Roman" panose="02020603050405020304" pitchFamily="18" charset="0"/>
              </a:rPr>
              <a:t> </a:t>
            </a:r>
            <a:r>
              <a:rPr lang="en-US" altLang="zh-CN" sz="3200" b="1" dirty="0" smtClean="0">
                <a:solidFill>
                  <a:srgbClr val="FF0000"/>
                </a:solidFill>
                <a:latin typeface="Times New Roman" panose="02020603050405020304" pitchFamily="18" charset="0"/>
              </a:rPr>
              <a:t>communicate without </a:t>
            </a:r>
            <a:r>
              <a:rPr lang="en-US" altLang="zh-CN" sz="3200" b="1" dirty="0" smtClean="0">
                <a:solidFill>
                  <a:srgbClr val="0000CC"/>
                </a:solidFill>
                <a:latin typeface="Times New Roman" panose="02020603050405020304" pitchFamily="18" charset="0"/>
              </a:rPr>
              <a:t>speaking.</a:t>
            </a:r>
            <a:endParaRPr lang="zh-CN" altLang="en-US" sz="3200" b="1" dirty="0" smtClean="0">
              <a:solidFill>
                <a:srgbClr val="0000CC"/>
              </a:solidFill>
              <a:latin typeface="Times New Roman" panose="02020603050405020304" pitchFamily="18" charset="0"/>
            </a:endParaRPr>
          </a:p>
          <a:p>
            <a:pPr indent="0" fontAlgn="auto">
              <a:lnSpc>
                <a:spcPct val="150000"/>
              </a:lnSpc>
            </a:pPr>
            <a:r>
              <a:rPr lang="en-US" altLang="zh-CN" sz="2800" b="1" dirty="0" smtClean="0">
                <a:solidFill>
                  <a:srgbClr val="FF0000"/>
                </a:solidFill>
                <a:latin typeface="Times New Roman" panose="02020603050405020304" pitchFamily="18" charset="0"/>
                <a:cs typeface="Times New Roman" panose="02020603050405020304" pitchFamily="18" charset="0"/>
              </a:rPr>
              <a:t>(1)</a:t>
            </a:r>
            <a:r>
              <a:rPr lang="zh-CN" altLang="en-US" sz="2800" b="1" dirty="0" smtClean="0">
                <a:solidFill>
                  <a:srgbClr val="FF0000"/>
                </a:solidFill>
                <a:latin typeface="Times New Roman" panose="02020603050405020304" pitchFamily="18" charset="0"/>
                <a:cs typeface="Times New Roman" panose="02020603050405020304" pitchFamily="18" charset="0"/>
              </a:rPr>
              <a:t>辨析</a:t>
            </a:r>
            <a:r>
              <a:rPr lang="en-US" altLang="zh-CN" sz="2800" b="1" dirty="0" smtClean="0">
                <a:solidFill>
                  <a:srgbClr val="FF0000"/>
                </a:solidFill>
                <a:latin typeface="Times New Roman" panose="02020603050405020304" pitchFamily="18" charset="0"/>
                <a:cs typeface="Times New Roman" panose="02020603050405020304" pitchFamily="18" charset="0"/>
              </a:rPr>
              <a:t> sometimes</a:t>
            </a:r>
            <a:r>
              <a:rPr lang="zh-CN" altLang="en-US" sz="2800" b="1" dirty="0" smtClean="0">
                <a:solidFill>
                  <a:srgbClr val="FF0000"/>
                </a:solidFill>
                <a:latin typeface="Times New Roman" panose="02020603050405020304" pitchFamily="18" charset="0"/>
                <a:cs typeface="Times New Roman" panose="02020603050405020304" pitchFamily="18" charset="0"/>
              </a:rPr>
              <a:t>、</a:t>
            </a:r>
            <a:r>
              <a:rPr lang="en-US" altLang="zh-CN" sz="2800" b="1" dirty="0" smtClean="0">
                <a:solidFill>
                  <a:srgbClr val="FF0000"/>
                </a:solidFill>
                <a:latin typeface="Times New Roman" panose="02020603050405020304" pitchFamily="18" charset="0"/>
                <a:cs typeface="Times New Roman" panose="02020603050405020304" pitchFamily="18" charset="0"/>
              </a:rPr>
              <a:t>some times</a:t>
            </a:r>
            <a:r>
              <a:rPr lang="zh-CN" altLang="en-US" sz="2800" b="1" dirty="0" smtClean="0">
                <a:solidFill>
                  <a:srgbClr val="FF0000"/>
                </a:solidFill>
                <a:latin typeface="Times New Roman" panose="02020603050405020304" pitchFamily="18" charset="0"/>
                <a:cs typeface="Times New Roman" panose="02020603050405020304" pitchFamily="18" charset="0"/>
              </a:rPr>
              <a:t>、</a:t>
            </a:r>
            <a:r>
              <a:rPr lang="en-US" altLang="zh-CN" sz="2800" b="1" dirty="0" smtClean="0">
                <a:solidFill>
                  <a:srgbClr val="FF0000"/>
                </a:solidFill>
                <a:latin typeface="Times New Roman" panose="02020603050405020304" pitchFamily="18" charset="0"/>
                <a:cs typeface="Times New Roman" panose="02020603050405020304" pitchFamily="18" charset="0"/>
              </a:rPr>
              <a:t>sometime</a:t>
            </a:r>
            <a:r>
              <a:rPr lang="zh-CN" altLang="en-US" sz="2800" b="1" dirty="0" smtClean="0">
                <a:solidFill>
                  <a:srgbClr val="FF0000"/>
                </a:solidFill>
                <a:latin typeface="Times New Roman" panose="02020603050405020304" pitchFamily="18" charset="0"/>
                <a:cs typeface="Times New Roman" panose="02020603050405020304" pitchFamily="18" charset="0"/>
              </a:rPr>
              <a:t>与</a:t>
            </a:r>
          </a:p>
          <a:p>
            <a:pPr indent="0" fontAlgn="auto">
              <a:lnSpc>
                <a:spcPct val="150000"/>
              </a:lnSpc>
            </a:pPr>
            <a:r>
              <a:rPr lang="en-US" altLang="zh-CN" sz="2800" b="1" dirty="0" smtClean="0">
                <a:solidFill>
                  <a:srgbClr val="FF0000"/>
                </a:solidFill>
                <a:latin typeface="Times New Roman" panose="02020603050405020304" pitchFamily="18" charset="0"/>
                <a:cs typeface="Times New Roman" panose="02020603050405020304" pitchFamily="18" charset="0"/>
              </a:rPr>
              <a:t>some time</a:t>
            </a:r>
          </a:p>
          <a:p>
            <a:pPr indent="0" fontAlgn="auto">
              <a:lnSpc>
                <a:spcPct val="150000"/>
              </a:lnSpc>
            </a:pPr>
            <a:r>
              <a:rPr lang="en-US" altLang="zh-CN" sz="2800" b="1" dirty="0" smtClean="0">
                <a:latin typeface="Times New Roman" panose="02020603050405020304" pitchFamily="18" charset="0"/>
                <a:cs typeface="Times New Roman" panose="02020603050405020304" pitchFamily="18" charset="0"/>
              </a:rPr>
              <a:t>①sometimes </a:t>
            </a:r>
            <a:r>
              <a:rPr lang="en-US" altLang="zh-CN" sz="2800" b="1" i="1" dirty="0" smtClean="0">
                <a:latin typeface="Times New Roman" panose="02020603050405020304" pitchFamily="18" charset="0"/>
                <a:cs typeface="Times New Roman" panose="02020603050405020304" pitchFamily="18" charset="0"/>
              </a:rPr>
              <a:t> adv. </a:t>
            </a:r>
            <a:r>
              <a:rPr lang="zh-CN" altLang="en-US" sz="2800" b="1" dirty="0" smtClean="0">
                <a:latin typeface="Times New Roman" panose="02020603050405020304" pitchFamily="18" charset="0"/>
                <a:cs typeface="Times New Roman" panose="02020603050405020304" pitchFamily="18" charset="0"/>
              </a:rPr>
              <a:t>有时</a:t>
            </a:r>
          </a:p>
          <a:p>
            <a:pPr indent="0" fontAlgn="auto">
              <a:lnSpc>
                <a:spcPct val="150000"/>
              </a:lnSpc>
            </a:pPr>
            <a:r>
              <a:rPr lang="zh-CN" altLang="en-US" sz="2800" b="1" dirty="0" smtClean="0">
                <a:latin typeface="Times New Roman" panose="02020603050405020304" pitchFamily="18" charset="0"/>
                <a:cs typeface="Times New Roman" panose="02020603050405020304" pitchFamily="18" charset="0"/>
              </a:rPr>
              <a:t>例</a:t>
            </a:r>
            <a:r>
              <a:rPr lang="en-US" altLang="zh-CN" sz="2800" b="1" dirty="0" smtClean="0">
                <a:latin typeface="Times New Roman" panose="02020603050405020304" pitchFamily="18" charset="0"/>
                <a:cs typeface="Times New Roman" panose="02020603050405020304" pitchFamily="18" charset="0"/>
              </a:rPr>
              <a:t>: Every man is a fool sometimes, but none at all times.</a:t>
            </a:r>
            <a:r>
              <a:rPr lang="zh-CN" altLang="en-US" sz="2800" b="1" dirty="0" smtClean="0">
                <a:latin typeface="Times New Roman" panose="02020603050405020304" pitchFamily="18" charset="0"/>
                <a:cs typeface="Times New Roman" panose="02020603050405020304" pitchFamily="18" charset="0"/>
              </a:rPr>
              <a:t>每个人有时都会犯傻，但没有谁会一直都傻。</a:t>
            </a:r>
          </a:p>
        </p:txBody>
      </p:sp>
      <p:sp>
        <p:nvSpPr>
          <p:cNvPr id="3" name="矩形 2"/>
          <p:cNvSpPr/>
          <p:nvPr/>
        </p:nvSpPr>
        <p:spPr>
          <a:xfrm>
            <a:off x="2339752" y="526380"/>
            <a:ext cx="4140835" cy="768350"/>
          </a:xfrm>
          <a:prstGeom prst="rect">
            <a:avLst/>
          </a:prstGeom>
          <a:noFill/>
          <a:ln>
            <a:noFill/>
          </a:ln>
        </p:spPr>
        <p:txBody>
          <a:bodyPr wrap="none">
            <a:spAutoFit/>
          </a:bodyPr>
          <a:lstStyle/>
          <a:p>
            <a:pPr algn="ctr">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cs typeface="Times New Roman" panose="02020603050405020304" pitchFamily="18" charset="0"/>
              </a:rPr>
              <a:t>Language points</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xEl>
                                              <p:pRg st="1" end="1"/>
                                            </p:txEl>
                                          </p:spTgt>
                                        </p:tgtEl>
                                        <p:attrNameLst>
                                          <p:attrName>style.visibility</p:attrName>
                                        </p:attrNameLst>
                                      </p:cBhvr>
                                      <p:to>
                                        <p:strVal val="visible"/>
                                      </p:to>
                                    </p:set>
                                    <p:anim calcmode="lin" valueType="num">
                                      <p:cBhvr additive="base">
                                        <p:cTn id="7" dur="500" fill="hold"/>
                                        <p:tgtEl>
                                          <p:spTgt spid="2150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1506">
                                            <p:txEl>
                                              <p:pRg st="2" end="2"/>
                                            </p:txEl>
                                          </p:spTgt>
                                        </p:tgtEl>
                                        <p:attrNameLst>
                                          <p:attrName>style.visibility</p:attrName>
                                        </p:attrNameLst>
                                      </p:cBhvr>
                                      <p:to>
                                        <p:strVal val="visible"/>
                                      </p:to>
                                    </p:set>
                                    <p:anim calcmode="lin" valueType="num">
                                      <p:cBhvr additive="base">
                                        <p:cTn id="11" dur="5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1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506">
                                            <p:txEl>
                                              <p:pRg st="3" end="3"/>
                                            </p:txEl>
                                          </p:spTgt>
                                        </p:tgtEl>
                                        <p:attrNameLst>
                                          <p:attrName>style.visibility</p:attrName>
                                        </p:attrNameLst>
                                      </p:cBhvr>
                                      <p:to>
                                        <p:strVal val="visible"/>
                                      </p:to>
                                    </p:set>
                                    <p:anim calcmode="lin" valueType="num">
                                      <p:cBhvr additive="base">
                                        <p:cTn id="17" dur="5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5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1506">
                                            <p:txEl>
                                              <p:pRg st="4" end="4"/>
                                            </p:txEl>
                                          </p:spTgt>
                                        </p:tgtEl>
                                        <p:attrNameLst>
                                          <p:attrName>style.visibility</p:attrName>
                                        </p:attrNameLst>
                                      </p:cBhvr>
                                      <p:to>
                                        <p:strVal val="visible"/>
                                      </p:to>
                                    </p:set>
                                    <p:anim calcmode="lin" valueType="num">
                                      <p:cBhvr additive="base">
                                        <p:cTn id="23" dur="5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539552" y="836712"/>
            <a:ext cx="8354318" cy="5047536"/>
          </a:xfrm>
          <a:prstGeom prst="rect">
            <a:avLst/>
          </a:prstGeom>
          <a:noFill/>
          <a:ln w="9525">
            <a:noFill/>
            <a:miter lim="800000"/>
          </a:ln>
          <a:effectLst/>
        </p:spPr>
        <p:txBody>
          <a:bodyPr wrap="square">
            <a:spAutoFit/>
          </a:bodyPr>
          <a:lstStyle/>
          <a:p>
            <a:pPr indent="0" fontAlgn="auto">
              <a:lnSpc>
                <a:spcPct val="150000"/>
              </a:lnSpc>
            </a:pPr>
            <a:r>
              <a:rPr lang="zh-CN" altLang="en-US" sz="2800" b="1" dirty="0" smtClean="0">
                <a:latin typeface="Times New Roman" panose="02020603050405020304" pitchFamily="18" charset="0"/>
                <a:cs typeface="Times New Roman" panose="02020603050405020304" pitchFamily="18" charset="0"/>
                <a:sym typeface="+mn-ea"/>
              </a:rPr>
              <a:t>②</a:t>
            </a:r>
            <a:r>
              <a:rPr lang="en-US" altLang="zh-CN" sz="2800" b="1" dirty="0" smtClean="0">
                <a:latin typeface="Times New Roman" panose="02020603050405020304" pitchFamily="18" charset="0"/>
                <a:cs typeface="Times New Roman" panose="02020603050405020304" pitchFamily="18" charset="0"/>
                <a:sym typeface="+mn-ea"/>
              </a:rPr>
              <a:t>some times </a:t>
            </a:r>
            <a:r>
              <a:rPr lang="zh-CN" altLang="en-US" sz="2800" b="1" dirty="0" smtClean="0">
                <a:latin typeface="Times New Roman" panose="02020603050405020304" pitchFamily="18" charset="0"/>
                <a:cs typeface="Times New Roman" panose="02020603050405020304" pitchFamily="18" charset="0"/>
                <a:sym typeface="+mn-ea"/>
              </a:rPr>
              <a:t>几次。此时</a:t>
            </a:r>
            <a:r>
              <a:rPr lang="en-US" altLang="zh-CN" sz="2800" b="1" dirty="0" smtClean="0">
                <a:latin typeface="Times New Roman" panose="02020603050405020304" pitchFamily="18" charset="0"/>
                <a:cs typeface="Times New Roman" panose="02020603050405020304" pitchFamily="18" charset="0"/>
                <a:sym typeface="+mn-ea"/>
              </a:rPr>
              <a:t>time</a:t>
            </a:r>
            <a:r>
              <a:rPr lang="zh-CN" altLang="en-US" sz="2800" b="1" dirty="0" smtClean="0">
                <a:latin typeface="Times New Roman" panose="02020603050405020304" pitchFamily="18" charset="0"/>
                <a:cs typeface="Times New Roman" panose="02020603050405020304" pitchFamily="18" charset="0"/>
                <a:sym typeface="+mn-ea"/>
              </a:rPr>
              <a:t>作可数名词，意为“次数</a:t>
            </a:r>
            <a:r>
              <a:rPr lang="en-US" altLang="zh-CN" sz="2800" b="1" dirty="0" smtClean="0">
                <a:latin typeface="Times New Roman" panose="02020603050405020304" pitchFamily="18" charset="0"/>
                <a:cs typeface="Times New Roman" panose="02020603050405020304" pitchFamily="18" charset="0"/>
                <a:sym typeface="+mn-ea"/>
              </a:rPr>
              <a:t>”。</a:t>
            </a:r>
            <a:r>
              <a:rPr lang="zh-CN" altLang="en-US" sz="2800" b="1" dirty="0" smtClean="0">
                <a:latin typeface="Times New Roman" panose="02020603050405020304" pitchFamily="18" charset="0"/>
                <a:cs typeface="Times New Roman" panose="02020603050405020304" pitchFamily="18" charset="0"/>
                <a:sym typeface="+mn-ea"/>
              </a:rPr>
              <a:t> </a:t>
            </a:r>
            <a:r>
              <a:rPr lang="en-US" altLang="zh-CN" sz="2800" b="1" dirty="0" smtClean="0">
                <a:latin typeface="Times New Roman" panose="02020603050405020304" pitchFamily="18" charset="0"/>
                <a:cs typeface="Times New Roman" panose="02020603050405020304" pitchFamily="18" charset="0"/>
                <a:sym typeface="+mn-ea"/>
              </a:rPr>
              <a:t>several times</a:t>
            </a:r>
            <a:r>
              <a:rPr lang="zh-CN" altLang="en-US" sz="2800" b="1" dirty="0" smtClean="0">
                <a:latin typeface="Times New Roman" panose="02020603050405020304" pitchFamily="18" charset="0"/>
                <a:cs typeface="Times New Roman" panose="02020603050405020304" pitchFamily="18" charset="0"/>
                <a:sym typeface="+mn-ea"/>
              </a:rPr>
              <a:t>也可以表示 “几次”。</a:t>
            </a:r>
            <a:endParaRPr lang="en-US" altLang="zh-CN" sz="2800" b="1" dirty="0" smtClean="0">
              <a:latin typeface="Times New Roman" panose="02020603050405020304" pitchFamily="18" charset="0"/>
              <a:cs typeface="Times New Roman" panose="02020603050405020304" pitchFamily="18" charset="0"/>
            </a:endParaRPr>
          </a:p>
          <a:p>
            <a:pPr indent="0" fontAlgn="auto">
              <a:lnSpc>
                <a:spcPct val="150000"/>
              </a:lnSpc>
            </a:pPr>
            <a:r>
              <a:rPr lang="zh-CN" altLang="en-US" sz="2800" b="1" dirty="0" smtClean="0">
                <a:latin typeface="Times New Roman" panose="02020603050405020304" pitchFamily="18" charset="0"/>
                <a:cs typeface="Times New Roman" panose="02020603050405020304" pitchFamily="18" charset="0"/>
                <a:sym typeface="+mn-ea"/>
              </a:rPr>
              <a:t>例</a:t>
            </a:r>
            <a:r>
              <a:rPr lang="en-US" altLang="zh-CN" sz="2800" b="1" dirty="0" smtClean="0">
                <a:latin typeface="Times New Roman" panose="02020603050405020304" pitchFamily="18" charset="0"/>
                <a:cs typeface="Times New Roman" panose="02020603050405020304" pitchFamily="18" charset="0"/>
                <a:sym typeface="+mn-ea"/>
              </a:rPr>
              <a:t>: I am sure that we have met some times before.</a:t>
            </a:r>
            <a:endParaRPr lang="en-US" altLang="zh-CN" sz="2800" b="1" dirty="0" smtClean="0">
              <a:latin typeface="Times New Roman" panose="02020603050405020304" pitchFamily="18" charset="0"/>
              <a:cs typeface="Times New Roman" panose="02020603050405020304" pitchFamily="18" charset="0"/>
            </a:endParaRPr>
          </a:p>
          <a:p>
            <a:pPr indent="0" fontAlgn="auto">
              <a:lnSpc>
                <a:spcPct val="150000"/>
              </a:lnSpc>
            </a:pPr>
            <a:r>
              <a:rPr lang="en-US" altLang="zh-CN" sz="2800" b="1" dirty="0" smtClean="0">
                <a:latin typeface="Times New Roman" panose="02020603050405020304" pitchFamily="18" charset="0"/>
                <a:cs typeface="Times New Roman" panose="02020603050405020304" pitchFamily="18" charset="0"/>
                <a:sym typeface="+mn-ea"/>
              </a:rPr>
              <a:t>     </a:t>
            </a:r>
            <a:r>
              <a:rPr lang="zh-CN" altLang="en-US" sz="2800" b="1" dirty="0" smtClean="0">
                <a:latin typeface="Times New Roman" panose="02020603050405020304" pitchFamily="18" charset="0"/>
                <a:cs typeface="Times New Roman" panose="02020603050405020304" pitchFamily="18" charset="0"/>
                <a:sym typeface="+mn-ea"/>
              </a:rPr>
              <a:t>我肯定我们之前见过几次了。</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defRPr/>
            </a:pPr>
            <a:r>
              <a:rPr lang="en-US" altLang="zh-CN" sz="2800" b="1" dirty="0" smtClean="0">
                <a:latin typeface="Times New Roman" panose="02020603050405020304" pitchFamily="18" charset="0"/>
                <a:cs typeface="Times New Roman" panose="02020603050405020304" pitchFamily="18" charset="0"/>
              </a:rPr>
              <a:t>③sometime </a:t>
            </a:r>
            <a:r>
              <a:rPr lang="en-US" altLang="zh-CN" sz="2800" b="1" i="1" dirty="0" smtClean="0">
                <a:latin typeface="Times New Roman" panose="02020603050405020304" pitchFamily="18" charset="0"/>
                <a:cs typeface="Times New Roman" panose="02020603050405020304" pitchFamily="18" charset="0"/>
              </a:rPr>
              <a:t>adv</a:t>
            </a:r>
            <a:r>
              <a:rPr lang="en-US" altLang="zh-CN" sz="2800" b="1" dirty="0" smtClean="0">
                <a:latin typeface="Times New Roman" panose="02020603050405020304" pitchFamily="18" charset="0"/>
                <a:cs typeface="Times New Roman" panose="02020603050405020304" pitchFamily="18" charset="0"/>
              </a:rPr>
              <a:t>. </a:t>
            </a:r>
            <a:r>
              <a:rPr lang="zh-CN" altLang="zh-CN" sz="2800" b="1" dirty="0" smtClean="0">
                <a:latin typeface="Times New Roman" panose="02020603050405020304" pitchFamily="18" charset="0"/>
                <a:cs typeface="Times New Roman" panose="02020603050405020304" pitchFamily="18" charset="0"/>
              </a:rPr>
              <a:t>某个时候</a:t>
            </a:r>
            <a:r>
              <a:rPr lang="zh-CN" altLang="en-US" sz="2800" b="1"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它可指过去或将来的某个时候。</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defRPr/>
            </a:pPr>
            <a:r>
              <a:rPr lang="zh-CN" altLang="zh-CN" sz="2800" b="1" dirty="0" smtClean="0">
                <a:latin typeface="Times New Roman" panose="02020603050405020304" pitchFamily="18" charset="0"/>
                <a:cs typeface="Times New Roman" panose="02020603050405020304" pitchFamily="18" charset="0"/>
              </a:rPr>
              <a:t>例</a:t>
            </a:r>
            <a:r>
              <a:rPr lang="en-US" altLang="zh-CN" sz="2800" b="1" dirty="0" smtClean="0">
                <a:latin typeface="Times New Roman" panose="02020603050405020304" pitchFamily="18" charset="0"/>
                <a:cs typeface="Times New Roman" panose="02020603050405020304" pitchFamily="18" charset="0"/>
              </a:rPr>
              <a:t>: We'll take our holiday sometime in August.</a:t>
            </a:r>
          </a:p>
          <a:p>
            <a:pPr>
              <a:spcBef>
                <a:spcPct val="50000"/>
              </a:spcBef>
              <a:defRPr/>
            </a:pPr>
            <a:r>
              <a:rPr lang="en-US" altLang="zh-CN" sz="2800" b="1" dirty="0" smtClean="0">
                <a:latin typeface="Times New Roman" panose="02020603050405020304" pitchFamily="18" charset="0"/>
                <a:cs typeface="Times New Roman" panose="02020603050405020304" pitchFamily="18" charset="0"/>
              </a:rPr>
              <a:t>      </a:t>
            </a:r>
            <a:r>
              <a:rPr lang="zh-CN" altLang="zh-CN" sz="2800" b="1" dirty="0" smtClean="0">
                <a:latin typeface="Times New Roman" panose="02020603050405020304" pitchFamily="18" charset="0"/>
                <a:cs typeface="Times New Roman" panose="02020603050405020304" pitchFamily="18" charset="0"/>
              </a:rPr>
              <a:t>我们会在八月找个时间度假。</a:t>
            </a:r>
            <a:r>
              <a:rPr lang="en-US" altLang="zh-CN" sz="2800" b="1"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将来</a:t>
            </a:r>
            <a:r>
              <a:rPr lang="en-US" altLang="zh-CN" sz="2800" b="1" dirty="0" smtClean="0">
                <a:latin typeface="Times New Roman" panose="02020603050405020304" pitchFamily="18" charset="0"/>
                <a:cs typeface="Times New Roman" panose="02020603050405020304" pitchFamily="18" charset="0"/>
              </a:rPr>
              <a:t>)</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 calcmode="lin" valueType="num">
                                      <p:cBhvr additive="base">
                                        <p:cTn id="7" dur="500" fill="hold"/>
                                        <p:tgtEl>
                                          <p:spTgt spid="419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1986">
                                            <p:txEl>
                                              <p:pRg st="1" end="1"/>
                                            </p:txEl>
                                          </p:spTgt>
                                        </p:tgtEl>
                                        <p:attrNameLst>
                                          <p:attrName>style.visibility</p:attrName>
                                        </p:attrNameLst>
                                      </p:cBhvr>
                                      <p:to>
                                        <p:strVal val="visible"/>
                                      </p:to>
                                    </p:set>
                                    <p:anim calcmode="lin" valueType="num">
                                      <p:cBhvr additive="base">
                                        <p:cTn id="13" dur="500" fill="hold"/>
                                        <p:tgtEl>
                                          <p:spTgt spid="4198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 calcmode="lin" valueType="num">
                                      <p:cBhvr additive="base">
                                        <p:cTn id="17" dur="500" fill="hold"/>
                                        <p:tgtEl>
                                          <p:spTgt spid="4198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198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41986">
                                            <p:txEl>
                                              <p:pRg st="3" end="3"/>
                                            </p:txEl>
                                          </p:spTgt>
                                        </p:tgtEl>
                                        <p:attrNameLst>
                                          <p:attrName>style.visibility</p:attrName>
                                        </p:attrNameLst>
                                      </p:cBhvr>
                                      <p:to>
                                        <p:strVal val="visible"/>
                                      </p:to>
                                    </p:set>
                                    <p:anim calcmode="lin" valueType="num">
                                      <p:cBhvr additive="base">
                                        <p:cTn id="23" dur="500" fill="hold"/>
                                        <p:tgtEl>
                                          <p:spTgt spid="4198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198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1986">
                                            <p:txEl>
                                              <p:pRg st="4" end="4"/>
                                            </p:txEl>
                                          </p:spTgt>
                                        </p:tgtEl>
                                        <p:attrNameLst>
                                          <p:attrName>style.visibility</p:attrName>
                                        </p:attrNameLst>
                                      </p:cBhvr>
                                      <p:to>
                                        <p:strVal val="visible"/>
                                      </p:to>
                                    </p:set>
                                    <p:anim calcmode="lin" valueType="num">
                                      <p:cBhvr additive="base">
                                        <p:cTn id="29" dur="500" fill="hold"/>
                                        <p:tgtEl>
                                          <p:spTgt spid="4198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198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1986">
                                            <p:txEl>
                                              <p:pRg st="5" end="5"/>
                                            </p:txEl>
                                          </p:spTgt>
                                        </p:tgtEl>
                                        <p:attrNameLst>
                                          <p:attrName>style.visibility</p:attrName>
                                        </p:attrNameLst>
                                      </p:cBhvr>
                                      <p:to>
                                        <p:strVal val="visible"/>
                                      </p:to>
                                    </p:set>
                                    <p:anim calcmode="lin" valueType="num">
                                      <p:cBhvr additive="base">
                                        <p:cTn id="33" dur="500" fill="hold"/>
                                        <p:tgtEl>
                                          <p:spTgt spid="4198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198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9610" y="336079"/>
            <a:ext cx="8280920" cy="6123940"/>
          </a:xfrm>
          <a:prstGeom prst="rect">
            <a:avLst/>
          </a:prstGeom>
          <a:noFill/>
        </p:spPr>
        <p:txBody>
          <a:bodyPr wrap="square" rtlCol="0">
            <a:spAutoFit/>
          </a:bodyPr>
          <a:lstStyle/>
          <a:p>
            <a:pPr>
              <a:spcBef>
                <a:spcPct val="50000"/>
              </a:spcBef>
              <a:defRPr/>
            </a:pPr>
            <a:r>
              <a:rPr lang="en-US" altLang="zh-CN" sz="2800" b="1" dirty="0" smtClean="0">
                <a:latin typeface="Times New Roman" panose="02020603050405020304" pitchFamily="18" charset="0"/>
                <a:cs typeface="Times New Roman" panose="02020603050405020304" pitchFamily="18" charset="0"/>
                <a:sym typeface="+mn-ea"/>
              </a:rPr>
              <a:t>I bought this sometime last summer.</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defRPr/>
            </a:pPr>
            <a:r>
              <a:rPr lang="en-US" altLang="zh-CN" sz="2800" b="1" dirty="0" smtClean="0">
                <a:latin typeface="Times New Roman" panose="02020603050405020304" pitchFamily="18" charset="0"/>
                <a:cs typeface="Times New Roman" panose="02020603050405020304" pitchFamily="18" charset="0"/>
                <a:sym typeface="+mn-ea"/>
              </a:rPr>
              <a:t>     </a:t>
            </a:r>
            <a:r>
              <a:rPr lang="zh-CN" altLang="zh-CN" sz="2800" b="1" dirty="0" smtClean="0">
                <a:latin typeface="Times New Roman" panose="02020603050405020304" pitchFamily="18" charset="0"/>
                <a:cs typeface="Times New Roman" panose="02020603050405020304" pitchFamily="18" charset="0"/>
                <a:sym typeface="+mn-ea"/>
              </a:rPr>
              <a:t>这是我在去年夏天某个时候买的。</a:t>
            </a:r>
            <a:r>
              <a:rPr lang="en-US" altLang="zh-CN" sz="2800" b="1" dirty="0" smtClean="0">
                <a:latin typeface="Times New Roman" panose="02020603050405020304" pitchFamily="18" charset="0"/>
                <a:cs typeface="Times New Roman" panose="02020603050405020304" pitchFamily="18" charset="0"/>
                <a:sym typeface="+mn-ea"/>
              </a:rPr>
              <a:t>(</a:t>
            </a:r>
            <a:r>
              <a:rPr lang="zh-CN" altLang="zh-CN" sz="2800" b="1" dirty="0" smtClean="0">
                <a:latin typeface="Times New Roman" panose="02020603050405020304" pitchFamily="18" charset="0"/>
                <a:cs typeface="Times New Roman" panose="02020603050405020304" pitchFamily="18" charset="0"/>
                <a:sym typeface="+mn-ea"/>
              </a:rPr>
              <a:t>过去</a:t>
            </a:r>
            <a:r>
              <a:rPr lang="en-US" altLang="zh-CN" sz="2800" b="1" dirty="0" smtClean="0">
                <a:latin typeface="Times New Roman" panose="02020603050405020304" pitchFamily="18" charset="0"/>
                <a:cs typeface="Times New Roman" panose="02020603050405020304" pitchFamily="18" charset="0"/>
                <a:sym typeface="+mn-ea"/>
              </a:rPr>
              <a:t>)</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defRPr/>
            </a:pPr>
            <a:r>
              <a:rPr lang="en-US" altLang="zh-CN" sz="2800" b="1" dirty="0" smtClean="0">
                <a:latin typeface="Times New Roman" panose="02020603050405020304" pitchFamily="18" charset="0"/>
                <a:cs typeface="Times New Roman" panose="02020603050405020304" pitchFamily="18" charset="0"/>
                <a:sym typeface="+mn-ea"/>
              </a:rPr>
              <a:t>④some time </a:t>
            </a:r>
            <a:r>
              <a:rPr lang="zh-CN" altLang="zh-CN" sz="2800" b="1" dirty="0" smtClean="0">
                <a:latin typeface="Times New Roman" panose="02020603050405020304" pitchFamily="18" charset="0"/>
                <a:cs typeface="Times New Roman" panose="02020603050405020304" pitchFamily="18" charset="0"/>
                <a:sym typeface="+mn-ea"/>
              </a:rPr>
              <a:t>一段时间。它常与</a:t>
            </a:r>
            <a:r>
              <a:rPr lang="en-US" altLang="zh-CN" sz="2800" b="1" dirty="0" smtClean="0">
                <a:latin typeface="Times New Roman" panose="02020603050405020304" pitchFamily="18" charset="0"/>
                <a:cs typeface="Times New Roman" panose="02020603050405020304" pitchFamily="18" charset="0"/>
                <a:sym typeface="+mn-ea"/>
              </a:rPr>
              <a:t>for</a:t>
            </a:r>
            <a:r>
              <a:rPr lang="zh-CN" altLang="zh-CN" sz="2800" b="1" dirty="0" smtClean="0">
                <a:latin typeface="Times New Roman" panose="02020603050405020304" pitchFamily="18" charset="0"/>
                <a:cs typeface="Times New Roman" panose="02020603050405020304" pitchFamily="18" charset="0"/>
                <a:sym typeface="+mn-ea"/>
              </a:rPr>
              <a:t>连用。</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defRPr/>
            </a:pPr>
            <a:r>
              <a:rPr lang="zh-CN" altLang="zh-CN" sz="2800" b="1" dirty="0" smtClean="0">
                <a:latin typeface="Times New Roman" panose="02020603050405020304" pitchFamily="18" charset="0"/>
                <a:cs typeface="Times New Roman" panose="02020603050405020304" pitchFamily="18" charset="0"/>
                <a:sym typeface="+mn-ea"/>
              </a:rPr>
              <a:t>例</a:t>
            </a:r>
            <a:r>
              <a:rPr lang="en-US" altLang="zh-CN" sz="2800" b="1" dirty="0" smtClean="0">
                <a:latin typeface="Times New Roman" panose="02020603050405020304" pitchFamily="18" charset="0"/>
                <a:cs typeface="Times New Roman" panose="02020603050405020304" pitchFamily="18" charset="0"/>
                <a:sym typeface="+mn-ea"/>
              </a:rPr>
              <a:t>: We plan to stay in Hainan for some time.</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defRPr/>
            </a:pPr>
            <a:r>
              <a:rPr lang="en-US" altLang="zh-CN" sz="2800" b="1" dirty="0" smtClean="0">
                <a:latin typeface="Times New Roman" panose="02020603050405020304" pitchFamily="18" charset="0"/>
                <a:cs typeface="Times New Roman" panose="02020603050405020304" pitchFamily="18" charset="0"/>
                <a:sym typeface="+mn-ea"/>
              </a:rPr>
              <a:t>      </a:t>
            </a:r>
            <a:r>
              <a:rPr lang="zh-CN" altLang="zh-CN" sz="2800" b="1" dirty="0" smtClean="0">
                <a:latin typeface="Times New Roman" panose="02020603050405020304" pitchFamily="18" charset="0"/>
                <a:cs typeface="Times New Roman" panose="02020603050405020304" pitchFamily="18" charset="0"/>
                <a:sym typeface="+mn-ea"/>
              </a:rPr>
              <a:t>我们打算在海南待上一段时间。</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a:spcBef>
                <a:spcPct val="50000"/>
              </a:spcBef>
            </a:pPr>
            <a:r>
              <a:rPr lang="en-US" altLang="zh-CN" sz="2800" b="1" dirty="0" smtClean="0">
                <a:solidFill>
                  <a:srgbClr val="FF0000"/>
                </a:solidFill>
                <a:latin typeface="Times New Roman" panose="02020603050405020304" pitchFamily="18" charset="0"/>
                <a:cs typeface="Times New Roman" panose="02020603050405020304" pitchFamily="18" charset="0"/>
              </a:rPr>
              <a:t>(2) communicate </a:t>
            </a:r>
            <a:r>
              <a:rPr lang="zh-CN" altLang="en-US" sz="2800" b="1" dirty="0" smtClean="0">
                <a:solidFill>
                  <a:srgbClr val="FF0000"/>
                </a:solidFill>
                <a:latin typeface="Times New Roman" panose="02020603050405020304" pitchFamily="18" charset="0"/>
                <a:cs typeface="Times New Roman" panose="02020603050405020304" pitchFamily="18" charset="0"/>
              </a:rPr>
              <a:t>交流；沟通（不及物动词）</a:t>
            </a:r>
          </a:p>
          <a:p>
            <a:pPr>
              <a:spcBef>
                <a:spcPct val="50000"/>
              </a:spcBef>
            </a:pPr>
            <a:r>
              <a:rPr lang="zh-CN" altLang="en-US" sz="2800" b="1" dirty="0" smtClean="0">
                <a:latin typeface="Times New Roman" panose="02020603050405020304" pitchFamily="18" charset="0"/>
                <a:cs typeface="Times New Roman" panose="02020603050405020304" pitchFamily="18" charset="0"/>
              </a:rPr>
              <a:t>常用短语：</a:t>
            </a:r>
            <a:endParaRPr lang="en-US" altLang="zh-CN" sz="2800" b="1" dirty="0" smtClean="0">
              <a:latin typeface="Times New Roman" panose="02020603050405020304" pitchFamily="18" charset="0"/>
              <a:cs typeface="Times New Roman" panose="02020603050405020304" pitchFamily="18" charset="0"/>
            </a:endParaRPr>
          </a:p>
          <a:p>
            <a:pPr>
              <a:spcBef>
                <a:spcPct val="50000"/>
              </a:spcBef>
            </a:pPr>
            <a:r>
              <a:rPr lang="en-US" altLang="zh-CN" sz="2800" b="1" dirty="0" smtClean="0">
                <a:latin typeface="Times New Roman" panose="02020603050405020304" pitchFamily="18" charset="0"/>
                <a:cs typeface="Times New Roman" panose="02020603050405020304" pitchFamily="18" charset="0"/>
              </a:rPr>
              <a:t>communicate with sb. </a:t>
            </a:r>
            <a:r>
              <a:rPr lang="zh-CN" altLang="en-US" sz="2800" b="1" dirty="0" smtClean="0">
                <a:latin typeface="Times New Roman" panose="02020603050405020304" pitchFamily="18" charset="0"/>
                <a:cs typeface="Times New Roman" panose="02020603050405020304" pitchFamily="18" charset="0"/>
              </a:rPr>
              <a:t>与某人交流</a:t>
            </a:r>
          </a:p>
          <a:p>
            <a:pPr>
              <a:spcBef>
                <a:spcPct val="50000"/>
              </a:spcBef>
            </a:pPr>
            <a:r>
              <a:rPr lang="en-US" altLang="zh-CN" sz="2800" b="1" dirty="0" smtClean="0">
                <a:latin typeface="Times New Roman" panose="02020603050405020304" pitchFamily="18" charset="0"/>
                <a:cs typeface="Times New Roman" panose="02020603050405020304" pitchFamily="18" charset="0"/>
              </a:rPr>
              <a:t>communicate in </a:t>
            </a:r>
            <a:r>
              <a:rPr lang="zh-CN" altLang="en-US" sz="2800" b="1" dirty="0" smtClean="0">
                <a:latin typeface="Times New Roman" panose="02020603050405020304" pitchFamily="18" charset="0"/>
                <a:cs typeface="Times New Roman" panose="02020603050405020304" pitchFamily="18" charset="0"/>
              </a:rPr>
              <a:t>用</a:t>
            </a:r>
            <a:r>
              <a:rPr lang="en-US" altLang="zh-CN" sz="2800" b="1" dirty="0" smtClean="0">
                <a:latin typeface="Times New Roman" panose="02020603050405020304" pitchFamily="18" charset="0"/>
                <a:cs typeface="Times New Roman" panose="02020603050405020304" pitchFamily="18" charset="0"/>
              </a:rPr>
              <a:t>……</a:t>
            </a:r>
            <a:r>
              <a:rPr lang="zh-CN" altLang="en-US" sz="2800" b="1" dirty="0" smtClean="0">
                <a:latin typeface="Times New Roman" panose="02020603050405020304" pitchFamily="18" charset="0"/>
                <a:cs typeface="Times New Roman" panose="02020603050405020304" pitchFamily="18" charset="0"/>
              </a:rPr>
              <a:t>语言交流</a:t>
            </a:r>
          </a:p>
          <a:p>
            <a:endParaRPr lang="zh-CN" altLang="en-US" sz="2800" b="1" dirty="0">
              <a:latin typeface="Times New Roman" panose="02020603050405020304" pitchFamily="18" charset="0"/>
              <a:cs typeface="Times New Roman" panose="02020603050405020304" pitchFamily="18" charset="0"/>
            </a:endParaRPr>
          </a:p>
        </p:txBody>
      </p:sp>
      <p:pic>
        <p:nvPicPr>
          <p:cNvPr id="3" name="图片 2" descr="z5.gif"/>
          <p:cNvPicPr>
            <a:picLocks noChangeAspect="1"/>
          </p:cNvPicPr>
          <p:nvPr/>
        </p:nvPicPr>
        <p:blipFill>
          <a:blip r:embed="rId2" cstate="print"/>
          <a:stretch>
            <a:fillRect/>
          </a:stretch>
        </p:blipFill>
        <p:spPr>
          <a:xfrm>
            <a:off x="7110432" y="4663286"/>
            <a:ext cx="981075" cy="1143000"/>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7" presetClass="entr" presetSubtype="4"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7"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par>
                                <p:cTn id="45" presetID="7" presetClass="entr" presetSubtype="4"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 calcmode="lin" valueType="num">
                                      <p:cBhvr additive="base">
                                        <p:cTn id="4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482655" y="706408"/>
            <a:ext cx="7921055" cy="5446395"/>
          </a:xfrm>
          <a:prstGeom prst="rect">
            <a:avLst/>
          </a:prstGeom>
          <a:noFill/>
          <a:ln w="9525">
            <a:noFill/>
            <a:miter lim="800000"/>
          </a:ln>
          <a:effectLst/>
        </p:spPr>
        <p:txBody>
          <a:bodyPr wrap="square">
            <a:spAutoFit/>
          </a:bodyPr>
          <a:lstStyle/>
          <a:p>
            <a:pPr fontAlgn="auto">
              <a:lnSpc>
                <a:spcPct val="150000"/>
              </a:lnSpc>
              <a:spcBef>
                <a:spcPts val="0"/>
              </a:spcBef>
            </a:pPr>
            <a:r>
              <a:rPr lang="zh-CN" altLang="en-US" sz="2800" b="1" dirty="0" smtClean="0">
                <a:latin typeface="Times New Roman" panose="02020603050405020304" pitchFamily="18" charset="0"/>
                <a:cs typeface="Times New Roman" panose="02020603050405020304" pitchFamily="18" charset="0"/>
                <a:sym typeface="+mn-ea"/>
              </a:rPr>
              <a:t>例</a:t>
            </a:r>
            <a:r>
              <a:rPr lang="en-US" altLang="zh-CN" sz="2800" b="1" dirty="0" smtClean="0">
                <a:latin typeface="Times New Roman" panose="02020603050405020304" pitchFamily="18" charset="0"/>
                <a:cs typeface="Times New Roman" panose="02020603050405020304" pitchFamily="18" charset="0"/>
                <a:sym typeface="+mn-ea"/>
              </a:rPr>
              <a:t>: Mary can communicate with strangers very well.  </a:t>
            </a:r>
            <a:r>
              <a:rPr lang="zh-CN" altLang="zh-CN" sz="2800" b="1" dirty="0" smtClean="0">
                <a:latin typeface="Times New Roman" panose="02020603050405020304" pitchFamily="18" charset="0"/>
                <a:cs typeface="Times New Roman" panose="02020603050405020304" pitchFamily="18" charset="0"/>
                <a:sym typeface="+mn-ea"/>
              </a:rPr>
              <a:t>玛丽能和陌生人交流得很好。</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spcBef>
                <a:spcPts val="0"/>
              </a:spcBef>
            </a:pPr>
            <a:r>
              <a:rPr lang="en-US" altLang="zh-CN" sz="2800" b="1" dirty="0" smtClean="0">
                <a:latin typeface="Times New Roman" panose="02020603050405020304" pitchFamily="18" charset="0"/>
                <a:cs typeface="Times New Roman" panose="02020603050405020304" pitchFamily="18" charset="0"/>
                <a:sym typeface="+mn-ea"/>
              </a:rPr>
              <a:t>    They communicate in slogan.</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spcBef>
                <a:spcPts val="0"/>
              </a:spcBef>
            </a:pPr>
            <a:r>
              <a:rPr lang="zh-CN" altLang="en-US" sz="2800" b="1" dirty="0" smtClean="0">
                <a:latin typeface="Times New Roman" panose="02020603050405020304" pitchFamily="18" charset="0"/>
                <a:cs typeface="Times New Roman" panose="02020603050405020304" pitchFamily="18" charset="0"/>
                <a:sym typeface="+mn-ea"/>
              </a:rPr>
              <a:t>    他们用口号交流。</a:t>
            </a:r>
            <a:endParaRPr lang="en-US" altLang="zh-CN" sz="3200" b="1" dirty="0" smtClean="0">
              <a:solidFill>
                <a:srgbClr val="0000CC"/>
              </a:solidFill>
              <a:latin typeface="Times New Roman" panose="02020603050405020304" pitchFamily="18" charset="0"/>
              <a:cs typeface="Times New Roman" panose="02020603050405020304" pitchFamily="18" charset="0"/>
            </a:endParaRPr>
          </a:p>
          <a:p>
            <a:pPr fontAlgn="auto">
              <a:lnSpc>
                <a:spcPct val="150000"/>
              </a:lnSpc>
              <a:defRPr/>
            </a:pPr>
            <a:r>
              <a:rPr lang="en-US" altLang="zh-CN" sz="3200" b="1" dirty="0" smtClean="0">
                <a:solidFill>
                  <a:srgbClr val="0000CC"/>
                </a:solidFill>
                <a:latin typeface="Times New Roman" panose="02020603050405020304" pitchFamily="18" charset="0"/>
                <a:cs typeface="Times New Roman" panose="02020603050405020304" pitchFamily="18" charset="0"/>
              </a:rPr>
              <a:t>2. But body language is </a:t>
            </a:r>
            <a:r>
              <a:rPr lang="en-US" altLang="zh-CN" sz="3200" b="1" dirty="0" smtClean="0">
                <a:solidFill>
                  <a:srgbClr val="FF0000"/>
                </a:solidFill>
                <a:latin typeface="Times New Roman" panose="02020603050405020304" pitchFamily="18" charset="0"/>
                <a:cs typeface="Times New Roman" panose="02020603050405020304" pitchFamily="18" charset="0"/>
              </a:rPr>
              <a:t>not the same in all cultures</a:t>
            </a:r>
            <a:r>
              <a:rPr lang="en-US" altLang="zh-CN" sz="3200" b="1" dirty="0" smtClean="0">
                <a:solidFill>
                  <a:srgbClr val="0000CC"/>
                </a:solidFill>
                <a:latin typeface="Times New Roman" panose="02020603050405020304" pitchFamily="18" charset="0"/>
                <a:cs typeface="Times New Roman" panose="02020603050405020304" pitchFamily="18" charset="0"/>
              </a:rPr>
              <a:t>.</a:t>
            </a:r>
          </a:p>
          <a:p>
            <a:pPr fontAlgn="auto">
              <a:lnSpc>
                <a:spcPct val="150000"/>
              </a:lnSpc>
            </a:pPr>
            <a:r>
              <a:rPr lang="zh-CN" altLang="zh-CN" sz="2800" b="1" dirty="0" smtClean="0">
                <a:solidFill>
                  <a:srgbClr val="FF0000"/>
                </a:solidFill>
                <a:latin typeface="Times New Roman" panose="02020603050405020304" pitchFamily="18" charset="0"/>
                <a:cs typeface="Times New Roman" panose="02020603050405020304" pitchFamily="18" charset="0"/>
              </a:rPr>
              <a:t>该句是一个不完全否定的句子。</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fontAlgn="auto">
              <a:lnSpc>
                <a:spcPct val="150000"/>
              </a:lnSpc>
            </a:pPr>
            <a:r>
              <a:rPr lang="zh-CN" altLang="zh-CN" sz="2800" b="1" dirty="0" smtClean="0">
                <a:latin typeface="Times New Roman" panose="02020603050405020304" pitchFamily="18" charset="0"/>
                <a:cs typeface="Times New Roman" panose="02020603050405020304" pitchFamily="18" charset="0"/>
              </a:rPr>
              <a:t> </a:t>
            </a:r>
            <a:r>
              <a:rPr lang="en-US" altLang="zh-CN" sz="2800" b="1" dirty="0" smtClean="0">
                <a:latin typeface="Times New Roman" panose="02020603050405020304" pitchFamily="18" charset="0"/>
                <a:cs typeface="Times New Roman" panose="02020603050405020304" pitchFamily="18" charset="0"/>
              </a:rPr>
              <a:t>“not the same in all cultures” </a:t>
            </a:r>
            <a:r>
              <a:rPr lang="zh-CN" altLang="zh-CN" sz="2800" b="1" dirty="0" smtClean="0">
                <a:latin typeface="Times New Roman" panose="02020603050405020304" pitchFamily="18" charset="0"/>
                <a:cs typeface="Times New Roman" panose="02020603050405020304" pitchFamily="18" charset="0"/>
              </a:rPr>
              <a:t>译为</a:t>
            </a:r>
            <a:r>
              <a:rPr lang="en-US" altLang="zh-CN" sz="2800" b="1" dirty="0" smtClean="0">
                <a:latin typeface="Times New Roman" panose="02020603050405020304" pitchFamily="18" charset="0"/>
                <a:cs typeface="Times New Roman" panose="02020603050405020304" pitchFamily="18" charset="0"/>
              </a:rPr>
              <a:t>“</a:t>
            </a:r>
            <a:r>
              <a:rPr lang="zh-CN" altLang="zh-CN" sz="2800" b="1" dirty="0" smtClean="0">
                <a:latin typeface="Times New Roman" panose="02020603050405020304" pitchFamily="18" charset="0"/>
                <a:cs typeface="Times New Roman" panose="02020603050405020304" pitchFamily="18" charset="0"/>
              </a:rPr>
              <a:t>并非在所有的</a:t>
            </a:r>
            <a:endParaRPr lang="zh-CN" altLang="zh-CN" sz="2800" b="1" dirty="0">
              <a:latin typeface="Times New Roman" panose="02020603050405020304" pitchFamily="18" charset="0"/>
              <a:cs typeface="Times New Roman" panose="02020603050405020304" pitchFamily="18" charset="0"/>
            </a:endParaRPr>
          </a:p>
        </p:txBody>
      </p:sp>
      <p:pic>
        <p:nvPicPr>
          <p:cNvPr id="3" name="图片 2" descr="z6.gif"/>
          <p:cNvPicPr>
            <a:picLocks noChangeAspect="1"/>
          </p:cNvPicPr>
          <p:nvPr/>
        </p:nvPicPr>
        <p:blipFill>
          <a:blip r:embed="rId2" cstate="print"/>
          <a:stretch>
            <a:fillRect/>
          </a:stretch>
        </p:blipFill>
        <p:spPr>
          <a:xfrm>
            <a:off x="6396196" y="1463784"/>
            <a:ext cx="2007096" cy="1982713"/>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anim calcmode="lin" valueType="num">
                                      <p:cBhvr additive="base">
                                        <p:cTn id="7" dur="500" fill="hold"/>
                                        <p:tgtEl>
                                          <p:spTgt spid="409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2">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40962">
                                            <p:txEl>
                                              <p:pRg st="1" end="1"/>
                                            </p:txEl>
                                          </p:spTgt>
                                        </p:tgtEl>
                                        <p:attrNameLst>
                                          <p:attrName>style.visibility</p:attrName>
                                        </p:attrNameLst>
                                      </p:cBhvr>
                                      <p:to>
                                        <p:strVal val="visible"/>
                                      </p:to>
                                    </p:set>
                                    <p:anim calcmode="lin" valueType="num">
                                      <p:cBhvr additive="base">
                                        <p:cTn id="11" dur="500" fill="hold"/>
                                        <p:tgtEl>
                                          <p:spTgt spid="4096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2">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40962">
                                            <p:txEl>
                                              <p:pRg st="2" end="2"/>
                                            </p:txEl>
                                          </p:spTgt>
                                        </p:tgtEl>
                                        <p:attrNameLst>
                                          <p:attrName>style.visibility</p:attrName>
                                        </p:attrNameLst>
                                      </p:cBhvr>
                                      <p:to>
                                        <p:strVal val="visible"/>
                                      </p:to>
                                    </p:set>
                                    <p:anim calcmode="lin" valueType="num">
                                      <p:cBhvr additive="base">
                                        <p:cTn id="15" dur="500" fill="hold"/>
                                        <p:tgtEl>
                                          <p:spTgt spid="4096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6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nodeType="clickEffect">
                                  <p:stCondLst>
                                    <p:cond delay="0"/>
                                  </p:stCondLst>
                                  <p:childTnLst>
                                    <p:set>
                                      <p:cBhvr>
                                        <p:cTn id="20" dur="1" fill="hold">
                                          <p:stCondLst>
                                            <p:cond delay="0"/>
                                          </p:stCondLst>
                                        </p:cTn>
                                        <p:tgtEl>
                                          <p:spTgt spid="40962">
                                            <p:txEl>
                                              <p:pRg st="3" end="3"/>
                                            </p:txEl>
                                          </p:spTgt>
                                        </p:tgtEl>
                                        <p:attrNameLst>
                                          <p:attrName>style.visibility</p:attrName>
                                        </p:attrNameLst>
                                      </p:cBhvr>
                                      <p:to>
                                        <p:strVal val="visible"/>
                                      </p:to>
                                    </p:set>
                                    <p:anim calcmode="lin" valueType="num">
                                      <p:cBhvr additive="base">
                                        <p:cTn id="21" dur="500" fill="hold"/>
                                        <p:tgtEl>
                                          <p:spTgt spid="4096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096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7" presetClass="entr" presetSubtype="4" fill="hold" nodeType="clickEffect">
                                  <p:stCondLst>
                                    <p:cond delay="0"/>
                                  </p:stCondLst>
                                  <p:childTnLst>
                                    <p:set>
                                      <p:cBhvr>
                                        <p:cTn id="26" dur="1" fill="hold">
                                          <p:stCondLst>
                                            <p:cond delay="0"/>
                                          </p:stCondLst>
                                        </p:cTn>
                                        <p:tgtEl>
                                          <p:spTgt spid="40962">
                                            <p:txEl>
                                              <p:pRg st="4" end="4"/>
                                            </p:txEl>
                                          </p:spTgt>
                                        </p:tgtEl>
                                        <p:attrNameLst>
                                          <p:attrName>style.visibility</p:attrName>
                                        </p:attrNameLst>
                                      </p:cBhvr>
                                      <p:to>
                                        <p:strVal val="visible"/>
                                      </p:to>
                                    </p:set>
                                    <p:anim calcmode="lin" valueType="num">
                                      <p:cBhvr additive="base">
                                        <p:cTn id="27" dur="500" fill="hold"/>
                                        <p:tgtEl>
                                          <p:spTgt spid="4096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096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nodeType="clickEffect">
                                  <p:stCondLst>
                                    <p:cond delay="0"/>
                                  </p:stCondLst>
                                  <p:childTnLst>
                                    <p:set>
                                      <p:cBhvr>
                                        <p:cTn id="32" dur="1" fill="hold">
                                          <p:stCondLst>
                                            <p:cond delay="0"/>
                                          </p:stCondLst>
                                        </p:cTn>
                                        <p:tgtEl>
                                          <p:spTgt spid="40962">
                                            <p:txEl>
                                              <p:pRg st="5" end="5"/>
                                            </p:txEl>
                                          </p:spTgt>
                                        </p:tgtEl>
                                        <p:attrNameLst>
                                          <p:attrName>style.visibility</p:attrName>
                                        </p:attrNameLst>
                                      </p:cBhvr>
                                      <p:to>
                                        <p:strVal val="visible"/>
                                      </p:to>
                                    </p:set>
                                    <p:anim calcmode="lin" valueType="num">
                                      <p:cBhvr additive="base">
                                        <p:cTn id="33" dur="500" fill="hold"/>
                                        <p:tgtEl>
                                          <p:spTgt spid="4096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096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620815" y="406406"/>
            <a:ext cx="7704856" cy="5693866"/>
          </a:xfrm>
          <a:prstGeom prst="rect">
            <a:avLst/>
          </a:prstGeom>
          <a:noFill/>
          <a:ln w="9525">
            <a:noFill/>
            <a:miter lim="800000"/>
          </a:ln>
        </p:spPr>
        <p:txBody>
          <a:bodyPr wrap="square">
            <a:spAutoFit/>
          </a:bodyPr>
          <a:lstStyle/>
          <a:p>
            <a:pPr fontAlgn="auto">
              <a:lnSpc>
                <a:spcPct val="150000"/>
              </a:lnSpc>
            </a:pPr>
            <a:r>
              <a:rPr lang="zh-CN" altLang="zh-CN" sz="2800" b="1" dirty="0" smtClean="0">
                <a:latin typeface="Times New Roman" panose="02020603050405020304" pitchFamily="18" charset="0"/>
                <a:cs typeface="Times New Roman" panose="02020603050405020304" pitchFamily="18" charset="0"/>
                <a:sym typeface="+mn-ea"/>
              </a:rPr>
              <a:t>文化中都是一样的</a:t>
            </a:r>
            <a:r>
              <a:rPr lang="en-US" altLang="zh-CN" sz="2800" b="1" dirty="0" smtClean="0">
                <a:latin typeface="Times New Roman" panose="02020603050405020304" pitchFamily="18" charset="0"/>
                <a:cs typeface="Times New Roman" panose="02020603050405020304" pitchFamily="18" charset="0"/>
                <a:sym typeface="+mn-ea"/>
              </a:rPr>
              <a:t>”</a:t>
            </a:r>
            <a:r>
              <a:rPr lang="zh-CN" altLang="zh-CN" sz="2800" b="1" dirty="0" smtClean="0">
                <a:latin typeface="Times New Roman" panose="02020603050405020304" pitchFamily="18" charset="0"/>
                <a:cs typeface="Times New Roman" panose="02020603050405020304" pitchFamily="18" charset="0"/>
                <a:sym typeface="+mn-ea"/>
              </a:rPr>
              <a:t>，而不能翻译成 </a:t>
            </a:r>
            <a:r>
              <a:rPr lang="en-US" altLang="zh-CN" sz="2800" b="1" dirty="0" smtClean="0">
                <a:latin typeface="Times New Roman" panose="02020603050405020304" pitchFamily="18" charset="0"/>
                <a:cs typeface="Times New Roman" panose="02020603050405020304" pitchFamily="18" charset="0"/>
                <a:sym typeface="+mn-ea"/>
              </a:rPr>
              <a:t>“</a:t>
            </a:r>
            <a:r>
              <a:rPr lang="zh-CN" altLang="zh-CN" sz="2800" b="1" dirty="0" smtClean="0">
                <a:latin typeface="Times New Roman" panose="02020603050405020304" pitchFamily="18" charset="0"/>
                <a:cs typeface="Times New Roman" panose="02020603050405020304" pitchFamily="18" charset="0"/>
                <a:sym typeface="+mn-ea"/>
              </a:rPr>
              <a:t>在所有的文化中都是不一样的</a:t>
            </a:r>
            <a:r>
              <a:rPr lang="en-US" altLang="zh-CN" sz="2800" b="1" dirty="0" smtClean="0">
                <a:latin typeface="Times New Roman" panose="02020603050405020304" pitchFamily="18" charset="0"/>
                <a:cs typeface="Times New Roman" panose="02020603050405020304" pitchFamily="18" charset="0"/>
                <a:sym typeface="+mn-ea"/>
              </a:rPr>
              <a:t>”</a:t>
            </a:r>
            <a:r>
              <a:rPr lang="zh-CN" altLang="zh-CN" sz="2800" b="1" dirty="0" smtClean="0">
                <a:latin typeface="Times New Roman" panose="02020603050405020304" pitchFamily="18" charset="0"/>
                <a:cs typeface="Times New Roman" panose="02020603050405020304" pitchFamily="18" charset="0"/>
                <a:sym typeface="+mn-ea"/>
              </a:rPr>
              <a:t>。</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pPr>
            <a:r>
              <a:rPr lang="zh-CN" altLang="zh-CN" sz="2800" b="1" dirty="0" smtClean="0">
                <a:latin typeface="Times New Roman" panose="02020603050405020304" pitchFamily="18" charset="0"/>
                <a:cs typeface="Times New Roman" panose="02020603050405020304" pitchFamily="18" charset="0"/>
                <a:sym typeface="+mn-ea"/>
              </a:rPr>
              <a:t>例</a:t>
            </a:r>
            <a:r>
              <a:rPr lang="en-US" altLang="zh-CN" sz="2800" b="1" dirty="0" smtClean="0">
                <a:latin typeface="Times New Roman" panose="02020603050405020304" pitchFamily="18" charset="0"/>
                <a:cs typeface="Times New Roman" panose="02020603050405020304" pitchFamily="18" charset="0"/>
                <a:sym typeface="+mn-ea"/>
              </a:rPr>
              <a:t>: Not all students are here today.</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latin typeface="Times New Roman" panose="02020603050405020304" pitchFamily="18" charset="0"/>
                <a:cs typeface="Times New Roman" panose="02020603050405020304" pitchFamily="18" charset="0"/>
                <a:sym typeface="+mn-ea"/>
              </a:rPr>
              <a:t>      </a:t>
            </a:r>
            <a:r>
              <a:rPr lang="zh-CN" altLang="zh-CN" sz="2800" b="1" dirty="0" smtClean="0">
                <a:latin typeface="Times New Roman" panose="02020603050405020304" pitchFamily="18" charset="0"/>
                <a:cs typeface="Times New Roman" panose="02020603050405020304" pitchFamily="18" charset="0"/>
                <a:sym typeface="+mn-ea"/>
              </a:rPr>
              <a:t>今天并非所有的学生都到了。</a:t>
            </a:r>
          </a:p>
          <a:p>
            <a:pPr fontAlgn="auto">
              <a:lnSpc>
                <a:spcPct val="150000"/>
              </a:lnSpc>
              <a:spcBef>
                <a:spcPct val="50000"/>
              </a:spcBef>
            </a:pPr>
            <a:r>
              <a:rPr lang="en-US" altLang="zh-CN" sz="3200" b="1" dirty="0" smtClean="0">
                <a:solidFill>
                  <a:srgbClr val="0000CC"/>
                </a:solidFill>
                <a:latin typeface="Times New Roman" panose="02020603050405020304" pitchFamily="18" charset="0"/>
                <a:cs typeface="Times New Roman" panose="02020603050405020304" pitchFamily="18" charset="0"/>
              </a:rPr>
              <a:t>3. In China and some other countries, friends </a:t>
            </a:r>
            <a:r>
              <a:rPr lang="en-US" altLang="zh-CN" sz="3200" b="1" dirty="0" smtClean="0">
                <a:solidFill>
                  <a:srgbClr val="FF0000"/>
                </a:solidFill>
                <a:latin typeface="Times New Roman" panose="02020603050405020304" pitchFamily="18" charset="0"/>
                <a:cs typeface="Times New Roman" panose="02020603050405020304" pitchFamily="18" charset="0"/>
              </a:rPr>
              <a:t>shake hands </a:t>
            </a:r>
            <a:r>
              <a:rPr lang="en-US" altLang="zh-CN" sz="3200" b="1" dirty="0" smtClean="0">
                <a:solidFill>
                  <a:srgbClr val="0000CC"/>
                </a:solidFill>
                <a:latin typeface="Times New Roman" panose="02020603050405020304" pitchFamily="18" charset="0"/>
                <a:cs typeface="Times New Roman" panose="02020603050405020304" pitchFamily="18" charset="0"/>
              </a:rPr>
              <a:t>to greet each other.</a:t>
            </a:r>
          </a:p>
          <a:p>
            <a:pPr fontAlgn="auto">
              <a:lnSpc>
                <a:spcPct val="150000"/>
              </a:lnSpc>
            </a:pPr>
            <a:r>
              <a:rPr lang="en-US" altLang="zh-CN" sz="2800" b="1" dirty="0" smtClean="0">
                <a:solidFill>
                  <a:srgbClr val="FF0000"/>
                </a:solidFill>
                <a:latin typeface="Times New Roman" panose="02020603050405020304" pitchFamily="18" charset="0"/>
                <a:cs typeface="Times New Roman" panose="02020603050405020304" pitchFamily="18" charset="0"/>
              </a:rPr>
              <a:t>shake hands </a:t>
            </a:r>
            <a:r>
              <a:rPr lang="zh-CN" altLang="zh-CN" sz="2800" b="1" dirty="0" smtClean="0">
                <a:solidFill>
                  <a:srgbClr val="FF0000"/>
                </a:solidFill>
                <a:latin typeface="Times New Roman" panose="02020603050405020304" pitchFamily="18" charset="0"/>
                <a:cs typeface="Times New Roman" panose="02020603050405020304" pitchFamily="18" charset="0"/>
              </a:rPr>
              <a:t>握手。</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fontAlgn="auto">
              <a:lnSpc>
                <a:spcPct val="150000"/>
              </a:lnSpc>
            </a:pPr>
            <a:r>
              <a:rPr lang="zh-CN" altLang="en-US" sz="2800" b="1" dirty="0" smtClean="0">
                <a:latin typeface="Times New Roman" panose="02020603050405020304" pitchFamily="18" charset="0"/>
                <a:cs typeface="Times New Roman" panose="02020603050405020304" pitchFamily="18" charset="0"/>
              </a:rPr>
              <a:t>【拓展】</a:t>
            </a:r>
            <a:r>
              <a:rPr lang="en-US" altLang="zh-CN" sz="2800" b="1" dirty="0" smtClean="0">
                <a:latin typeface="Times New Roman" panose="02020603050405020304" pitchFamily="18" charset="0"/>
                <a:cs typeface="Times New Roman" panose="02020603050405020304" pitchFamily="18" charset="0"/>
              </a:rPr>
              <a:t>shake hands with sb.</a:t>
            </a:r>
            <a:r>
              <a:rPr lang="zh-CN" altLang="zh-CN" sz="2800" b="1" dirty="0" smtClean="0">
                <a:latin typeface="Times New Roman" panose="02020603050405020304" pitchFamily="18" charset="0"/>
                <a:cs typeface="Times New Roman" panose="02020603050405020304" pitchFamily="18" charset="0"/>
              </a:rPr>
              <a:t>和某人握手。</a:t>
            </a:r>
            <a:endParaRPr lang="en-US" altLang="zh-CN" sz="2800" b="1" dirty="0" smtClean="0">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 calcmode="lin" valueType="num">
                                      <p:cBhvr additive="base">
                                        <p:cTn id="7" dur="500" fill="hold"/>
                                        <p:tgtEl>
                                          <p:spTgt spid="25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5602">
                                            <p:txEl>
                                              <p:pRg st="1" end="1"/>
                                            </p:txEl>
                                          </p:spTgt>
                                        </p:tgtEl>
                                        <p:attrNameLst>
                                          <p:attrName>style.visibility</p:attrName>
                                        </p:attrNameLst>
                                      </p:cBhvr>
                                      <p:to>
                                        <p:strVal val="visible"/>
                                      </p:to>
                                    </p:set>
                                    <p:anim calcmode="lin" valueType="num">
                                      <p:cBhvr additive="base">
                                        <p:cTn id="13" dur="500" fill="hold"/>
                                        <p:tgtEl>
                                          <p:spTgt spid="25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5602">
                                            <p:txEl>
                                              <p:pRg st="1" end="1"/>
                                            </p:txEl>
                                          </p:spTgt>
                                        </p:tgtEl>
                                        <p:attrNameLst>
                                          <p:attrName>ppt_y</p:attrName>
                                        </p:attrNameLst>
                                      </p:cBhvr>
                                      <p:tavLst>
                                        <p:tav tm="0">
                                          <p:val>
                                            <p:strVal val="1+#ppt_h/2"/>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25602">
                                            <p:txEl>
                                              <p:pRg st="2" end="2"/>
                                            </p:txEl>
                                          </p:spTgt>
                                        </p:tgtEl>
                                        <p:attrNameLst>
                                          <p:attrName>style.visibility</p:attrName>
                                        </p:attrNameLst>
                                      </p:cBhvr>
                                      <p:to>
                                        <p:strVal val="visible"/>
                                      </p:to>
                                    </p:set>
                                    <p:anim calcmode="lin" valueType="num">
                                      <p:cBhvr additive="base">
                                        <p:cTn id="17" dur="500" fill="hold"/>
                                        <p:tgtEl>
                                          <p:spTgt spid="2560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5602">
                                            <p:txEl>
                                              <p:pRg st="3" end="3"/>
                                            </p:txEl>
                                          </p:spTgt>
                                        </p:tgtEl>
                                        <p:attrNameLst>
                                          <p:attrName>style.visibility</p:attrName>
                                        </p:attrNameLst>
                                      </p:cBhvr>
                                      <p:to>
                                        <p:strVal val="visible"/>
                                      </p:to>
                                    </p:set>
                                    <p:anim calcmode="lin" valueType="num">
                                      <p:cBhvr additive="base">
                                        <p:cTn id="23" dur="500" fill="hold"/>
                                        <p:tgtEl>
                                          <p:spTgt spid="2560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25602">
                                            <p:txEl>
                                              <p:pRg st="4" end="4"/>
                                            </p:txEl>
                                          </p:spTgt>
                                        </p:tgtEl>
                                        <p:attrNameLst>
                                          <p:attrName>style.visibility</p:attrName>
                                        </p:attrNameLst>
                                      </p:cBhvr>
                                      <p:to>
                                        <p:strVal val="visible"/>
                                      </p:to>
                                    </p:set>
                                    <p:anim calcmode="lin" valueType="num">
                                      <p:cBhvr additive="base">
                                        <p:cTn id="29" dur="500" fill="hold"/>
                                        <p:tgtEl>
                                          <p:spTgt spid="2560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5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25602">
                                            <p:txEl>
                                              <p:pRg st="5" end="5"/>
                                            </p:txEl>
                                          </p:spTgt>
                                        </p:tgtEl>
                                        <p:attrNameLst>
                                          <p:attrName>style.visibility</p:attrName>
                                        </p:attrNameLst>
                                      </p:cBhvr>
                                      <p:to>
                                        <p:strVal val="visible"/>
                                      </p:to>
                                    </p:set>
                                    <p:anim calcmode="lin" valueType="num">
                                      <p:cBhvr additive="base">
                                        <p:cTn id="35"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560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93045" y="412021"/>
            <a:ext cx="8862695" cy="4154984"/>
          </a:xfrm>
          <a:prstGeom prst="rect">
            <a:avLst/>
          </a:prstGeom>
          <a:noFill/>
          <a:ln w="9525">
            <a:noFill/>
            <a:miter lim="800000"/>
          </a:ln>
        </p:spPr>
        <p:txBody>
          <a:bodyPr wrap="square">
            <a:spAutoFit/>
          </a:bodyPr>
          <a:lstStyle/>
          <a:p>
            <a:pPr fontAlgn="auto">
              <a:lnSpc>
                <a:spcPct val="150000"/>
              </a:lnSpc>
            </a:pPr>
            <a:r>
              <a:rPr lang="zh-CN" altLang="zh-CN" sz="2400" b="1" dirty="0" smtClean="0">
                <a:latin typeface="Times New Roman" panose="02020603050405020304" pitchFamily="18" charset="0"/>
                <a:cs typeface="Times New Roman" panose="02020603050405020304" pitchFamily="18" charset="0"/>
                <a:sym typeface="+mn-ea"/>
              </a:rPr>
              <a:t>例</a:t>
            </a:r>
            <a:r>
              <a:rPr lang="en-US" altLang="zh-CN" sz="2400" b="1" dirty="0" smtClean="0">
                <a:latin typeface="Times New Roman" panose="02020603050405020304" pitchFamily="18" charset="0"/>
                <a:cs typeface="Times New Roman" panose="02020603050405020304" pitchFamily="18" charset="0"/>
                <a:sym typeface="+mn-ea"/>
              </a:rPr>
              <a:t>: Shaking hands is very common in China.</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400" b="1" dirty="0" smtClean="0">
                <a:latin typeface="Times New Roman" panose="02020603050405020304" pitchFamily="18" charset="0"/>
                <a:cs typeface="Times New Roman" panose="02020603050405020304" pitchFamily="18" charset="0"/>
                <a:sym typeface="+mn-ea"/>
              </a:rPr>
              <a:t>       </a:t>
            </a:r>
            <a:r>
              <a:rPr lang="zh-CN" altLang="zh-CN" sz="2400" b="1" dirty="0" smtClean="0">
                <a:latin typeface="Times New Roman" panose="02020603050405020304" pitchFamily="18" charset="0"/>
                <a:cs typeface="Times New Roman" panose="02020603050405020304" pitchFamily="18" charset="0"/>
                <a:sym typeface="+mn-ea"/>
              </a:rPr>
              <a:t>在中国握手很常见。</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zh-CN" altLang="zh-CN" sz="2400" b="1" dirty="0" smtClean="0">
                <a:solidFill>
                  <a:srgbClr val="7030A0"/>
                </a:solidFill>
                <a:latin typeface="Times New Roman" panose="02020603050405020304" pitchFamily="18" charset="0"/>
                <a:cs typeface="Times New Roman" panose="02020603050405020304" pitchFamily="18" charset="0"/>
                <a:sym typeface="+mn-ea"/>
              </a:rPr>
              <a:t>注意：握手的动作要两只手才能进行，所以</a:t>
            </a:r>
            <a:r>
              <a:rPr lang="en-US" altLang="zh-CN" sz="2400" b="1" dirty="0" smtClean="0">
                <a:solidFill>
                  <a:srgbClr val="7030A0"/>
                </a:solidFill>
                <a:latin typeface="Times New Roman" panose="02020603050405020304" pitchFamily="18" charset="0"/>
                <a:cs typeface="Times New Roman" panose="02020603050405020304" pitchFamily="18" charset="0"/>
                <a:sym typeface="+mn-ea"/>
              </a:rPr>
              <a:t>hand</a:t>
            </a:r>
            <a:r>
              <a:rPr lang="zh-CN" altLang="zh-CN" sz="2400" b="1" dirty="0" smtClean="0">
                <a:solidFill>
                  <a:srgbClr val="7030A0"/>
                </a:solidFill>
                <a:latin typeface="Times New Roman" panose="02020603050405020304" pitchFamily="18" charset="0"/>
                <a:cs typeface="Times New Roman" panose="02020603050405020304" pitchFamily="18" charset="0"/>
                <a:sym typeface="+mn-ea"/>
              </a:rPr>
              <a:t>一定要用复数。</a:t>
            </a:r>
            <a:endParaRPr lang="en-US" altLang="zh-CN" sz="2800" b="1" dirty="0" smtClean="0">
              <a:solidFill>
                <a:srgbClr val="0000CC"/>
              </a:solidFill>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solidFill>
                  <a:srgbClr val="0000CC"/>
                </a:solidFill>
                <a:latin typeface="Times New Roman" panose="02020603050405020304" pitchFamily="18" charset="0"/>
                <a:cs typeface="Times New Roman" panose="02020603050405020304" pitchFamily="18" charset="0"/>
              </a:rPr>
              <a:t>4. In some European countries, people </a:t>
            </a:r>
            <a:r>
              <a:rPr lang="en-US" altLang="zh-CN" sz="2800" b="1" dirty="0" smtClean="0">
                <a:solidFill>
                  <a:srgbClr val="FF0000"/>
                </a:solidFill>
                <a:latin typeface="Times New Roman" panose="02020603050405020304" pitchFamily="18" charset="0"/>
                <a:cs typeface="Times New Roman" panose="02020603050405020304" pitchFamily="18" charset="0"/>
              </a:rPr>
              <a:t>kiss</a:t>
            </a:r>
            <a:r>
              <a:rPr lang="en-US" altLang="zh-CN" sz="2800" b="1" dirty="0" smtClean="0">
                <a:solidFill>
                  <a:srgbClr val="0000CC"/>
                </a:solidFill>
                <a:latin typeface="Times New Roman" panose="02020603050405020304" pitchFamily="18" charset="0"/>
                <a:cs typeface="Times New Roman" panose="02020603050405020304" pitchFamily="18" charset="0"/>
              </a:rPr>
              <a:t> each other </a:t>
            </a:r>
            <a:r>
              <a:rPr lang="en-US" altLang="zh-CN" sz="2800" b="1" dirty="0" smtClean="0">
                <a:solidFill>
                  <a:srgbClr val="FF0000"/>
                </a:solidFill>
                <a:latin typeface="Times New Roman" panose="02020603050405020304" pitchFamily="18" charset="0"/>
                <a:cs typeface="Times New Roman" panose="02020603050405020304" pitchFamily="18" charset="0"/>
              </a:rPr>
              <a:t>on</a:t>
            </a:r>
            <a:r>
              <a:rPr lang="en-US" altLang="zh-CN" sz="2800" b="1" dirty="0" smtClean="0">
                <a:solidFill>
                  <a:srgbClr val="0000CC"/>
                </a:solidFill>
                <a:latin typeface="Times New Roman" panose="02020603050405020304" pitchFamily="18" charset="0"/>
                <a:cs typeface="Times New Roman" panose="02020603050405020304" pitchFamily="18" charset="0"/>
              </a:rPr>
              <a:t> both cheeks.</a:t>
            </a:r>
          </a:p>
          <a:p>
            <a:pPr fontAlgn="auto">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kiss </a:t>
            </a:r>
            <a:r>
              <a:rPr lang="en-US" altLang="zh-CN" sz="2400" b="1" i="1" dirty="0" smtClean="0">
                <a:solidFill>
                  <a:srgbClr val="FF0000"/>
                </a:solidFill>
                <a:latin typeface="Times New Roman" panose="02020603050405020304" pitchFamily="18" charset="0"/>
                <a:cs typeface="Times New Roman" panose="02020603050405020304" pitchFamily="18" charset="0"/>
              </a:rPr>
              <a:t>v</a:t>
            </a:r>
            <a:r>
              <a:rPr lang="zh-CN" altLang="zh-CN" sz="2400" b="1" dirty="0" smtClean="0">
                <a:solidFill>
                  <a:srgbClr val="FF0000"/>
                </a:solidFill>
                <a:latin typeface="Times New Roman" panose="02020603050405020304" pitchFamily="18" charset="0"/>
                <a:cs typeface="Times New Roman" panose="02020603050405020304" pitchFamily="18" charset="0"/>
              </a:rPr>
              <a:t>．亲吻</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a:p>
            <a:pPr fontAlgn="auto">
              <a:lnSpc>
                <a:spcPct val="150000"/>
              </a:lnSpc>
            </a:pPr>
            <a:r>
              <a:rPr lang="zh-CN" altLang="zh-CN" sz="2400" b="1" dirty="0" smtClean="0">
                <a:latin typeface="Times New Roman" panose="02020603050405020304" pitchFamily="18" charset="0"/>
                <a:cs typeface="Times New Roman" panose="02020603050405020304" pitchFamily="18" charset="0"/>
              </a:rPr>
              <a:t>常用搭配：</a:t>
            </a:r>
            <a:r>
              <a:rPr lang="en-US" altLang="zh-CN" sz="2400" b="1" dirty="0" smtClean="0">
                <a:latin typeface="Times New Roman" panose="02020603050405020304" pitchFamily="18" charset="0"/>
                <a:cs typeface="Times New Roman" panose="02020603050405020304" pitchFamily="18" charset="0"/>
              </a:rPr>
              <a:t>kiss sb. on</a:t>
            </a:r>
            <a:r>
              <a:rPr lang="zh-CN" altLang="zh-CN" sz="2400" b="1" dirty="0" smtClean="0">
                <a:latin typeface="Times New Roman" panose="02020603050405020304" pitchFamily="18" charset="0"/>
                <a:cs typeface="Times New Roman" panose="02020603050405020304" pitchFamily="18" charset="0"/>
              </a:rPr>
              <a:t>＋身体部位</a:t>
            </a:r>
            <a:r>
              <a:rPr lang="en-US" altLang="zh-CN" sz="2400" b="1" dirty="0" smtClean="0">
                <a:latin typeface="Times New Roman" panose="02020603050405020304" pitchFamily="18" charset="0"/>
                <a:cs typeface="Times New Roman" panose="02020603050405020304" pitchFamily="18" charset="0"/>
              </a:rPr>
              <a:t>, </a:t>
            </a:r>
            <a:r>
              <a:rPr lang="zh-CN" altLang="zh-CN" sz="2400" b="1" dirty="0" smtClean="0">
                <a:latin typeface="Times New Roman" panose="02020603050405020304" pitchFamily="18" charset="0"/>
                <a:cs typeface="Times New Roman" panose="02020603050405020304" pitchFamily="18" charset="0"/>
              </a:rPr>
              <a:t>类似的动词还有</a:t>
            </a:r>
            <a:r>
              <a:rPr lang="en-US" altLang="zh-CN" sz="2400" b="1" dirty="0" smtClean="0">
                <a:latin typeface="Times New Roman" panose="02020603050405020304" pitchFamily="18" charset="0"/>
                <a:cs typeface="Times New Roman" panose="02020603050405020304" pitchFamily="18" charset="0"/>
              </a:rPr>
              <a:t>hit</a:t>
            </a:r>
            <a:r>
              <a:rPr lang="zh-CN" altLang="zh-CN" sz="2400" b="1" dirty="0" smtClean="0">
                <a:latin typeface="Times New Roman" panose="02020603050405020304" pitchFamily="18" charset="0"/>
                <a:cs typeface="Times New Roman" panose="02020603050405020304" pitchFamily="18" charset="0"/>
              </a:rPr>
              <a:t>等。</a:t>
            </a:r>
            <a:endParaRPr lang="en-US" altLang="zh-CN" sz="2400" b="1" dirty="0" smtClean="0">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anim calcmode="lin" valueType="num">
                                      <p:cBhvr additive="base">
                                        <p:cTn id="11"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26626">
                                            <p:txEl>
                                              <p:pRg st="2" end="2"/>
                                            </p:txEl>
                                          </p:spTgt>
                                        </p:tgtEl>
                                        <p:attrNameLst>
                                          <p:attrName>style.visibility</p:attrName>
                                        </p:attrNameLst>
                                      </p:cBhvr>
                                      <p:to>
                                        <p:strVal val="visible"/>
                                      </p:to>
                                    </p:set>
                                    <p:anim calcmode="lin" valueType="num">
                                      <p:cBhvr additive="base">
                                        <p:cTn id="17"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6626">
                                            <p:txEl>
                                              <p:pRg st="3" end="3"/>
                                            </p:txEl>
                                          </p:spTgt>
                                        </p:tgtEl>
                                        <p:attrNameLst>
                                          <p:attrName>style.visibility</p:attrName>
                                        </p:attrNameLst>
                                      </p:cBhvr>
                                      <p:to>
                                        <p:strVal val="visible"/>
                                      </p:to>
                                    </p:set>
                                    <p:anim calcmode="lin" valueType="num">
                                      <p:cBhvr additive="base">
                                        <p:cTn id="23"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26626">
                                            <p:txEl>
                                              <p:pRg st="4" end="4"/>
                                            </p:txEl>
                                          </p:spTgt>
                                        </p:tgtEl>
                                        <p:attrNameLst>
                                          <p:attrName>style.visibility</p:attrName>
                                        </p:attrNameLst>
                                      </p:cBhvr>
                                      <p:to>
                                        <p:strVal val="visible"/>
                                      </p:to>
                                    </p:set>
                                    <p:anim calcmode="lin" valueType="num">
                                      <p:cBhvr additive="base">
                                        <p:cTn id="29" dur="500" fill="hold"/>
                                        <p:tgtEl>
                                          <p:spTgt spid="2662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6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26626">
                                            <p:txEl>
                                              <p:pRg st="5" end="5"/>
                                            </p:txEl>
                                          </p:spTgt>
                                        </p:tgtEl>
                                        <p:attrNameLst>
                                          <p:attrName>style.visibility</p:attrName>
                                        </p:attrNameLst>
                                      </p:cBhvr>
                                      <p:to>
                                        <p:strVal val="visible"/>
                                      </p:to>
                                    </p:set>
                                    <p:anim calcmode="lin" valueType="num">
                                      <p:cBhvr additive="base">
                                        <p:cTn id="35" dur="500" fill="hold"/>
                                        <p:tgtEl>
                                          <p:spTgt spid="2662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66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434975" y="669290"/>
            <a:ext cx="8273415" cy="4154984"/>
          </a:xfrm>
          <a:prstGeom prst="rect">
            <a:avLst/>
          </a:prstGeom>
          <a:noFill/>
          <a:ln w="9525">
            <a:noFill/>
            <a:miter lim="800000"/>
          </a:ln>
        </p:spPr>
        <p:txBody>
          <a:bodyPr wrap="square">
            <a:spAutoFit/>
          </a:bodyPr>
          <a:lstStyle/>
          <a:p>
            <a:pPr fontAlgn="auto">
              <a:lnSpc>
                <a:spcPct val="150000"/>
              </a:lnSpc>
            </a:pPr>
            <a:r>
              <a:rPr lang="zh-CN" altLang="zh-CN" sz="2400" b="1" dirty="0" smtClean="0">
                <a:latin typeface="Times New Roman" panose="02020603050405020304" pitchFamily="18" charset="0"/>
                <a:cs typeface="Times New Roman" panose="02020603050405020304" pitchFamily="18" charset="0"/>
                <a:sym typeface="+mn-ea"/>
              </a:rPr>
              <a:t>例</a:t>
            </a:r>
            <a:r>
              <a:rPr lang="en-US" altLang="zh-CN" sz="2400" b="1" dirty="0" smtClean="0">
                <a:latin typeface="Times New Roman" panose="02020603050405020304" pitchFamily="18" charset="0"/>
                <a:cs typeface="Times New Roman" panose="02020603050405020304" pitchFamily="18" charset="0"/>
                <a:sym typeface="+mn-ea"/>
              </a:rPr>
              <a:t>: The children like kissing their mothers on the cheeks.</a:t>
            </a:r>
            <a:r>
              <a:rPr lang="zh-CN" altLang="zh-CN" sz="2400" b="1" dirty="0" smtClean="0">
                <a:latin typeface="Times New Roman" panose="02020603050405020304" pitchFamily="18" charset="0"/>
                <a:cs typeface="Times New Roman" panose="02020603050405020304" pitchFamily="18" charset="0"/>
                <a:sym typeface="+mn-ea"/>
              </a:rPr>
              <a:t>孩子们喜欢亲吻妈妈的脸颊。</a:t>
            </a:r>
            <a:endParaRPr lang="en-US" altLang="zh-CN" sz="2400" b="1" dirty="0" smtClean="0">
              <a:solidFill>
                <a:srgbClr val="0000CC"/>
              </a:solidFill>
              <a:latin typeface="Times New Roman" panose="02020603050405020304" pitchFamily="18" charset="0"/>
            </a:endParaRPr>
          </a:p>
          <a:p>
            <a:pPr fontAlgn="auto">
              <a:lnSpc>
                <a:spcPct val="150000"/>
              </a:lnSpc>
            </a:pPr>
            <a:r>
              <a:rPr lang="en-US" altLang="zh-CN" sz="2800" b="1" dirty="0" smtClean="0">
                <a:solidFill>
                  <a:srgbClr val="0000CC"/>
                </a:solidFill>
                <a:latin typeface="Times New Roman" panose="02020603050405020304" pitchFamily="18" charset="0"/>
              </a:rPr>
              <a:t>5. In India, when people </a:t>
            </a:r>
            <a:r>
              <a:rPr lang="en-US" altLang="zh-CN" sz="2800" b="1" dirty="0" smtClean="0">
                <a:solidFill>
                  <a:srgbClr val="FF0000"/>
                </a:solidFill>
                <a:latin typeface="Times New Roman" panose="02020603050405020304" pitchFamily="18" charset="0"/>
              </a:rPr>
              <a:t>nod</a:t>
            </a:r>
            <a:r>
              <a:rPr lang="en-US" altLang="zh-CN" sz="2800" b="1" dirty="0" smtClean="0">
                <a:solidFill>
                  <a:srgbClr val="0000CC"/>
                </a:solidFill>
                <a:latin typeface="Times New Roman" panose="02020603050405020304" pitchFamily="18" charset="0"/>
              </a:rPr>
              <a:t> their heads, they mean “no”.</a:t>
            </a:r>
            <a:endParaRPr lang="zh-CN" altLang="en-US" sz="2000" b="1" dirty="0">
              <a:latin typeface="Times New Roman" panose="02020603050405020304" pitchFamily="18" charset="0"/>
            </a:endParaRPr>
          </a:p>
          <a:p>
            <a:pPr fontAlgn="auto">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nod </a:t>
            </a:r>
            <a:r>
              <a:rPr lang="en-US" altLang="zh-CN" sz="2400" b="1" i="1" dirty="0" smtClean="0">
                <a:solidFill>
                  <a:srgbClr val="FF0000"/>
                </a:solidFill>
                <a:latin typeface="Times New Roman" panose="02020603050405020304" pitchFamily="18" charset="0"/>
                <a:cs typeface="Times New Roman" panose="02020603050405020304" pitchFamily="18" charset="0"/>
              </a:rPr>
              <a:t>v</a:t>
            </a:r>
            <a:r>
              <a:rPr lang="zh-CN" altLang="zh-CN" sz="2400" b="1" dirty="0" smtClean="0">
                <a:solidFill>
                  <a:srgbClr val="FF0000"/>
                </a:solidFill>
                <a:latin typeface="Times New Roman" panose="02020603050405020304" pitchFamily="18" charset="0"/>
                <a:cs typeface="Times New Roman" panose="02020603050405020304" pitchFamily="18" charset="0"/>
              </a:rPr>
              <a:t>．点头</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a:p>
            <a:pPr fontAlgn="auto">
              <a:lnSpc>
                <a:spcPct val="150000"/>
              </a:lnSpc>
            </a:pPr>
            <a:r>
              <a:rPr lang="zh-CN" altLang="zh-CN" sz="2400" b="1" dirty="0" smtClean="0">
                <a:latin typeface="Times New Roman" panose="02020603050405020304" pitchFamily="18" charset="0"/>
                <a:cs typeface="Times New Roman" panose="02020603050405020304" pitchFamily="18" charset="0"/>
              </a:rPr>
              <a:t>它多用于表示同意或打招呼等。</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zh-CN" altLang="zh-CN" sz="2400" b="1" dirty="0" smtClean="0">
                <a:latin typeface="Times New Roman" panose="02020603050405020304" pitchFamily="18" charset="0"/>
                <a:cs typeface="Times New Roman" panose="02020603050405020304" pitchFamily="18" charset="0"/>
              </a:rPr>
              <a:t>它用作及物动词时，可接名词或代词作宾语，也可接双宾语；</a:t>
            </a:r>
            <a:endParaRPr lang="en-US" altLang="zh-CN" sz="2400" b="1" dirty="0" smtClean="0">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 calcmode="lin" valueType="num">
                                      <p:cBhvr additive="base">
                                        <p:cTn id="7" dur="500" fill="hold"/>
                                        <p:tgtEl>
                                          <p:spTgt spid="286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8674">
                                            <p:txEl>
                                              <p:pRg st="1" end="1"/>
                                            </p:txEl>
                                          </p:spTgt>
                                        </p:tgtEl>
                                        <p:attrNameLst>
                                          <p:attrName>style.visibility</p:attrName>
                                        </p:attrNameLst>
                                      </p:cBhvr>
                                      <p:to>
                                        <p:strVal val="visible"/>
                                      </p:to>
                                    </p:set>
                                    <p:anim calcmode="lin" valueType="num">
                                      <p:cBhvr additive="base">
                                        <p:cTn id="13" dur="500" fill="hold"/>
                                        <p:tgtEl>
                                          <p:spTgt spid="2867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28674">
                                            <p:txEl>
                                              <p:pRg st="2" end="2"/>
                                            </p:txEl>
                                          </p:spTgt>
                                        </p:tgtEl>
                                        <p:attrNameLst>
                                          <p:attrName>style.visibility</p:attrName>
                                        </p:attrNameLst>
                                      </p:cBhvr>
                                      <p:to>
                                        <p:strVal val="visible"/>
                                      </p:to>
                                    </p:set>
                                    <p:anim calcmode="lin" valueType="num">
                                      <p:cBhvr additive="base">
                                        <p:cTn id="19" dur="500" fill="hold"/>
                                        <p:tgtEl>
                                          <p:spTgt spid="2867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nodeType="clickEffect">
                                  <p:stCondLst>
                                    <p:cond delay="0"/>
                                  </p:stCondLst>
                                  <p:childTnLst>
                                    <p:set>
                                      <p:cBhvr>
                                        <p:cTn id="24" dur="1" fill="hold">
                                          <p:stCondLst>
                                            <p:cond delay="0"/>
                                          </p:stCondLst>
                                        </p:cTn>
                                        <p:tgtEl>
                                          <p:spTgt spid="28674">
                                            <p:txEl>
                                              <p:pRg st="3" end="3"/>
                                            </p:txEl>
                                          </p:spTgt>
                                        </p:tgtEl>
                                        <p:attrNameLst>
                                          <p:attrName>style.visibility</p:attrName>
                                        </p:attrNameLst>
                                      </p:cBhvr>
                                      <p:to>
                                        <p:strVal val="visible"/>
                                      </p:to>
                                    </p:set>
                                    <p:anim calcmode="lin" valueType="num">
                                      <p:cBhvr additive="base">
                                        <p:cTn id="25" dur="500" fill="hold"/>
                                        <p:tgtEl>
                                          <p:spTgt spid="2867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4">
                                            <p:txEl>
                                              <p:pRg st="3" end="3"/>
                                            </p:txEl>
                                          </p:spTgt>
                                        </p:tgtEl>
                                        <p:attrNameLst>
                                          <p:attrName>ppt_y</p:attrName>
                                        </p:attrNameLst>
                                      </p:cBhvr>
                                      <p:tavLst>
                                        <p:tav tm="0">
                                          <p:val>
                                            <p:strVal val="1+#ppt_h/2"/>
                                          </p:val>
                                        </p:tav>
                                        <p:tav tm="100000">
                                          <p:val>
                                            <p:strVal val="#ppt_y"/>
                                          </p:val>
                                        </p:tav>
                                      </p:tavLst>
                                    </p:anim>
                                  </p:childTnLst>
                                </p:cTn>
                              </p:par>
                              <p:par>
                                <p:cTn id="27" presetID="7" presetClass="entr" presetSubtype="4" fill="hold" nodeType="withEffect">
                                  <p:stCondLst>
                                    <p:cond delay="0"/>
                                  </p:stCondLst>
                                  <p:childTnLst>
                                    <p:set>
                                      <p:cBhvr>
                                        <p:cTn id="28" dur="1" fill="hold">
                                          <p:stCondLst>
                                            <p:cond delay="0"/>
                                          </p:stCondLst>
                                        </p:cTn>
                                        <p:tgtEl>
                                          <p:spTgt spid="28674">
                                            <p:txEl>
                                              <p:pRg st="4" end="4"/>
                                            </p:txEl>
                                          </p:spTgt>
                                        </p:tgtEl>
                                        <p:attrNameLst>
                                          <p:attrName>style.visibility</p:attrName>
                                        </p:attrNameLst>
                                      </p:cBhvr>
                                      <p:to>
                                        <p:strVal val="visible"/>
                                      </p:to>
                                    </p:set>
                                    <p:anim calcmode="lin" valueType="num">
                                      <p:cBhvr additive="base">
                                        <p:cTn id="29" dur="500" fill="hold"/>
                                        <p:tgtEl>
                                          <p:spTgt spid="2867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867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23592" y="442236"/>
            <a:ext cx="8064896" cy="4616648"/>
          </a:xfrm>
          <a:prstGeom prst="rect">
            <a:avLst/>
          </a:prstGeom>
          <a:noFill/>
          <a:ln w="9525">
            <a:noFill/>
            <a:miter lim="800000"/>
          </a:ln>
        </p:spPr>
        <p:txBody>
          <a:bodyPr wrap="square">
            <a:spAutoFit/>
          </a:bodyPr>
          <a:lstStyle/>
          <a:p>
            <a:pPr fontAlgn="auto">
              <a:lnSpc>
                <a:spcPct val="150000"/>
              </a:lnSpc>
            </a:pPr>
            <a:r>
              <a:rPr lang="zh-CN" altLang="zh-CN" sz="2400" b="1" dirty="0" smtClean="0">
                <a:latin typeface="Times New Roman" panose="02020603050405020304" pitchFamily="18" charset="0"/>
                <a:cs typeface="Times New Roman" panose="02020603050405020304" pitchFamily="18" charset="0"/>
                <a:sym typeface="+mn-ea"/>
              </a:rPr>
              <a:t>它作不及物动词时，其后常接介词</a:t>
            </a:r>
            <a:r>
              <a:rPr lang="en-US" altLang="zh-CN" sz="2400" b="1" dirty="0" smtClean="0">
                <a:latin typeface="Times New Roman" panose="02020603050405020304" pitchFamily="18" charset="0"/>
                <a:cs typeface="Times New Roman" panose="02020603050405020304" pitchFamily="18" charset="0"/>
                <a:sym typeface="+mn-ea"/>
              </a:rPr>
              <a:t>to</a:t>
            </a:r>
            <a:r>
              <a:rPr lang="zh-CN" altLang="zh-CN" sz="2400" b="1" dirty="0" smtClean="0">
                <a:latin typeface="Times New Roman" panose="02020603050405020304" pitchFamily="18" charset="0"/>
                <a:cs typeface="Times New Roman" panose="02020603050405020304" pitchFamily="18" charset="0"/>
                <a:sym typeface="+mn-ea"/>
              </a:rPr>
              <a:t>或</a:t>
            </a:r>
            <a:r>
              <a:rPr lang="en-US" altLang="zh-CN" sz="2400" b="1" dirty="0" smtClean="0">
                <a:latin typeface="Times New Roman" panose="02020603050405020304" pitchFamily="18" charset="0"/>
                <a:cs typeface="Times New Roman" panose="02020603050405020304" pitchFamily="18" charset="0"/>
                <a:sym typeface="+mn-ea"/>
              </a:rPr>
              <a:t>at</a:t>
            </a:r>
            <a:r>
              <a:rPr lang="zh-CN" altLang="zh-CN" sz="2400" b="1" dirty="0" smtClean="0">
                <a:latin typeface="Times New Roman" panose="02020603050405020304" pitchFamily="18" charset="0"/>
                <a:cs typeface="Times New Roman" panose="02020603050405020304" pitchFamily="18" charset="0"/>
                <a:sym typeface="+mn-ea"/>
              </a:rPr>
              <a:t>，也可接动词不定式作目的状语。</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zh-CN" altLang="zh-CN" sz="2400" b="1" dirty="0" smtClean="0">
                <a:latin typeface="Times New Roman" panose="02020603050405020304" pitchFamily="18" charset="0"/>
                <a:cs typeface="Times New Roman" panose="02020603050405020304" pitchFamily="18" charset="0"/>
                <a:sym typeface="+mn-ea"/>
              </a:rPr>
              <a:t>例</a:t>
            </a:r>
            <a:r>
              <a:rPr lang="en-US" altLang="zh-CN" sz="2400" b="1" dirty="0" smtClean="0">
                <a:latin typeface="Times New Roman" panose="02020603050405020304" pitchFamily="18" charset="0"/>
                <a:cs typeface="Times New Roman" panose="02020603050405020304" pitchFamily="18" charset="0"/>
                <a:sym typeface="+mn-ea"/>
              </a:rPr>
              <a:t>: He nodded his head sympathetically.</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400" b="1" dirty="0" smtClean="0">
                <a:latin typeface="Times New Roman" panose="02020603050405020304" pitchFamily="18" charset="0"/>
                <a:cs typeface="Times New Roman" panose="02020603050405020304" pitchFamily="18" charset="0"/>
                <a:sym typeface="+mn-ea"/>
              </a:rPr>
              <a:t>      </a:t>
            </a:r>
            <a:r>
              <a:rPr lang="zh-CN" altLang="zh-CN" sz="2400" b="1" dirty="0" smtClean="0">
                <a:latin typeface="Times New Roman" panose="02020603050405020304" pitchFamily="18" charset="0"/>
                <a:cs typeface="Times New Roman" panose="02020603050405020304" pitchFamily="18" charset="0"/>
                <a:sym typeface="+mn-ea"/>
              </a:rPr>
              <a:t>他同情地点点头。</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400" b="1" dirty="0" smtClean="0">
                <a:latin typeface="Times New Roman" panose="02020603050405020304" pitchFamily="18" charset="0"/>
                <a:cs typeface="Times New Roman" panose="02020603050405020304" pitchFamily="18" charset="0"/>
                <a:sym typeface="+mn-ea"/>
              </a:rPr>
              <a:t> She nodded when she passed me in the street.   </a:t>
            </a:r>
            <a:r>
              <a:rPr lang="zh-CN" altLang="zh-CN" sz="2400" b="1" dirty="0" smtClean="0">
                <a:latin typeface="Times New Roman" panose="02020603050405020304" pitchFamily="18" charset="0"/>
                <a:cs typeface="Times New Roman" panose="02020603050405020304" pitchFamily="18" charset="0"/>
                <a:sym typeface="+mn-ea"/>
              </a:rPr>
              <a:t>她在街上走过我身旁时向我点了点头。</a:t>
            </a:r>
            <a:endParaRPr lang="en-US" altLang="zh-CN" sz="2800" b="1" dirty="0" smtClean="0">
              <a:solidFill>
                <a:srgbClr val="0000CC"/>
              </a:solidFill>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solidFill>
                  <a:srgbClr val="0000CC"/>
                </a:solidFill>
                <a:latin typeface="Times New Roman" panose="02020603050405020304" pitchFamily="18" charset="0"/>
                <a:cs typeface="Times New Roman" panose="02020603050405020304" pitchFamily="18" charset="0"/>
              </a:rPr>
              <a:t>6. In Australia, </a:t>
            </a:r>
            <a:r>
              <a:rPr lang="en-US" altLang="zh-CN" sz="2800" b="1" dirty="0" smtClean="0">
                <a:solidFill>
                  <a:srgbClr val="FF0000"/>
                </a:solidFill>
                <a:latin typeface="Times New Roman" panose="02020603050405020304" pitchFamily="18" charset="0"/>
                <a:cs typeface="Times New Roman" panose="02020603050405020304" pitchFamily="18" charset="0"/>
              </a:rPr>
              <a:t>however</a:t>
            </a:r>
            <a:r>
              <a:rPr lang="en-US" altLang="zh-CN" sz="2800" b="1" dirty="0" smtClean="0">
                <a:solidFill>
                  <a:srgbClr val="0000CC"/>
                </a:solidFill>
                <a:latin typeface="Times New Roman" panose="02020603050405020304" pitchFamily="18" charset="0"/>
                <a:cs typeface="Times New Roman" panose="02020603050405020304" pitchFamily="18" charset="0"/>
              </a:rPr>
              <a:t>, it is not </a:t>
            </a:r>
            <a:r>
              <a:rPr lang="en-US" altLang="zh-CN" sz="2800" b="1" dirty="0" smtClean="0">
                <a:solidFill>
                  <a:srgbClr val="FF0000"/>
                </a:solidFill>
                <a:latin typeface="Times New Roman" panose="02020603050405020304" pitchFamily="18" charset="0"/>
                <a:cs typeface="Times New Roman" panose="02020603050405020304" pitchFamily="18" charset="0"/>
              </a:rPr>
              <a:t>polite</a:t>
            </a:r>
            <a:r>
              <a:rPr lang="en-US" altLang="zh-CN" sz="2800" b="1" dirty="0" smtClean="0">
                <a:solidFill>
                  <a:srgbClr val="0000CC"/>
                </a:solidFill>
                <a:latin typeface="Times New Roman" panose="02020603050405020304" pitchFamily="18" charset="0"/>
                <a:cs typeface="Times New Roman" panose="02020603050405020304" pitchFamily="18" charset="0"/>
              </a:rPr>
              <a:t>.</a:t>
            </a:r>
            <a:endParaRPr lang="en-US" altLang="zh-CN" sz="2800" dirty="0">
              <a:latin typeface="Times New Roman" panose="02020603050405020304" pitchFamily="18" charset="0"/>
              <a:cs typeface="Times New Roman" panose="02020603050405020304" pitchFamily="18" charset="0"/>
            </a:endParaRPr>
          </a:p>
          <a:p>
            <a:pPr fontAlgn="auto">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(1)however </a:t>
            </a:r>
            <a:r>
              <a:rPr lang="en-US" altLang="zh-CN" sz="2400" b="1" i="1" dirty="0" smtClean="0">
                <a:solidFill>
                  <a:srgbClr val="FF0000"/>
                </a:solidFill>
                <a:latin typeface="Times New Roman" panose="02020603050405020304" pitchFamily="18" charset="0"/>
                <a:cs typeface="Times New Roman" panose="02020603050405020304" pitchFamily="18" charset="0"/>
              </a:rPr>
              <a:t>adv</a:t>
            </a:r>
            <a:r>
              <a:rPr lang="en-US" altLang="zh-CN" sz="2400" b="1" dirty="0" smtClean="0">
                <a:solidFill>
                  <a:srgbClr val="FF0000"/>
                </a:solidFill>
                <a:latin typeface="Times New Roman" panose="02020603050405020304" pitchFamily="18" charset="0"/>
                <a:cs typeface="Times New Roman" panose="02020603050405020304" pitchFamily="18" charset="0"/>
              </a:rPr>
              <a:t>. </a:t>
            </a:r>
            <a:r>
              <a:rPr lang="zh-CN" altLang="zh-CN" sz="2400" b="1" dirty="0" smtClean="0">
                <a:solidFill>
                  <a:srgbClr val="FF0000"/>
                </a:solidFill>
                <a:latin typeface="Times New Roman" panose="02020603050405020304" pitchFamily="18" charset="0"/>
                <a:cs typeface="Times New Roman" panose="02020603050405020304" pitchFamily="18" charset="0"/>
              </a:rPr>
              <a:t>然而</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 calcmode="lin" valueType="num">
                                      <p:cBhvr additive="base">
                                        <p:cTn id="13"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8">
                                            <p:txEl>
                                              <p:pRg st="1" end="1"/>
                                            </p:txEl>
                                          </p:spTgt>
                                        </p:tgtEl>
                                        <p:attrNameLst>
                                          <p:attrName>ppt_y</p:attrName>
                                        </p:attrNameLst>
                                      </p:cBhvr>
                                      <p:tavLst>
                                        <p:tav tm="0">
                                          <p:val>
                                            <p:strVal val="1+#ppt_h/2"/>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 calcmode="lin" valueType="num">
                                      <p:cBhvr additive="base">
                                        <p:cTn id="17"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9698">
                                            <p:txEl>
                                              <p:pRg st="3" end="3"/>
                                            </p:txEl>
                                          </p:spTgt>
                                        </p:tgtEl>
                                        <p:attrNameLst>
                                          <p:attrName>style.visibility</p:attrName>
                                        </p:attrNameLst>
                                      </p:cBhvr>
                                      <p:to>
                                        <p:strVal val="visible"/>
                                      </p:to>
                                    </p:set>
                                    <p:anim calcmode="lin" valueType="num">
                                      <p:cBhvr additive="base">
                                        <p:cTn id="23"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96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4" fill="hold" nodeType="clickEffect">
                                  <p:stCondLst>
                                    <p:cond delay="0"/>
                                  </p:stCondLst>
                                  <p:childTnLst>
                                    <p:set>
                                      <p:cBhvr>
                                        <p:cTn id="28" dur="1" fill="hold">
                                          <p:stCondLst>
                                            <p:cond delay="0"/>
                                          </p:stCondLst>
                                        </p:cTn>
                                        <p:tgtEl>
                                          <p:spTgt spid="29698">
                                            <p:txEl>
                                              <p:pRg st="4" end="4"/>
                                            </p:txEl>
                                          </p:spTgt>
                                        </p:tgtEl>
                                        <p:attrNameLst>
                                          <p:attrName>style.visibility</p:attrName>
                                        </p:attrNameLst>
                                      </p:cBhvr>
                                      <p:to>
                                        <p:strVal val="visible"/>
                                      </p:to>
                                    </p:set>
                                    <p:anim calcmode="lin" valueType="num">
                                      <p:cBhvr additive="base">
                                        <p:cTn id="29" dur="500" fill="hold"/>
                                        <p:tgtEl>
                                          <p:spTgt spid="2969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96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29698">
                                            <p:txEl>
                                              <p:pRg st="5" end="5"/>
                                            </p:txEl>
                                          </p:spTgt>
                                        </p:tgtEl>
                                        <p:attrNameLst>
                                          <p:attrName>style.visibility</p:attrName>
                                        </p:attrNameLst>
                                      </p:cBhvr>
                                      <p:to>
                                        <p:strVal val="visible"/>
                                      </p:to>
                                    </p:set>
                                    <p:anim calcmode="lin" valueType="num">
                                      <p:cBhvr additive="base">
                                        <p:cTn id="35" dur="500" fill="hold"/>
                                        <p:tgtEl>
                                          <p:spTgt spid="29698">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969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76670" y="403426"/>
            <a:ext cx="8064896" cy="4458849"/>
          </a:xfrm>
          <a:prstGeom prst="rect">
            <a:avLst/>
          </a:prstGeom>
          <a:noFill/>
          <a:ln w="9525">
            <a:noFill/>
            <a:miter lim="800000"/>
          </a:ln>
        </p:spPr>
        <p:txBody>
          <a:bodyPr wrap="square">
            <a:spAutoFit/>
          </a:bodyPr>
          <a:lstStyle/>
          <a:p>
            <a:pPr fontAlgn="auto">
              <a:lnSpc>
                <a:spcPct val="150000"/>
              </a:lnSpc>
            </a:pPr>
            <a:r>
              <a:rPr lang="en-US" altLang="zh-CN" sz="2400" b="1" dirty="0" smtClean="0">
                <a:latin typeface="Times New Roman" panose="02020603050405020304" pitchFamily="18" charset="0"/>
                <a:cs typeface="Times New Roman" panose="02020603050405020304" pitchFamily="18" charset="0"/>
              </a:rPr>
              <a:t>however</a:t>
            </a:r>
            <a:r>
              <a:rPr lang="zh-CN" altLang="zh-CN" sz="2400" b="1" dirty="0" smtClean="0">
                <a:latin typeface="Times New Roman" panose="02020603050405020304" pitchFamily="18" charset="0"/>
                <a:cs typeface="Times New Roman" panose="02020603050405020304" pitchFamily="18" charset="0"/>
              </a:rPr>
              <a:t>多位于句中，有时也放在句首或句尾，但都应紧跟在进行对比的词、短语或句子之后，其后用逗号将其与后面的句子隔开。</a:t>
            </a:r>
            <a:endParaRPr lang="en-US" altLang="zh-CN" sz="2400" b="1" dirty="0" smtClean="0">
              <a:latin typeface="Times New Roman" panose="02020603050405020304" pitchFamily="18" charset="0"/>
              <a:cs typeface="Times New Roman" panose="02020603050405020304" pitchFamily="18" charset="0"/>
            </a:endParaRPr>
          </a:p>
          <a:p>
            <a:pPr fontAlgn="auto">
              <a:lnSpc>
                <a:spcPct val="150000"/>
              </a:lnSpc>
            </a:pPr>
            <a:r>
              <a:rPr lang="zh-CN" altLang="zh-CN" sz="2400" b="1" dirty="0" smtClean="0">
                <a:latin typeface="Times New Roman" panose="02020603050405020304" pitchFamily="18" charset="0"/>
                <a:cs typeface="Times New Roman" panose="02020603050405020304" pitchFamily="18" charset="0"/>
              </a:rPr>
              <a:t>例</a:t>
            </a:r>
            <a:r>
              <a:rPr lang="en-US" altLang="zh-CN" sz="2400" b="1" dirty="0" smtClean="0">
                <a:latin typeface="Times New Roman" panose="02020603050405020304" pitchFamily="18" charset="0"/>
                <a:cs typeface="Times New Roman" panose="02020603050405020304" pitchFamily="18" charset="0"/>
              </a:rPr>
              <a:t>: His first response was to say no. Later, however, he changed his mind.</a:t>
            </a:r>
          </a:p>
          <a:p>
            <a:pPr fontAlgn="auto">
              <a:lnSpc>
                <a:spcPct val="150000"/>
              </a:lnSpc>
            </a:pPr>
            <a:r>
              <a:rPr lang="zh-CN" altLang="zh-CN" sz="2400" b="1" dirty="0" smtClean="0">
                <a:latin typeface="Times New Roman" panose="02020603050405020304" pitchFamily="18" charset="0"/>
                <a:cs typeface="Times New Roman" panose="02020603050405020304" pitchFamily="18" charset="0"/>
              </a:rPr>
              <a:t>他最初的反应是不同意。可是后来他改变了主意。</a:t>
            </a:r>
            <a:r>
              <a:rPr lang="en-US" altLang="zh-CN" sz="2400" b="1" dirty="0" smtClean="0">
                <a:latin typeface="Times New Roman" panose="02020603050405020304" pitchFamily="18" charset="0"/>
                <a:cs typeface="Times New Roman" panose="02020603050405020304" pitchFamily="18" charset="0"/>
              </a:rPr>
              <a:t> </a:t>
            </a:r>
          </a:p>
          <a:p>
            <a:pPr fontAlgn="auto">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(2)polite </a:t>
            </a:r>
            <a:r>
              <a:rPr lang="en-US" altLang="zh-CN" sz="2400" b="1" i="1" dirty="0" smtClean="0">
                <a:solidFill>
                  <a:srgbClr val="FF0000"/>
                </a:solidFill>
                <a:latin typeface="Times New Roman" panose="02020603050405020304" pitchFamily="18" charset="0"/>
                <a:cs typeface="Times New Roman" panose="02020603050405020304" pitchFamily="18" charset="0"/>
              </a:rPr>
              <a:t>adj</a:t>
            </a:r>
            <a:r>
              <a:rPr lang="en-US" altLang="zh-CN" sz="2400" b="1" dirty="0" smtClean="0">
                <a:solidFill>
                  <a:srgbClr val="FF0000"/>
                </a:solidFill>
                <a:latin typeface="Times New Roman" panose="02020603050405020304" pitchFamily="18" charset="0"/>
                <a:cs typeface="Times New Roman" panose="02020603050405020304" pitchFamily="18" charset="0"/>
              </a:rPr>
              <a:t>. </a:t>
            </a:r>
            <a:r>
              <a:rPr lang="zh-CN" altLang="zh-CN" sz="2400" b="1" dirty="0" smtClean="0">
                <a:solidFill>
                  <a:srgbClr val="FF0000"/>
                </a:solidFill>
                <a:latin typeface="Times New Roman" panose="02020603050405020304" pitchFamily="18" charset="0"/>
                <a:cs typeface="Times New Roman" panose="02020603050405020304" pitchFamily="18" charset="0"/>
              </a:rPr>
              <a:t>有礼貌的。其反义词为</a:t>
            </a:r>
            <a:r>
              <a:rPr lang="en-US" altLang="zh-CN" sz="2400" b="1" dirty="0" smtClean="0">
                <a:solidFill>
                  <a:srgbClr val="FF0000"/>
                </a:solidFill>
                <a:latin typeface="Times New Roman" panose="02020603050405020304" pitchFamily="18" charset="0"/>
                <a:cs typeface="Times New Roman" panose="02020603050405020304" pitchFamily="18" charset="0"/>
              </a:rPr>
              <a:t>impolite</a:t>
            </a:r>
            <a:r>
              <a:rPr lang="zh-CN" altLang="zh-CN" sz="2400" b="1" dirty="0" smtClean="0">
                <a:solidFill>
                  <a:srgbClr val="FF0000"/>
                </a:solidFill>
                <a:latin typeface="Times New Roman" panose="02020603050405020304" pitchFamily="18" charset="0"/>
                <a:cs typeface="Times New Roman" panose="02020603050405020304" pitchFamily="18" charset="0"/>
              </a:rPr>
              <a:t>，意思是</a:t>
            </a:r>
            <a:r>
              <a:rPr lang="en-US" altLang="zh-CN" sz="2400" b="1" dirty="0" smtClean="0">
                <a:solidFill>
                  <a:srgbClr val="FF0000"/>
                </a:solidFill>
                <a:latin typeface="Times New Roman" panose="02020603050405020304" pitchFamily="18" charset="0"/>
                <a:cs typeface="Times New Roman" panose="02020603050405020304" pitchFamily="18" charset="0"/>
              </a:rPr>
              <a:t>“</a:t>
            </a:r>
            <a:r>
              <a:rPr lang="zh-CN" altLang="zh-CN" sz="2400" b="1" dirty="0" smtClean="0">
                <a:solidFill>
                  <a:srgbClr val="FF0000"/>
                </a:solidFill>
                <a:latin typeface="Times New Roman" panose="02020603050405020304" pitchFamily="18" charset="0"/>
                <a:cs typeface="Times New Roman" panose="02020603050405020304" pitchFamily="18" charset="0"/>
              </a:rPr>
              <a:t>没有礼貌的</a:t>
            </a:r>
            <a:r>
              <a:rPr lang="en-US" altLang="zh-CN" sz="2400" b="1" dirty="0" smtClean="0">
                <a:solidFill>
                  <a:srgbClr val="FF0000"/>
                </a:solidFill>
                <a:latin typeface="Times New Roman" panose="02020603050405020304" pitchFamily="18" charset="0"/>
                <a:cs typeface="Times New Roman" panose="02020603050405020304" pitchFamily="18" charset="0"/>
              </a:rPr>
              <a:t>”</a:t>
            </a:r>
            <a:r>
              <a:rPr lang="zh-CN" altLang="zh-CN" sz="2400" b="1" dirty="0" smtClean="0">
                <a:solidFill>
                  <a:srgbClr val="FF0000"/>
                </a:solidFill>
                <a:latin typeface="Times New Roman" panose="02020603050405020304" pitchFamily="18" charset="0"/>
                <a:cs typeface="Times New Roman" panose="02020603050405020304" pitchFamily="18" charset="0"/>
              </a:rPr>
              <a:t>。</a:t>
            </a:r>
            <a:endParaRPr lang="en-US" altLang="zh-CN" sz="2400" b="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9698">
                                            <p:txEl>
                                              <p:pRg st="1" end="1"/>
                                            </p:txEl>
                                          </p:spTgt>
                                        </p:tgtEl>
                                        <p:attrNameLst>
                                          <p:attrName>style.visibility</p:attrName>
                                        </p:attrNameLst>
                                      </p:cBhvr>
                                      <p:to>
                                        <p:strVal val="visible"/>
                                      </p:to>
                                    </p:set>
                                    <p:anim calcmode="lin" valueType="num">
                                      <p:cBhvr additive="base">
                                        <p:cTn id="13"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8">
                                            <p:txEl>
                                              <p:pRg st="1" end="1"/>
                                            </p:txEl>
                                          </p:spTgt>
                                        </p:tgtEl>
                                        <p:attrNameLst>
                                          <p:attrName>ppt_y</p:attrName>
                                        </p:attrNameLst>
                                      </p:cBhvr>
                                      <p:tavLst>
                                        <p:tav tm="0">
                                          <p:val>
                                            <p:strVal val="1+#ppt_h/2"/>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 calcmode="lin" valueType="num">
                                      <p:cBhvr additive="base">
                                        <p:cTn id="17"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9698">
                                            <p:txEl>
                                              <p:pRg st="3" end="3"/>
                                            </p:txEl>
                                          </p:spTgt>
                                        </p:tgtEl>
                                        <p:attrNameLst>
                                          <p:attrName>style.visibility</p:attrName>
                                        </p:attrNameLst>
                                      </p:cBhvr>
                                      <p:to>
                                        <p:strVal val="visible"/>
                                      </p:to>
                                    </p:set>
                                    <p:anim calcmode="lin" valueType="num">
                                      <p:cBhvr additive="base">
                                        <p:cTn id="23"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969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11560" y="764704"/>
            <a:ext cx="8280920" cy="4892675"/>
          </a:xfrm>
          <a:prstGeom prst="rect">
            <a:avLst/>
          </a:prstGeom>
          <a:noFill/>
          <a:ln w="9525">
            <a:noFill/>
            <a:miter lim="800000"/>
          </a:ln>
        </p:spPr>
        <p:txBody>
          <a:bodyPr wrap="square">
            <a:spAutoFit/>
          </a:bodyPr>
          <a:lstStyle/>
          <a:p>
            <a:pPr fontAlgn="auto">
              <a:lnSpc>
                <a:spcPct val="150000"/>
              </a:lnSpc>
            </a:pPr>
            <a:r>
              <a:rPr lang="zh-CN" altLang="zh-CN" sz="2800" b="1" dirty="0" smtClean="0">
                <a:latin typeface="Times New Roman" panose="02020603050405020304" pitchFamily="18" charset="0"/>
                <a:cs typeface="Times New Roman" panose="02020603050405020304" pitchFamily="18" charset="0"/>
                <a:sym typeface="+mn-ea"/>
              </a:rPr>
              <a:t>例</a:t>
            </a:r>
            <a:r>
              <a:rPr lang="en-US" altLang="zh-CN" sz="2800" b="1" dirty="0" smtClean="0">
                <a:latin typeface="Times New Roman" panose="02020603050405020304" pitchFamily="18" charset="0"/>
                <a:cs typeface="Times New Roman" panose="02020603050405020304" pitchFamily="18" charset="0"/>
                <a:sym typeface="+mn-ea"/>
              </a:rPr>
              <a:t>: Being polite in public is necessary.</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latin typeface="Times New Roman" panose="02020603050405020304" pitchFamily="18" charset="0"/>
                <a:cs typeface="Times New Roman" panose="02020603050405020304" pitchFamily="18" charset="0"/>
                <a:sym typeface="+mn-ea"/>
              </a:rPr>
              <a:t>      </a:t>
            </a:r>
            <a:r>
              <a:rPr lang="zh-CN" altLang="zh-CN" sz="2800" b="1" dirty="0" smtClean="0">
                <a:latin typeface="Times New Roman" panose="02020603050405020304" pitchFamily="18" charset="0"/>
                <a:cs typeface="Times New Roman" panose="02020603050405020304" pitchFamily="18" charset="0"/>
                <a:sym typeface="+mn-ea"/>
              </a:rPr>
              <a:t>在公共场所有礼貌是很有必要的。</a:t>
            </a:r>
            <a:endParaRPr lang="en-US" altLang="zh-CN" sz="3200" b="1" dirty="0" smtClean="0">
              <a:solidFill>
                <a:srgbClr val="0000CC"/>
              </a:solidFill>
              <a:latin typeface="Times New Roman" panose="02020603050405020304" pitchFamily="18" charset="0"/>
              <a:cs typeface="Times New Roman" panose="02020603050405020304" pitchFamily="18" charset="0"/>
            </a:endParaRPr>
          </a:p>
          <a:p>
            <a:pPr fontAlgn="auto">
              <a:lnSpc>
                <a:spcPct val="150000"/>
              </a:lnSpc>
            </a:pPr>
            <a:r>
              <a:rPr lang="en-US" altLang="zh-CN" sz="3200" b="1" dirty="0" smtClean="0">
                <a:solidFill>
                  <a:srgbClr val="0000CC"/>
                </a:solidFill>
                <a:latin typeface="Times New Roman" panose="02020603050405020304" pitchFamily="18" charset="0"/>
                <a:cs typeface="Times New Roman" panose="02020603050405020304" pitchFamily="18" charset="0"/>
              </a:rPr>
              <a:t>7. Culture </a:t>
            </a:r>
            <a:r>
              <a:rPr lang="en-US" altLang="zh-CN" sz="3200" b="1" dirty="0" smtClean="0">
                <a:solidFill>
                  <a:srgbClr val="FF0000"/>
                </a:solidFill>
                <a:latin typeface="Times New Roman" panose="02020603050405020304" pitchFamily="18" charset="0"/>
                <a:cs typeface="Times New Roman" panose="02020603050405020304" pitchFamily="18" charset="0"/>
              </a:rPr>
              <a:t>refers to </a:t>
            </a:r>
            <a:r>
              <a:rPr lang="en-US" altLang="zh-CN" sz="3200" b="1" dirty="0" smtClean="0">
                <a:solidFill>
                  <a:srgbClr val="0000CC"/>
                </a:solidFill>
                <a:latin typeface="Times New Roman" panose="02020603050405020304" pitchFamily="18" charset="0"/>
                <a:cs typeface="Times New Roman" panose="02020603050405020304" pitchFamily="18" charset="0"/>
              </a:rPr>
              <a:t>the beliefs, way of life, art and customs that are shared and accepted by people in a particular society.</a:t>
            </a:r>
            <a:endParaRPr lang="en-US" altLang="zh-CN" sz="3200" dirty="0">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solidFill>
                  <a:srgbClr val="FF0000"/>
                </a:solidFill>
                <a:latin typeface="Times New Roman" panose="02020603050405020304" pitchFamily="18" charset="0"/>
                <a:cs typeface="Times New Roman" panose="02020603050405020304" pitchFamily="18" charset="0"/>
              </a:rPr>
              <a:t>refer to </a:t>
            </a:r>
            <a:r>
              <a:rPr lang="zh-CN" altLang="zh-CN" sz="2800" b="1" dirty="0" smtClean="0">
                <a:solidFill>
                  <a:srgbClr val="FF0000"/>
                </a:solidFill>
                <a:latin typeface="Times New Roman" panose="02020603050405020304" pitchFamily="18" charset="0"/>
                <a:cs typeface="Times New Roman" panose="02020603050405020304" pitchFamily="18" charset="0"/>
              </a:rPr>
              <a:t>涉及；指的是；参考；提到。</a:t>
            </a:r>
            <a:endParaRPr lang="en-US" altLang="zh-CN" sz="2800" b="1" dirty="0" smtClean="0">
              <a:solidFill>
                <a:srgbClr val="FF0000"/>
              </a:solidFill>
              <a:latin typeface="Times New Roman" panose="02020603050405020304" pitchFamily="18" charset="0"/>
              <a:cs typeface="Times New Roman" panose="02020603050405020304" pitchFamily="18" charset="0"/>
            </a:endParaRPr>
          </a:p>
          <a:p>
            <a:pPr fontAlgn="auto">
              <a:lnSpc>
                <a:spcPct val="150000"/>
              </a:lnSpc>
            </a:pPr>
            <a:endParaRPr lang="zh-CN" altLang="zh-CN" sz="2800" b="1" dirty="0" smtClean="0">
              <a:latin typeface="Times New Roman" panose="02020603050405020304" pitchFamily="18" charset="0"/>
              <a:cs typeface="Times New Roman" panose="02020603050405020304" pitchFamily="18" charset="0"/>
            </a:endParaRPr>
          </a:p>
        </p:txBody>
      </p:sp>
      <p:pic>
        <p:nvPicPr>
          <p:cNvPr id="2" name="图片 1"/>
          <p:cNvPicPr>
            <a:picLocks noChangeAspect="1"/>
          </p:cNvPicPr>
          <p:nvPr/>
        </p:nvPicPr>
        <p:blipFill>
          <a:blip r:embed="rId2" cstate="email"/>
          <a:stretch>
            <a:fillRect/>
          </a:stretch>
        </p:blipFill>
        <p:spPr>
          <a:xfrm>
            <a:off x="6696075" y="4576445"/>
            <a:ext cx="2036445" cy="1720215"/>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 calcmode="lin" valueType="num">
                                      <p:cBhvr additive="base">
                                        <p:cTn id="7"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8">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29698">
                                            <p:txEl>
                                              <p:pRg st="1" end="1"/>
                                            </p:txEl>
                                          </p:spTgt>
                                        </p:tgtEl>
                                        <p:attrNameLst>
                                          <p:attrName>style.visibility</p:attrName>
                                        </p:attrNameLst>
                                      </p:cBhvr>
                                      <p:to>
                                        <p:strVal val="visible"/>
                                      </p:to>
                                    </p:set>
                                    <p:anim calcmode="lin" valueType="num">
                                      <p:cBhvr additive="base">
                                        <p:cTn id="11"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96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 calcmode="lin" valueType="num">
                                      <p:cBhvr additive="base">
                                        <p:cTn id="17" dur="500" fill="hold"/>
                                        <p:tgtEl>
                                          <p:spTgt spid="29698">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nodeType="clickEffect">
                                  <p:stCondLst>
                                    <p:cond delay="0"/>
                                  </p:stCondLst>
                                  <p:childTnLst>
                                    <p:set>
                                      <p:cBhvr>
                                        <p:cTn id="22" dur="1" fill="hold">
                                          <p:stCondLst>
                                            <p:cond delay="0"/>
                                          </p:stCondLst>
                                        </p:cTn>
                                        <p:tgtEl>
                                          <p:spTgt spid="29698">
                                            <p:txEl>
                                              <p:pRg st="3" end="3"/>
                                            </p:txEl>
                                          </p:spTgt>
                                        </p:tgtEl>
                                        <p:attrNameLst>
                                          <p:attrName>style.visibility</p:attrName>
                                        </p:attrNameLst>
                                      </p:cBhvr>
                                      <p:to>
                                        <p:strVal val="visible"/>
                                      </p:to>
                                    </p:set>
                                    <p:anim calcmode="lin" valueType="num">
                                      <p:cBhvr additive="base">
                                        <p:cTn id="23" dur="500" fill="hold"/>
                                        <p:tgtEl>
                                          <p:spTgt spid="2969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969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395288" y="539750"/>
            <a:ext cx="8424862" cy="3903954"/>
          </a:xfrm>
          <a:prstGeom prst="rect">
            <a:avLst/>
          </a:prstGeom>
          <a:noFill/>
          <a:ln w="9525">
            <a:noFill/>
            <a:miter lim="800000"/>
          </a:ln>
        </p:spPr>
        <p:txBody>
          <a:bodyPr>
            <a:spAutoFit/>
          </a:bodyPr>
          <a:lstStyle/>
          <a:p>
            <a:pPr fontAlgn="auto">
              <a:lnSpc>
                <a:spcPct val="150000"/>
              </a:lnSpc>
              <a:spcBef>
                <a:spcPts val="0"/>
              </a:spcBef>
            </a:pPr>
            <a:r>
              <a:rPr lang="en-US" altLang="zh-CN" sz="2400" b="1" dirty="0" smtClean="0">
                <a:latin typeface="Times New Roman" panose="02020603050405020304" pitchFamily="18" charset="0"/>
                <a:sym typeface="+mn-ea"/>
              </a:rPr>
              <a:t>hands to greet each other. </a:t>
            </a:r>
            <a:endParaRPr lang="en-US" altLang="zh-CN" sz="2400" b="1" dirty="0" smtClean="0">
              <a:latin typeface="Times New Roman" panose="02020603050405020304" pitchFamily="18" charset="0"/>
            </a:endParaRPr>
          </a:p>
          <a:p>
            <a:pPr fontAlgn="auto">
              <a:lnSpc>
                <a:spcPct val="150000"/>
              </a:lnSpc>
              <a:spcBef>
                <a:spcPts val="0"/>
              </a:spcBef>
            </a:pPr>
            <a:r>
              <a:rPr lang="en-US" altLang="zh-CN" sz="2400" b="1" dirty="0" smtClean="0">
                <a:latin typeface="Times New Roman" panose="02020603050405020304" pitchFamily="18" charset="0"/>
              </a:rPr>
              <a:t>4. In some European countries, people kiss each other on both cheeks.</a:t>
            </a:r>
          </a:p>
          <a:p>
            <a:pPr fontAlgn="auto">
              <a:lnSpc>
                <a:spcPct val="150000"/>
              </a:lnSpc>
              <a:spcBef>
                <a:spcPts val="0"/>
              </a:spcBef>
            </a:pPr>
            <a:r>
              <a:rPr lang="en-US" altLang="zh-CN" sz="2400" b="1" dirty="0" smtClean="0">
                <a:latin typeface="Times New Roman" panose="02020603050405020304" pitchFamily="18" charset="0"/>
              </a:rPr>
              <a:t>5. In India, when people nod their heads, they mean “no”.</a:t>
            </a:r>
          </a:p>
          <a:p>
            <a:pPr fontAlgn="auto">
              <a:lnSpc>
                <a:spcPct val="150000"/>
              </a:lnSpc>
              <a:spcBef>
                <a:spcPts val="0"/>
              </a:spcBef>
            </a:pPr>
            <a:r>
              <a:rPr lang="en-US" altLang="zh-CN" sz="2400" b="1" dirty="0" smtClean="0">
                <a:latin typeface="Times New Roman" panose="02020603050405020304" pitchFamily="18" charset="0"/>
              </a:rPr>
              <a:t>6. In Australia, however, it is not polite. </a:t>
            </a:r>
          </a:p>
          <a:p>
            <a:pPr fontAlgn="auto">
              <a:lnSpc>
                <a:spcPct val="150000"/>
              </a:lnSpc>
              <a:spcBef>
                <a:spcPts val="0"/>
              </a:spcBef>
            </a:pPr>
            <a:r>
              <a:rPr lang="en-US" altLang="zh-CN" sz="2400" b="1" dirty="0" smtClean="0">
                <a:latin typeface="Times New Roman" panose="02020603050405020304" pitchFamily="18" charset="0"/>
              </a:rPr>
              <a:t>7. Culture refers to the beliefs, way of life, art and customs that are shared and accepted by people in a particular society.</a:t>
            </a:r>
            <a:endParaRPr lang="en-US" altLang="zh-CN" sz="2400" b="1" dirty="0">
              <a:latin typeface="Times New Roman" panose="02020603050405020304" pitchFamily="18" charset="0"/>
            </a:endParaRPr>
          </a:p>
        </p:txBody>
      </p:sp>
    </p:spTree>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11560" y="764704"/>
            <a:ext cx="8280920" cy="4615815"/>
          </a:xfrm>
          <a:prstGeom prst="rect">
            <a:avLst/>
          </a:prstGeom>
          <a:noFill/>
          <a:ln w="9525">
            <a:noFill/>
            <a:miter lim="800000"/>
          </a:ln>
        </p:spPr>
        <p:txBody>
          <a:bodyPr wrap="square">
            <a:spAutoFit/>
          </a:bodyPr>
          <a:lstStyle/>
          <a:p>
            <a:pPr fontAlgn="auto">
              <a:lnSpc>
                <a:spcPct val="150000"/>
              </a:lnSpc>
            </a:pPr>
            <a:r>
              <a:rPr lang="zh-CN" altLang="zh-CN" sz="2800" b="1" dirty="0" smtClean="0">
                <a:latin typeface="Times New Roman" panose="02020603050405020304" pitchFamily="18" charset="0"/>
                <a:cs typeface="Times New Roman" panose="02020603050405020304" pitchFamily="18" charset="0"/>
              </a:rPr>
              <a:t>例</a:t>
            </a:r>
            <a:r>
              <a:rPr lang="en-US" altLang="zh-CN" sz="2800" b="1" dirty="0" smtClean="0">
                <a:latin typeface="Times New Roman" panose="02020603050405020304" pitchFamily="18" charset="0"/>
                <a:cs typeface="Times New Roman" panose="02020603050405020304" pitchFamily="18" charset="0"/>
              </a:rPr>
              <a:t>: The latter meaning may refer to Hawaii’s volcanoes.</a:t>
            </a:r>
          </a:p>
          <a:p>
            <a:pPr fontAlgn="auto">
              <a:lnSpc>
                <a:spcPct val="150000"/>
              </a:lnSpc>
            </a:pPr>
            <a:r>
              <a:rPr lang="zh-CN" altLang="zh-CN" sz="2800" b="1" dirty="0" smtClean="0">
                <a:latin typeface="Times New Roman" panose="02020603050405020304" pitchFamily="18" charset="0"/>
                <a:cs typeface="Times New Roman" panose="02020603050405020304" pitchFamily="18" charset="0"/>
              </a:rPr>
              <a:t>后一则意思也许是指夏威夷的火山。</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latin typeface="Times New Roman" panose="02020603050405020304" pitchFamily="18" charset="0"/>
                <a:cs typeface="Times New Roman" panose="02020603050405020304" pitchFamily="18" charset="0"/>
              </a:rPr>
              <a:t>His letter didn’t refer to you.</a:t>
            </a:r>
          </a:p>
          <a:p>
            <a:pPr fontAlgn="auto">
              <a:lnSpc>
                <a:spcPct val="150000"/>
              </a:lnSpc>
            </a:pPr>
            <a:r>
              <a:rPr lang="zh-CN" altLang="zh-CN" sz="2800" b="1" dirty="0" smtClean="0">
                <a:latin typeface="Times New Roman" panose="02020603050405020304" pitchFamily="18" charset="0"/>
                <a:cs typeface="Times New Roman" panose="02020603050405020304" pitchFamily="18" charset="0"/>
              </a:rPr>
              <a:t>他的信中没有提到你。</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pPr>
            <a:r>
              <a:rPr lang="en-US" altLang="zh-CN" sz="2800" b="1" dirty="0" smtClean="0">
                <a:latin typeface="Times New Roman" panose="02020603050405020304" pitchFamily="18" charset="0"/>
                <a:cs typeface="Times New Roman" panose="02020603050405020304" pitchFamily="18" charset="0"/>
              </a:rPr>
              <a:t>Can't you refer to the dictionary</a:t>
            </a:r>
            <a:r>
              <a:rPr lang="zh-CN" altLang="zh-CN" sz="2800" b="1" dirty="0" smtClean="0">
                <a:latin typeface="Times New Roman" panose="02020603050405020304" pitchFamily="18" charset="0"/>
                <a:cs typeface="Times New Roman" panose="02020603050405020304" pitchFamily="18" charset="0"/>
              </a:rPr>
              <a:t>？</a:t>
            </a:r>
            <a:endParaRPr lang="en-US" altLang="zh-CN" sz="2800" b="1" dirty="0" smtClean="0">
              <a:latin typeface="Times New Roman" panose="02020603050405020304" pitchFamily="18" charset="0"/>
              <a:cs typeface="Times New Roman" panose="02020603050405020304" pitchFamily="18" charset="0"/>
            </a:endParaRPr>
          </a:p>
          <a:p>
            <a:pPr fontAlgn="auto">
              <a:lnSpc>
                <a:spcPct val="150000"/>
              </a:lnSpc>
            </a:pPr>
            <a:r>
              <a:rPr lang="zh-CN" altLang="zh-CN" sz="2800" b="1" dirty="0" smtClean="0">
                <a:latin typeface="Times New Roman" panose="02020603050405020304" pitchFamily="18" charset="0"/>
                <a:cs typeface="Times New Roman" panose="02020603050405020304" pitchFamily="18" charset="0"/>
              </a:rPr>
              <a:t>你就不能查查字典吗？</a:t>
            </a:r>
          </a:p>
        </p:txBody>
      </p:sp>
      <p:pic>
        <p:nvPicPr>
          <p:cNvPr id="3" name="图片 2"/>
          <p:cNvPicPr>
            <a:picLocks noChangeAspect="1"/>
          </p:cNvPicPr>
          <p:nvPr/>
        </p:nvPicPr>
        <p:blipFill>
          <a:blip r:embed="rId2" cstate="email"/>
          <a:stretch>
            <a:fillRect/>
          </a:stretch>
        </p:blipFill>
        <p:spPr>
          <a:xfrm>
            <a:off x="6007735" y="2882900"/>
            <a:ext cx="2538730" cy="3638550"/>
          </a:xfrm>
          <a:prstGeom prst="rect">
            <a:avLst/>
          </a:prstGeom>
        </p:spPr>
      </p:pic>
    </p:spTree>
  </p:cSld>
  <p:clrMapOvr>
    <a:masterClrMapping/>
  </p:clrMapOvr>
  <p:transition spd="med">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5"/>
          <p:cNvSpPr txBox="1">
            <a:spLocks noChangeArrowheads="1"/>
          </p:cNvSpPr>
          <p:nvPr/>
        </p:nvSpPr>
        <p:spPr bwMode="auto">
          <a:xfrm>
            <a:off x="683568" y="1207157"/>
            <a:ext cx="7632848" cy="523220"/>
          </a:xfrm>
          <a:prstGeom prst="rect">
            <a:avLst/>
          </a:prstGeom>
          <a:noFill/>
          <a:ln w="9525">
            <a:noFill/>
            <a:miter lim="800000"/>
          </a:ln>
        </p:spPr>
        <p:txBody>
          <a:bodyPr wrap="square">
            <a:spAutoFit/>
          </a:bodyPr>
          <a:lstStyle/>
          <a:p>
            <a:pPr>
              <a:spcBef>
                <a:spcPct val="50000"/>
              </a:spcBef>
            </a:pPr>
            <a:r>
              <a:rPr lang="zh-CN" altLang="en-US" sz="2800" b="1" dirty="0" smtClean="0">
                <a:solidFill>
                  <a:schemeClr val="folHlink"/>
                </a:solidFill>
              </a:rPr>
              <a:t>一、根据汉语意思完成句子，每空一词。</a:t>
            </a:r>
            <a:endParaRPr lang="en-US" altLang="zh-CN" sz="2800" b="1" dirty="0">
              <a:solidFill>
                <a:srgbClr val="7030A0"/>
              </a:solidFill>
              <a:latin typeface="Times New Roman" panose="02020603050405020304" pitchFamily="18" charset="0"/>
              <a:cs typeface="Times New Roman" panose="02020603050405020304" pitchFamily="18" charset="0"/>
            </a:endParaRPr>
          </a:p>
        </p:txBody>
      </p:sp>
      <p:sp>
        <p:nvSpPr>
          <p:cNvPr id="15" name="矩形 14"/>
          <p:cNvSpPr/>
          <p:nvPr/>
        </p:nvSpPr>
        <p:spPr>
          <a:xfrm>
            <a:off x="3347864" y="271053"/>
            <a:ext cx="2407285" cy="768350"/>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Exercises</a:t>
            </a:r>
          </a:p>
        </p:txBody>
      </p:sp>
      <p:sp>
        <p:nvSpPr>
          <p:cNvPr id="16" name="TextBox 15"/>
          <p:cNvSpPr txBox="1"/>
          <p:nvPr/>
        </p:nvSpPr>
        <p:spPr>
          <a:xfrm>
            <a:off x="539552" y="2071253"/>
            <a:ext cx="7992888" cy="3539430"/>
          </a:xfrm>
          <a:prstGeom prst="rect">
            <a:avLst/>
          </a:prstGeom>
          <a:noFill/>
        </p:spPr>
        <p:txBody>
          <a:bodyPr wrap="square" rtlCol="0">
            <a:spAutoFit/>
          </a:bodyPr>
          <a:lstStyle/>
          <a:p>
            <a:r>
              <a:rPr lang="en-US" altLang="zh-CN" sz="2800" b="1" dirty="0" smtClean="0">
                <a:latin typeface="Times New Roman" panose="02020603050405020304" pitchFamily="18" charset="0"/>
                <a:cs typeface="Times New Roman" panose="02020603050405020304" pitchFamily="18" charset="0"/>
              </a:rPr>
              <a:t>1. </a:t>
            </a:r>
            <a:r>
              <a:rPr lang="zh-CN" altLang="zh-CN" sz="2800" b="1" dirty="0" smtClean="0">
                <a:latin typeface="Times New Roman" panose="02020603050405020304" pitchFamily="18" charset="0"/>
                <a:cs typeface="Times New Roman" panose="02020603050405020304" pitchFamily="18" charset="0"/>
              </a:rPr>
              <a:t>在中国，初次见面的人互相握手是有礼貌的。</a:t>
            </a:r>
          </a:p>
          <a:p>
            <a:r>
              <a:rPr lang="en-US" altLang="zh-CN" sz="2800" b="1" dirty="0" smtClean="0">
                <a:latin typeface="Times New Roman" panose="02020603050405020304" pitchFamily="18" charset="0"/>
                <a:cs typeface="Times New Roman" panose="02020603050405020304" pitchFamily="18" charset="0"/>
              </a:rPr>
              <a:t>It's polite to ________ ________ ________ each other when people meet for the first time in China.</a:t>
            </a:r>
          </a:p>
          <a:p>
            <a:r>
              <a:rPr lang="en-US" altLang="zh-CN" sz="2800" b="1" dirty="0" smtClean="0">
                <a:latin typeface="Times New Roman" panose="02020603050405020304" pitchFamily="18" charset="0"/>
                <a:cs typeface="Times New Roman" panose="02020603050405020304" pitchFamily="18" charset="0"/>
              </a:rPr>
              <a:t>2. </a:t>
            </a:r>
            <a:r>
              <a:rPr lang="zh-CN" altLang="zh-CN" sz="2800" b="1" dirty="0" smtClean="0">
                <a:latin typeface="Times New Roman" panose="02020603050405020304" pitchFamily="18" charset="0"/>
                <a:cs typeface="Times New Roman" panose="02020603050405020304" pitchFamily="18" charset="0"/>
              </a:rPr>
              <a:t>年轻的妈妈亲吻了儿子的面颊然后去上班了。</a:t>
            </a:r>
          </a:p>
          <a:p>
            <a:r>
              <a:rPr lang="en-US" altLang="zh-CN" sz="2800" b="1" dirty="0" smtClean="0">
                <a:latin typeface="Times New Roman" panose="02020603050405020304" pitchFamily="18" charset="0"/>
                <a:cs typeface="Times New Roman" panose="02020603050405020304" pitchFamily="18" charset="0"/>
              </a:rPr>
              <a:t>The young mother ______ her son ________ the cheek and went to work.</a:t>
            </a:r>
          </a:p>
          <a:p>
            <a:r>
              <a:rPr lang="en-US" altLang="zh-CN" sz="2800" b="1" dirty="0" smtClean="0">
                <a:latin typeface="Times New Roman" panose="02020603050405020304" pitchFamily="18" charset="0"/>
                <a:cs typeface="Times New Roman" panose="02020603050405020304" pitchFamily="18" charset="0"/>
              </a:rPr>
              <a:t>3. </a:t>
            </a:r>
            <a:r>
              <a:rPr lang="zh-CN" altLang="zh-CN" sz="2800" b="1" dirty="0" smtClean="0">
                <a:latin typeface="Times New Roman" panose="02020603050405020304" pitchFamily="18" charset="0"/>
                <a:cs typeface="Times New Roman" panose="02020603050405020304" pitchFamily="18" charset="0"/>
              </a:rPr>
              <a:t>在学校我们应该对老师有礼貌。</a:t>
            </a:r>
          </a:p>
          <a:p>
            <a:r>
              <a:rPr lang="en-US" altLang="zh-CN" sz="2800" b="1" dirty="0" smtClean="0">
                <a:latin typeface="Times New Roman" panose="02020603050405020304" pitchFamily="18" charset="0"/>
                <a:cs typeface="Times New Roman" panose="02020603050405020304" pitchFamily="18" charset="0"/>
              </a:rPr>
              <a:t>We should be ______ to our teachers at school.</a:t>
            </a:r>
            <a:endParaRPr lang="zh-CN" altLang="zh-CN" sz="2800" b="1" dirty="0" smtClean="0">
              <a:latin typeface="Times New Roman" panose="02020603050405020304" pitchFamily="18" charset="0"/>
              <a:cs typeface="Times New Roman" panose="02020603050405020304" pitchFamily="18" charset="0"/>
            </a:endParaRPr>
          </a:p>
        </p:txBody>
      </p:sp>
      <p:sp>
        <p:nvSpPr>
          <p:cNvPr id="17" name="TextBox 16"/>
          <p:cNvSpPr txBox="1"/>
          <p:nvPr/>
        </p:nvSpPr>
        <p:spPr>
          <a:xfrm>
            <a:off x="2555776" y="2503301"/>
            <a:ext cx="4176464"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shake        hands       with</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3419872" y="3799445"/>
            <a:ext cx="1224136" cy="52197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kissed</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6156176" y="3799445"/>
            <a:ext cx="720080"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on</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2699792" y="5023581"/>
            <a:ext cx="1224136"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polite</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6"/>
          <p:cNvSpPr txBox="1">
            <a:spLocks noChangeArrowheads="1"/>
          </p:cNvSpPr>
          <p:nvPr/>
        </p:nvSpPr>
        <p:spPr bwMode="auto">
          <a:xfrm>
            <a:off x="539552" y="548680"/>
            <a:ext cx="8136904" cy="523220"/>
          </a:xfrm>
          <a:prstGeom prst="rect">
            <a:avLst/>
          </a:prstGeom>
          <a:noFill/>
          <a:ln w="9525">
            <a:noFill/>
            <a:miter lim="800000"/>
          </a:ln>
        </p:spPr>
        <p:txBody>
          <a:bodyPr wrap="square">
            <a:spAutoFit/>
          </a:bodyPr>
          <a:lstStyle/>
          <a:p>
            <a:pPr>
              <a:spcBef>
                <a:spcPct val="50000"/>
              </a:spcBef>
            </a:pPr>
            <a:r>
              <a:rPr lang="zh-CN" altLang="en-US" sz="2800" b="1" dirty="0">
                <a:solidFill>
                  <a:schemeClr val="folHlink"/>
                </a:solidFill>
              </a:rPr>
              <a:t>二</a:t>
            </a:r>
            <a:r>
              <a:rPr lang="zh-CN" altLang="en-US" sz="2800" b="1" dirty="0" smtClean="0">
                <a:solidFill>
                  <a:schemeClr val="folHlink"/>
                </a:solidFill>
              </a:rPr>
              <a:t>、用方框中所给单词或短语的正确形式完成句子</a:t>
            </a:r>
            <a:endParaRPr lang="zh-CN" altLang="en-US" sz="2800" b="1" dirty="0">
              <a:solidFill>
                <a:schemeClr val="folHlink"/>
              </a:solidFill>
            </a:endParaRPr>
          </a:p>
        </p:txBody>
      </p:sp>
      <p:sp>
        <p:nvSpPr>
          <p:cNvPr id="8" name="圆角矩形 7"/>
          <p:cNvSpPr/>
          <p:nvPr/>
        </p:nvSpPr>
        <p:spPr>
          <a:xfrm>
            <a:off x="1187624" y="1196752"/>
            <a:ext cx="7344816" cy="10081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sp>
        <p:nvSpPr>
          <p:cNvPr id="9" name="TextBox 8"/>
          <p:cNvSpPr txBox="1"/>
          <p:nvPr/>
        </p:nvSpPr>
        <p:spPr>
          <a:xfrm>
            <a:off x="1403648" y="1412776"/>
            <a:ext cx="6912768" cy="523220"/>
          </a:xfrm>
          <a:prstGeom prst="rect">
            <a:avLst/>
          </a:prstGeom>
          <a:noFill/>
        </p:spPr>
        <p:txBody>
          <a:bodyPr wrap="square" rtlCol="0">
            <a:spAutoFit/>
          </a:bodyPr>
          <a:lstStyle/>
          <a:p>
            <a:pPr algn="ctr"/>
            <a:r>
              <a:rPr lang="en-US" altLang="zh-CN" sz="2800" b="1" dirty="0" smtClean="0">
                <a:latin typeface="Times New Roman" panose="02020603050405020304" pitchFamily="18" charset="0"/>
                <a:cs typeface="Times New Roman" panose="02020603050405020304" pitchFamily="18" charset="0"/>
              </a:rPr>
              <a:t>polite; nod; European; shake hands; culture</a:t>
            </a:r>
            <a:endParaRPr lang="zh-CN" altLang="en-US" sz="2800" b="1" dirty="0">
              <a:latin typeface="Times New Roman" panose="02020603050405020304" pitchFamily="18" charset="0"/>
              <a:cs typeface="Times New Roman" panose="02020603050405020304" pitchFamily="18" charset="0"/>
            </a:endParaRPr>
          </a:p>
        </p:txBody>
      </p:sp>
      <p:pic>
        <p:nvPicPr>
          <p:cNvPr id="6" name="图片 5" descr="star"/>
          <p:cNvPicPr>
            <a:picLocks noChangeAspect="1" noChangeArrowheads="1"/>
          </p:cNvPicPr>
          <p:nvPr/>
        </p:nvPicPr>
        <p:blipFill>
          <a:blip r:embed="rId2" cstate="email"/>
          <a:srcRect/>
          <a:stretch>
            <a:fillRect/>
          </a:stretch>
        </p:blipFill>
        <p:spPr bwMode="auto">
          <a:xfrm>
            <a:off x="827584" y="908720"/>
            <a:ext cx="713656" cy="816843"/>
          </a:xfrm>
          <a:prstGeom prst="rect">
            <a:avLst/>
          </a:prstGeom>
          <a:noFill/>
          <a:ln w="9525">
            <a:noFill/>
            <a:miter lim="800000"/>
            <a:headEnd/>
            <a:tailEnd/>
          </a:ln>
        </p:spPr>
      </p:pic>
      <p:sp>
        <p:nvSpPr>
          <p:cNvPr id="10" name="TextBox 9"/>
          <p:cNvSpPr txBox="1"/>
          <p:nvPr/>
        </p:nvSpPr>
        <p:spPr>
          <a:xfrm>
            <a:off x="395536" y="2276872"/>
            <a:ext cx="8424936" cy="4401205"/>
          </a:xfrm>
          <a:prstGeom prst="rect">
            <a:avLst/>
          </a:prstGeom>
          <a:noFill/>
        </p:spPr>
        <p:txBody>
          <a:bodyPr wrap="square" rtlCol="0">
            <a:spAutoFit/>
          </a:bodyPr>
          <a:lstStyle/>
          <a:p>
            <a:pPr>
              <a:spcBef>
                <a:spcPct val="50000"/>
              </a:spcBef>
            </a:pPr>
            <a:r>
              <a:rPr lang="en-US" altLang="zh-CN" sz="2800" b="1" dirty="0" smtClean="0">
                <a:latin typeface="Times New Roman" panose="02020603050405020304" pitchFamily="18" charset="0"/>
                <a:cs typeface="Times New Roman" panose="02020603050405020304" pitchFamily="18" charset="0"/>
              </a:rPr>
              <a:t>1. The lady __________ with my mother just now.</a:t>
            </a:r>
          </a:p>
          <a:p>
            <a:pPr>
              <a:spcBef>
                <a:spcPct val="50000"/>
              </a:spcBef>
            </a:pPr>
            <a:r>
              <a:rPr lang="en-US" altLang="zh-CN" sz="2800" b="1" dirty="0" smtClean="0">
                <a:latin typeface="Times New Roman" panose="02020603050405020304" pitchFamily="18" charset="0"/>
                <a:cs typeface="Times New Roman" panose="02020603050405020304" pitchFamily="18" charset="0"/>
              </a:rPr>
              <a:t>2. In the distance, my teacher is _________ her head to show her agreement.</a:t>
            </a:r>
          </a:p>
          <a:p>
            <a:pPr>
              <a:spcBef>
                <a:spcPct val="50000"/>
              </a:spcBef>
            </a:pPr>
            <a:r>
              <a:rPr lang="en-US" altLang="zh-CN" sz="2800" b="1" dirty="0" smtClean="0">
                <a:latin typeface="Times New Roman" panose="02020603050405020304" pitchFamily="18" charset="0"/>
                <a:cs typeface="Times New Roman" panose="02020603050405020304" pitchFamily="18" charset="0"/>
              </a:rPr>
              <a:t>3. ___________like eating beef.</a:t>
            </a:r>
          </a:p>
          <a:p>
            <a:pPr>
              <a:spcBef>
                <a:spcPct val="50000"/>
              </a:spcBef>
            </a:pPr>
            <a:r>
              <a:rPr lang="en-US" altLang="zh-CN" sz="2800" b="1" dirty="0" smtClean="0">
                <a:latin typeface="Times New Roman" panose="02020603050405020304" pitchFamily="18" charset="0"/>
                <a:cs typeface="Times New Roman" panose="02020603050405020304" pitchFamily="18" charset="0"/>
              </a:rPr>
              <a:t>4. There are many different __________ around the world.</a:t>
            </a:r>
          </a:p>
          <a:p>
            <a:pPr>
              <a:spcBef>
                <a:spcPct val="50000"/>
              </a:spcBef>
            </a:pPr>
            <a:r>
              <a:rPr lang="en-US" altLang="zh-CN" sz="2800" b="1" dirty="0" smtClean="0">
                <a:latin typeface="Times New Roman" panose="02020603050405020304" pitchFamily="18" charset="0"/>
                <a:cs typeface="Times New Roman" panose="02020603050405020304" pitchFamily="18" charset="0"/>
              </a:rPr>
              <a:t>5. After getting the prize, the girl said “Thank you!”, _________ with smile.</a:t>
            </a:r>
          </a:p>
        </p:txBody>
      </p:sp>
      <p:sp>
        <p:nvSpPr>
          <p:cNvPr id="11" name="TextBox 10"/>
          <p:cNvSpPr txBox="1"/>
          <p:nvPr/>
        </p:nvSpPr>
        <p:spPr>
          <a:xfrm>
            <a:off x="2051720" y="2276872"/>
            <a:ext cx="2160240"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shook hands</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5364088" y="2924944"/>
            <a:ext cx="1512168"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nodding</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827584" y="4005064"/>
            <a:ext cx="1872208"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Europeans</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4860032" y="4581128"/>
            <a:ext cx="1584176"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cultures</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539552" y="6093296"/>
            <a:ext cx="1512168"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politely</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22" dur="1000" fill="hold"/>
                                        <p:tgtEl>
                                          <p:spTgt spid="1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34" dur="1000" fill="hold"/>
                                        <p:tgtEl>
                                          <p:spTgt spid="13"/>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46" dur="1000" fill="hold"/>
                                        <p:tgtEl>
                                          <p:spTgt spid="14"/>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58" dur="1000" fill="hold"/>
                                        <p:tgtEl>
                                          <p:spTgt spid="15"/>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20688"/>
            <a:ext cx="7848872" cy="523220"/>
          </a:xfrm>
          <a:prstGeom prst="rect">
            <a:avLst/>
          </a:prstGeom>
          <a:noFill/>
        </p:spPr>
        <p:txBody>
          <a:bodyPr wrap="square" rtlCol="0">
            <a:spAutoFit/>
          </a:bodyPr>
          <a:lstStyle/>
          <a:p>
            <a:pPr lvl="0">
              <a:spcBef>
                <a:spcPct val="50000"/>
              </a:spcBef>
            </a:pPr>
            <a:r>
              <a:rPr lang="zh-CN" altLang="en-US" sz="2800" b="1" dirty="0" smtClean="0">
                <a:solidFill>
                  <a:srgbClr val="800080"/>
                </a:solidFill>
              </a:rPr>
              <a:t>三、连词成句</a:t>
            </a:r>
            <a:endParaRPr lang="zh-CN" altLang="en-US" sz="2800" b="1" dirty="0">
              <a:solidFill>
                <a:srgbClr val="800080"/>
              </a:solidFill>
            </a:endParaRPr>
          </a:p>
        </p:txBody>
      </p:sp>
      <p:sp>
        <p:nvSpPr>
          <p:cNvPr id="3" name="TextBox 2"/>
          <p:cNvSpPr txBox="1"/>
          <p:nvPr/>
        </p:nvSpPr>
        <p:spPr>
          <a:xfrm>
            <a:off x="539552" y="1556792"/>
            <a:ext cx="7920880" cy="2677656"/>
          </a:xfrm>
          <a:prstGeom prst="rect">
            <a:avLst/>
          </a:prstGeom>
          <a:noFill/>
        </p:spPr>
        <p:txBody>
          <a:bodyPr wrap="square" rtlCol="0">
            <a:spAutoFit/>
          </a:bodyPr>
          <a:lstStyle/>
          <a:p>
            <a:pPr marL="342900" indent="-342900">
              <a:buAutoNum type="arabicPeriod"/>
            </a:pPr>
            <a:r>
              <a:rPr lang="en-US" altLang="zh-CN" sz="2800" b="1" dirty="0" smtClean="0">
                <a:latin typeface="Times New Roman" panose="02020603050405020304" pitchFamily="18" charset="0"/>
                <a:cs typeface="Times New Roman" panose="02020603050405020304" pitchFamily="18" charset="0"/>
              </a:rPr>
              <a:t>speak, languages, in, what, people, Asia, do</a:t>
            </a:r>
          </a:p>
          <a:p>
            <a:pPr marL="342900" indent="-342900"/>
            <a:r>
              <a:rPr lang="en-US" altLang="zh-CN" sz="2800" b="1" dirty="0" smtClean="0">
                <a:latin typeface="Times New Roman" panose="02020603050405020304" pitchFamily="18" charset="0"/>
                <a:cs typeface="Times New Roman" panose="02020603050405020304" pitchFamily="18" charset="0"/>
              </a:rPr>
              <a:t>    ______________________________________?</a:t>
            </a:r>
          </a:p>
          <a:p>
            <a:pPr marL="342900" indent="-342900"/>
            <a:r>
              <a:rPr lang="en-US" altLang="zh-CN" sz="2800" b="1" dirty="0" smtClean="0">
                <a:latin typeface="Times New Roman" panose="02020603050405020304" pitchFamily="18" charset="0"/>
                <a:cs typeface="Times New Roman" panose="02020603050405020304" pitchFamily="18" charset="0"/>
              </a:rPr>
              <a:t>2. England, is, the, London, city, of, capital</a:t>
            </a:r>
          </a:p>
          <a:p>
            <a:pPr marL="342900" indent="-342900"/>
            <a:r>
              <a:rPr lang="en-US" altLang="zh-CN" sz="2800" b="1" dirty="0" smtClean="0">
                <a:latin typeface="Times New Roman" panose="02020603050405020304" pitchFamily="18" charset="0"/>
                <a:cs typeface="Times New Roman" panose="02020603050405020304" pitchFamily="18" charset="0"/>
              </a:rPr>
              <a:t>    ______________________________________.</a:t>
            </a:r>
          </a:p>
          <a:p>
            <a:pPr marL="342900" indent="-342900"/>
            <a:r>
              <a:rPr lang="en-US" altLang="zh-CN" sz="2800" b="1" dirty="0" smtClean="0">
                <a:latin typeface="Times New Roman" panose="02020603050405020304" pitchFamily="18" charset="0"/>
                <a:cs typeface="Times New Roman" panose="02020603050405020304" pitchFamily="18" charset="0"/>
              </a:rPr>
              <a:t>3. world’s, the, continent, is, Asia, largest</a:t>
            </a:r>
          </a:p>
          <a:p>
            <a:pPr marL="342900" indent="-342900"/>
            <a:r>
              <a:rPr lang="en-US" altLang="zh-CN" sz="2800" b="1" dirty="0" smtClean="0">
                <a:latin typeface="Times New Roman" panose="02020603050405020304" pitchFamily="18" charset="0"/>
                <a:cs typeface="Times New Roman" panose="02020603050405020304" pitchFamily="18" charset="0"/>
              </a:rPr>
              <a:t>    ______________________________________.</a:t>
            </a:r>
            <a:endParaRPr lang="zh-CN" alt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99592" y="1988840"/>
            <a:ext cx="6552728"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What languages do people speak in Asia</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83568" y="2852936"/>
            <a:ext cx="6264696"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London is the capital city of England</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755576" y="3717032"/>
            <a:ext cx="5904656" cy="523220"/>
          </a:xfrm>
          <a:prstGeom prst="rect">
            <a:avLst/>
          </a:prstGeom>
          <a:noFill/>
        </p:spPr>
        <p:txBody>
          <a:bodyPr wrap="square" rtlCol="0">
            <a:spAutoFit/>
          </a:bodyPr>
          <a:lstStyle/>
          <a:p>
            <a:pPr algn="ctr"/>
            <a:r>
              <a:rPr lang="en-US" altLang="zh-CN" sz="2800" b="1" dirty="0" smtClean="0">
                <a:solidFill>
                  <a:srgbClr val="FF0000"/>
                </a:solidFill>
                <a:latin typeface="Times New Roman" panose="02020603050405020304" pitchFamily="18" charset="0"/>
                <a:cs typeface="Times New Roman" panose="02020603050405020304" pitchFamily="18" charset="0"/>
              </a:rPr>
              <a:t>Asia is the world’s largest continent</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pic>
        <p:nvPicPr>
          <p:cNvPr id="7" name="图片 6" descr="z1.gif"/>
          <p:cNvPicPr>
            <a:picLocks noChangeAspect="1"/>
          </p:cNvPicPr>
          <p:nvPr/>
        </p:nvPicPr>
        <p:blipFill>
          <a:blip r:embed="rId2" cstate="print"/>
          <a:stretch>
            <a:fillRect/>
          </a:stretch>
        </p:blipFill>
        <p:spPr>
          <a:xfrm>
            <a:off x="6012279" y="4234929"/>
            <a:ext cx="2448272" cy="2292846"/>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35961" y="452756"/>
            <a:ext cx="2541904" cy="768349"/>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Summary</a:t>
            </a:r>
          </a:p>
        </p:txBody>
      </p:sp>
      <p:sp>
        <p:nvSpPr>
          <p:cNvPr id="46083" name="Text Box 5"/>
          <p:cNvSpPr txBox="1">
            <a:spLocks noChangeArrowheads="1"/>
          </p:cNvSpPr>
          <p:nvPr/>
        </p:nvSpPr>
        <p:spPr bwMode="auto">
          <a:xfrm>
            <a:off x="494968" y="1221001"/>
            <a:ext cx="7489825" cy="3784600"/>
          </a:xfrm>
          <a:prstGeom prst="rect">
            <a:avLst/>
          </a:prstGeom>
          <a:noFill/>
          <a:ln w="9525">
            <a:noFill/>
            <a:miter lim="800000"/>
          </a:ln>
        </p:spPr>
        <p:txBody>
          <a:bodyPr>
            <a:spAutoFit/>
          </a:bodyPr>
          <a:lstStyle/>
          <a:p>
            <a:pPr marL="342900" indent="-342900" fontAlgn="auto">
              <a:lnSpc>
                <a:spcPct val="150000"/>
              </a:lnSpc>
              <a:spcBef>
                <a:spcPts val="0"/>
              </a:spcBef>
            </a:pPr>
            <a:r>
              <a:rPr lang="en-US" altLang="zh-CN" sz="3200" b="1" dirty="0">
                <a:latin typeface="Times New Roman" panose="02020603050405020304" pitchFamily="18" charset="0"/>
              </a:rPr>
              <a:t>1. Learn some new words and expressions.</a:t>
            </a:r>
          </a:p>
          <a:p>
            <a:pPr marL="342900" indent="-342900" fontAlgn="auto">
              <a:lnSpc>
                <a:spcPct val="150000"/>
              </a:lnSpc>
              <a:spcBef>
                <a:spcPts val="0"/>
              </a:spcBef>
            </a:pPr>
            <a:r>
              <a:rPr lang="en-US" altLang="zh-CN" sz="3200" b="1" dirty="0">
                <a:latin typeface="Times New Roman" panose="02020603050405020304" pitchFamily="18" charset="0"/>
              </a:rPr>
              <a:t>2. </a:t>
            </a:r>
            <a:r>
              <a:rPr lang="en-US" altLang="zh-CN" sz="3200" b="1" dirty="0" smtClean="0">
                <a:latin typeface="Times New Roman" panose="02020603050405020304" pitchFamily="18" charset="0"/>
              </a:rPr>
              <a:t>Get to know the importance of body language, and understand how to communicate with people properly by using body language.</a:t>
            </a:r>
          </a:p>
        </p:txBody>
      </p:sp>
      <p:pic>
        <p:nvPicPr>
          <p:cNvPr id="6" name="图片 5" descr="8a.jpg"/>
          <p:cNvPicPr>
            <a:picLocks noChangeAspect="1"/>
          </p:cNvPicPr>
          <p:nvPr/>
        </p:nvPicPr>
        <p:blipFill>
          <a:blip r:embed="rId2" cstate="email"/>
          <a:stretch>
            <a:fillRect/>
          </a:stretch>
        </p:blipFill>
        <p:spPr>
          <a:xfrm>
            <a:off x="5147945" y="4174490"/>
            <a:ext cx="3359785" cy="2360930"/>
          </a:xfrm>
          <a:prstGeom prst="rect">
            <a:avLst/>
          </a:prstGeom>
        </p:spPr>
      </p:pic>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01316" y="568960"/>
            <a:ext cx="2852420" cy="768350"/>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Homework</a:t>
            </a:r>
          </a:p>
        </p:txBody>
      </p:sp>
      <p:sp>
        <p:nvSpPr>
          <p:cNvPr id="47107" name="Text Box 5"/>
          <p:cNvSpPr txBox="1">
            <a:spLocks noChangeArrowheads="1"/>
          </p:cNvSpPr>
          <p:nvPr/>
        </p:nvSpPr>
        <p:spPr bwMode="auto">
          <a:xfrm>
            <a:off x="611560" y="1844675"/>
            <a:ext cx="8137153" cy="2061210"/>
          </a:xfrm>
          <a:prstGeom prst="rect">
            <a:avLst/>
          </a:prstGeom>
          <a:noFill/>
          <a:ln w="9525">
            <a:noFill/>
            <a:miter lim="800000"/>
          </a:ln>
        </p:spPr>
        <p:txBody>
          <a:bodyPr wrap="square">
            <a:spAutoFit/>
          </a:bodyPr>
          <a:lstStyle/>
          <a:p>
            <a:pPr>
              <a:spcBef>
                <a:spcPct val="50000"/>
              </a:spcBef>
            </a:pPr>
            <a:r>
              <a:rPr lang="en-US" altLang="zh-CN" sz="3200" b="1" dirty="0" smtClean="0">
                <a:latin typeface="Times New Roman" panose="02020603050405020304" pitchFamily="18" charset="0"/>
              </a:rPr>
              <a:t>1. Recite the words and phrases in this lesson.</a:t>
            </a:r>
          </a:p>
          <a:p>
            <a:pPr>
              <a:spcBef>
                <a:spcPct val="50000"/>
              </a:spcBef>
            </a:pPr>
            <a:r>
              <a:rPr lang="en-US" altLang="zh-CN" sz="3200" b="1" dirty="0" smtClean="0">
                <a:latin typeface="Times New Roman" panose="02020603050405020304" pitchFamily="18" charset="0"/>
              </a:rPr>
              <a:t>2. Introduce other body languages </a:t>
            </a:r>
          </a:p>
          <a:p>
            <a:pPr>
              <a:spcBef>
                <a:spcPct val="50000"/>
              </a:spcBef>
            </a:pPr>
            <a:r>
              <a:rPr lang="en-US" altLang="zh-CN" sz="3200" b="1" dirty="0" smtClean="0">
                <a:latin typeface="Times New Roman" panose="02020603050405020304" pitchFamily="18" charset="0"/>
              </a:rPr>
              <a:t>3. Preview next lesson </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Text Box 6"/>
          <p:cNvSpPr txBox="1">
            <a:spLocks noChangeArrowheads="1"/>
          </p:cNvSpPr>
          <p:nvPr/>
        </p:nvSpPr>
        <p:spPr bwMode="auto">
          <a:xfrm>
            <a:off x="1187624" y="1628800"/>
            <a:ext cx="6192688" cy="645160"/>
          </a:xfrm>
          <a:prstGeom prst="rect">
            <a:avLst/>
          </a:prstGeom>
          <a:noFill/>
          <a:ln w="9525">
            <a:noFill/>
            <a:miter lim="800000"/>
          </a:ln>
        </p:spPr>
        <p:txBody>
          <a:bodyPr wrap="square">
            <a:spAutoFit/>
          </a:bodyPr>
          <a:lstStyle/>
          <a:p>
            <a:pPr algn="ctr">
              <a:spcBef>
                <a:spcPct val="50000"/>
              </a:spcBef>
            </a:pPr>
            <a:r>
              <a:rPr lang="en-US" altLang="zh-CN" sz="3600" b="1" dirty="0" smtClean="0">
                <a:solidFill>
                  <a:srgbClr val="7030A0"/>
                </a:solidFill>
                <a:latin typeface="Times New Roman" panose="02020603050405020304" pitchFamily="18" charset="0"/>
              </a:rPr>
              <a:t>What is body language?</a:t>
            </a:r>
          </a:p>
        </p:txBody>
      </p:sp>
      <p:sp>
        <p:nvSpPr>
          <p:cNvPr id="5" name="矩形 4"/>
          <p:cNvSpPr/>
          <p:nvPr/>
        </p:nvSpPr>
        <p:spPr>
          <a:xfrm>
            <a:off x="2748915" y="527685"/>
            <a:ext cx="3209290" cy="768350"/>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Warming up</a:t>
            </a:r>
          </a:p>
        </p:txBody>
      </p:sp>
      <p:sp>
        <p:nvSpPr>
          <p:cNvPr id="8" name="TextBox 7"/>
          <p:cNvSpPr txBox="1"/>
          <p:nvPr/>
        </p:nvSpPr>
        <p:spPr>
          <a:xfrm>
            <a:off x="435610" y="2420620"/>
            <a:ext cx="8312785" cy="3046095"/>
          </a:xfrm>
          <a:prstGeom prst="rect">
            <a:avLst/>
          </a:prstGeom>
          <a:noFill/>
        </p:spPr>
        <p:txBody>
          <a:bodyPr wrap="square" rtlCol="0">
            <a:spAutoFit/>
          </a:bodyPr>
          <a:lstStyle/>
          <a:p>
            <a:pPr fontAlgn="auto">
              <a:lnSpc>
                <a:spcPct val="150000"/>
              </a:lnSpc>
            </a:pPr>
            <a:r>
              <a:rPr lang="en-US" altLang="zh-CN" sz="3200" b="1" dirty="0" smtClean="0">
                <a:latin typeface="Times New Roman" panose="02020603050405020304" pitchFamily="18" charset="0"/>
                <a:cs typeface="Times New Roman" panose="02020603050405020304" pitchFamily="18" charset="0"/>
              </a:rPr>
              <a:t>Body language is </a:t>
            </a:r>
            <a:r>
              <a:rPr lang="en-US" altLang="zh-CN" sz="3200" b="1" dirty="0" smtClean="0">
                <a:solidFill>
                  <a:srgbClr val="FF0000"/>
                </a:solidFill>
                <a:latin typeface="Times New Roman" panose="02020603050405020304" pitchFamily="18" charset="0"/>
                <a:cs typeface="Times New Roman" panose="02020603050405020304" pitchFamily="18" charset="0"/>
              </a:rPr>
              <a:t>gestures </a:t>
            </a:r>
            <a:r>
              <a:rPr lang="en-US" altLang="zh-CN" sz="3200" b="1" dirty="0" smtClean="0">
                <a:latin typeface="Times New Roman" panose="02020603050405020304" pitchFamily="18" charset="0"/>
                <a:cs typeface="Times New Roman" panose="02020603050405020304" pitchFamily="18" charset="0"/>
              </a:rPr>
              <a:t>(</a:t>
            </a:r>
            <a:r>
              <a:rPr lang="zh-CN" altLang="en-US" sz="3200" b="1" dirty="0" smtClean="0">
                <a:latin typeface="Times New Roman" panose="02020603050405020304" pitchFamily="18" charset="0"/>
                <a:cs typeface="Times New Roman" panose="02020603050405020304" pitchFamily="18" charset="0"/>
              </a:rPr>
              <a:t>姿势；手势</a:t>
            </a:r>
            <a:r>
              <a:rPr lang="en-US" altLang="zh-CN" sz="3200" b="1" dirty="0" smtClean="0">
                <a:latin typeface="Times New Roman" panose="02020603050405020304" pitchFamily="18" charset="0"/>
                <a:cs typeface="Times New Roman" panose="02020603050405020304" pitchFamily="18" charset="0"/>
              </a:rPr>
              <a:t>) or </a:t>
            </a:r>
            <a:r>
              <a:rPr lang="en-US" altLang="zh-CN" sz="3200" b="1" dirty="0" smtClean="0">
                <a:solidFill>
                  <a:srgbClr val="FF0000"/>
                </a:solidFill>
                <a:latin typeface="Times New Roman" panose="02020603050405020304" pitchFamily="18" charset="0"/>
                <a:cs typeface="Times New Roman" panose="02020603050405020304" pitchFamily="18" charset="0"/>
              </a:rPr>
              <a:t>body movements </a:t>
            </a:r>
            <a:r>
              <a:rPr lang="en-US" altLang="zh-CN" sz="3200" b="1" dirty="0" smtClean="0">
                <a:latin typeface="Times New Roman" panose="02020603050405020304" pitchFamily="18" charset="0"/>
                <a:cs typeface="Times New Roman" panose="02020603050405020304" pitchFamily="18" charset="0"/>
              </a:rPr>
              <a:t>(</a:t>
            </a:r>
            <a:r>
              <a:rPr lang="zh-CN" altLang="en-US" sz="3200" b="1" dirty="0" smtClean="0">
                <a:latin typeface="Times New Roman" panose="02020603050405020304" pitchFamily="18" charset="0"/>
                <a:cs typeface="Times New Roman" panose="02020603050405020304" pitchFamily="18" charset="0"/>
              </a:rPr>
              <a:t>肢体动作</a:t>
            </a:r>
            <a:r>
              <a:rPr lang="en-US" altLang="zh-CN" sz="3200" b="1" dirty="0" smtClean="0">
                <a:latin typeface="Times New Roman" panose="02020603050405020304" pitchFamily="18" charset="0"/>
                <a:cs typeface="Times New Roman" panose="02020603050405020304" pitchFamily="18" charset="0"/>
              </a:rPr>
              <a:t>) and </a:t>
            </a:r>
            <a:r>
              <a:rPr lang="en-US" altLang="zh-CN" sz="3200" b="1" dirty="0" smtClean="0">
                <a:solidFill>
                  <a:srgbClr val="FF0000"/>
                </a:solidFill>
                <a:latin typeface="Times New Roman" panose="02020603050405020304" pitchFamily="18" charset="0"/>
                <a:cs typeface="Times New Roman" panose="02020603050405020304" pitchFamily="18" charset="0"/>
              </a:rPr>
              <a:t>facial expressions </a:t>
            </a:r>
            <a:r>
              <a:rPr lang="en-US" altLang="zh-CN" sz="3200" b="1" dirty="0" smtClean="0">
                <a:latin typeface="Times New Roman" panose="02020603050405020304" pitchFamily="18" charset="0"/>
                <a:cs typeface="Times New Roman" panose="02020603050405020304" pitchFamily="18" charset="0"/>
              </a:rPr>
              <a:t>(</a:t>
            </a:r>
            <a:r>
              <a:rPr lang="zh-CN" altLang="en-US" sz="3200" b="1" dirty="0" smtClean="0">
                <a:latin typeface="Times New Roman" panose="02020603050405020304" pitchFamily="18" charset="0"/>
                <a:cs typeface="Times New Roman" panose="02020603050405020304" pitchFamily="18" charset="0"/>
              </a:rPr>
              <a:t>面部表情</a:t>
            </a:r>
            <a:r>
              <a:rPr lang="en-US" altLang="zh-CN" sz="3200" b="1" dirty="0" smtClean="0">
                <a:latin typeface="Times New Roman" panose="02020603050405020304" pitchFamily="18" charset="0"/>
                <a:cs typeface="Times New Roman" panose="02020603050405020304" pitchFamily="18" charset="0"/>
              </a:rPr>
              <a:t>) that show other people what we are thinking or feeling.</a:t>
            </a:r>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10845" y="721360"/>
            <a:ext cx="8136890" cy="155892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a:p>
        </p:txBody>
      </p:sp>
      <p:sp>
        <p:nvSpPr>
          <p:cNvPr id="9" name="TextBox 8"/>
          <p:cNvSpPr txBox="1"/>
          <p:nvPr/>
        </p:nvSpPr>
        <p:spPr>
          <a:xfrm>
            <a:off x="517263" y="721266"/>
            <a:ext cx="8568952" cy="1568450"/>
          </a:xfrm>
          <a:prstGeom prst="rect">
            <a:avLst/>
          </a:prstGeom>
          <a:noFill/>
        </p:spPr>
        <p:txBody>
          <a:bodyPr wrap="square" rtlCol="0">
            <a:spAutoFit/>
          </a:bodyPr>
          <a:lstStyle/>
          <a:p>
            <a:pPr fontAlgn="auto">
              <a:lnSpc>
                <a:spcPct val="150000"/>
              </a:lnSpc>
            </a:pPr>
            <a:r>
              <a:rPr lang="en-US" altLang="zh-CN" sz="3200" b="1" dirty="0" smtClean="0">
                <a:latin typeface="Times New Roman" panose="02020603050405020304" pitchFamily="18" charset="0"/>
                <a:cs typeface="Times New Roman" panose="02020603050405020304" pitchFamily="18" charset="0"/>
              </a:rPr>
              <a:t>Let’s read body language from the </a:t>
            </a:r>
          </a:p>
          <a:p>
            <a:pPr fontAlgn="auto">
              <a:lnSpc>
                <a:spcPct val="150000"/>
              </a:lnSpc>
            </a:pPr>
            <a:r>
              <a:rPr lang="en-US" altLang="zh-CN" sz="3200" b="1" dirty="0" smtClean="0">
                <a:latin typeface="Times New Roman" panose="02020603050405020304" pitchFamily="18" charset="0"/>
                <a:cs typeface="Times New Roman" panose="02020603050405020304" pitchFamily="18" charset="0"/>
              </a:rPr>
              <a:t>perspective of psychology. </a:t>
            </a:r>
          </a:p>
        </p:txBody>
      </p:sp>
      <p:pic>
        <p:nvPicPr>
          <p:cNvPr id="10" name="图片 9" descr="l1.jpg"/>
          <p:cNvPicPr>
            <a:picLocks noChangeAspect="1"/>
          </p:cNvPicPr>
          <p:nvPr/>
        </p:nvPicPr>
        <p:blipFill>
          <a:blip r:embed="rId4" cstate="print"/>
          <a:stretch>
            <a:fillRect/>
          </a:stretch>
        </p:blipFill>
        <p:spPr>
          <a:xfrm>
            <a:off x="634807" y="2636912"/>
            <a:ext cx="2857500" cy="2857500"/>
          </a:xfrm>
          <a:prstGeom prst="rect">
            <a:avLst/>
          </a:prstGeom>
        </p:spPr>
      </p:pic>
      <p:pic>
        <p:nvPicPr>
          <p:cNvPr id="11" name="图片 10" descr="l.jpg"/>
          <p:cNvPicPr>
            <a:picLocks noChangeAspect="1"/>
          </p:cNvPicPr>
          <p:nvPr/>
        </p:nvPicPr>
        <p:blipFill>
          <a:blip r:embed="rId5" cstate="email"/>
          <a:stretch>
            <a:fillRect/>
          </a:stretch>
        </p:blipFill>
        <p:spPr>
          <a:xfrm>
            <a:off x="5099660" y="2525916"/>
            <a:ext cx="2449438" cy="3079229"/>
          </a:xfrm>
          <a:prstGeom prst="rect">
            <a:avLst/>
          </a:prstGeom>
          <a:ln>
            <a:noFill/>
          </a:ln>
          <a:effectLst>
            <a:softEdge rad="112500"/>
          </a:effectLst>
        </p:spPr>
      </p:pic>
      <p:sp>
        <p:nvSpPr>
          <p:cNvPr id="12" name="TextBox 11"/>
          <p:cNvSpPr txBox="1"/>
          <p:nvPr/>
        </p:nvSpPr>
        <p:spPr>
          <a:xfrm>
            <a:off x="2268250" y="5605368"/>
            <a:ext cx="4608512" cy="584775"/>
          </a:xfrm>
          <a:prstGeom prst="rect">
            <a:avLst/>
          </a:prstGeom>
          <a:noFill/>
        </p:spPr>
        <p:txBody>
          <a:bodyPr wrap="square" rtlCol="0">
            <a:spAutoFit/>
          </a:bodyPr>
          <a:lstStyle/>
          <a:p>
            <a:pPr algn="ctr"/>
            <a:r>
              <a:rPr lang="en-US" altLang="zh-CN" sz="3200" b="1" dirty="0" smtClean="0">
                <a:solidFill>
                  <a:srgbClr val="FF0000"/>
                </a:solidFill>
                <a:latin typeface="Times New Roman" panose="02020603050405020304" pitchFamily="18" charset="0"/>
                <a:cs typeface="Times New Roman" panose="02020603050405020304" pitchFamily="18" charset="0"/>
              </a:rPr>
              <a:t>refuse or self-protection</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Scale>
                                      <p:cBhvr>
                                        <p:cTn id="7" dur="500" decel="50000" fill="hold">
                                          <p:stCondLst>
                                            <p:cond delay="0"/>
                                          </p:stCondLst>
                                        </p:cTn>
                                        <p:tgtEl>
                                          <p:spTgt spid="1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500" decel="50000" fill="hold">
                                          <p:stCondLst>
                                            <p:cond delay="0"/>
                                          </p:stCondLst>
                                        </p:cTn>
                                        <p:tgtEl>
                                          <p:spTgt spid="12">
                                            <p:txEl>
                                              <p:pRg st="0" end="0"/>
                                            </p:txEl>
                                          </p:spTgt>
                                        </p:tgtEl>
                                        <p:attrNameLst>
                                          <p:attrName>ppt_x</p:attrName>
                                          <p:attrName>ppt_y</p:attrName>
                                        </p:attrNameLst>
                                      </p:cBhvr>
                                    </p:animMotion>
                                    <p:animEffect transition="in" filter="fade">
                                      <p:cBhvr>
                                        <p:cTn id="9"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l3.jpg"/>
          <p:cNvPicPr>
            <a:picLocks noChangeAspect="1"/>
          </p:cNvPicPr>
          <p:nvPr/>
        </p:nvPicPr>
        <p:blipFill>
          <a:blip r:embed="rId2" cstate="email"/>
          <a:stretch>
            <a:fillRect/>
          </a:stretch>
        </p:blipFill>
        <p:spPr>
          <a:xfrm>
            <a:off x="395536" y="692696"/>
            <a:ext cx="3528392" cy="326496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6" name="图片 5" descr="l4.jpg"/>
          <p:cNvPicPr>
            <a:picLocks noChangeAspect="1"/>
          </p:cNvPicPr>
          <p:nvPr/>
        </p:nvPicPr>
        <p:blipFill>
          <a:blip r:embed="rId3" cstate="email"/>
          <a:stretch>
            <a:fillRect/>
          </a:stretch>
        </p:blipFill>
        <p:spPr>
          <a:xfrm>
            <a:off x="3924176" y="3129662"/>
            <a:ext cx="4536504" cy="3181350"/>
          </a:xfrm>
          <a:prstGeom prst="rect">
            <a:avLst/>
          </a:prstGeom>
          <a:ln w="190500" cap="sq">
            <a:solidFill>
              <a:srgbClr val="C8C6BD"/>
            </a:solidFill>
            <a:prstDash val="solid"/>
            <a:miter lim="800000"/>
            <a:headEnd/>
            <a:tailEnd/>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Box 6"/>
          <p:cNvSpPr txBox="1"/>
          <p:nvPr/>
        </p:nvSpPr>
        <p:spPr>
          <a:xfrm>
            <a:off x="4637400" y="1556673"/>
            <a:ext cx="3312368" cy="584775"/>
          </a:xfrm>
          <a:prstGeom prst="rect">
            <a:avLst/>
          </a:prstGeom>
          <a:noFill/>
        </p:spPr>
        <p:txBody>
          <a:bodyPr wrap="square" rtlCol="0">
            <a:spAutoFit/>
          </a:bodyPr>
          <a:lstStyle/>
          <a:p>
            <a:pPr algn="ctr"/>
            <a:r>
              <a:rPr lang="en-US" altLang="zh-CN" sz="3200" b="1" dirty="0" smtClean="0">
                <a:solidFill>
                  <a:srgbClr val="FF0000"/>
                </a:solidFill>
                <a:latin typeface="Times New Roman" panose="02020603050405020304" pitchFamily="18" charset="0"/>
                <a:cs typeface="Times New Roman" panose="02020603050405020304" pitchFamily="18" charset="0"/>
              </a:rPr>
              <a:t>pay attention to</a:t>
            </a:r>
            <a:endParaRPr lang="zh-CN" altLang="en-US" sz="3200" b="1"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hh.jpg"/>
          <p:cNvPicPr>
            <a:picLocks noChangeAspect="1"/>
          </p:cNvPicPr>
          <p:nvPr/>
        </p:nvPicPr>
        <p:blipFill>
          <a:blip r:embed="rId2" cstate="email"/>
          <a:stretch>
            <a:fillRect/>
          </a:stretch>
        </p:blipFill>
        <p:spPr>
          <a:xfrm>
            <a:off x="474023" y="3579743"/>
            <a:ext cx="4248472" cy="2883793"/>
          </a:xfrm>
          <a:prstGeom prst="rect">
            <a:avLst/>
          </a:prstGeom>
        </p:spPr>
      </p:pic>
      <p:sp>
        <p:nvSpPr>
          <p:cNvPr id="9" name="TextBox 8"/>
          <p:cNvSpPr txBox="1"/>
          <p:nvPr/>
        </p:nvSpPr>
        <p:spPr>
          <a:xfrm>
            <a:off x="4483353" y="4429110"/>
            <a:ext cx="4248472" cy="1568450"/>
          </a:xfrm>
          <a:prstGeom prst="rect">
            <a:avLst/>
          </a:prstGeom>
          <a:noFill/>
        </p:spPr>
        <p:txBody>
          <a:bodyPr wrap="square" rtlCol="0">
            <a:spAutoFit/>
          </a:bodyPr>
          <a:lstStyle/>
          <a:p>
            <a:pPr algn="ctr" fontAlgn="auto">
              <a:lnSpc>
                <a:spcPct val="150000"/>
              </a:lnSpc>
            </a:pPr>
            <a:r>
              <a:rPr lang="en-US" altLang="zh-CN" sz="3200" b="1" dirty="0" smtClean="0">
                <a:solidFill>
                  <a:srgbClr val="FF0000"/>
                </a:solidFill>
                <a:latin typeface="Times New Roman" panose="02020603050405020304" pitchFamily="18" charset="0"/>
                <a:cs typeface="Times New Roman" panose="02020603050405020304" pitchFamily="18" charset="0"/>
              </a:rPr>
              <a:t>maybe  anxious </a:t>
            </a:r>
          </a:p>
          <a:p>
            <a:pPr algn="ctr" fontAlgn="auto">
              <a:lnSpc>
                <a:spcPct val="150000"/>
              </a:lnSpc>
            </a:pPr>
            <a:r>
              <a:rPr lang="en-US" altLang="zh-CN" sz="3200" b="1" dirty="0" smtClean="0">
                <a:solidFill>
                  <a:srgbClr val="FF0000"/>
                </a:solidFill>
                <a:latin typeface="Times New Roman" panose="02020603050405020304" pitchFamily="18" charset="0"/>
                <a:cs typeface="Times New Roman" panose="02020603050405020304" pitchFamily="18" charset="0"/>
              </a:rPr>
              <a:t>or hurried</a:t>
            </a:r>
          </a:p>
        </p:txBody>
      </p:sp>
      <p:sp>
        <p:nvSpPr>
          <p:cNvPr id="75782" name="Text Box 6"/>
          <p:cNvSpPr txBox="1">
            <a:spLocks noChangeArrowheads="1"/>
          </p:cNvSpPr>
          <p:nvPr/>
        </p:nvSpPr>
        <p:spPr bwMode="auto">
          <a:xfrm>
            <a:off x="5099368" y="1662748"/>
            <a:ext cx="2736850" cy="583565"/>
          </a:xfrm>
          <a:prstGeom prst="rect">
            <a:avLst/>
          </a:prstGeom>
          <a:noFill/>
          <a:ln w="9525">
            <a:noFill/>
            <a:miter lim="800000"/>
          </a:ln>
        </p:spPr>
        <p:txBody>
          <a:bodyPr>
            <a:spAutoFit/>
          </a:bodyPr>
          <a:lstStyle/>
          <a:p>
            <a:pPr algn="ctr">
              <a:spcBef>
                <a:spcPct val="50000"/>
              </a:spcBef>
            </a:pPr>
            <a:r>
              <a:rPr lang="en-US" altLang="zh-CN" sz="3200" b="1" dirty="0" smtClean="0">
                <a:solidFill>
                  <a:srgbClr val="FF0000"/>
                </a:solidFill>
                <a:latin typeface="Times New Roman" panose="02020603050405020304" pitchFamily="18" charset="0"/>
              </a:rPr>
              <a:t>helpless</a:t>
            </a:r>
            <a:endParaRPr lang="en-US" altLang="zh-CN" sz="3200" b="1" dirty="0">
              <a:solidFill>
                <a:srgbClr val="FF0000"/>
              </a:solidFill>
              <a:latin typeface="Times New Roman" panose="02020603050405020304" pitchFamily="18" charset="0"/>
            </a:endParaRPr>
          </a:p>
        </p:txBody>
      </p:sp>
      <p:pic>
        <p:nvPicPr>
          <p:cNvPr id="2" name="图片 1" descr="l5.jpg"/>
          <p:cNvPicPr>
            <a:picLocks noChangeAspect="1"/>
          </p:cNvPicPr>
          <p:nvPr/>
        </p:nvPicPr>
        <p:blipFill>
          <a:blip r:embed="rId3" cstate="print"/>
          <a:stretch>
            <a:fillRect/>
          </a:stretch>
        </p:blipFill>
        <p:spPr>
          <a:xfrm>
            <a:off x="751840" y="739140"/>
            <a:ext cx="4251960" cy="2681605"/>
          </a:xfrm>
          <a:prstGeom prst="rect">
            <a:avLst/>
          </a:prstGeom>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82"/>
                                        </p:tgtEl>
                                        <p:attrNameLst>
                                          <p:attrName>style.visibility</p:attrName>
                                        </p:attrNameLst>
                                      </p:cBhvr>
                                      <p:to>
                                        <p:strVal val="visible"/>
                                      </p:to>
                                    </p:set>
                                    <p:anim calcmode="lin" valueType="num">
                                      <p:cBhvr additive="base">
                                        <p:cTn id="7" dur="500" fill="hold"/>
                                        <p:tgtEl>
                                          <p:spTgt spid="75782"/>
                                        </p:tgtEl>
                                        <p:attrNameLst>
                                          <p:attrName>ppt_x</p:attrName>
                                        </p:attrNameLst>
                                      </p:cBhvr>
                                      <p:tavLst>
                                        <p:tav tm="0">
                                          <p:val>
                                            <p:strVal val="#ppt_x"/>
                                          </p:val>
                                        </p:tav>
                                        <p:tav tm="100000">
                                          <p:val>
                                            <p:strVal val="#ppt_x"/>
                                          </p:val>
                                        </p:tav>
                                      </p:tavLst>
                                    </p:anim>
                                    <p:anim calcmode="lin" valueType="num">
                                      <p:cBhvr additive="base">
                                        <p:cTn id="8" dur="500" fill="hold"/>
                                        <p:tgtEl>
                                          <p:spTgt spid="7578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578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nvSpPr>
        <p:spPr>
          <a:xfrm>
            <a:off x="1691680" y="692696"/>
            <a:ext cx="5904656" cy="10081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zh-CN" altLang="en-US"/>
          </a:p>
        </p:txBody>
      </p:sp>
      <p:sp>
        <p:nvSpPr>
          <p:cNvPr id="7" name="TextBox 6"/>
          <p:cNvSpPr txBox="1"/>
          <p:nvPr/>
        </p:nvSpPr>
        <p:spPr>
          <a:xfrm>
            <a:off x="1907704" y="908720"/>
            <a:ext cx="5400600" cy="584775"/>
          </a:xfrm>
          <a:prstGeom prst="rect">
            <a:avLst/>
          </a:prstGeom>
          <a:noFill/>
        </p:spPr>
        <p:txBody>
          <a:bodyPr wrap="square" rtlCol="0">
            <a:spAutoFit/>
          </a:bodyPr>
          <a:lstStyle/>
          <a:p>
            <a:pPr algn="ctr"/>
            <a:r>
              <a:rPr lang="en-US" altLang="zh-CN" sz="3200" b="1" dirty="0" smtClean="0">
                <a:latin typeface="Times New Roman" panose="02020603050405020304" pitchFamily="18" charset="0"/>
                <a:cs typeface="Times New Roman" panose="02020603050405020304" pitchFamily="18" charset="0"/>
              </a:rPr>
              <a:t>Play and Guess</a:t>
            </a:r>
            <a:endParaRPr lang="zh-CN" altLang="en-US"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539552" y="1701185"/>
            <a:ext cx="8136904" cy="2030095"/>
          </a:xfrm>
          <a:prstGeom prst="rect">
            <a:avLst/>
          </a:prstGeom>
          <a:noFill/>
        </p:spPr>
        <p:txBody>
          <a:bodyPr wrap="square" rtlCol="0">
            <a:spAutoFit/>
          </a:bodyPr>
          <a:lstStyle/>
          <a:p>
            <a:pPr fontAlgn="auto">
              <a:lnSpc>
                <a:spcPct val="150000"/>
              </a:lnSpc>
            </a:pPr>
            <a:r>
              <a:rPr lang="en-US" altLang="zh-CN" sz="2800" b="1" dirty="0" smtClean="0">
                <a:solidFill>
                  <a:srgbClr val="FF0000"/>
                </a:solidFill>
                <a:latin typeface="Times New Roman" panose="02020603050405020304" pitchFamily="18" charset="0"/>
                <a:cs typeface="Times New Roman" panose="02020603050405020304" pitchFamily="18" charset="0"/>
              </a:rPr>
              <a:t>One acts using body language, and the other guesses whether he or she is lying by observing his or her body language and words.</a:t>
            </a:r>
            <a:endParaRPr lang="zh-CN" altLang="en-US" sz="2800" b="1" dirty="0">
              <a:solidFill>
                <a:srgbClr val="FF0000"/>
              </a:solidFill>
              <a:latin typeface="Times New Roman" panose="02020603050405020304" pitchFamily="18" charset="0"/>
              <a:cs typeface="Times New Roman" panose="02020603050405020304" pitchFamily="18" charset="0"/>
            </a:endParaRPr>
          </a:p>
        </p:txBody>
      </p:sp>
      <p:pic>
        <p:nvPicPr>
          <p:cNvPr id="9" name="图片 8" descr="03.jpg"/>
          <p:cNvPicPr>
            <a:picLocks noChangeAspect="1"/>
          </p:cNvPicPr>
          <p:nvPr/>
        </p:nvPicPr>
        <p:blipFill>
          <a:blip r:embed="rId2" cstate="print"/>
          <a:stretch>
            <a:fillRect/>
          </a:stretch>
        </p:blipFill>
        <p:spPr>
          <a:xfrm>
            <a:off x="4998909" y="3731250"/>
            <a:ext cx="3528392" cy="2708920"/>
          </a:xfrm>
          <a:prstGeom prst="rect">
            <a:avLst/>
          </a:prstGeom>
          <a:ln>
            <a:noFill/>
          </a:ln>
          <a:effectLst>
            <a:outerShdw blurRad="190500" algn="tl" rotWithShape="0">
              <a:srgbClr val="000000">
                <a:alpha val="70000"/>
              </a:srgbClr>
            </a:outerShdw>
          </a:effectLst>
        </p:spPr>
      </p:pic>
      <p:pic>
        <p:nvPicPr>
          <p:cNvPr id="10" name="图片 9" descr="00.jpg"/>
          <p:cNvPicPr>
            <a:picLocks noChangeAspect="1"/>
          </p:cNvPicPr>
          <p:nvPr/>
        </p:nvPicPr>
        <p:blipFill>
          <a:blip r:embed="rId3" cstate="email"/>
          <a:stretch>
            <a:fillRect/>
          </a:stretch>
        </p:blipFill>
        <p:spPr>
          <a:xfrm>
            <a:off x="779145" y="3905250"/>
            <a:ext cx="3546475" cy="2360295"/>
          </a:xfrm>
          <a:prstGeom prst="rect">
            <a:avLst/>
          </a:prstGeom>
        </p:spPr>
      </p:pic>
    </p:spTree>
  </p:cSld>
  <p:clrMapOvr>
    <a:masterClrMapping/>
  </p:clrMapOvr>
  <p:transition spd="med">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5" name="Text Box 13"/>
          <p:cNvSpPr txBox="1">
            <a:spLocks noChangeArrowheads="1"/>
          </p:cNvSpPr>
          <p:nvPr/>
        </p:nvSpPr>
        <p:spPr bwMode="auto">
          <a:xfrm>
            <a:off x="1043305" y="1171525"/>
            <a:ext cx="2535555" cy="5015865"/>
          </a:xfrm>
          <a:prstGeom prst="rect">
            <a:avLst/>
          </a:prstGeom>
          <a:noFill/>
          <a:ln w="9525">
            <a:noFill/>
            <a:miter lim="800000"/>
          </a:ln>
        </p:spPr>
        <p:txBody>
          <a:bodyPr wrap="square">
            <a:spAutoFit/>
          </a:bodyPr>
          <a:lstStyle/>
          <a:p>
            <a:pPr>
              <a:spcBef>
                <a:spcPct val="50000"/>
              </a:spcBef>
            </a:pPr>
            <a:r>
              <a:rPr lang="en-US" altLang="zh-CN" sz="3200" dirty="0" smtClean="0">
                <a:latin typeface="Times New Roman" panose="02020603050405020304" pitchFamily="18" charset="0"/>
              </a:rPr>
              <a:t>   </a:t>
            </a:r>
            <a:r>
              <a:rPr lang="en-US" altLang="zh-CN" sz="3200" b="1" dirty="0" smtClean="0">
                <a:latin typeface="Times New Roman" panose="02020603050405020304" pitchFamily="18" charset="0"/>
              </a:rPr>
              <a:t>greet</a:t>
            </a:r>
          </a:p>
          <a:p>
            <a:pPr>
              <a:spcBef>
                <a:spcPct val="50000"/>
              </a:spcBef>
            </a:pPr>
            <a:r>
              <a:rPr lang="en-US" altLang="zh-CN" sz="3200" b="1" dirty="0" smtClean="0">
                <a:latin typeface="Times New Roman" panose="02020603050405020304" pitchFamily="18" charset="0"/>
              </a:rPr>
              <a:t>  European</a:t>
            </a:r>
          </a:p>
          <a:p>
            <a:pPr>
              <a:spcBef>
                <a:spcPct val="50000"/>
              </a:spcBef>
            </a:pPr>
            <a:r>
              <a:rPr lang="en-US" altLang="zh-CN" sz="3200" b="1" dirty="0" smtClean="0">
                <a:latin typeface="Times New Roman" panose="02020603050405020304" pitchFamily="18" charset="0"/>
              </a:rPr>
              <a:t>  kiss</a:t>
            </a:r>
          </a:p>
          <a:p>
            <a:pPr>
              <a:spcBef>
                <a:spcPct val="50000"/>
              </a:spcBef>
            </a:pPr>
            <a:r>
              <a:rPr lang="en-US" altLang="zh-CN" sz="3200" b="1" dirty="0" smtClean="0">
                <a:latin typeface="Times New Roman" panose="02020603050405020304" pitchFamily="18" charset="0"/>
              </a:rPr>
              <a:t>  cheek</a:t>
            </a:r>
          </a:p>
          <a:p>
            <a:pPr>
              <a:spcBef>
                <a:spcPct val="50000"/>
              </a:spcBef>
            </a:pPr>
            <a:r>
              <a:rPr lang="en-US" altLang="zh-CN" sz="3200" b="1" dirty="0" smtClean="0">
                <a:latin typeface="Times New Roman" panose="02020603050405020304" pitchFamily="18" charset="0"/>
              </a:rPr>
              <a:t>  nod</a:t>
            </a:r>
          </a:p>
          <a:p>
            <a:pPr lvl="0">
              <a:spcBef>
                <a:spcPct val="50000"/>
              </a:spcBef>
            </a:pPr>
            <a:r>
              <a:rPr lang="en-US" altLang="zh-CN" sz="3200" b="1" dirty="0" smtClean="0">
                <a:solidFill>
                  <a:prstClr val="black"/>
                </a:solidFill>
                <a:latin typeface="Times New Roman" panose="02020603050405020304" pitchFamily="18" charset="0"/>
                <a:sym typeface="+mn-ea"/>
              </a:rPr>
              <a:t> thumbs-up</a:t>
            </a:r>
            <a:endParaRPr lang="en-US" altLang="zh-CN" sz="3200" b="1" dirty="0" smtClean="0">
              <a:solidFill>
                <a:prstClr val="black"/>
              </a:solidFill>
              <a:latin typeface="Times New Roman" panose="02020603050405020304" pitchFamily="18" charset="0"/>
            </a:endParaRPr>
          </a:p>
          <a:p>
            <a:pPr lvl="0">
              <a:spcBef>
                <a:spcPct val="50000"/>
              </a:spcBef>
            </a:pPr>
            <a:r>
              <a:rPr lang="en-US" altLang="zh-CN" sz="3200" b="1" dirty="0" smtClean="0">
                <a:solidFill>
                  <a:prstClr val="black"/>
                </a:solidFill>
                <a:latin typeface="Times New Roman" panose="02020603050405020304" pitchFamily="18" charset="0"/>
                <a:sym typeface="+mn-ea"/>
              </a:rPr>
              <a:t>  polite</a:t>
            </a:r>
            <a:endParaRPr lang="en-US" altLang="zh-CN" sz="3200" b="1" dirty="0" smtClean="0">
              <a:latin typeface="Times New Roman" panose="02020603050405020304" pitchFamily="18" charset="0"/>
            </a:endParaRPr>
          </a:p>
        </p:txBody>
      </p:sp>
      <p:sp>
        <p:nvSpPr>
          <p:cNvPr id="8206" name="Text Box 14"/>
          <p:cNvSpPr txBox="1">
            <a:spLocks noChangeArrowheads="1"/>
          </p:cNvSpPr>
          <p:nvPr/>
        </p:nvSpPr>
        <p:spPr bwMode="auto">
          <a:xfrm>
            <a:off x="4067944" y="1171297"/>
            <a:ext cx="4392612" cy="523220"/>
          </a:xfrm>
          <a:prstGeom prst="rect">
            <a:avLst/>
          </a:prstGeom>
          <a:noFill/>
          <a:ln w="9525">
            <a:noFill/>
            <a:miter lim="800000"/>
          </a:ln>
        </p:spPr>
        <p:txBody>
          <a:bodyPr wrap="square">
            <a:spAutoFit/>
          </a:bodyPr>
          <a:lstStyle/>
          <a:p>
            <a:pPr>
              <a:spcBef>
                <a:spcPct val="50000"/>
              </a:spcBef>
            </a:pPr>
            <a:r>
              <a:rPr lang="en-US" altLang="zh-CN" sz="2800" b="1" i="1" dirty="0" smtClean="0">
                <a:solidFill>
                  <a:srgbClr val="FF0000"/>
                </a:solidFill>
                <a:latin typeface="Times New Roman" panose="02020603050405020304" pitchFamily="18" charset="0"/>
                <a:cs typeface="Times New Roman" panose="02020603050405020304" pitchFamily="18" charset="0"/>
              </a:rPr>
              <a:t>v.</a:t>
            </a:r>
            <a:r>
              <a:rPr lang="en-US" altLang="zh-CN" sz="2800" b="1" i="1" dirty="0" smtClean="0">
                <a:solidFill>
                  <a:srgbClr val="FF0000"/>
                </a:solidFill>
                <a:latin typeface="+mn-ea"/>
              </a:rPr>
              <a:t> </a:t>
            </a:r>
            <a:r>
              <a:rPr lang="zh-CN" altLang="en-US" sz="2800" b="1" dirty="0" smtClean="0">
                <a:solidFill>
                  <a:srgbClr val="FF0000"/>
                </a:solidFill>
                <a:latin typeface="+mn-ea"/>
              </a:rPr>
              <a:t>欢迎；迎接</a:t>
            </a:r>
            <a:endParaRPr lang="zh-CN" altLang="en-US" sz="2800" b="1" dirty="0">
              <a:solidFill>
                <a:srgbClr val="FF0000"/>
              </a:solidFill>
              <a:latin typeface="+mn-ea"/>
            </a:endParaRPr>
          </a:p>
        </p:txBody>
      </p:sp>
      <p:sp>
        <p:nvSpPr>
          <p:cNvPr id="8207" name="Text Box 15"/>
          <p:cNvSpPr txBox="1">
            <a:spLocks noChangeArrowheads="1"/>
          </p:cNvSpPr>
          <p:nvPr/>
        </p:nvSpPr>
        <p:spPr bwMode="auto">
          <a:xfrm>
            <a:off x="4067944" y="1963385"/>
            <a:ext cx="4824536" cy="523220"/>
          </a:xfrm>
          <a:prstGeom prst="rect">
            <a:avLst/>
          </a:prstGeom>
          <a:noFill/>
          <a:ln w="9525">
            <a:noFill/>
            <a:miter lim="800000"/>
          </a:ln>
        </p:spPr>
        <p:txBody>
          <a:bodyPr wrap="square">
            <a:spAutoFit/>
          </a:bodyPr>
          <a:lstStyle/>
          <a:p>
            <a:pPr>
              <a:spcBef>
                <a:spcPct val="50000"/>
              </a:spcBef>
            </a:pPr>
            <a:r>
              <a:rPr lang="en-US" altLang="zh-CN" b="1" i="1" dirty="0">
                <a:solidFill>
                  <a:srgbClr val="FF0000"/>
                </a:solidFill>
              </a:rPr>
              <a:t> </a:t>
            </a:r>
            <a:r>
              <a:rPr lang="en-US" altLang="zh-CN" sz="2800" b="1" i="1" dirty="0">
                <a:solidFill>
                  <a:srgbClr val="FF0000"/>
                </a:solidFill>
              </a:rPr>
              <a:t>n.</a:t>
            </a:r>
            <a:r>
              <a:rPr lang="en-US" altLang="zh-CN" sz="2800" b="1" dirty="0">
                <a:solidFill>
                  <a:srgbClr val="FF0000"/>
                </a:solidFill>
              </a:rPr>
              <a:t> </a:t>
            </a:r>
            <a:r>
              <a:rPr lang="zh-CN" altLang="en-US" sz="2800" b="1" dirty="0" smtClean="0">
                <a:solidFill>
                  <a:srgbClr val="FF0000"/>
                </a:solidFill>
              </a:rPr>
              <a:t>欧洲人   </a:t>
            </a:r>
            <a:r>
              <a:rPr lang="en-US" altLang="zh-CN" sz="2800" b="1" dirty="0" smtClean="0">
                <a:solidFill>
                  <a:srgbClr val="FF0000"/>
                </a:solidFill>
              </a:rPr>
              <a:t>adj. </a:t>
            </a:r>
            <a:r>
              <a:rPr lang="zh-CN" altLang="en-US" sz="2800" b="1" dirty="0" smtClean="0">
                <a:solidFill>
                  <a:srgbClr val="FF0000"/>
                </a:solidFill>
              </a:rPr>
              <a:t>欧洲（人）的</a:t>
            </a:r>
            <a:endParaRPr lang="zh-CN" altLang="en-US" sz="2800" b="1" dirty="0">
              <a:solidFill>
                <a:srgbClr val="FF0000"/>
              </a:solidFill>
            </a:endParaRPr>
          </a:p>
        </p:txBody>
      </p:sp>
      <p:sp>
        <p:nvSpPr>
          <p:cNvPr id="8208" name="Text Box 16"/>
          <p:cNvSpPr txBox="1">
            <a:spLocks noChangeArrowheads="1"/>
          </p:cNvSpPr>
          <p:nvPr/>
        </p:nvSpPr>
        <p:spPr bwMode="auto">
          <a:xfrm>
            <a:off x="4139952" y="2683465"/>
            <a:ext cx="3960813" cy="523220"/>
          </a:xfrm>
          <a:prstGeom prst="rect">
            <a:avLst/>
          </a:prstGeom>
          <a:noFill/>
          <a:ln w="9525">
            <a:noFill/>
            <a:miter lim="800000"/>
          </a:ln>
        </p:spPr>
        <p:txBody>
          <a:bodyPr>
            <a:spAutoFit/>
          </a:bodyPr>
          <a:lstStyle/>
          <a:p>
            <a:pPr>
              <a:spcBef>
                <a:spcPct val="50000"/>
              </a:spcBef>
            </a:pPr>
            <a:r>
              <a:rPr lang="en-US" altLang="zh-CN" sz="2800" b="1" i="1" dirty="0" smtClean="0">
                <a:solidFill>
                  <a:srgbClr val="FF0000"/>
                </a:solidFill>
              </a:rPr>
              <a:t>v. &amp; n</a:t>
            </a:r>
            <a:r>
              <a:rPr lang="en-US" altLang="zh-CN" sz="2800" b="1" i="1" dirty="0">
                <a:solidFill>
                  <a:srgbClr val="FF0000"/>
                </a:solidFill>
              </a:rPr>
              <a:t>.</a:t>
            </a:r>
            <a:r>
              <a:rPr lang="en-US" altLang="zh-CN" sz="2800" b="1" dirty="0">
                <a:solidFill>
                  <a:srgbClr val="FF0000"/>
                </a:solidFill>
              </a:rPr>
              <a:t> </a:t>
            </a:r>
            <a:r>
              <a:rPr lang="zh-CN" altLang="en-US" sz="2800" b="1" dirty="0" smtClean="0">
                <a:solidFill>
                  <a:srgbClr val="FF0000"/>
                </a:solidFill>
              </a:rPr>
              <a:t>吻</a:t>
            </a:r>
            <a:endParaRPr lang="zh-CN" altLang="en-US" sz="2800" b="1" dirty="0">
              <a:solidFill>
                <a:srgbClr val="FF0000"/>
              </a:solidFill>
            </a:endParaRPr>
          </a:p>
        </p:txBody>
      </p:sp>
      <p:sp>
        <p:nvSpPr>
          <p:cNvPr id="8209" name="Text Box 17"/>
          <p:cNvSpPr txBox="1">
            <a:spLocks noChangeArrowheads="1"/>
          </p:cNvSpPr>
          <p:nvPr/>
        </p:nvSpPr>
        <p:spPr bwMode="auto">
          <a:xfrm>
            <a:off x="4139952" y="3403545"/>
            <a:ext cx="3600400" cy="523220"/>
          </a:xfrm>
          <a:prstGeom prst="rect">
            <a:avLst/>
          </a:prstGeom>
          <a:noFill/>
          <a:ln w="9525">
            <a:noFill/>
            <a:miter lim="800000"/>
          </a:ln>
        </p:spPr>
        <p:txBody>
          <a:bodyPr wrap="square">
            <a:spAutoFit/>
          </a:bodyPr>
          <a:lstStyle/>
          <a:p>
            <a:r>
              <a:rPr lang="en-US" altLang="zh-CN" sz="2800" b="1" i="1" dirty="0" smtClean="0">
                <a:solidFill>
                  <a:srgbClr val="FF0000"/>
                </a:solidFill>
              </a:rPr>
              <a:t>n. </a:t>
            </a:r>
            <a:r>
              <a:rPr lang="zh-CN" altLang="en-US" sz="2800" b="1" dirty="0" smtClean="0">
                <a:solidFill>
                  <a:srgbClr val="FF0000"/>
                </a:solidFill>
              </a:rPr>
              <a:t>脸颊；脸蛋</a:t>
            </a:r>
            <a:endParaRPr lang="zh-CN" altLang="en-US" sz="2800" b="1" dirty="0">
              <a:solidFill>
                <a:srgbClr val="FF0000"/>
              </a:solidFill>
            </a:endParaRPr>
          </a:p>
        </p:txBody>
      </p:sp>
      <p:sp>
        <p:nvSpPr>
          <p:cNvPr id="8210" name="Text Box 18"/>
          <p:cNvSpPr txBox="1">
            <a:spLocks noChangeArrowheads="1"/>
          </p:cNvSpPr>
          <p:nvPr/>
        </p:nvSpPr>
        <p:spPr bwMode="auto">
          <a:xfrm>
            <a:off x="4067815" y="4214301"/>
            <a:ext cx="3384377" cy="523220"/>
          </a:xfrm>
          <a:prstGeom prst="rect">
            <a:avLst/>
          </a:prstGeom>
          <a:noFill/>
          <a:ln w="9525">
            <a:noFill/>
            <a:miter lim="800000"/>
          </a:ln>
        </p:spPr>
        <p:txBody>
          <a:bodyPr wrap="square">
            <a:spAutoFit/>
          </a:bodyPr>
          <a:lstStyle/>
          <a:p>
            <a:pPr>
              <a:spcBef>
                <a:spcPct val="50000"/>
              </a:spcBef>
            </a:pPr>
            <a:r>
              <a:rPr lang="en-US" altLang="zh-CN" sz="2800" b="1" i="1" dirty="0" smtClean="0">
                <a:solidFill>
                  <a:srgbClr val="FF0000"/>
                </a:solidFill>
              </a:rPr>
              <a:t>v. </a:t>
            </a:r>
            <a:r>
              <a:rPr lang="zh-CN" altLang="en-US" sz="2800" b="1" dirty="0" smtClean="0">
                <a:solidFill>
                  <a:srgbClr val="FF0000"/>
                </a:solidFill>
              </a:rPr>
              <a:t>点头</a:t>
            </a:r>
            <a:endParaRPr lang="zh-CN" altLang="en-US" sz="2800" b="1" dirty="0">
              <a:solidFill>
                <a:srgbClr val="FF0000"/>
              </a:solidFill>
            </a:endParaRPr>
          </a:p>
        </p:txBody>
      </p:sp>
      <p:sp>
        <p:nvSpPr>
          <p:cNvPr id="5" name="矩形 4"/>
          <p:cNvSpPr/>
          <p:nvPr/>
        </p:nvSpPr>
        <p:spPr>
          <a:xfrm>
            <a:off x="1662568" y="91177"/>
            <a:ext cx="5724964" cy="769441"/>
          </a:xfrm>
          <a:prstGeom prst="rect">
            <a:avLst/>
          </a:prstGeom>
          <a:noFill/>
          <a:ln>
            <a:noFill/>
          </a:ln>
        </p:spPr>
        <p:txBody>
          <a:bodyPr wrap="none">
            <a:spAutoFit/>
          </a:bodyPr>
          <a:lstStyle/>
          <a:p>
            <a:pPr algn="ctr" fontAlgn="auto">
              <a:spcBef>
                <a:spcPts val="0"/>
              </a:spcBef>
              <a:spcAft>
                <a:spcPts val="0"/>
              </a:spcAft>
              <a:buFontTx/>
              <a:buNone/>
              <a:defRPr/>
            </a:pP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Words </a:t>
            </a:r>
            <a:r>
              <a:rPr lang="en-US" altLang="zh-CN" sz="4400" b="1" dirty="0" smtClean="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and </a:t>
            </a:r>
            <a:r>
              <a:rPr lang="en-US" altLang="zh-CN" sz="4400" b="1" dirty="0">
                <a:ln w="25400">
                  <a:solidFill>
                    <a:srgbClr val="861E1D">
                      <a:alpha val="94000"/>
                    </a:srgbClr>
                  </a:solidFill>
                  <a:prstDash val="solid"/>
                </a:ln>
                <a:gradFill>
                  <a:gsLst>
                    <a:gs pos="0">
                      <a:srgbClr val="FFF9BB"/>
                    </a:gs>
                    <a:gs pos="64000">
                      <a:srgbClr val="FCE95F"/>
                    </a:gs>
                    <a:gs pos="100000">
                      <a:srgbClr val="F8AD1C"/>
                    </a:gs>
                  </a:gsLst>
                  <a:lin ang="5400000"/>
                </a:gradFill>
                <a:effectLst>
                  <a:outerShdw blurRad="177800" dist="12700" dir="10200000" sx="102000" sy="102000" algn="bl" rotWithShape="0">
                    <a:srgbClr val="480F08"/>
                  </a:outerShdw>
                </a:effectLst>
                <a:latin typeface="Times New Roman" panose="02020603050405020304" pitchFamily="18" charset="0"/>
                <a:ea typeface="+mn-ea"/>
                <a:cs typeface="Times New Roman" panose="02020603050405020304" pitchFamily="18" charset="0"/>
              </a:rPr>
              <a:t>expressions</a:t>
            </a:r>
          </a:p>
        </p:txBody>
      </p:sp>
      <p:sp>
        <p:nvSpPr>
          <p:cNvPr id="4" name="Text Box 22"/>
          <p:cNvSpPr txBox="1">
            <a:spLocks noChangeArrowheads="1"/>
          </p:cNvSpPr>
          <p:nvPr/>
        </p:nvSpPr>
        <p:spPr bwMode="auto">
          <a:xfrm>
            <a:off x="4140334" y="5664036"/>
            <a:ext cx="4102795" cy="523220"/>
          </a:xfrm>
          <a:prstGeom prst="rect">
            <a:avLst/>
          </a:prstGeom>
          <a:noFill/>
          <a:ln w="9525">
            <a:noFill/>
            <a:miter lim="800000"/>
          </a:ln>
        </p:spPr>
        <p:txBody>
          <a:bodyPr wrap="square">
            <a:spAutoFit/>
          </a:bodyPr>
          <a:lstStyle/>
          <a:p>
            <a:r>
              <a:rPr lang="en-US" altLang="zh-CN" sz="2800" b="1" i="1" dirty="0" smtClean="0">
                <a:solidFill>
                  <a:srgbClr val="FF0000"/>
                </a:solidFill>
              </a:rPr>
              <a:t>adj. </a:t>
            </a:r>
            <a:r>
              <a:rPr lang="zh-CN" altLang="en-US" sz="2800" b="1" dirty="0" smtClean="0">
                <a:solidFill>
                  <a:srgbClr val="FF0000"/>
                </a:solidFill>
              </a:rPr>
              <a:t>有礼貌的</a:t>
            </a:r>
            <a:endParaRPr lang="zh-CN" altLang="en-US" sz="2800" b="1" dirty="0">
              <a:solidFill>
                <a:srgbClr val="FF0000"/>
              </a:solidFill>
            </a:endParaRPr>
          </a:p>
        </p:txBody>
      </p:sp>
      <p:sp>
        <p:nvSpPr>
          <p:cNvPr id="6" name="Text Box 19"/>
          <p:cNvSpPr txBox="1">
            <a:spLocks noChangeArrowheads="1"/>
          </p:cNvSpPr>
          <p:nvPr/>
        </p:nvSpPr>
        <p:spPr bwMode="auto">
          <a:xfrm>
            <a:off x="4067944" y="4851628"/>
            <a:ext cx="4681662" cy="523220"/>
          </a:xfrm>
          <a:prstGeom prst="rect">
            <a:avLst/>
          </a:prstGeom>
          <a:noFill/>
          <a:ln w="9525">
            <a:noFill/>
            <a:miter lim="800000"/>
          </a:ln>
        </p:spPr>
        <p:txBody>
          <a:bodyPr wrap="square">
            <a:spAutoFit/>
          </a:bodyPr>
          <a:lstStyle/>
          <a:p>
            <a:pPr>
              <a:spcBef>
                <a:spcPct val="50000"/>
              </a:spcBef>
            </a:pPr>
            <a:r>
              <a:rPr lang="en-US" altLang="zh-CN" sz="2800" b="1" i="1" dirty="0" smtClean="0">
                <a:solidFill>
                  <a:srgbClr val="FF0000"/>
                </a:solidFill>
              </a:rPr>
              <a:t>n</a:t>
            </a:r>
            <a:r>
              <a:rPr lang="en-US" altLang="zh-CN" sz="2800" b="1" i="1" dirty="0">
                <a:solidFill>
                  <a:srgbClr val="FF0000"/>
                </a:solidFill>
              </a:rPr>
              <a:t>. </a:t>
            </a:r>
            <a:r>
              <a:rPr lang="zh-CN" altLang="en-US" sz="2800" b="1" dirty="0" smtClean="0">
                <a:solidFill>
                  <a:srgbClr val="FF0000"/>
                </a:solidFill>
              </a:rPr>
              <a:t>翘拇指</a:t>
            </a:r>
            <a:endParaRPr lang="zh-CN" altLang="en-US" sz="2800" b="1" dirty="0">
              <a:solidFill>
                <a:srgbClr val="FF0000"/>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205"/>
                                        </p:tgtEl>
                                        <p:attrNameLst>
                                          <p:attrName>style.visibility</p:attrName>
                                        </p:attrNameLst>
                                      </p:cBhvr>
                                      <p:to>
                                        <p:strVal val="visible"/>
                                      </p:to>
                                    </p:set>
                                    <p:anim calcmode="lin" valueType="num">
                                      <p:cBhvr additive="base">
                                        <p:cTn id="7" dur="500" fill="hold"/>
                                        <p:tgtEl>
                                          <p:spTgt spid="8205"/>
                                        </p:tgtEl>
                                        <p:attrNameLst>
                                          <p:attrName>ppt_x</p:attrName>
                                        </p:attrNameLst>
                                      </p:cBhvr>
                                      <p:tavLst>
                                        <p:tav tm="0">
                                          <p:val>
                                            <p:strVal val="#ppt_x"/>
                                          </p:val>
                                        </p:tav>
                                        <p:tav tm="100000">
                                          <p:val>
                                            <p:strVal val="#ppt_x"/>
                                          </p:val>
                                        </p:tav>
                                      </p:tavLst>
                                    </p:anim>
                                    <p:anim calcmode="lin" valueType="num">
                                      <p:cBhvr additive="base">
                                        <p:cTn id="8" dur="500" fill="hold"/>
                                        <p:tgtEl>
                                          <p:spTgt spid="82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206"/>
                                        </p:tgtEl>
                                        <p:attrNameLst>
                                          <p:attrName>style.visibility</p:attrName>
                                        </p:attrNameLst>
                                      </p:cBhvr>
                                      <p:to>
                                        <p:strVal val="visible"/>
                                      </p:to>
                                    </p:set>
                                    <p:anim calcmode="lin" valueType="num">
                                      <p:cBhvr additive="base">
                                        <p:cTn id="13" dur="500" fill="hold"/>
                                        <p:tgtEl>
                                          <p:spTgt spid="8206"/>
                                        </p:tgtEl>
                                        <p:attrNameLst>
                                          <p:attrName>ppt_x</p:attrName>
                                        </p:attrNameLst>
                                      </p:cBhvr>
                                      <p:tavLst>
                                        <p:tav tm="0">
                                          <p:val>
                                            <p:strVal val="#ppt_x"/>
                                          </p:val>
                                        </p:tav>
                                        <p:tav tm="100000">
                                          <p:val>
                                            <p:strVal val="#ppt_x"/>
                                          </p:val>
                                        </p:tav>
                                      </p:tavLst>
                                    </p:anim>
                                    <p:anim calcmode="lin" valueType="num">
                                      <p:cBhvr additive="base">
                                        <p:cTn id="14" dur="500" fill="hold"/>
                                        <p:tgtEl>
                                          <p:spTgt spid="820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207"/>
                                        </p:tgtEl>
                                        <p:attrNameLst>
                                          <p:attrName>style.visibility</p:attrName>
                                        </p:attrNameLst>
                                      </p:cBhvr>
                                      <p:to>
                                        <p:strVal val="visible"/>
                                      </p:to>
                                    </p:set>
                                    <p:anim calcmode="lin" valueType="num">
                                      <p:cBhvr additive="base">
                                        <p:cTn id="19" dur="500" fill="hold"/>
                                        <p:tgtEl>
                                          <p:spTgt spid="8207"/>
                                        </p:tgtEl>
                                        <p:attrNameLst>
                                          <p:attrName>ppt_x</p:attrName>
                                        </p:attrNameLst>
                                      </p:cBhvr>
                                      <p:tavLst>
                                        <p:tav tm="0">
                                          <p:val>
                                            <p:strVal val="#ppt_x"/>
                                          </p:val>
                                        </p:tav>
                                        <p:tav tm="100000">
                                          <p:val>
                                            <p:strVal val="#ppt_x"/>
                                          </p:val>
                                        </p:tav>
                                      </p:tavLst>
                                    </p:anim>
                                    <p:anim calcmode="lin" valueType="num">
                                      <p:cBhvr additive="base">
                                        <p:cTn id="20" dur="500" fill="hold"/>
                                        <p:tgtEl>
                                          <p:spTgt spid="82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208"/>
                                        </p:tgtEl>
                                        <p:attrNameLst>
                                          <p:attrName>style.visibility</p:attrName>
                                        </p:attrNameLst>
                                      </p:cBhvr>
                                      <p:to>
                                        <p:strVal val="visible"/>
                                      </p:to>
                                    </p:set>
                                    <p:anim calcmode="lin" valueType="num">
                                      <p:cBhvr additive="base">
                                        <p:cTn id="25" dur="500" fill="hold"/>
                                        <p:tgtEl>
                                          <p:spTgt spid="8208"/>
                                        </p:tgtEl>
                                        <p:attrNameLst>
                                          <p:attrName>ppt_x</p:attrName>
                                        </p:attrNameLst>
                                      </p:cBhvr>
                                      <p:tavLst>
                                        <p:tav tm="0">
                                          <p:val>
                                            <p:strVal val="#ppt_x"/>
                                          </p:val>
                                        </p:tav>
                                        <p:tav tm="100000">
                                          <p:val>
                                            <p:strVal val="#ppt_x"/>
                                          </p:val>
                                        </p:tav>
                                      </p:tavLst>
                                    </p:anim>
                                    <p:anim calcmode="lin" valueType="num">
                                      <p:cBhvr additive="base">
                                        <p:cTn id="26" dur="500" fill="hold"/>
                                        <p:tgtEl>
                                          <p:spTgt spid="820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209"/>
                                        </p:tgtEl>
                                        <p:attrNameLst>
                                          <p:attrName>style.visibility</p:attrName>
                                        </p:attrNameLst>
                                      </p:cBhvr>
                                      <p:to>
                                        <p:strVal val="visible"/>
                                      </p:to>
                                    </p:set>
                                    <p:anim calcmode="lin" valueType="num">
                                      <p:cBhvr additive="base">
                                        <p:cTn id="31" dur="500" fill="hold"/>
                                        <p:tgtEl>
                                          <p:spTgt spid="8209"/>
                                        </p:tgtEl>
                                        <p:attrNameLst>
                                          <p:attrName>ppt_x</p:attrName>
                                        </p:attrNameLst>
                                      </p:cBhvr>
                                      <p:tavLst>
                                        <p:tav tm="0">
                                          <p:val>
                                            <p:strVal val="#ppt_x"/>
                                          </p:val>
                                        </p:tav>
                                        <p:tav tm="100000">
                                          <p:val>
                                            <p:strVal val="#ppt_x"/>
                                          </p:val>
                                        </p:tav>
                                      </p:tavLst>
                                    </p:anim>
                                    <p:anim calcmode="lin" valueType="num">
                                      <p:cBhvr additive="base">
                                        <p:cTn id="32" dur="500" fill="hold"/>
                                        <p:tgtEl>
                                          <p:spTgt spid="820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210"/>
                                        </p:tgtEl>
                                        <p:attrNameLst>
                                          <p:attrName>style.visibility</p:attrName>
                                        </p:attrNameLst>
                                      </p:cBhvr>
                                      <p:to>
                                        <p:strVal val="visible"/>
                                      </p:to>
                                    </p:set>
                                    <p:anim calcmode="lin" valueType="num">
                                      <p:cBhvr additive="base">
                                        <p:cTn id="37" dur="500" fill="hold"/>
                                        <p:tgtEl>
                                          <p:spTgt spid="8210"/>
                                        </p:tgtEl>
                                        <p:attrNameLst>
                                          <p:attrName>ppt_x</p:attrName>
                                        </p:attrNameLst>
                                      </p:cBhvr>
                                      <p:tavLst>
                                        <p:tav tm="0">
                                          <p:val>
                                            <p:strVal val="#ppt_x"/>
                                          </p:val>
                                        </p:tav>
                                        <p:tav tm="100000">
                                          <p:val>
                                            <p:strVal val="#ppt_x"/>
                                          </p:val>
                                        </p:tav>
                                      </p:tavLst>
                                    </p:anim>
                                    <p:anim calcmode="lin" valueType="num">
                                      <p:cBhvr additive="base">
                                        <p:cTn id="38" dur="500" fill="hold"/>
                                        <p:tgtEl>
                                          <p:spTgt spid="82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additive="base">
                                        <p:cTn id="49" dur="500" fill="hold"/>
                                        <p:tgtEl>
                                          <p:spTgt spid="4"/>
                                        </p:tgtEl>
                                        <p:attrNameLst>
                                          <p:attrName>ppt_x</p:attrName>
                                        </p:attrNameLst>
                                      </p:cBhvr>
                                      <p:tavLst>
                                        <p:tav tm="0">
                                          <p:val>
                                            <p:strVal val="#ppt_x"/>
                                          </p:val>
                                        </p:tav>
                                        <p:tav tm="100000">
                                          <p:val>
                                            <p:strVal val="#ppt_x"/>
                                          </p:val>
                                        </p:tav>
                                      </p:tavLst>
                                    </p:anim>
                                    <p:anim calcmode="lin" valueType="num">
                                      <p:cBhvr additive="base">
                                        <p:cTn id="5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5" grpId="0"/>
      <p:bldP spid="8206" grpId="0"/>
      <p:bldP spid="8207" grpId="0"/>
      <p:bldP spid="8208" grpId="0"/>
      <p:bldP spid="8209" grpId="0"/>
      <p:bldP spid="8210" grpId="0"/>
      <p:bldP spid="4"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9092"/>
  <p:tag name="KSO_WM_SLIDE_ID" val="diagram9092_1"/>
  <p:tag name="KSO_WM_SLIDE_INDEX" val="1"/>
  <p:tag name="KSO_WM_SLIDE_ITEM_CNT" val="4"/>
  <p:tag name="KSO_WM_SLIDE_LAYOUT" val="a_f_d"/>
  <p:tag name="KSO_WM_SLIDE_LAYOUT_CNT" val="1_2_2"/>
  <p:tag name="KSO_WM_SLIDE_TYPE" val="text"/>
  <p:tag name="KSO_WM_BEAUTIFY_FLAG" val="#wm#"/>
  <p:tag name="KSO_WM_SLIDE_POSITION" val="38*115"/>
  <p:tag name="KSO_WM_SLIDE_SIZE" val="643*381"/>
  <p:tag name="KSO_WM_TAG_VERSION" val="1.0"/>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diagram"/>
  <p:tag name="KSO_WM_TEMPLATE_INDEX" val="9092"/>
  <p:tag name="KSO_WM_SLIDE_ID" val="diagram9092_1"/>
  <p:tag name="KSO_WM_SLIDE_INDEX" val="1"/>
  <p:tag name="KSO_WM_SLIDE_ITEM_CNT" val="4"/>
  <p:tag name="KSO_WM_SLIDE_LAYOUT" val="a_f_d"/>
  <p:tag name="KSO_WM_SLIDE_LAYOUT_CNT" val="1_2_2"/>
  <p:tag name="KSO_WM_SLIDE_TYPE" val="text"/>
  <p:tag name="KSO_WM_BEAUTIFY_FLAG" val="#wm#"/>
  <p:tag name="KSO_WM_SLIDE_POSITION" val="38*115"/>
  <p:tag name="KSO_WM_SLIDE_SIZE" val="643*381"/>
  <p:tag name="KSO_WM_TAG_VERSION" val="1.0"/>
</p:tagLst>
</file>

<file path=ppt/theme/theme1.xml><?xml version="1.0" encoding="utf-8"?>
<a:theme xmlns:a="http://schemas.openxmlformats.org/drawingml/2006/main" name="WWW.2PPT.COM&#10;">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国外超酷媒体演示幻灯片_2">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主题46</Template>
  <TotalTime>0</TotalTime>
  <Words>2081</Words>
  <Application>Microsoft Office PowerPoint</Application>
  <PresentationFormat>全屏显示(4:3)</PresentationFormat>
  <Paragraphs>242</Paragraphs>
  <Slides>35</Slides>
  <Notes>4</Notes>
  <HiddenSlides>0</HiddenSlides>
  <MMClips>1</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35</vt:i4>
      </vt:variant>
    </vt:vector>
  </HeadingPairs>
  <TitlesOfParts>
    <vt:vector size="42" baseType="lpstr">
      <vt:lpstr>MS PGothic</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2018-07-13T06:42:00Z</dcterms:created>
  <dcterms:modified xsi:type="dcterms:W3CDTF">2023-01-17T00:07:46Z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970AC5487779408D8F4C4B61CD0DF9C2</vt:lpwstr>
  </property>
  <property fmtid="{A09F084E-AD41-489F-8076-AA5BE3082BCA}" pid="100">
    <vt:ui4>5</vt:ui4>
  </property>
  <property fmtid="{64440492-4C8B-11D1-8B70-080036B11A03}" pid="11">
    <vt:lpwstr>www.2ppt.com-爱PPT提供资源下载</vt:lpwstr>
  </property>
</Properties>
</file>