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4" r:id="rId2"/>
    <p:sldId id="259" r:id="rId3"/>
    <p:sldId id="273" r:id="rId4"/>
    <p:sldId id="260" r:id="rId5"/>
    <p:sldId id="267" r:id="rId6"/>
    <p:sldId id="261" r:id="rId7"/>
    <p:sldId id="281" r:id="rId8"/>
    <p:sldId id="283" r:id="rId9"/>
    <p:sldId id="269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华文隶书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50010"/>
    <a:srgbClr val="6F37FB"/>
    <a:srgbClr val="21099B"/>
    <a:srgbClr val="9F059B"/>
    <a:srgbClr val="EBFAFF"/>
    <a:srgbClr val="0000FA"/>
    <a:srgbClr val="CC3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6" autoAdjust="0"/>
    <p:restoredTop sz="93610" autoAdjust="0"/>
  </p:normalViewPr>
  <p:slideViewPr>
    <p:cSldViewPr>
      <p:cViewPr>
        <p:scale>
          <a:sx n="100" d="100"/>
          <a:sy n="100" d="100"/>
        </p:scale>
        <p:origin x="-234" y="-2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71AC1-D53D-4704-A7E8-A681378CE56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4FC13-C1AC-4DD4-B48E-8E02D81CE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4FC13-C1AC-4DD4-B48E-8E02D81CE30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14350"/>
            <a:ext cx="2057400" cy="56118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14350"/>
            <a:ext cx="6019800" cy="56118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14350"/>
            <a:ext cx="82296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0" y="184124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6600" b="1" dirty="0">
                <a:solidFill>
                  <a:srgbClr val="FF0000"/>
                </a:solidFill>
                <a:latin typeface="汉仪大黑简" pitchFamily="49" charset="-122"/>
                <a:ea typeface="汉仪大黑简" pitchFamily="49" charset="-122"/>
              </a:rPr>
              <a:t>4.5 </a:t>
            </a:r>
            <a:r>
              <a:rPr kumimoji="1" lang="zh-CN" altLang="en-US" sz="6600" b="1" dirty="0" smtClean="0">
                <a:solidFill>
                  <a:srgbClr val="FF0000"/>
                </a:solidFill>
                <a:latin typeface="汉仪大黑简" pitchFamily="49" charset="-122"/>
                <a:ea typeface="汉仪大黑简" pitchFamily="49" charset="-122"/>
              </a:rPr>
              <a:t>三</a:t>
            </a:r>
            <a:r>
              <a:rPr kumimoji="1" lang="zh-CN" altLang="en-US" sz="6600" b="1" dirty="0">
                <a:solidFill>
                  <a:srgbClr val="FF0000"/>
                </a:solidFill>
                <a:latin typeface="汉仪大黑简" pitchFamily="49" charset="-122"/>
                <a:ea typeface="汉仪大黑简" pitchFamily="49" charset="-122"/>
              </a:rPr>
              <a:t>角形的内切圆</a:t>
            </a:r>
          </a:p>
        </p:txBody>
      </p:sp>
      <p:sp>
        <p:nvSpPr>
          <p:cNvPr id="3" name="矩形 2"/>
          <p:cNvSpPr/>
          <p:nvPr/>
        </p:nvSpPr>
        <p:spPr>
          <a:xfrm>
            <a:off x="2665870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4" name="Group 24"/>
          <p:cNvGrpSpPr/>
          <p:nvPr/>
        </p:nvGrpSpPr>
        <p:grpSpPr bwMode="auto">
          <a:xfrm>
            <a:off x="727667" y="908720"/>
            <a:ext cx="7620000" cy="3311524"/>
            <a:chOff x="720" y="915"/>
            <a:chExt cx="4800" cy="2086"/>
          </a:xfrm>
        </p:grpSpPr>
        <p:sp>
          <p:nvSpPr>
            <p:cNvPr id="5122" name="Text Box 2"/>
            <p:cNvSpPr txBox="1">
              <a:spLocks noChangeArrowheads="1"/>
            </p:cNvSpPr>
            <p:nvPr/>
          </p:nvSpPr>
          <p:spPr bwMode="auto">
            <a:xfrm>
              <a:off x="720" y="915"/>
              <a:ext cx="4800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kumimoji="1" lang="zh-CN" altLang="en-US" sz="3200" b="1" dirty="0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如图是一块三角形木料，木工师傅要从中裁下一块圆形用料，怎样才能使裁下的圆的面积尽可能大呢？</a:t>
              </a:r>
            </a:p>
          </p:txBody>
        </p:sp>
        <p:sp>
          <p:nvSpPr>
            <p:cNvPr id="5125" name="Freeform 5" descr="栎木"/>
            <p:cNvSpPr/>
            <p:nvPr/>
          </p:nvSpPr>
          <p:spPr bwMode="auto">
            <a:xfrm rot="-10780743">
              <a:off x="816" y="2208"/>
              <a:ext cx="1941" cy="793"/>
            </a:xfrm>
            <a:custGeom>
              <a:avLst/>
              <a:gdLst>
                <a:gd name="T0" fmla="*/ 1800 w 1800"/>
                <a:gd name="T1" fmla="*/ 0 h 468"/>
                <a:gd name="T2" fmla="*/ 0 w 1800"/>
                <a:gd name="T3" fmla="*/ 0 h 468"/>
                <a:gd name="T4" fmla="*/ 1260 w 1800"/>
                <a:gd name="T5" fmla="*/ 468 h 468"/>
                <a:gd name="T6" fmla="*/ 1800 w 1800"/>
                <a:gd name="T7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0" h="468">
                  <a:moveTo>
                    <a:pt x="1800" y="0"/>
                  </a:moveTo>
                  <a:lnTo>
                    <a:pt x="0" y="0"/>
                  </a:lnTo>
                  <a:lnTo>
                    <a:pt x="1260" y="468"/>
                  </a:lnTo>
                  <a:lnTo>
                    <a:pt x="180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5561013" y="3050258"/>
            <a:ext cx="971550" cy="971550"/>
          </a:xfrm>
          <a:prstGeom prst="ellipse">
            <a:avLst/>
          </a:prstGeom>
          <a:noFill/>
          <a:ln w="38100">
            <a:solidFill>
              <a:srgbClr val="EC0C5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148" name="Group 28"/>
          <p:cNvGrpSpPr/>
          <p:nvPr/>
        </p:nvGrpSpPr>
        <p:grpSpPr bwMode="auto">
          <a:xfrm>
            <a:off x="4643438" y="2348583"/>
            <a:ext cx="3581400" cy="2089150"/>
            <a:chOff x="2928" y="1872"/>
            <a:chExt cx="2256" cy="1316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3552" y="187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2928" y="278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4848" y="2784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3168" y="2928"/>
              <a:ext cx="1680" cy="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3744" y="2208"/>
              <a:ext cx="1104" cy="72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3168" y="2208"/>
              <a:ext cx="576" cy="72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5667375" y="3155033"/>
            <a:ext cx="762000" cy="762000"/>
          </a:xfrm>
          <a:prstGeom prst="ellipse">
            <a:avLst/>
          </a:prstGeom>
          <a:noFill/>
          <a:ln w="38100">
            <a:solidFill>
              <a:srgbClr val="6F37FB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>
              <a:solidFill>
                <a:srgbClr val="6F37FB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5397500" y="2901033"/>
            <a:ext cx="1295400" cy="1295400"/>
          </a:xfrm>
          <a:prstGeom prst="ellipse">
            <a:avLst/>
          </a:prstGeom>
          <a:noFill/>
          <a:ln w="38100">
            <a:solidFill>
              <a:srgbClr val="05001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1800">
              <a:solidFill>
                <a:srgbClr val="CC00FF"/>
              </a:solidFill>
              <a:ea typeface="宋体" panose="02010600030101010101" pitchFamily="2" charset="-122"/>
            </a:endParaRPr>
          </a:p>
        </p:txBody>
      </p:sp>
      <p:grpSp>
        <p:nvGrpSpPr>
          <p:cNvPr id="5157" name="Group 37"/>
          <p:cNvGrpSpPr/>
          <p:nvPr/>
        </p:nvGrpSpPr>
        <p:grpSpPr bwMode="auto">
          <a:xfrm>
            <a:off x="395288" y="4220245"/>
            <a:ext cx="3581400" cy="2089150"/>
            <a:chOff x="1776" y="2832"/>
            <a:chExt cx="2256" cy="1316"/>
          </a:xfrm>
        </p:grpSpPr>
        <p:grpSp>
          <p:nvGrpSpPr>
            <p:cNvPr id="5149" name="Group 29"/>
            <p:cNvGrpSpPr/>
            <p:nvPr/>
          </p:nvGrpSpPr>
          <p:grpSpPr bwMode="auto">
            <a:xfrm>
              <a:off x="1776" y="2832"/>
              <a:ext cx="2256" cy="1316"/>
              <a:chOff x="2928" y="1872"/>
              <a:chExt cx="2256" cy="1316"/>
            </a:xfrm>
          </p:grpSpPr>
          <p:sp>
            <p:nvSpPr>
              <p:cNvPr id="5150" name="Text Box 30"/>
              <p:cNvSpPr txBox="1">
                <a:spLocks noChangeArrowheads="1"/>
              </p:cNvSpPr>
              <p:nvPr/>
            </p:nvSpPr>
            <p:spPr bwMode="auto">
              <a:xfrm>
                <a:off x="3552" y="1872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5001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36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5151" name="Text Box 31"/>
              <p:cNvSpPr txBox="1">
                <a:spLocks noChangeArrowheads="1"/>
              </p:cNvSpPr>
              <p:nvPr/>
            </p:nvSpPr>
            <p:spPr bwMode="auto">
              <a:xfrm>
                <a:off x="2928" y="2784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5001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36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5152" name="Text Box 32"/>
              <p:cNvSpPr txBox="1">
                <a:spLocks noChangeArrowheads="1"/>
              </p:cNvSpPr>
              <p:nvPr/>
            </p:nvSpPr>
            <p:spPr bwMode="auto">
              <a:xfrm>
                <a:off x="4848" y="2784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5001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36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/>
            </p:nvSpPr>
            <p:spPr bwMode="auto">
              <a:xfrm>
                <a:off x="3168" y="2928"/>
                <a:ext cx="1680" cy="0"/>
              </a:xfrm>
              <a:prstGeom prst="line">
                <a:avLst/>
              </a:prstGeom>
              <a:noFill/>
              <a:ln w="38100">
                <a:solidFill>
                  <a:srgbClr val="05001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/>
            </p:nvSpPr>
            <p:spPr bwMode="auto">
              <a:xfrm>
                <a:off x="3744" y="2208"/>
                <a:ext cx="1104" cy="720"/>
              </a:xfrm>
              <a:prstGeom prst="line">
                <a:avLst/>
              </a:prstGeom>
              <a:noFill/>
              <a:ln w="38100">
                <a:solidFill>
                  <a:srgbClr val="05001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/>
            </p:nvSpPr>
            <p:spPr bwMode="auto">
              <a:xfrm flipH="1">
                <a:off x="3168" y="2208"/>
                <a:ext cx="576" cy="720"/>
              </a:xfrm>
              <a:prstGeom prst="line">
                <a:avLst/>
              </a:prstGeom>
              <a:noFill/>
              <a:ln w="38100">
                <a:solidFill>
                  <a:srgbClr val="05001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2352" y="3276"/>
              <a:ext cx="612" cy="6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166" name="Group 46"/>
          <p:cNvGrpSpPr/>
          <p:nvPr/>
        </p:nvGrpSpPr>
        <p:grpSpPr bwMode="auto">
          <a:xfrm>
            <a:off x="3203575" y="4569496"/>
            <a:ext cx="5940425" cy="1020763"/>
            <a:chOff x="2018" y="3060"/>
            <a:chExt cx="3742" cy="643"/>
          </a:xfrm>
        </p:grpSpPr>
        <p:sp>
          <p:nvSpPr>
            <p:cNvPr id="5162" name="AutoShape 42"/>
            <p:cNvSpPr>
              <a:spLocks noChangeArrowheads="1"/>
            </p:cNvSpPr>
            <p:nvPr/>
          </p:nvSpPr>
          <p:spPr bwMode="auto">
            <a:xfrm>
              <a:off x="2018" y="3113"/>
              <a:ext cx="3742" cy="590"/>
            </a:xfrm>
            <a:prstGeom prst="wedgeRectCallout">
              <a:avLst>
                <a:gd name="adj1" fmla="val -67051"/>
                <a:gd name="adj2" fmla="val 167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 b="1"/>
            </a:p>
          </p:txBody>
        </p:sp>
        <p:sp>
          <p:nvSpPr>
            <p:cNvPr id="5163" name="Text Box 43"/>
            <p:cNvSpPr txBox="1">
              <a:spLocks noChangeArrowheads="1"/>
            </p:cNvSpPr>
            <p:nvPr/>
          </p:nvSpPr>
          <p:spPr bwMode="auto">
            <a:xfrm>
              <a:off x="2114" y="3060"/>
              <a:ext cx="348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05001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和三角形各边都相切的圆叫</a:t>
              </a:r>
              <a:r>
                <a:rPr lang="zh-CN" altLang="en-US" sz="2800" b="1" dirty="0">
                  <a:solidFill>
                    <a:srgbClr val="FA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三角形的内切圆 </a:t>
              </a:r>
            </a:p>
          </p:txBody>
        </p:sp>
      </p:grpSp>
      <p:grpSp>
        <p:nvGrpSpPr>
          <p:cNvPr id="5167" name="Group 47"/>
          <p:cNvGrpSpPr/>
          <p:nvPr/>
        </p:nvGrpSpPr>
        <p:grpSpPr bwMode="auto">
          <a:xfrm>
            <a:off x="4932363" y="5733131"/>
            <a:ext cx="4211637" cy="576262"/>
            <a:chOff x="2880" y="3793"/>
            <a:chExt cx="2314" cy="363"/>
          </a:xfrm>
        </p:grpSpPr>
        <p:sp>
          <p:nvSpPr>
            <p:cNvPr id="5164" name="AutoShape 44"/>
            <p:cNvSpPr>
              <a:spLocks noChangeArrowheads="1"/>
            </p:cNvSpPr>
            <p:nvPr/>
          </p:nvSpPr>
          <p:spPr bwMode="auto">
            <a:xfrm flipV="1">
              <a:off x="2880" y="3793"/>
              <a:ext cx="2314" cy="363"/>
            </a:xfrm>
            <a:prstGeom prst="wedgeRectCallout">
              <a:avLst>
                <a:gd name="adj1" fmla="val -88333"/>
                <a:gd name="adj2" fmla="val 5413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zh-CN" altLang="zh-CN" b="1"/>
            </a:p>
          </p:txBody>
        </p:sp>
        <p:sp>
          <p:nvSpPr>
            <p:cNvPr id="5165" name="Text Box 45"/>
            <p:cNvSpPr txBox="1">
              <a:spLocks noChangeArrowheads="1"/>
            </p:cNvSpPr>
            <p:nvPr/>
          </p:nvSpPr>
          <p:spPr bwMode="auto">
            <a:xfrm>
              <a:off x="2880" y="3840"/>
              <a:ext cx="22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rgbClr val="050010"/>
                  </a:solidFill>
                  <a:ea typeface="宋体" panose="02010600030101010101" pitchFamily="2" charset="-122"/>
                </a:rPr>
                <a:t>三角形叫</a:t>
              </a:r>
              <a:r>
                <a:rPr lang="zh-CN" altLang="en-US" sz="2400" b="1" dirty="0">
                  <a:solidFill>
                    <a:srgbClr val="CC00FF"/>
                  </a:solidFill>
                  <a:ea typeface="宋体" panose="02010600030101010101" pitchFamily="2" charset="-122"/>
                </a:rPr>
                <a:t>圆的外切三角</a:t>
              </a:r>
              <a:r>
                <a:rPr lang="zh-CN" altLang="en-US" sz="2400" b="1" dirty="0" smtClean="0">
                  <a:solidFill>
                    <a:srgbClr val="CC00FF"/>
                  </a:solidFill>
                  <a:ea typeface="宋体" panose="02010600030101010101" pitchFamily="2" charset="-122"/>
                </a:rPr>
                <a:t>形</a:t>
              </a:r>
              <a:endParaRPr lang="zh-CN" altLang="en-US" sz="2400" b="1" dirty="0">
                <a:solidFill>
                  <a:srgbClr val="CC00FF"/>
                </a:solidFill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46" grpId="0" animBg="1" autoUpdateAnimBg="0"/>
      <p:bldP spid="51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6904" y="2391271"/>
            <a:ext cx="43291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问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题１：</a:t>
            </a:r>
            <a:r>
              <a:rPr kumimoji="1" lang="zh-CN" altLang="en-US" sz="2400" b="1" dirty="0">
                <a:solidFill>
                  <a:srgbClr val="112DF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作圆的关键是什么？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95536" y="3403848"/>
            <a:ext cx="463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问题２：</a:t>
            </a:r>
            <a:r>
              <a:rPr kumimoji="1" lang="zh-CN" altLang="en-US" sz="2400" b="1" dirty="0">
                <a:solidFill>
                  <a:srgbClr val="112DF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怎样确定圆心的位置？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7544" y="4484836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问题３：</a:t>
            </a:r>
            <a:r>
              <a:rPr kumimoji="1" lang="zh-CN" altLang="en-US" sz="2400" b="1" dirty="0">
                <a:solidFill>
                  <a:srgbClr val="112DF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圆心的位置确定后怎样确定圆的半径？</a:t>
            </a:r>
          </a:p>
        </p:txBody>
      </p:sp>
      <p:grpSp>
        <p:nvGrpSpPr>
          <p:cNvPr id="21510" name="Group 6"/>
          <p:cNvGrpSpPr/>
          <p:nvPr/>
        </p:nvGrpSpPr>
        <p:grpSpPr bwMode="auto">
          <a:xfrm>
            <a:off x="5562600" y="1139825"/>
            <a:ext cx="3581400" cy="2289175"/>
            <a:chOff x="2928" y="1872"/>
            <a:chExt cx="2256" cy="1267"/>
          </a:xfrm>
        </p:grpSpPr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3552" y="1872"/>
              <a:ext cx="33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2928" y="2784"/>
              <a:ext cx="33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4848" y="2784"/>
              <a:ext cx="33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3168" y="2928"/>
              <a:ext cx="1680" cy="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3744" y="2208"/>
              <a:ext cx="1104" cy="72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3168" y="2208"/>
              <a:ext cx="576" cy="72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6443663" y="2003425"/>
            <a:ext cx="1081087" cy="1008062"/>
          </a:xfrm>
          <a:prstGeom prst="ellipse">
            <a:avLst/>
          </a:prstGeom>
          <a:noFill/>
          <a:ln w="38100">
            <a:solidFill>
              <a:srgbClr val="05001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979613" y="2899792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（确定圆心和半径）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115616" y="3979912"/>
            <a:ext cx="6913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（作两条角平分线，其交点就是圆心的位置）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38982" y="4988074"/>
            <a:ext cx="853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（过圆心作三角形一边的垂线，垂线段的长就是圆的半径）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74687" y="560388"/>
            <a:ext cx="828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  </a:t>
            </a:r>
            <a:r>
              <a:rPr kumimoji="1"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圆，使它和已知三角形的各边都相切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95536" y="1199977"/>
            <a:ext cx="5867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已知： △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（如图）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求作：和△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的各边都相切的圆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38982" y="5524649"/>
            <a:ext cx="692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A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问题４</a:t>
            </a:r>
            <a:r>
              <a:rPr lang="en-US" altLang="zh-CN" sz="2400" b="1" dirty="0">
                <a:solidFill>
                  <a:srgbClr val="FA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24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在这块三角形材料上还能裁下更大的圆吗</a:t>
            </a:r>
            <a:r>
              <a:rPr lang="en-US" altLang="zh-CN" sz="24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827907" y="5996136"/>
            <a:ext cx="692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50010"/>
                </a:solidFill>
                <a:ea typeface="宋体" panose="02010600030101010101" pitchFamily="2" charset="-122"/>
              </a:rPr>
              <a:t>（不　能）　</a:t>
            </a:r>
            <a:r>
              <a:rPr lang="zh-CN" altLang="en-US" sz="2400" b="1" dirty="0" smtClean="0">
                <a:solidFill>
                  <a:srgbClr val="FA0000"/>
                </a:solidFill>
                <a:ea typeface="宋体" panose="02010600030101010101" pitchFamily="2" charset="-122"/>
              </a:rPr>
              <a:t>任</a:t>
            </a:r>
            <a:r>
              <a:rPr lang="zh-CN" altLang="en-US" sz="2400" b="1" dirty="0">
                <a:solidFill>
                  <a:srgbClr val="FA0000"/>
                </a:solidFill>
                <a:ea typeface="宋体" panose="02010600030101010101" pitchFamily="2" charset="-122"/>
              </a:rPr>
              <a:t>何一个三角形都只有一个内切圆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17" grpId="0" animBg="1"/>
      <p:bldP spid="21519" grpId="0"/>
      <p:bldP spid="21520" grpId="0"/>
      <p:bldP spid="21521" grpId="0"/>
      <p:bldP spid="21522" grpId="0" autoUpdateAnimBg="0"/>
      <p:bldP spid="21523" grpId="0" autoUpdateAnimBg="0"/>
      <p:bldP spid="21524" grpId="0"/>
      <p:bldP spid="215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0" y="9810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1293813" y="344805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、以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为圆心，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ID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为半径作⊙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 ⊙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就是所求的圆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23850" y="333375"/>
            <a:ext cx="882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    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作圆，使它和已知三角形的各边都相切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395288" y="981075"/>
            <a:ext cx="5867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已知： △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（如图）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求作：和△</a:t>
            </a:r>
            <a:r>
              <a:rPr kumimoji="1" lang="en-US" altLang="zh-CN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的各边都相切的圆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781800" y="620713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5001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5715000" y="1992313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5001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8610600" y="1992313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5001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6223" name="Group 79"/>
          <p:cNvGrpSpPr/>
          <p:nvPr/>
        </p:nvGrpSpPr>
        <p:grpSpPr bwMode="auto">
          <a:xfrm>
            <a:off x="6019800" y="1077913"/>
            <a:ext cx="2667000" cy="1143000"/>
            <a:chOff x="768" y="1344"/>
            <a:chExt cx="1680" cy="720"/>
          </a:xfrm>
        </p:grpSpPr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768" y="2064"/>
              <a:ext cx="1680" cy="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>
              <a:off x="1344" y="1344"/>
              <a:ext cx="1104" cy="72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 flipH="1">
              <a:off x="768" y="1344"/>
              <a:ext cx="576" cy="72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36" name="Group 92"/>
          <p:cNvGrpSpPr/>
          <p:nvPr/>
        </p:nvGrpSpPr>
        <p:grpSpPr bwMode="auto">
          <a:xfrm>
            <a:off x="6011863" y="1412875"/>
            <a:ext cx="1828800" cy="825500"/>
            <a:chOff x="3742" y="1888"/>
            <a:chExt cx="1152" cy="520"/>
          </a:xfrm>
        </p:grpSpPr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4558" y="1888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 flipV="1">
              <a:off x="3742" y="2024"/>
              <a:ext cx="816" cy="384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569075" y="1216025"/>
            <a:ext cx="936625" cy="971550"/>
          </a:xfrm>
          <a:prstGeom prst="ellipse">
            <a:avLst/>
          </a:prstGeom>
          <a:noFill/>
          <a:ln w="38100">
            <a:solidFill>
              <a:srgbClr val="05001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1800">
              <a:solidFill>
                <a:srgbClr val="050010"/>
              </a:solidFill>
              <a:ea typeface="宋体" panose="02010600030101010101" pitchFamily="2" charset="-122"/>
            </a:endParaRPr>
          </a:p>
        </p:txBody>
      </p:sp>
      <p:grpSp>
        <p:nvGrpSpPr>
          <p:cNvPr id="6239" name="Group 95"/>
          <p:cNvGrpSpPr/>
          <p:nvPr/>
        </p:nvGrpSpPr>
        <p:grpSpPr bwMode="auto">
          <a:xfrm>
            <a:off x="6659563" y="1316038"/>
            <a:ext cx="1978025" cy="896937"/>
            <a:chOff x="3923" y="2206"/>
            <a:chExt cx="1246" cy="565"/>
          </a:xfrm>
        </p:grpSpPr>
        <p:sp>
          <p:nvSpPr>
            <p:cNvPr id="6201" name="Text Box 57"/>
            <p:cNvSpPr txBox="1">
              <a:spLocks noChangeArrowheads="1"/>
            </p:cNvSpPr>
            <p:nvPr/>
          </p:nvSpPr>
          <p:spPr bwMode="auto">
            <a:xfrm>
              <a:off x="3923" y="220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 flipH="1" flipV="1">
              <a:off x="3969" y="2387"/>
              <a:ext cx="1200" cy="384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8" name="Text Box 64"/>
            <p:cNvSpPr txBox="1">
              <a:spLocks noChangeArrowheads="1"/>
            </p:cNvSpPr>
            <p:nvPr/>
          </p:nvSpPr>
          <p:spPr bwMode="auto">
            <a:xfrm>
              <a:off x="4195" y="2251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</a:p>
          </p:txBody>
        </p:sp>
      </p:grpSp>
      <p:grpSp>
        <p:nvGrpSpPr>
          <p:cNvPr id="6238" name="Group 94"/>
          <p:cNvGrpSpPr/>
          <p:nvPr/>
        </p:nvGrpSpPr>
        <p:grpSpPr bwMode="auto">
          <a:xfrm>
            <a:off x="6877050" y="1681163"/>
            <a:ext cx="533400" cy="950912"/>
            <a:chOff x="3061" y="1480"/>
            <a:chExt cx="336" cy="599"/>
          </a:xfrm>
        </p:grpSpPr>
        <p:sp>
          <p:nvSpPr>
            <p:cNvPr id="6209" name="Text Box 65"/>
            <p:cNvSpPr txBox="1">
              <a:spLocks noChangeArrowheads="1"/>
            </p:cNvSpPr>
            <p:nvPr/>
          </p:nvSpPr>
          <p:spPr bwMode="auto">
            <a:xfrm>
              <a:off x="3061" y="1752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 flipH="1">
              <a:off x="3198" y="1480"/>
              <a:ext cx="4" cy="328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323850" y="2420938"/>
            <a:ext cx="75485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作法：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、作∠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∠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ACB</a:t>
            </a: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的平分线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BM</a:t>
            </a: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CN</a:t>
            </a: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，交点为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I.</a:t>
            </a:r>
          </a:p>
          <a:p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1258888" y="2924175"/>
            <a:ext cx="41735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、过点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</a:t>
            </a: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ID⊥BC</a:t>
            </a:r>
            <a:r>
              <a:rPr kumimoji="1" lang="zh-CN" altLang="en-US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，垂足为</a:t>
            </a:r>
            <a:r>
              <a:rPr kumimoji="1" lang="en-US" altLang="zh-CN" sz="24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</a:p>
          <a:p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539750" y="3933825"/>
            <a:ext cx="9864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6E71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6E7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A0000"/>
                </a:solidFill>
                <a:ea typeface="宋体" panose="02010600030101010101" pitchFamily="2" charset="-122"/>
              </a:rPr>
              <a:t>三角形内切圆的圆心叫三角形的</a:t>
            </a:r>
            <a:r>
              <a:rPr lang="zh-CN" altLang="en-US" sz="3600" b="1" i="1" u="sng" dirty="0">
                <a:solidFill>
                  <a:srgbClr val="FA0000"/>
                </a:solidFill>
                <a:ea typeface="华文楷体" panose="02010600040101010101" pitchFamily="2" charset="-122"/>
              </a:rPr>
              <a:t>内心</a:t>
            </a:r>
          </a:p>
        </p:txBody>
      </p:sp>
      <p:grpSp>
        <p:nvGrpSpPr>
          <p:cNvPr id="6266" name="Group 122"/>
          <p:cNvGrpSpPr/>
          <p:nvPr/>
        </p:nvGrpSpPr>
        <p:grpSpPr bwMode="auto">
          <a:xfrm>
            <a:off x="452438" y="4879975"/>
            <a:ext cx="793750" cy="936625"/>
            <a:chOff x="3016" y="3249"/>
            <a:chExt cx="500" cy="590"/>
          </a:xfrm>
        </p:grpSpPr>
        <p:sp>
          <p:nvSpPr>
            <p:cNvPr id="6257" name="Line 113"/>
            <p:cNvSpPr>
              <a:spLocks noChangeShapeType="1"/>
            </p:cNvSpPr>
            <p:nvPr/>
          </p:nvSpPr>
          <p:spPr bwMode="auto">
            <a:xfrm flipH="1">
              <a:off x="3334" y="3249"/>
              <a:ext cx="182" cy="272"/>
            </a:xfrm>
            <a:prstGeom prst="line">
              <a:avLst/>
            </a:prstGeom>
            <a:noFill/>
            <a:ln w="28575">
              <a:solidFill>
                <a:srgbClr val="FA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58" name="Line 114"/>
            <p:cNvSpPr>
              <a:spLocks noChangeShapeType="1"/>
            </p:cNvSpPr>
            <p:nvPr/>
          </p:nvSpPr>
          <p:spPr bwMode="auto">
            <a:xfrm flipH="1" flipV="1">
              <a:off x="3016" y="3339"/>
              <a:ext cx="317" cy="181"/>
            </a:xfrm>
            <a:prstGeom prst="line">
              <a:avLst/>
            </a:prstGeom>
            <a:noFill/>
            <a:ln w="28575">
              <a:solidFill>
                <a:srgbClr val="FA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59" name="Line 115"/>
            <p:cNvSpPr>
              <a:spLocks noChangeShapeType="1"/>
            </p:cNvSpPr>
            <p:nvPr/>
          </p:nvSpPr>
          <p:spPr bwMode="auto">
            <a:xfrm>
              <a:off x="3334" y="3521"/>
              <a:ext cx="0" cy="318"/>
            </a:xfrm>
            <a:prstGeom prst="line">
              <a:avLst/>
            </a:prstGeom>
            <a:noFill/>
            <a:ln w="28575">
              <a:solidFill>
                <a:srgbClr val="FA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267" name="Group 123"/>
          <p:cNvGrpSpPr/>
          <p:nvPr/>
        </p:nvGrpSpPr>
        <p:grpSpPr bwMode="auto">
          <a:xfrm>
            <a:off x="0" y="4581525"/>
            <a:ext cx="2736850" cy="1223963"/>
            <a:chOff x="2744" y="3113"/>
            <a:chExt cx="1724" cy="771"/>
          </a:xfrm>
        </p:grpSpPr>
        <p:sp>
          <p:nvSpPr>
            <p:cNvPr id="6246" name="Line 102"/>
            <p:cNvSpPr>
              <a:spLocks noChangeShapeType="1"/>
            </p:cNvSpPr>
            <p:nvPr/>
          </p:nvSpPr>
          <p:spPr bwMode="auto">
            <a:xfrm>
              <a:off x="3198" y="3113"/>
              <a:ext cx="1270" cy="771"/>
            </a:xfrm>
            <a:prstGeom prst="line">
              <a:avLst/>
            </a:prstGeom>
            <a:noFill/>
            <a:ln w="28575">
              <a:solidFill>
                <a:srgbClr val="05001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8" name="Oval 104"/>
            <p:cNvSpPr>
              <a:spLocks noChangeArrowheads="1"/>
            </p:cNvSpPr>
            <p:nvPr/>
          </p:nvSpPr>
          <p:spPr bwMode="auto">
            <a:xfrm>
              <a:off x="2971" y="3249"/>
              <a:ext cx="681" cy="635"/>
            </a:xfrm>
            <a:prstGeom prst="ellipse">
              <a:avLst/>
            </a:prstGeom>
            <a:noFill/>
            <a:ln w="28575">
              <a:solidFill>
                <a:srgbClr val="05001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50" name="Line 106"/>
            <p:cNvSpPr>
              <a:spLocks noChangeShapeType="1"/>
            </p:cNvSpPr>
            <p:nvPr/>
          </p:nvSpPr>
          <p:spPr bwMode="auto">
            <a:xfrm flipH="1">
              <a:off x="2744" y="3113"/>
              <a:ext cx="454" cy="771"/>
            </a:xfrm>
            <a:prstGeom prst="line">
              <a:avLst/>
            </a:prstGeom>
            <a:noFill/>
            <a:ln w="28575">
              <a:solidFill>
                <a:srgbClr val="05001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51" name="Line 107"/>
            <p:cNvSpPr>
              <a:spLocks noChangeShapeType="1"/>
            </p:cNvSpPr>
            <p:nvPr/>
          </p:nvSpPr>
          <p:spPr bwMode="auto">
            <a:xfrm>
              <a:off x="2744" y="3884"/>
              <a:ext cx="1724" cy="0"/>
            </a:xfrm>
            <a:prstGeom prst="line">
              <a:avLst/>
            </a:prstGeom>
            <a:noFill/>
            <a:ln w="28575">
              <a:solidFill>
                <a:srgbClr val="05001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268" name="Group 124"/>
          <p:cNvGrpSpPr/>
          <p:nvPr/>
        </p:nvGrpSpPr>
        <p:grpSpPr bwMode="auto">
          <a:xfrm>
            <a:off x="0" y="4581525"/>
            <a:ext cx="2665413" cy="1223963"/>
            <a:chOff x="1610" y="3113"/>
            <a:chExt cx="1679" cy="771"/>
          </a:xfrm>
        </p:grpSpPr>
        <p:sp>
          <p:nvSpPr>
            <p:cNvPr id="6260" name="Line 116"/>
            <p:cNvSpPr>
              <a:spLocks noChangeShapeType="1"/>
            </p:cNvSpPr>
            <p:nvPr/>
          </p:nvSpPr>
          <p:spPr bwMode="auto">
            <a:xfrm flipV="1">
              <a:off x="1610" y="3566"/>
              <a:ext cx="590" cy="318"/>
            </a:xfrm>
            <a:prstGeom prst="line">
              <a:avLst/>
            </a:prstGeom>
            <a:noFill/>
            <a:ln w="28575">
              <a:solidFill>
                <a:srgbClr val="050010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61" name="Line 117"/>
            <p:cNvSpPr>
              <a:spLocks noChangeShapeType="1"/>
            </p:cNvSpPr>
            <p:nvPr/>
          </p:nvSpPr>
          <p:spPr bwMode="auto">
            <a:xfrm flipH="1" flipV="1">
              <a:off x="2200" y="3566"/>
              <a:ext cx="1089" cy="318"/>
            </a:xfrm>
            <a:prstGeom prst="line">
              <a:avLst/>
            </a:prstGeom>
            <a:noFill/>
            <a:ln w="28575">
              <a:solidFill>
                <a:srgbClr val="050010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62" name="Line 118"/>
            <p:cNvSpPr>
              <a:spLocks noChangeShapeType="1"/>
            </p:cNvSpPr>
            <p:nvPr/>
          </p:nvSpPr>
          <p:spPr bwMode="auto">
            <a:xfrm>
              <a:off x="2064" y="3113"/>
              <a:ext cx="136" cy="453"/>
            </a:xfrm>
            <a:prstGeom prst="line">
              <a:avLst/>
            </a:prstGeom>
            <a:noFill/>
            <a:ln w="28575">
              <a:solidFill>
                <a:srgbClr val="050010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298" name="Text Box 154"/>
          <p:cNvSpPr txBox="1">
            <a:spLocks noChangeArrowheads="1"/>
          </p:cNvSpPr>
          <p:nvPr/>
        </p:nvSpPr>
        <p:spPr bwMode="auto">
          <a:xfrm>
            <a:off x="3492500" y="5191125"/>
            <a:ext cx="590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50010"/>
                </a:solidFill>
              </a:rPr>
              <a:t>②</a:t>
            </a:r>
            <a:r>
              <a:rPr lang="zh-CN" altLang="en-US" sz="2400" b="1" dirty="0">
                <a:solidFill>
                  <a:srgbClr val="050010"/>
                </a:solidFill>
                <a:ea typeface="宋体" panose="02010600030101010101" pitchFamily="2" charset="-122"/>
              </a:rPr>
              <a:t>三角形的内心到三边的距离相等</a:t>
            </a:r>
          </a:p>
        </p:txBody>
      </p:sp>
      <p:sp>
        <p:nvSpPr>
          <p:cNvPr id="6299" name="Text Box 155"/>
          <p:cNvSpPr txBox="1">
            <a:spLocks noChangeArrowheads="1"/>
          </p:cNvSpPr>
          <p:nvPr/>
        </p:nvSpPr>
        <p:spPr bwMode="auto">
          <a:xfrm>
            <a:off x="3446463" y="4652963"/>
            <a:ext cx="645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50010"/>
                </a:solidFill>
              </a:rPr>
              <a:t>①</a:t>
            </a:r>
            <a:r>
              <a:rPr lang="zh-CN" altLang="en-US" sz="2400" b="1" dirty="0">
                <a:solidFill>
                  <a:srgbClr val="050010"/>
                </a:solidFill>
                <a:ea typeface="宋体" panose="02010600030101010101" pitchFamily="2" charset="-122"/>
              </a:rPr>
              <a:t>三角形的内心是三角形角平分线的交点</a:t>
            </a:r>
          </a:p>
        </p:txBody>
      </p:sp>
      <p:sp>
        <p:nvSpPr>
          <p:cNvPr id="6304" name="Text Box 160"/>
          <p:cNvSpPr txBox="1">
            <a:spLocks noChangeArrowheads="1"/>
          </p:cNvSpPr>
          <p:nvPr/>
        </p:nvSpPr>
        <p:spPr bwMode="auto">
          <a:xfrm>
            <a:off x="3492500" y="5661025"/>
            <a:ext cx="6624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50010"/>
                </a:solidFill>
              </a:rPr>
              <a:t>③</a:t>
            </a:r>
            <a:r>
              <a:rPr lang="zh-CN" altLang="en-US" sz="2400" b="1" dirty="0">
                <a:solidFill>
                  <a:srgbClr val="050010"/>
                </a:solidFill>
                <a:ea typeface="宋体" panose="02010600030101010101" pitchFamily="2" charset="-122"/>
              </a:rPr>
              <a:t>三角形的内心一定在三角形的内部</a:t>
            </a:r>
          </a:p>
        </p:txBody>
      </p:sp>
      <p:grpSp>
        <p:nvGrpSpPr>
          <p:cNvPr id="6311" name="Group 167"/>
          <p:cNvGrpSpPr/>
          <p:nvPr/>
        </p:nvGrpSpPr>
        <p:grpSpPr bwMode="auto">
          <a:xfrm>
            <a:off x="468313" y="4868863"/>
            <a:ext cx="3455987" cy="1671637"/>
            <a:chOff x="1338" y="4156"/>
            <a:chExt cx="2177" cy="1053"/>
          </a:xfrm>
        </p:grpSpPr>
        <p:sp>
          <p:nvSpPr>
            <p:cNvPr id="6302" name="AutoShape 158"/>
            <p:cNvSpPr>
              <a:spLocks noChangeArrowheads="1"/>
            </p:cNvSpPr>
            <p:nvPr/>
          </p:nvSpPr>
          <p:spPr bwMode="auto">
            <a:xfrm rot="10800000">
              <a:off x="1338" y="4882"/>
              <a:ext cx="2177" cy="304"/>
            </a:xfrm>
            <a:prstGeom prst="wedgeRoundRectCallout">
              <a:avLst>
                <a:gd name="adj1" fmla="val -33375"/>
                <a:gd name="adj2" fmla="val 150986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zh-CN" altLang="zh-CN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303" name="Text Box 159"/>
            <p:cNvSpPr txBox="1">
              <a:spLocks noChangeArrowheads="1"/>
            </p:cNvSpPr>
            <p:nvPr/>
          </p:nvSpPr>
          <p:spPr bwMode="auto">
            <a:xfrm>
              <a:off x="1565" y="4882"/>
              <a:ext cx="19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>
                  <a:solidFill>
                    <a:srgbClr val="CC00FF"/>
                  </a:solidFill>
                  <a:ea typeface="华文新魏" panose="02010800040101010101" pitchFamily="2" charset="-122"/>
                </a:rPr>
                <a:t>三角形内心的性质</a:t>
              </a:r>
            </a:p>
          </p:txBody>
        </p:sp>
        <p:sp>
          <p:nvSpPr>
            <p:cNvPr id="6306" name="AutoShape 162"/>
            <p:cNvSpPr/>
            <p:nvPr/>
          </p:nvSpPr>
          <p:spPr bwMode="auto">
            <a:xfrm>
              <a:off x="3153" y="4156"/>
              <a:ext cx="181" cy="726"/>
            </a:xfrm>
            <a:prstGeom prst="leftBrace">
              <a:avLst>
                <a:gd name="adj1" fmla="val 33425"/>
                <a:gd name="adj2" fmla="val 50278"/>
              </a:avLst>
            </a:prstGeom>
            <a:noFill/>
            <a:ln w="9525">
              <a:solidFill>
                <a:srgbClr val="05001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2000"/>
                                        <p:tgtEl>
                                          <p:spTgt spid="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8" grpId="0" autoUpdateAnimBg="0"/>
      <p:bldP spid="6185" grpId="0" animBg="1"/>
      <p:bldP spid="6229" grpId="0"/>
      <p:bldP spid="6230" grpId="0"/>
      <p:bldP spid="6241" grpId="0"/>
      <p:bldP spid="6298" grpId="0"/>
      <p:bldP spid="6299" grpId="0"/>
      <p:bldP spid="63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9750" y="620713"/>
            <a:ext cx="624205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定义：和多边形各边都相切的圆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叫做</a:t>
            </a:r>
            <a:r>
              <a:rPr kumimoji="1" lang="zh-CN" altLang="en-US" sz="2800" b="1" u="sng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</a:t>
            </a: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，这个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多边形叫做</a:t>
            </a:r>
            <a:r>
              <a:rPr kumimoji="1" lang="zh-CN" altLang="en-US" sz="2800" b="1" u="sng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</a:t>
            </a: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r>
              <a:rPr kumimoji="1" lang="zh-CN" altLang="en-US" sz="2800" b="1" u="sng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kumimoji="1" lang="zh-CN" altLang="en-US" sz="2800" b="1">
              <a:solidFill>
                <a:srgbClr val="05001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800" b="1">
              <a:solidFill>
                <a:srgbClr val="05001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547813" y="1125538"/>
            <a:ext cx="3049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多边形的内切 圆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627313" y="1773238"/>
            <a:ext cx="3163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圆的外切多边形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4067175" y="3429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内切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5364163" y="285273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外切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395288" y="2921000"/>
            <a:ext cx="80645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如上图，四边形</a:t>
            </a:r>
            <a:r>
              <a:rPr kumimoji="1" lang="en-US" altLang="zh-CN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DEFG</a:t>
            </a: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是⊙</a:t>
            </a:r>
            <a:r>
              <a:rPr kumimoji="1" lang="en-US" altLang="zh-CN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kumimoji="1" lang="zh-CN" altLang="en-US" sz="2800" b="1" u="sng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</a:t>
            </a: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四边形，</a:t>
            </a:r>
            <a:endParaRPr kumimoji="1" lang="zh-CN" altLang="en-US" sz="900" b="1">
              <a:solidFill>
                <a:srgbClr val="05001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⊙</a:t>
            </a:r>
            <a:r>
              <a:rPr kumimoji="1" lang="en-US" altLang="zh-CN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是四边形</a:t>
            </a:r>
            <a:r>
              <a:rPr kumimoji="1" lang="en-US" altLang="zh-CN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DEFG</a:t>
            </a: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kumimoji="1" lang="zh-CN" altLang="en-US" sz="2800" b="1" u="sng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</a:t>
            </a:r>
            <a:r>
              <a:rPr kumimoji="1" lang="zh-CN" altLang="en-US" sz="2800" b="1">
                <a:solidFill>
                  <a:srgbClr val="05001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圆，</a:t>
            </a:r>
          </a:p>
        </p:txBody>
      </p:sp>
      <p:grpSp>
        <p:nvGrpSpPr>
          <p:cNvPr id="13374" name="Group 62"/>
          <p:cNvGrpSpPr/>
          <p:nvPr/>
        </p:nvGrpSpPr>
        <p:grpSpPr bwMode="auto">
          <a:xfrm>
            <a:off x="5940425" y="620713"/>
            <a:ext cx="2663825" cy="2247900"/>
            <a:chOff x="2256" y="2400"/>
            <a:chExt cx="1488" cy="1326"/>
          </a:xfrm>
        </p:grpSpPr>
        <p:sp>
          <p:nvSpPr>
            <p:cNvPr id="13359" name="Oval 47"/>
            <p:cNvSpPr>
              <a:spLocks noChangeArrowheads="1"/>
            </p:cNvSpPr>
            <p:nvPr/>
          </p:nvSpPr>
          <p:spPr bwMode="auto">
            <a:xfrm>
              <a:off x="2736" y="2784"/>
              <a:ext cx="768" cy="768"/>
            </a:xfrm>
            <a:prstGeom prst="ellips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61" name="Line 49"/>
            <p:cNvSpPr>
              <a:spLocks noChangeShapeType="1"/>
            </p:cNvSpPr>
            <p:nvPr/>
          </p:nvSpPr>
          <p:spPr bwMode="auto">
            <a:xfrm flipH="1">
              <a:off x="2448" y="2640"/>
              <a:ext cx="528" cy="912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2" name="Line 50"/>
            <p:cNvSpPr>
              <a:spLocks noChangeShapeType="1"/>
            </p:cNvSpPr>
            <p:nvPr/>
          </p:nvSpPr>
          <p:spPr bwMode="auto">
            <a:xfrm>
              <a:off x="2448" y="3552"/>
              <a:ext cx="1008" cy="0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3" name="Line 51"/>
            <p:cNvSpPr>
              <a:spLocks noChangeShapeType="1"/>
            </p:cNvSpPr>
            <p:nvPr/>
          </p:nvSpPr>
          <p:spPr bwMode="auto">
            <a:xfrm>
              <a:off x="2976" y="2640"/>
              <a:ext cx="576" cy="336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4" name="Line 52"/>
            <p:cNvSpPr>
              <a:spLocks noChangeShapeType="1"/>
            </p:cNvSpPr>
            <p:nvPr/>
          </p:nvSpPr>
          <p:spPr bwMode="auto">
            <a:xfrm flipH="1">
              <a:off x="3456" y="2976"/>
              <a:ext cx="96" cy="576"/>
            </a:xfrm>
            <a:prstGeom prst="line">
              <a:avLst/>
            </a:prstGeom>
            <a:noFill/>
            <a:ln w="38100">
              <a:solidFill>
                <a:srgbClr val="05001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5" name="Text Box 53"/>
            <p:cNvSpPr txBox="1">
              <a:spLocks noChangeArrowheads="1"/>
            </p:cNvSpPr>
            <p:nvPr/>
          </p:nvSpPr>
          <p:spPr bwMode="auto">
            <a:xfrm>
              <a:off x="2832" y="2400"/>
              <a:ext cx="240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366" name="Text Box 54"/>
            <p:cNvSpPr txBox="1">
              <a:spLocks noChangeArrowheads="1"/>
            </p:cNvSpPr>
            <p:nvPr/>
          </p:nvSpPr>
          <p:spPr bwMode="auto">
            <a:xfrm>
              <a:off x="2256" y="3408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3367" name="Text Box 55"/>
            <p:cNvSpPr txBox="1">
              <a:spLocks noChangeArrowheads="1"/>
            </p:cNvSpPr>
            <p:nvPr/>
          </p:nvSpPr>
          <p:spPr bwMode="auto">
            <a:xfrm>
              <a:off x="3408" y="3456"/>
              <a:ext cx="240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</a:p>
          </p:txBody>
        </p:sp>
        <p:sp>
          <p:nvSpPr>
            <p:cNvPr id="13368" name="Text Box 56"/>
            <p:cNvSpPr txBox="1">
              <a:spLocks noChangeArrowheads="1"/>
            </p:cNvSpPr>
            <p:nvPr/>
          </p:nvSpPr>
          <p:spPr bwMode="auto">
            <a:xfrm>
              <a:off x="3504" y="2832"/>
              <a:ext cx="240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G</a:t>
              </a:r>
            </a:p>
          </p:txBody>
        </p:sp>
        <p:sp>
          <p:nvSpPr>
            <p:cNvPr id="13371" name="Text Box 59"/>
            <p:cNvSpPr txBox="1">
              <a:spLocks noChangeArrowheads="1"/>
            </p:cNvSpPr>
            <p:nvPr/>
          </p:nvSpPr>
          <p:spPr bwMode="auto">
            <a:xfrm>
              <a:off x="3024" y="2976"/>
              <a:ext cx="384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.O</a:t>
              </a:r>
            </a:p>
          </p:txBody>
        </p:sp>
      </p:grp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0" y="4292600"/>
            <a:ext cx="8886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kumimoji="1" lang="zh-CN" altLang="en-US" sz="3200" b="1">
                <a:solidFill>
                  <a:srgbClr val="112DF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我们所学的平行四边形，矩形，菱形，正方</a:t>
            </a:r>
          </a:p>
          <a:p>
            <a:r>
              <a:rPr kumimoji="1" lang="zh-CN" altLang="en-US" sz="3200" b="1">
                <a:solidFill>
                  <a:srgbClr val="112DF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形，等腰梯形中，哪些四边形一定有内切圆？</a:t>
            </a: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2339975" y="5445125"/>
            <a:ext cx="4829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菱形，正方形一定有内切圆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37" grpId="0" autoUpdateAnimBg="0"/>
      <p:bldP spid="13338" grpId="0" autoUpdateAnimBg="0"/>
      <p:bldP spid="13354" grpId="0" autoUpdateAnimBg="0"/>
      <p:bldP spid="13355" grpId="0" autoUpdateAnimBg="0"/>
      <p:bldP spid="13352" grpId="0" autoUpdateAnimBg="0"/>
      <p:bldP spid="13376" grpId="0"/>
      <p:bldP spid="133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0" name="Group 72"/>
          <p:cNvGrpSpPr/>
          <p:nvPr/>
        </p:nvGrpSpPr>
        <p:grpSpPr bwMode="auto">
          <a:xfrm>
            <a:off x="0" y="549275"/>
            <a:ext cx="9144000" cy="2433638"/>
            <a:chOff x="0" y="346"/>
            <a:chExt cx="5760" cy="1533"/>
          </a:xfrm>
        </p:grpSpPr>
        <p:sp>
          <p:nvSpPr>
            <p:cNvPr id="7170" name="Text Box 2"/>
            <p:cNvSpPr txBox="1">
              <a:spLocks noChangeArrowheads="1"/>
            </p:cNvSpPr>
            <p:nvPr/>
          </p:nvSpPr>
          <p:spPr bwMode="auto">
            <a:xfrm>
              <a:off x="0" y="346"/>
              <a:ext cx="494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例</a:t>
              </a:r>
              <a:r>
                <a:rPr kumimoji="1" lang="en-US" altLang="zh-CN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   </a:t>
              </a:r>
              <a:r>
                <a:rPr kumimoji="1" lang="zh-CN" altLang="en-US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如图，在△</a:t>
              </a:r>
              <a:r>
                <a:rPr kumimoji="1" lang="en-US" altLang="zh-CN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ABC</a:t>
              </a:r>
              <a:r>
                <a:rPr kumimoji="1" lang="zh-CN" altLang="en-US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中，点</a:t>
              </a:r>
              <a:r>
                <a:rPr kumimoji="1" lang="en-US" altLang="zh-CN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kumimoji="1" lang="zh-CN" altLang="en-US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是内心， （</a:t>
              </a:r>
              <a:r>
                <a:rPr kumimoji="1" lang="en-US" altLang="zh-CN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kumimoji="1" lang="zh-CN" altLang="en-US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）若∠</a:t>
              </a:r>
              <a:r>
                <a:rPr kumimoji="1" lang="en-US" altLang="zh-CN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ABC=50°</a:t>
              </a:r>
              <a:r>
                <a:rPr kumimoji="1" lang="zh-CN" altLang="en-US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 ∠</a:t>
              </a:r>
              <a:r>
                <a:rPr kumimoji="1" lang="en-US" altLang="zh-CN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ACB=70°</a:t>
              </a:r>
              <a:r>
                <a:rPr kumimoji="1" lang="zh-CN" altLang="en-US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，求∠</a:t>
              </a:r>
              <a:r>
                <a:rPr kumimoji="1" lang="en-US" altLang="zh-CN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BOC</a:t>
              </a:r>
              <a:r>
                <a:rPr kumimoji="1" lang="zh-CN" altLang="en-US" sz="2800" b="1">
                  <a:solidFill>
                    <a:srgbClr val="3907F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的度数</a:t>
              </a:r>
            </a:p>
          </p:txBody>
        </p:sp>
        <p:grpSp>
          <p:nvGrpSpPr>
            <p:cNvPr id="7211" name="Group 43"/>
            <p:cNvGrpSpPr/>
            <p:nvPr/>
          </p:nvGrpSpPr>
          <p:grpSpPr bwMode="auto">
            <a:xfrm>
              <a:off x="3936" y="391"/>
              <a:ext cx="1824" cy="1488"/>
              <a:chOff x="3744" y="528"/>
              <a:chExt cx="1824" cy="1488"/>
            </a:xfrm>
          </p:grpSpPr>
          <p:grpSp>
            <p:nvGrpSpPr>
              <p:cNvPr id="7199" name="Group 31"/>
              <p:cNvGrpSpPr/>
              <p:nvPr/>
            </p:nvGrpSpPr>
            <p:grpSpPr bwMode="auto">
              <a:xfrm>
                <a:off x="3744" y="528"/>
                <a:ext cx="1824" cy="1488"/>
                <a:chOff x="3744" y="528"/>
                <a:chExt cx="1824" cy="1488"/>
              </a:xfrm>
            </p:grpSpPr>
            <p:sp>
              <p:nvSpPr>
                <p:cNvPr id="717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3936" y="768"/>
                  <a:ext cx="960" cy="1056"/>
                </a:xfrm>
                <a:prstGeom prst="line">
                  <a:avLst/>
                </a:prstGeom>
                <a:noFill/>
                <a:ln w="38100">
                  <a:solidFill>
                    <a:srgbClr val="05001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8" name="Line 10"/>
                <p:cNvSpPr>
                  <a:spLocks noChangeShapeType="1"/>
                </p:cNvSpPr>
                <p:nvPr/>
              </p:nvSpPr>
              <p:spPr bwMode="auto">
                <a:xfrm>
                  <a:off x="3936" y="1824"/>
                  <a:ext cx="1392" cy="0"/>
                </a:xfrm>
                <a:prstGeom prst="line">
                  <a:avLst/>
                </a:prstGeom>
                <a:noFill/>
                <a:ln w="38100">
                  <a:solidFill>
                    <a:srgbClr val="05001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79" name="Line 11"/>
                <p:cNvSpPr>
                  <a:spLocks noChangeShapeType="1"/>
                </p:cNvSpPr>
                <p:nvPr/>
              </p:nvSpPr>
              <p:spPr bwMode="auto">
                <a:xfrm>
                  <a:off x="4896" y="768"/>
                  <a:ext cx="432" cy="1056"/>
                </a:xfrm>
                <a:prstGeom prst="line">
                  <a:avLst/>
                </a:prstGeom>
                <a:noFill/>
                <a:ln w="38100">
                  <a:solidFill>
                    <a:srgbClr val="05001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936" y="1440"/>
                  <a:ext cx="816" cy="384"/>
                </a:xfrm>
                <a:prstGeom prst="line">
                  <a:avLst/>
                </a:prstGeom>
                <a:noFill/>
                <a:ln w="38100">
                  <a:solidFill>
                    <a:srgbClr val="05001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1" name="Line 13"/>
                <p:cNvSpPr>
                  <a:spLocks noChangeShapeType="1"/>
                </p:cNvSpPr>
                <p:nvPr/>
              </p:nvSpPr>
              <p:spPr bwMode="auto">
                <a:xfrm>
                  <a:off x="4752" y="1440"/>
                  <a:ext cx="576" cy="384"/>
                </a:xfrm>
                <a:prstGeom prst="line">
                  <a:avLst/>
                </a:prstGeom>
                <a:noFill/>
                <a:ln w="38100">
                  <a:solidFill>
                    <a:srgbClr val="05001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8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752" y="528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5001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b="1">
                      <a:solidFill>
                        <a:srgbClr val="05001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</a:p>
              </p:txBody>
            </p:sp>
            <p:sp>
              <p:nvSpPr>
                <p:cNvPr id="71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744" y="1728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5001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b="1">
                      <a:solidFill>
                        <a:srgbClr val="05001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</a:p>
              </p:txBody>
            </p:sp>
            <p:sp>
              <p:nvSpPr>
                <p:cNvPr id="718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328" y="168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5001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 b="1">
                      <a:solidFill>
                        <a:srgbClr val="05001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</a:t>
                  </a:r>
                </a:p>
              </p:txBody>
            </p:sp>
          </p:grpSp>
          <p:sp>
            <p:nvSpPr>
              <p:cNvPr id="7186" name="Text Box 18"/>
              <p:cNvSpPr txBox="1">
                <a:spLocks noChangeArrowheads="1"/>
              </p:cNvSpPr>
              <p:nvPr/>
            </p:nvSpPr>
            <p:spPr bwMode="auto">
              <a:xfrm>
                <a:off x="4656" y="115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</a:p>
            </p:txBody>
          </p:sp>
        </p:grpSp>
      </p:grp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-252413" y="4365625"/>
            <a:ext cx="799306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）若∠</a:t>
            </a:r>
            <a:r>
              <a:rPr kumimoji="1" lang="en-US" altLang="zh-CN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A=80 °,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则∠</a:t>
            </a:r>
            <a:r>
              <a:rPr kumimoji="1" lang="en-US" altLang="zh-CN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BOC=</a:t>
            </a:r>
            <a:r>
              <a:rPr kumimoji="1" lang="en-US" altLang="zh-CN" sz="2800" b="1" u="sng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度。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）若∠</a:t>
            </a:r>
            <a:r>
              <a:rPr kumimoji="1" lang="en-US" altLang="zh-CN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BOC=100 °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，则∠</a:t>
            </a:r>
            <a:r>
              <a:rPr kumimoji="1" lang="en-US" altLang="zh-CN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A=</a:t>
            </a:r>
            <a:r>
              <a:rPr kumimoji="1" lang="en-US" altLang="zh-CN" sz="2800" b="1" u="sng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度</a:t>
            </a:r>
            <a:r>
              <a:rPr kumimoji="1" lang="zh-CN" altLang="en-US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kumimoji="1" lang="zh-CN" altLang="en-US" sz="2800" b="1" dirty="0">
              <a:solidFill>
                <a:srgbClr val="3907F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 rot="10753875" flipV="1">
            <a:off x="4859338" y="50133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787900" y="4365625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130</a:t>
            </a:r>
          </a:p>
        </p:txBody>
      </p:sp>
      <p:grpSp>
        <p:nvGrpSpPr>
          <p:cNvPr id="7327" name="Group 159"/>
          <p:cNvGrpSpPr/>
          <p:nvPr/>
        </p:nvGrpSpPr>
        <p:grpSpPr bwMode="auto">
          <a:xfrm>
            <a:off x="-41275" y="2924175"/>
            <a:ext cx="6557964" cy="1809750"/>
            <a:chOff x="-1636" y="1661"/>
            <a:chExt cx="4131" cy="1140"/>
          </a:xfrm>
        </p:grpSpPr>
        <p:sp>
          <p:nvSpPr>
            <p:cNvPr id="7219" name="Text Box 51"/>
            <p:cNvSpPr txBox="1">
              <a:spLocks noChangeArrowheads="1"/>
            </p:cNvSpPr>
            <p:nvPr/>
          </p:nvSpPr>
          <p:spPr bwMode="auto">
            <a:xfrm>
              <a:off x="-1636" y="1661"/>
              <a:ext cx="199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∴ </a:t>
              </a:r>
              <a:r>
                <a:rPr kumimoji="1" lang="en-US" altLang="zh-CN" sz="2400" dirty="0">
                  <a:solidFill>
                    <a:srgbClr val="050010"/>
                  </a:solidFill>
                  <a:ea typeface="宋体" panose="02010600030101010101" pitchFamily="2" charset="-122"/>
                </a:rPr>
                <a:t>∠</a:t>
              </a:r>
              <a:r>
                <a:rPr kumimoji="1" lang="en-US" altLang="zh-CN" sz="2800" dirty="0" smtClean="0">
                  <a:solidFill>
                    <a:srgbClr val="050010"/>
                  </a:solidFill>
                  <a:ea typeface="宋体" panose="02010600030101010101" pitchFamily="2" charset="-122"/>
                </a:rPr>
                <a:t>BOC=180°</a:t>
              </a:r>
              <a:r>
                <a:rPr kumimoji="1" lang="en-US" altLang="zh-CN" sz="4800" dirty="0" smtClean="0">
                  <a:solidFill>
                    <a:srgbClr val="050010"/>
                  </a:solidFill>
                  <a:ea typeface="宋体" panose="02010600030101010101" pitchFamily="2" charset="-122"/>
                </a:rPr>
                <a:t>-</a:t>
              </a:r>
              <a:endParaRPr kumimoji="1" lang="en-US" altLang="zh-CN" sz="4800" dirty="0">
                <a:solidFill>
                  <a:srgbClr val="050010"/>
                </a:solidFill>
                <a:ea typeface="宋体" panose="02010600030101010101" pitchFamily="2" charset="-122"/>
              </a:endParaRPr>
            </a:p>
            <a:p>
              <a:endParaRPr lang="en-US" altLang="zh-CN" sz="3200" dirty="0">
                <a:ea typeface="宋体" panose="02010600030101010101" pitchFamily="2" charset="-122"/>
              </a:endParaRPr>
            </a:p>
          </p:txBody>
        </p:sp>
        <p:sp>
          <p:nvSpPr>
            <p:cNvPr id="7220" name="Text Box 52"/>
            <p:cNvSpPr txBox="1">
              <a:spLocks noChangeArrowheads="1"/>
            </p:cNvSpPr>
            <p:nvPr/>
          </p:nvSpPr>
          <p:spPr bwMode="auto">
            <a:xfrm>
              <a:off x="341" y="1826"/>
              <a:ext cx="21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（</a:t>
              </a:r>
              <a:r>
                <a:rPr kumimoji="1" lang="zh-CN" altLang="en-US" sz="2400" dirty="0">
                  <a:solidFill>
                    <a:srgbClr val="050010"/>
                  </a:solidFill>
                  <a:ea typeface="宋体" panose="02010600030101010101" pitchFamily="2" charset="-122"/>
                </a:rPr>
                <a:t>∠</a:t>
              </a:r>
              <a:r>
                <a:rPr kumimoji="1" lang="en-US" altLang="zh-CN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ABC</a:t>
              </a:r>
              <a:r>
                <a:rPr kumimoji="1" lang="zh-CN" altLang="en-US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＋ </a:t>
              </a:r>
              <a:r>
                <a:rPr kumimoji="1" lang="zh-CN" altLang="en-US" sz="2400" dirty="0">
                  <a:solidFill>
                    <a:srgbClr val="050010"/>
                  </a:solidFill>
                  <a:ea typeface="宋体" panose="02010600030101010101" pitchFamily="2" charset="-122"/>
                </a:rPr>
                <a:t>∠</a:t>
              </a:r>
              <a:r>
                <a:rPr kumimoji="1" lang="en-US" altLang="zh-CN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ACB</a:t>
              </a:r>
              <a:r>
                <a:rPr kumimoji="1" lang="zh-CN" altLang="en-US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）</a:t>
              </a:r>
              <a:endParaRPr kumimoji="1" lang="zh-CN" altLang="en-US" sz="2400" dirty="0">
                <a:solidFill>
                  <a:srgbClr val="050010"/>
                </a:solidFill>
              </a:endParaRPr>
            </a:p>
          </p:txBody>
        </p:sp>
        <p:sp>
          <p:nvSpPr>
            <p:cNvPr id="7221" name="Text Box 53"/>
            <p:cNvSpPr txBox="1">
              <a:spLocks noChangeArrowheads="1"/>
            </p:cNvSpPr>
            <p:nvPr/>
          </p:nvSpPr>
          <p:spPr bwMode="auto">
            <a:xfrm>
              <a:off x="231" y="1759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u="sng" dirty="0">
                  <a:solidFill>
                    <a:srgbClr val="050010"/>
                  </a:solidFill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7222" name="Text Box 54"/>
            <p:cNvSpPr txBox="1">
              <a:spLocks noChangeArrowheads="1"/>
            </p:cNvSpPr>
            <p:nvPr/>
          </p:nvSpPr>
          <p:spPr bwMode="auto">
            <a:xfrm>
              <a:off x="231" y="1975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050010"/>
                  </a:solidFill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7230" name="Text Box 62"/>
            <p:cNvSpPr txBox="1">
              <a:spLocks noChangeArrowheads="1"/>
            </p:cNvSpPr>
            <p:nvPr/>
          </p:nvSpPr>
          <p:spPr bwMode="auto">
            <a:xfrm>
              <a:off x="-976" y="2205"/>
              <a:ext cx="260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 b="1" dirty="0">
                  <a:solidFill>
                    <a:srgbClr val="050010"/>
                  </a:solidFill>
                </a:rPr>
                <a:t> </a:t>
              </a:r>
              <a:r>
                <a:rPr kumimoji="1" lang="en-US" altLang="zh-CN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= 180 °</a:t>
              </a:r>
              <a:r>
                <a:rPr kumimoji="1" lang="zh-CN" altLang="en-US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－</a:t>
              </a:r>
              <a:r>
                <a:rPr kumimoji="1" lang="en-US" altLang="zh-CN" sz="2800" dirty="0">
                  <a:solidFill>
                    <a:srgbClr val="050010"/>
                  </a:solidFill>
                  <a:ea typeface="宋体" panose="02010600030101010101" pitchFamily="2" charset="-122"/>
                </a:rPr>
                <a:t>60 °=120 °</a:t>
              </a:r>
            </a:p>
            <a:p>
              <a:endParaRPr lang="en-US" altLang="zh-CN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7315" name="Group 147"/>
          <p:cNvGrpSpPr/>
          <p:nvPr/>
        </p:nvGrpSpPr>
        <p:grpSpPr bwMode="auto">
          <a:xfrm>
            <a:off x="0" y="1557338"/>
            <a:ext cx="6834188" cy="1965325"/>
            <a:chOff x="0" y="1026"/>
            <a:chExt cx="4305" cy="1238"/>
          </a:xfrm>
        </p:grpSpPr>
        <p:grpSp>
          <p:nvGrpSpPr>
            <p:cNvPr id="7314" name="Group 146"/>
            <p:cNvGrpSpPr/>
            <p:nvPr/>
          </p:nvGrpSpPr>
          <p:grpSpPr bwMode="auto">
            <a:xfrm>
              <a:off x="0" y="1616"/>
              <a:ext cx="3942" cy="648"/>
              <a:chOff x="-1154" y="1525"/>
              <a:chExt cx="3942" cy="648"/>
            </a:xfrm>
          </p:grpSpPr>
          <p:sp>
            <p:nvSpPr>
              <p:cNvPr id="7213" name="Text Box 45"/>
              <p:cNvSpPr txBox="1">
                <a:spLocks noChangeArrowheads="1"/>
              </p:cNvSpPr>
              <p:nvPr/>
            </p:nvSpPr>
            <p:spPr bwMode="auto">
              <a:xfrm>
                <a:off x="-1154" y="1616"/>
                <a:ext cx="230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zh-CN" altLang="en-US" sz="2800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同理 </a:t>
                </a:r>
                <a:r>
                  <a:rPr kumimoji="1" lang="zh-CN" altLang="en-US" sz="2400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∠</a:t>
                </a:r>
                <a:r>
                  <a:rPr kumimoji="1" lang="en-US" altLang="zh-CN" sz="2800">
                    <a:solidFill>
                      <a:srgbClr val="050010"/>
                    </a:solidFill>
                    <a:ea typeface="宋体" panose="02010600030101010101" pitchFamily="2" charset="-122"/>
                  </a:rPr>
                  <a:t>OCB= </a:t>
                </a:r>
                <a:r>
                  <a:rPr kumimoji="1" lang="en-US" altLang="zh-CN" sz="2400">
                    <a:solidFill>
                      <a:srgbClr val="050010"/>
                    </a:solidFill>
                    <a:ea typeface="宋体" panose="02010600030101010101" pitchFamily="2" charset="-122"/>
                  </a:rPr>
                  <a:t>∠</a:t>
                </a:r>
                <a:r>
                  <a:rPr kumimoji="1" lang="en-US" altLang="zh-CN" sz="2800">
                    <a:solidFill>
                      <a:srgbClr val="050010"/>
                    </a:solidFill>
                    <a:ea typeface="宋体" panose="02010600030101010101" pitchFamily="2" charset="-122"/>
                  </a:rPr>
                  <a:t>OCA=</a:t>
                </a:r>
              </a:p>
            </p:txBody>
          </p:sp>
          <p:grpSp>
            <p:nvGrpSpPr>
              <p:cNvPr id="7313" name="Group 145"/>
              <p:cNvGrpSpPr/>
              <p:nvPr/>
            </p:nvGrpSpPr>
            <p:grpSpPr bwMode="auto">
              <a:xfrm>
                <a:off x="1111" y="1525"/>
                <a:ext cx="223" cy="512"/>
                <a:chOff x="2328" y="1480"/>
                <a:chExt cx="223" cy="512"/>
              </a:xfrm>
            </p:grpSpPr>
            <p:sp>
              <p:nvSpPr>
                <p:cNvPr id="721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328" y="148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u="sng">
                      <a:solidFill>
                        <a:srgbClr val="050010"/>
                      </a:solidFill>
                      <a:ea typeface="宋体" panose="02010600030101010101" pitchFamily="2" charset="-122"/>
                    </a:rPr>
                    <a:t>1</a:t>
                  </a:r>
                </a:p>
              </p:txBody>
            </p:sp>
            <p:sp>
              <p:nvSpPr>
                <p:cNvPr id="721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328" y="1704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solidFill>
                        <a:srgbClr val="050010"/>
                      </a:solidFill>
                      <a:ea typeface="宋体" panose="02010600030101010101" pitchFamily="2" charset="-122"/>
                    </a:rPr>
                    <a:t>2</a:t>
                  </a:r>
                </a:p>
              </p:txBody>
            </p:sp>
          </p:grpSp>
          <p:sp>
            <p:nvSpPr>
              <p:cNvPr id="7218" name="Text Box 50"/>
              <p:cNvSpPr txBox="1">
                <a:spLocks noChangeArrowheads="1"/>
              </p:cNvSpPr>
              <p:nvPr/>
            </p:nvSpPr>
            <p:spPr bwMode="auto">
              <a:xfrm>
                <a:off x="1247" y="1616"/>
                <a:ext cx="1541" cy="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∠</a:t>
                </a:r>
                <a:r>
                  <a:rPr kumimoji="1" lang="en-US" altLang="zh-CN" sz="2800">
                    <a:solidFill>
                      <a:srgbClr val="050010"/>
                    </a:solidFill>
                    <a:ea typeface="宋体" panose="02010600030101010101" pitchFamily="2" charset="-122"/>
                  </a:rPr>
                  <a:t>ACB=35 °</a:t>
                </a:r>
              </a:p>
              <a:p>
                <a:endParaRPr lang="en-US" altLang="zh-CN" sz="2400" b="1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234" name="Text Box 66"/>
            <p:cNvSpPr txBox="1">
              <a:spLocks noChangeArrowheads="1"/>
            </p:cNvSpPr>
            <p:nvPr/>
          </p:nvSpPr>
          <p:spPr bwMode="auto">
            <a:xfrm>
              <a:off x="204" y="1026"/>
              <a:ext cx="335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solidFill>
                    <a:srgbClr val="050010"/>
                  </a:solidFill>
                  <a:ea typeface="宋体" panose="02010600030101010101" pitchFamily="2" charset="-122"/>
                </a:rPr>
                <a:t>解</a:t>
              </a:r>
              <a:r>
                <a:rPr kumimoji="1" lang="zh-CN" altLang="en-US" sz="2800" b="1">
                  <a:solidFill>
                    <a:srgbClr val="050010"/>
                  </a:solidFill>
                  <a:ea typeface="宋体" panose="02010600030101010101" pitchFamily="2" charset="-122"/>
                  <a:sym typeface="Wingdings" panose="05000000000000000000" pitchFamily="2" charset="2"/>
                </a:rPr>
                <a:t>（</a:t>
              </a:r>
              <a:r>
                <a:rPr kumimoji="1" lang="en-US" altLang="zh-CN" sz="2800" b="1">
                  <a:solidFill>
                    <a:srgbClr val="050010"/>
                  </a:solidFill>
                  <a:ea typeface="宋体" panose="02010600030101010101" pitchFamily="2" charset="-122"/>
                  <a:sym typeface="Wingdings" panose="05000000000000000000" pitchFamily="2" charset="2"/>
                </a:rPr>
                <a:t>1</a:t>
              </a:r>
              <a:r>
                <a:rPr kumimoji="1" lang="zh-CN" altLang="en-US" sz="2800" b="1">
                  <a:solidFill>
                    <a:srgbClr val="050010"/>
                  </a:solidFill>
                  <a:ea typeface="宋体" panose="02010600030101010101" pitchFamily="2" charset="-122"/>
                  <a:sym typeface="Wingdings" panose="05000000000000000000" pitchFamily="2" charset="2"/>
                </a:rPr>
                <a:t>）</a:t>
              </a:r>
              <a:r>
                <a:rPr kumimoji="1" lang="zh-CN" altLang="en-US" sz="2800" b="1">
                  <a:solidFill>
                    <a:srgbClr val="050010"/>
                  </a:solidFill>
                  <a:ea typeface="宋体" panose="02010600030101010101" pitchFamily="2" charset="-122"/>
                </a:rPr>
                <a:t>∵点</a:t>
              </a:r>
              <a:r>
                <a:rPr kumimoji="1" lang="en-US" altLang="zh-CN" sz="2800">
                  <a:solidFill>
                    <a:srgbClr val="050010"/>
                  </a:solidFill>
                  <a:ea typeface="宋体" panose="02010600030101010101" pitchFamily="2" charset="-122"/>
                </a:rPr>
                <a:t>O</a:t>
              </a:r>
              <a:r>
                <a:rPr kumimoji="1" lang="zh-CN" altLang="en-US" sz="2800" b="1">
                  <a:solidFill>
                    <a:srgbClr val="050010"/>
                  </a:solidFill>
                  <a:ea typeface="宋体" panose="02010600030101010101" pitchFamily="2" charset="-122"/>
                </a:rPr>
                <a:t>是△</a:t>
              </a:r>
              <a:r>
                <a:rPr kumimoji="1" lang="en-US" altLang="zh-CN" sz="2800">
                  <a:solidFill>
                    <a:srgbClr val="050010"/>
                  </a:solidFill>
                  <a:ea typeface="宋体" panose="02010600030101010101" pitchFamily="2" charset="-122"/>
                </a:rPr>
                <a:t>ABC</a:t>
              </a:r>
              <a:r>
                <a:rPr kumimoji="1" lang="zh-CN" altLang="en-US" sz="2800" b="1">
                  <a:solidFill>
                    <a:srgbClr val="050010"/>
                  </a:solidFill>
                  <a:ea typeface="宋体" panose="02010600030101010101" pitchFamily="2" charset="-122"/>
                </a:rPr>
                <a:t>的内心，</a:t>
              </a:r>
              <a:endParaRPr kumimoji="1" lang="zh-CN" altLang="en-US" sz="2800">
                <a:solidFill>
                  <a:srgbClr val="050010"/>
                </a:solidFill>
                <a:ea typeface="宋体" panose="02010600030101010101" pitchFamily="2" charset="-122"/>
              </a:endParaRPr>
            </a:p>
            <a:p>
              <a:endParaRPr lang="en-US" altLang="zh-CN" sz="2800">
                <a:ea typeface="宋体" panose="02010600030101010101" pitchFamily="2" charset="-122"/>
              </a:endParaRPr>
            </a:p>
          </p:txBody>
        </p:sp>
        <p:grpSp>
          <p:nvGrpSpPr>
            <p:cNvPr id="7312" name="Group 144"/>
            <p:cNvGrpSpPr/>
            <p:nvPr/>
          </p:nvGrpSpPr>
          <p:grpSpPr bwMode="auto">
            <a:xfrm>
              <a:off x="249" y="1253"/>
              <a:ext cx="4056" cy="601"/>
              <a:chOff x="204" y="1434"/>
              <a:chExt cx="4056" cy="601"/>
            </a:xfrm>
          </p:grpSpPr>
          <p:sp>
            <p:nvSpPr>
              <p:cNvPr id="7233" name="Text Box 65"/>
              <p:cNvSpPr txBox="1">
                <a:spLocks noChangeArrowheads="1"/>
              </p:cNvSpPr>
              <p:nvPr/>
            </p:nvSpPr>
            <p:spPr bwMode="auto">
              <a:xfrm>
                <a:off x="2472" y="1525"/>
                <a:ext cx="17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>
                    <a:solidFill>
                      <a:srgbClr val="050010"/>
                    </a:solidFill>
                    <a:ea typeface="宋体" panose="02010600030101010101" pitchFamily="2" charset="-122"/>
                  </a:rPr>
                  <a:t>∠</a:t>
                </a:r>
                <a:r>
                  <a:rPr kumimoji="1" lang="en-US" altLang="zh-CN" sz="2800">
                    <a:solidFill>
                      <a:srgbClr val="050010"/>
                    </a:solidFill>
                    <a:ea typeface="宋体" panose="02010600030101010101" pitchFamily="2" charset="-122"/>
                  </a:rPr>
                  <a:t>ABC=  25 °</a:t>
                </a:r>
              </a:p>
            </p:txBody>
          </p:sp>
          <p:sp>
            <p:nvSpPr>
              <p:cNvPr id="7236" name="Text Box 68"/>
              <p:cNvSpPr txBox="1">
                <a:spLocks noChangeArrowheads="1"/>
              </p:cNvSpPr>
              <p:nvPr/>
            </p:nvSpPr>
            <p:spPr bwMode="auto">
              <a:xfrm>
                <a:off x="204" y="1516"/>
                <a:ext cx="2070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800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∴ </a:t>
                </a:r>
                <a:r>
                  <a:rPr kumimoji="1" lang="en-US" altLang="zh-CN" sz="2400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∠</a:t>
                </a:r>
                <a:r>
                  <a:rPr kumimoji="1" lang="en-US" altLang="zh-CN" sz="2800">
                    <a:solidFill>
                      <a:srgbClr val="050010"/>
                    </a:solidFill>
                    <a:ea typeface="宋体" panose="02010600030101010101" pitchFamily="2" charset="-122"/>
                  </a:rPr>
                  <a:t>OBC=</a:t>
                </a:r>
                <a:r>
                  <a:rPr kumimoji="1" lang="en-US" altLang="zh-CN" sz="2800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 </a:t>
                </a:r>
                <a:r>
                  <a:rPr kumimoji="1" lang="en-US" altLang="zh-CN" sz="2400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∠</a:t>
                </a:r>
                <a:r>
                  <a:rPr kumimoji="1" lang="en-US" altLang="zh-CN" sz="2800">
                    <a:solidFill>
                      <a:srgbClr val="050010"/>
                    </a:solidFill>
                    <a:ea typeface="宋体" panose="02010600030101010101" pitchFamily="2" charset="-122"/>
                  </a:rPr>
                  <a:t>OBA=</a:t>
                </a:r>
              </a:p>
              <a:p>
                <a:endParaRPr lang="en-US" altLang="zh-CN" b="1">
                  <a:ea typeface="宋体" panose="02010600030101010101" pitchFamily="2" charset="-122"/>
                </a:endParaRPr>
              </a:p>
            </p:txBody>
          </p:sp>
          <p:grpSp>
            <p:nvGrpSpPr>
              <p:cNvPr id="7311" name="Group 143"/>
              <p:cNvGrpSpPr/>
              <p:nvPr/>
            </p:nvGrpSpPr>
            <p:grpSpPr bwMode="auto">
              <a:xfrm>
                <a:off x="2290" y="1434"/>
                <a:ext cx="242" cy="513"/>
                <a:chOff x="2886" y="1421"/>
                <a:chExt cx="242" cy="513"/>
              </a:xfrm>
            </p:grpSpPr>
            <p:sp>
              <p:nvSpPr>
                <p:cNvPr id="7237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2886" y="1421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u="sng">
                      <a:solidFill>
                        <a:srgbClr val="050010"/>
                      </a:solidFill>
                      <a:ea typeface="宋体" panose="02010600030101010101" pitchFamily="2" charset="-122"/>
                    </a:rPr>
                    <a:t>1</a:t>
                  </a:r>
                </a:p>
              </p:txBody>
            </p:sp>
            <p:sp>
              <p:nvSpPr>
                <p:cNvPr id="7238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906" y="1646"/>
                  <a:ext cx="2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solidFill>
                        <a:srgbClr val="050010"/>
                      </a:solidFill>
                      <a:ea typeface="宋体" panose="02010600030101010101" pitchFamily="2" charset="-122"/>
                    </a:rPr>
                    <a:t>2</a:t>
                  </a:r>
                </a:p>
              </p:txBody>
            </p:sp>
          </p:grpSp>
        </p:grpSp>
      </p:grpSp>
      <p:grpSp>
        <p:nvGrpSpPr>
          <p:cNvPr id="7270" name="Group 102"/>
          <p:cNvGrpSpPr/>
          <p:nvPr/>
        </p:nvGrpSpPr>
        <p:grpSpPr bwMode="auto">
          <a:xfrm>
            <a:off x="6151563" y="2781300"/>
            <a:ext cx="3087687" cy="2592388"/>
            <a:chOff x="3921" y="1752"/>
            <a:chExt cx="1945" cy="1633"/>
          </a:xfrm>
        </p:grpSpPr>
        <p:sp>
          <p:nvSpPr>
            <p:cNvPr id="7242" name="AutoShape 74"/>
            <p:cNvSpPr/>
            <p:nvPr/>
          </p:nvSpPr>
          <p:spPr bwMode="auto">
            <a:xfrm>
              <a:off x="3969" y="1752"/>
              <a:ext cx="1791" cy="1633"/>
            </a:xfrm>
            <a:prstGeom prst="borderCallout2">
              <a:avLst>
                <a:gd name="adj1" fmla="val 4407"/>
                <a:gd name="adj2" fmla="val -2681"/>
                <a:gd name="adj3" fmla="val 4407"/>
                <a:gd name="adj4" fmla="val -7593"/>
                <a:gd name="adj5" fmla="val 24681"/>
                <a:gd name="adj6" fmla="val -837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 b="1">
                <a:solidFill>
                  <a:srgbClr val="FF0000"/>
                </a:solidFill>
              </a:endParaRPr>
            </a:p>
          </p:txBody>
        </p:sp>
        <p:grpSp>
          <p:nvGrpSpPr>
            <p:cNvPr id="7269" name="Group 101"/>
            <p:cNvGrpSpPr/>
            <p:nvPr/>
          </p:nvGrpSpPr>
          <p:grpSpPr bwMode="auto">
            <a:xfrm>
              <a:off x="3921" y="1888"/>
              <a:ext cx="1945" cy="1478"/>
              <a:chOff x="3198" y="4110"/>
              <a:chExt cx="1945" cy="1478"/>
            </a:xfrm>
          </p:grpSpPr>
          <p:sp>
            <p:nvSpPr>
              <p:cNvPr id="7266" name="Text Box 98"/>
              <p:cNvSpPr txBox="1">
                <a:spLocks noChangeArrowheads="1"/>
              </p:cNvSpPr>
              <p:nvPr/>
            </p:nvSpPr>
            <p:spPr bwMode="auto">
              <a:xfrm>
                <a:off x="3956" y="5338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grpSp>
            <p:nvGrpSpPr>
              <p:cNvPr id="7268" name="Group 100"/>
              <p:cNvGrpSpPr/>
              <p:nvPr/>
            </p:nvGrpSpPr>
            <p:grpSpPr bwMode="auto">
              <a:xfrm>
                <a:off x="3198" y="4110"/>
                <a:ext cx="1945" cy="1377"/>
                <a:chOff x="3198" y="4110"/>
                <a:chExt cx="1945" cy="1377"/>
              </a:xfrm>
            </p:grpSpPr>
            <p:grpSp>
              <p:nvGrpSpPr>
                <p:cNvPr id="7258" name="Group 90"/>
                <p:cNvGrpSpPr/>
                <p:nvPr/>
              </p:nvGrpSpPr>
              <p:grpSpPr bwMode="auto">
                <a:xfrm>
                  <a:off x="3198" y="4110"/>
                  <a:ext cx="1945" cy="932"/>
                  <a:chOff x="3696" y="4291"/>
                  <a:chExt cx="1945" cy="932"/>
                </a:xfrm>
              </p:grpSpPr>
              <p:grpSp>
                <p:nvGrpSpPr>
                  <p:cNvPr id="7252" name="Group 84"/>
                  <p:cNvGrpSpPr/>
                  <p:nvPr/>
                </p:nvGrpSpPr>
                <p:grpSpPr bwMode="auto">
                  <a:xfrm>
                    <a:off x="3742" y="4291"/>
                    <a:ext cx="1710" cy="641"/>
                    <a:chOff x="3969" y="4626"/>
                    <a:chExt cx="1710" cy="641"/>
                  </a:xfrm>
                </p:grpSpPr>
                <p:sp>
                  <p:nvSpPr>
                    <p:cNvPr id="7243" name="Text Box 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69" y="4626"/>
                      <a:ext cx="15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∠BOC=180°﹣</a:t>
                      </a:r>
                    </a:p>
                  </p:txBody>
                </p:sp>
                <p:grpSp>
                  <p:nvGrpSpPr>
                    <p:cNvPr id="7251" name="Group 83"/>
                    <p:cNvGrpSpPr/>
                    <p:nvPr/>
                  </p:nvGrpSpPr>
                  <p:grpSpPr bwMode="auto">
                    <a:xfrm>
                      <a:off x="4014" y="4836"/>
                      <a:ext cx="226" cy="431"/>
                      <a:chOff x="4546" y="2299"/>
                      <a:chExt cx="226" cy="431"/>
                    </a:xfrm>
                  </p:grpSpPr>
                  <p:sp>
                    <p:nvSpPr>
                      <p:cNvPr id="7248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546" y="2299"/>
                        <a:ext cx="205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altLang="zh-CN" b="1" u="sng">
                            <a:solidFill>
                              <a:srgbClr val="FF0000"/>
                            </a:solidFill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7249" name="Text Box 8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567" y="2480"/>
                        <a:ext cx="205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altLang="zh-CN" b="1">
                            <a:solidFill>
                              <a:srgbClr val="FF0000"/>
                            </a:solidFill>
                          </a:rPr>
                          <a:t>2</a:t>
                        </a:r>
                      </a:p>
                    </p:txBody>
                  </p:sp>
                </p:grpSp>
                <p:sp>
                  <p:nvSpPr>
                    <p:cNvPr id="7250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05" y="4898"/>
                      <a:ext cx="1574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(∠ABC+∠ACB)</a:t>
                      </a:r>
                    </a:p>
                  </p:txBody>
                </p:sp>
              </p:grpSp>
              <p:sp>
                <p:nvSpPr>
                  <p:cNvPr id="7253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4853"/>
                    <a:ext cx="80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2400" b="1">
                        <a:solidFill>
                          <a:srgbClr val="FF0000"/>
                        </a:solidFill>
                      </a:rPr>
                      <a:t>=180°-</a:t>
                    </a:r>
                  </a:p>
                </p:txBody>
              </p:sp>
              <p:grpSp>
                <p:nvGrpSpPr>
                  <p:cNvPr id="7256" name="Group 88"/>
                  <p:cNvGrpSpPr/>
                  <p:nvPr/>
                </p:nvGrpSpPr>
                <p:grpSpPr bwMode="auto">
                  <a:xfrm>
                    <a:off x="4377" y="4791"/>
                    <a:ext cx="227" cy="432"/>
                    <a:chOff x="4364" y="4793"/>
                    <a:chExt cx="227" cy="432"/>
                  </a:xfrm>
                </p:grpSpPr>
                <p:sp>
                  <p:nvSpPr>
                    <p:cNvPr id="7254" name="Text Box 8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64" y="4793"/>
                      <a:ext cx="205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altLang="zh-CN" b="1" u="sng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7255" name="Text Box 8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86" y="4975"/>
                      <a:ext cx="205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altLang="zh-CN" b="1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p:txBody>
                </p:sp>
              </p:grpSp>
              <p:sp>
                <p:nvSpPr>
                  <p:cNvPr id="7257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0" y="4855"/>
                    <a:ext cx="114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b="1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 altLang="zh-CN" sz="2400" b="1">
                        <a:solidFill>
                          <a:srgbClr val="FF0000"/>
                        </a:solidFill>
                      </a:rPr>
                      <a:t>180°-∠A)</a:t>
                    </a:r>
                  </a:p>
                </p:txBody>
              </p:sp>
            </p:grpSp>
            <p:sp>
              <p:nvSpPr>
                <p:cNvPr id="7259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3207" y="4927"/>
                  <a:ext cx="13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dirty="0">
                      <a:solidFill>
                        <a:srgbClr val="FF0000"/>
                      </a:solidFill>
                    </a:rPr>
                    <a:t>=180°-90°+</a:t>
                  </a:r>
                </a:p>
              </p:txBody>
            </p:sp>
            <p:sp>
              <p:nvSpPr>
                <p:cNvPr id="7260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513" y="4882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 u="sng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7261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4513" y="5063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726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636" y="4946"/>
                  <a:ext cx="44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solidFill>
                        <a:srgbClr val="FF0000"/>
                      </a:solidFill>
                    </a:rPr>
                    <a:t>∠A</a:t>
                  </a:r>
                </a:p>
              </p:txBody>
            </p:sp>
            <p:sp>
              <p:nvSpPr>
                <p:cNvPr id="7263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3243" y="5199"/>
                  <a:ext cx="74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solidFill>
                        <a:srgbClr val="FF0000"/>
                      </a:solidFill>
                    </a:rPr>
                    <a:t>=90°+</a:t>
                  </a:r>
                </a:p>
              </p:txBody>
            </p:sp>
            <p:sp>
              <p:nvSpPr>
                <p:cNvPr id="72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956" y="5156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 u="sng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7267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4059" y="5199"/>
                  <a:ext cx="44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>
                      <a:solidFill>
                        <a:srgbClr val="FF0000"/>
                      </a:solidFill>
                    </a:rPr>
                    <a:t>∠A</a:t>
                  </a:r>
                </a:p>
              </p:txBody>
            </p:sp>
          </p:grpSp>
        </p:grpSp>
      </p:grpSp>
      <p:sp>
        <p:nvSpPr>
          <p:cNvPr id="7295" name="Text Box 127"/>
          <p:cNvSpPr txBox="1">
            <a:spLocks noChangeArrowheads="1"/>
          </p:cNvSpPr>
          <p:nvPr/>
        </p:nvSpPr>
        <p:spPr bwMode="auto">
          <a:xfrm>
            <a:off x="303213" y="603567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b="1"/>
          </a:p>
        </p:txBody>
      </p:sp>
      <p:sp>
        <p:nvSpPr>
          <p:cNvPr id="7296" name="Text Box 128"/>
          <p:cNvSpPr txBox="1">
            <a:spLocks noChangeArrowheads="1"/>
          </p:cNvSpPr>
          <p:nvPr/>
        </p:nvSpPr>
        <p:spPr bwMode="auto">
          <a:xfrm>
            <a:off x="250825" y="5516563"/>
            <a:ext cx="8404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FA"/>
                </a:solidFill>
                <a:ea typeface="宋体" panose="02010600030101010101" pitchFamily="2" charset="-122"/>
              </a:rPr>
              <a:t>试探讨</a:t>
            </a:r>
            <a:r>
              <a:rPr lang="zh-CN" altLang="en-US" sz="2800" b="1">
                <a:solidFill>
                  <a:srgbClr val="0000FA"/>
                </a:solidFill>
              </a:rPr>
              <a:t>∠</a:t>
            </a:r>
            <a:r>
              <a:rPr lang="en-US" altLang="zh-CN" sz="2800">
                <a:solidFill>
                  <a:srgbClr val="0000FA"/>
                </a:solidFill>
              </a:rPr>
              <a:t>BOC</a:t>
            </a:r>
            <a:r>
              <a:rPr lang="zh-CN" altLang="en-US" sz="3200" b="1">
                <a:solidFill>
                  <a:srgbClr val="0000FA"/>
                </a:solidFill>
                <a:ea typeface="宋体" panose="02010600030101010101" pitchFamily="2" charset="-122"/>
              </a:rPr>
              <a:t>与</a:t>
            </a:r>
            <a:r>
              <a:rPr lang="zh-CN" altLang="en-US" sz="2800" b="1">
                <a:solidFill>
                  <a:srgbClr val="0000FA"/>
                </a:solidFill>
              </a:rPr>
              <a:t>∠</a:t>
            </a:r>
            <a:r>
              <a:rPr lang="en-US" altLang="zh-CN" sz="2800">
                <a:solidFill>
                  <a:srgbClr val="0000FA"/>
                </a:solidFill>
              </a:rPr>
              <a:t>A</a:t>
            </a:r>
            <a:r>
              <a:rPr lang="zh-CN" altLang="en-US" sz="3200" b="1">
                <a:solidFill>
                  <a:srgbClr val="0000FA"/>
                </a:solidFill>
                <a:ea typeface="宋体" panose="02010600030101010101" pitchFamily="2" charset="-122"/>
              </a:rPr>
              <a:t>之间存在怎样的数量关系？</a:t>
            </a:r>
          </a:p>
          <a:p>
            <a:r>
              <a:rPr lang="zh-CN" altLang="en-US" sz="3200" b="1">
                <a:solidFill>
                  <a:srgbClr val="0000FA"/>
                </a:solidFill>
                <a:ea typeface="宋体" panose="02010600030101010101" pitchFamily="2" charset="-122"/>
              </a:rPr>
              <a:t>请说明理由</a:t>
            </a:r>
            <a:r>
              <a:rPr lang="zh-CN" altLang="en-US" sz="2800" b="1">
                <a:solidFill>
                  <a:srgbClr val="0000FA"/>
                </a:solidFill>
              </a:rPr>
              <a:t>．</a:t>
            </a:r>
          </a:p>
        </p:txBody>
      </p:sp>
      <p:grpSp>
        <p:nvGrpSpPr>
          <p:cNvPr id="7310" name="Group 142"/>
          <p:cNvGrpSpPr/>
          <p:nvPr/>
        </p:nvGrpSpPr>
        <p:grpSpPr bwMode="auto">
          <a:xfrm>
            <a:off x="2987675" y="5876925"/>
            <a:ext cx="4419600" cy="1338263"/>
            <a:chOff x="1730" y="3748"/>
            <a:chExt cx="2784" cy="843"/>
          </a:xfrm>
        </p:grpSpPr>
        <p:sp>
          <p:nvSpPr>
            <p:cNvPr id="7302" name="Text Box 134"/>
            <p:cNvSpPr txBox="1">
              <a:spLocks noChangeArrowheads="1"/>
            </p:cNvSpPr>
            <p:nvPr/>
          </p:nvSpPr>
          <p:spPr bwMode="auto">
            <a:xfrm>
              <a:off x="3696" y="374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u="sng">
                  <a:solidFill>
                    <a:srgbClr val="FF0000"/>
                  </a:solidFill>
                </a:rPr>
                <a:t>1</a:t>
              </a:r>
            </a:p>
          </p:txBody>
        </p:sp>
        <p:grpSp>
          <p:nvGrpSpPr>
            <p:cNvPr id="7309" name="Group 141"/>
            <p:cNvGrpSpPr/>
            <p:nvPr/>
          </p:nvGrpSpPr>
          <p:grpSpPr bwMode="auto">
            <a:xfrm>
              <a:off x="1730" y="3841"/>
              <a:ext cx="2784" cy="750"/>
              <a:chOff x="1730" y="3841"/>
              <a:chExt cx="2784" cy="750"/>
            </a:xfrm>
          </p:grpSpPr>
          <p:sp>
            <p:nvSpPr>
              <p:cNvPr id="7297" name="Text Box 129"/>
              <p:cNvSpPr txBox="1">
                <a:spLocks noChangeArrowheads="1"/>
              </p:cNvSpPr>
              <p:nvPr/>
            </p:nvSpPr>
            <p:spPr bwMode="auto">
              <a:xfrm>
                <a:off x="1730" y="3844"/>
                <a:ext cx="20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600" b="1">
                    <a:solidFill>
                      <a:srgbClr val="FF0000"/>
                    </a:solidFill>
                  </a:rPr>
                  <a:t>∠BOC =90 ° </a:t>
                </a:r>
                <a:endParaRPr lang="en-US" altLang="zh-CN" sz="4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7301" name="Text Box 133"/>
              <p:cNvSpPr txBox="1">
                <a:spLocks noChangeArrowheads="1"/>
              </p:cNvSpPr>
              <p:nvPr/>
            </p:nvSpPr>
            <p:spPr bwMode="auto">
              <a:xfrm>
                <a:off x="3822" y="3841"/>
                <a:ext cx="692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600" b="1">
                    <a:solidFill>
                      <a:srgbClr val="FF0000"/>
                    </a:solidFill>
                  </a:rPr>
                  <a:t> ∠A</a:t>
                </a:r>
              </a:p>
              <a:p>
                <a:endParaRPr lang="en-US" altLang="zh-CN" sz="3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7303" name="Text Box 135"/>
              <p:cNvSpPr txBox="1">
                <a:spLocks noChangeArrowheads="1"/>
              </p:cNvSpPr>
              <p:nvPr/>
            </p:nvSpPr>
            <p:spPr bwMode="auto">
              <a:xfrm>
                <a:off x="3706" y="3976"/>
                <a:ext cx="27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7308" name="Text Box 140"/>
              <p:cNvSpPr txBox="1">
                <a:spLocks noChangeArrowheads="1"/>
              </p:cNvSpPr>
              <p:nvPr/>
            </p:nvSpPr>
            <p:spPr bwMode="auto">
              <a:xfrm>
                <a:off x="3470" y="3909"/>
                <a:ext cx="24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>
                    <a:solidFill>
                      <a:srgbClr val="FF0000"/>
                    </a:solidFill>
                  </a:rPr>
                  <a:t>+</a:t>
                </a:r>
              </a:p>
            </p:txBody>
          </p:sp>
        </p:grpSp>
      </p:grpSp>
      <p:sp>
        <p:nvSpPr>
          <p:cNvPr id="7328" name="Line 160"/>
          <p:cNvSpPr>
            <a:spLocks noChangeShapeType="1"/>
          </p:cNvSpPr>
          <p:nvPr/>
        </p:nvSpPr>
        <p:spPr bwMode="auto">
          <a:xfrm>
            <a:off x="0" y="3789363"/>
            <a:ext cx="6156325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6" dur="2000"/>
                                        <p:tgtEl>
                                          <p:spTgt spid="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 autoUpdateAnimBg="0"/>
      <p:bldP spid="7197" grpId="0" autoUpdateAnimBg="0"/>
      <p:bldP spid="7196" grpId="0"/>
      <p:bldP spid="7296" grpId="0"/>
      <p:bldP spid="73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3000"/>
            <a:ext cx="19907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419" name="Group 3"/>
          <p:cNvGrpSpPr/>
          <p:nvPr/>
        </p:nvGrpSpPr>
        <p:grpSpPr bwMode="auto">
          <a:xfrm>
            <a:off x="0" y="7938"/>
            <a:ext cx="9036496" cy="6537325"/>
            <a:chOff x="0" y="0"/>
            <a:chExt cx="3752" cy="2534"/>
          </a:xfrm>
        </p:grpSpPr>
        <p:grpSp>
          <p:nvGrpSpPr>
            <p:cNvPr id="60420" name="Group 4"/>
            <p:cNvGrpSpPr/>
            <p:nvPr/>
          </p:nvGrpSpPr>
          <p:grpSpPr bwMode="auto">
            <a:xfrm>
              <a:off x="0" y="0"/>
              <a:ext cx="938" cy="384"/>
              <a:chOff x="0" y="0"/>
              <a:chExt cx="938" cy="384"/>
            </a:xfrm>
          </p:grpSpPr>
          <p:sp>
            <p:nvSpPr>
              <p:cNvPr id="60421" name="Rectangle 5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852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kumimoji="1" lang="zh-CN" altLang="en-US" sz="28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名称</a:t>
                </a:r>
              </a:p>
              <a:p>
                <a:pPr algn="ctr" eaLnBrk="0" hangingPunct="0"/>
                <a:endPara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22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3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23" name="Group 7"/>
            <p:cNvGrpSpPr/>
            <p:nvPr/>
          </p:nvGrpSpPr>
          <p:grpSpPr bwMode="auto">
            <a:xfrm>
              <a:off x="938" y="0"/>
              <a:ext cx="938" cy="384"/>
              <a:chOff x="938" y="0"/>
              <a:chExt cx="938" cy="384"/>
            </a:xfrm>
          </p:grpSpPr>
          <p:sp>
            <p:nvSpPr>
              <p:cNvPr id="60424" name="Rectangle 8"/>
              <p:cNvSpPr>
                <a:spLocks noChangeArrowheads="1"/>
              </p:cNvSpPr>
              <p:nvPr/>
            </p:nvSpPr>
            <p:spPr bwMode="auto">
              <a:xfrm>
                <a:off x="981" y="0"/>
                <a:ext cx="852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kumimoji="1" lang="zh-CN" altLang="en-US" sz="2800" b="1" dirty="0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确定方</a:t>
                </a:r>
                <a:r>
                  <a:rPr kumimoji="1" lang="zh-CN" altLang="en-US" sz="2800" b="1" dirty="0" smtClean="0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法</a:t>
                </a:r>
                <a:endParaRPr kumimoji="1" lang="zh-CN" altLang="en-US" sz="2800" b="1" dirty="0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25" name="Rectangle 9"/>
              <p:cNvSpPr>
                <a:spLocks noChangeArrowheads="1"/>
              </p:cNvSpPr>
              <p:nvPr/>
            </p:nvSpPr>
            <p:spPr bwMode="auto">
              <a:xfrm>
                <a:off x="938" y="0"/>
                <a:ext cx="93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26" name="Group 10"/>
            <p:cNvGrpSpPr/>
            <p:nvPr/>
          </p:nvGrpSpPr>
          <p:grpSpPr bwMode="auto">
            <a:xfrm>
              <a:off x="1876" y="0"/>
              <a:ext cx="938" cy="384"/>
              <a:chOff x="1876" y="0"/>
              <a:chExt cx="938" cy="384"/>
            </a:xfrm>
          </p:grpSpPr>
          <p:sp>
            <p:nvSpPr>
              <p:cNvPr id="60427" name="Rectangle 11"/>
              <p:cNvSpPr>
                <a:spLocks noChangeArrowheads="1"/>
              </p:cNvSpPr>
              <p:nvPr/>
            </p:nvSpPr>
            <p:spPr bwMode="auto">
              <a:xfrm>
                <a:off x="1919" y="0"/>
                <a:ext cx="852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kumimoji="1" lang="zh-CN" altLang="en-US" sz="2800" b="1" dirty="0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图</a:t>
                </a:r>
                <a:r>
                  <a:rPr kumimoji="1" lang="zh-CN" altLang="en-US" sz="2800" b="1" dirty="0" smtClean="0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形</a:t>
                </a:r>
                <a:endParaRPr kumimoji="1" lang="zh-CN" altLang="en-US" sz="2800" b="1" dirty="0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28" name="Rectangle 12"/>
              <p:cNvSpPr>
                <a:spLocks noChangeArrowheads="1"/>
              </p:cNvSpPr>
              <p:nvPr/>
            </p:nvSpPr>
            <p:spPr bwMode="auto">
              <a:xfrm>
                <a:off x="1876" y="0"/>
                <a:ext cx="93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29" name="Group 13"/>
            <p:cNvGrpSpPr/>
            <p:nvPr/>
          </p:nvGrpSpPr>
          <p:grpSpPr bwMode="auto">
            <a:xfrm>
              <a:off x="2814" y="0"/>
              <a:ext cx="938" cy="384"/>
              <a:chOff x="2814" y="0"/>
              <a:chExt cx="938" cy="384"/>
            </a:xfrm>
          </p:grpSpPr>
          <p:sp>
            <p:nvSpPr>
              <p:cNvPr id="60430" name="Rectangle 14"/>
              <p:cNvSpPr>
                <a:spLocks noChangeArrowheads="1"/>
              </p:cNvSpPr>
              <p:nvPr/>
            </p:nvSpPr>
            <p:spPr bwMode="auto">
              <a:xfrm>
                <a:off x="2857" y="0"/>
                <a:ext cx="852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kumimoji="1" lang="zh-CN" altLang="en-US" sz="2800" b="1" dirty="0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性</a:t>
                </a:r>
                <a:r>
                  <a:rPr kumimoji="1" lang="zh-CN" altLang="en-US" sz="2800" b="1" dirty="0" smtClean="0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质</a:t>
                </a:r>
                <a:endParaRPr kumimoji="1" lang="zh-CN" altLang="en-US" sz="2800" b="1" dirty="0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31" name="Rectangle 15"/>
              <p:cNvSpPr>
                <a:spLocks noChangeArrowheads="1"/>
              </p:cNvSpPr>
              <p:nvPr/>
            </p:nvSpPr>
            <p:spPr bwMode="auto">
              <a:xfrm>
                <a:off x="2814" y="0"/>
                <a:ext cx="938" cy="38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32" name="Group 16"/>
            <p:cNvGrpSpPr/>
            <p:nvPr/>
          </p:nvGrpSpPr>
          <p:grpSpPr bwMode="auto">
            <a:xfrm>
              <a:off x="0" y="384"/>
              <a:ext cx="938" cy="960"/>
              <a:chOff x="0" y="384"/>
              <a:chExt cx="938" cy="960"/>
            </a:xfrm>
          </p:grpSpPr>
          <p:sp>
            <p:nvSpPr>
              <p:cNvPr id="60433" name="Rectangle 17"/>
              <p:cNvSpPr>
                <a:spLocks noChangeArrowheads="1"/>
              </p:cNvSpPr>
              <p:nvPr/>
            </p:nvSpPr>
            <p:spPr bwMode="auto">
              <a:xfrm>
                <a:off x="43" y="384"/>
                <a:ext cx="852" cy="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60434" name="Rectangle 18"/>
              <p:cNvSpPr>
                <a:spLocks noChangeArrowheads="1"/>
              </p:cNvSpPr>
              <p:nvPr/>
            </p:nvSpPr>
            <p:spPr bwMode="auto">
              <a:xfrm>
                <a:off x="0" y="384"/>
                <a:ext cx="938" cy="9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35" name="Group 19"/>
            <p:cNvGrpSpPr/>
            <p:nvPr/>
          </p:nvGrpSpPr>
          <p:grpSpPr bwMode="auto">
            <a:xfrm>
              <a:off x="938" y="384"/>
              <a:ext cx="938" cy="960"/>
              <a:chOff x="938" y="384"/>
              <a:chExt cx="938" cy="960"/>
            </a:xfrm>
          </p:grpSpPr>
          <p:sp>
            <p:nvSpPr>
              <p:cNvPr id="60436" name="Rectangle 20"/>
              <p:cNvSpPr>
                <a:spLocks noChangeArrowheads="1"/>
              </p:cNvSpPr>
              <p:nvPr/>
            </p:nvSpPr>
            <p:spPr bwMode="auto">
              <a:xfrm>
                <a:off x="981" y="384"/>
                <a:ext cx="852" cy="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just" eaLnBrk="0" hangingPunct="0"/>
                <a:endParaRPr kumimoji="1" lang="zh-CN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37" name="Rectangle 21"/>
              <p:cNvSpPr>
                <a:spLocks noChangeArrowheads="1"/>
              </p:cNvSpPr>
              <p:nvPr/>
            </p:nvSpPr>
            <p:spPr bwMode="auto">
              <a:xfrm>
                <a:off x="938" y="384"/>
                <a:ext cx="938" cy="9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38" name="Group 22"/>
            <p:cNvGrpSpPr/>
            <p:nvPr/>
          </p:nvGrpSpPr>
          <p:grpSpPr bwMode="auto">
            <a:xfrm>
              <a:off x="1876" y="384"/>
              <a:ext cx="938" cy="960"/>
              <a:chOff x="1876" y="384"/>
              <a:chExt cx="938" cy="960"/>
            </a:xfrm>
          </p:grpSpPr>
          <p:sp>
            <p:nvSpPr>
              <p:cNvPr id="60439" name="Rectangle 23"/>
              <p:cNvSpPr>
                <a:spLocks noChangeArrowheads="1"/>
              </p:cNvSpPr>
              <p:nvPr/>
            </p:nvSpPr>
            <p:spPr bwMode="auto">
              <a:xfrm>
                <a:off x="1919" y="384"/>
                <a:ext cx="852" cy="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just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endPara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40" name="Rectangle 24"/>
              <p:cNvSpPr>
                <a:spLocks noChangeArrowheads="1"/>
              </p:cNvSpPr>
              <p:nvPr/>
            </p:nvSpPr>
            <p:spPr bwMode="auto">
              <a:xfrm>
                <a:off x="1876" y="384"/>
                <a:ext cx="938" cy="9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41" name="Group 25"/>
            <p:cNvGrpSpPr/>
            <p:nvPr/>
          </p:nvGrpSpPr>
          <p:grpSpPr bwMode="auto">
            <a:xfrm>
              <a:off x="2814" y="384"/>
              <a:ext cx="938" cy="960"/>
              <a:chOff x="2814" y="384"/>
              <a:chExt cx="938" cy="960"/>
            </a:xfrm>
          </p:grpSpPr>
          <p:sp>
            <p:nvSpPr>
              <p:cNvPr id="60442" name="Rectangle 26"/>
              <p:cNvSpPr>
                <a:spLocks noChangeArrowheads="1"/>
              </p:cNvSpPr>
              <p:nvPr/>
            </p:nvSpPr>
            <p:spPr bwMode="auto">
              <a:xfrm>
                <a:off x="2857" y="384"/>
                <a:ext cx="852" cy="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just" eaLnBrk="0" hangingPunct="0"/>
                <a:endParaRPr kumimoji="1" lang="zh-CN" altLang="zh-CN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43" name="Rectangle 27"/>
              <p:cNvSpPr>
                <a:spLocks noChangeArrowheads="1"/>
              </p:cNvSpPr>
              <p:nvPr/>
            </p:nvSpPr>
            <p:spPr bwMode="auto">
              <a:xfrm>
                <a:off x="2814" y="384"/>
                <a:ext cx="938" cy="9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44" name="Group 28"/>
            <p:cNvGrpSpPr/>
            <p:nvPr/>
          </p:nvGrpSpPr>
          <p:grpSpPr bwMode="auto">
            <a:xfrm>
              <a:off x="0" y="1344"/>
              <a:ext cx="938" cy="1190"/>
              <a:chOff x="0" y="1344"/>
              <a:chExt cx="938" cy="1190"/>
            </a:xfrm>
          </p:grpSpPr>
          <p:sp>
            <p:nvSpPr>
              <p:cNvPr id="60445" name="Rectangle 29"/>
              <p:cNvSpPr>
                <a:spLocks noChangeArrowheads="1"/>
              </p:cNvSpPr>
              <p:nvPr/>
            </p:nvSpPr>
            <p:spPr bwMode="auto">
              <a:xfrm>
                <a:off x="43" y="1344"/>
                <a:ext cx="852" cy="1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just" eaLnBrk="0" hangingPunct="0"/>
                <a:endParaRPr kumimoji="1" lang="zh-CN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46" name="Rectangle 30"/>
              <p:cNvSpPr>
                <a:spLocks noChangeArrowheads="1"/>
              </p:cNvSpPr>
              <p:nvPr/>
            </p:nvSpPr>
            <p:spPr bwMode="auto">
              <a:xfrm>
                <a:off x="0" y="1344"/>
                <a:ext cx="938" cy="119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47" name="Group 31"/>
            <p:cNvGrpSpPr/>
            <p:nvPr/>
          </p:nvGrpSpPr>
          <p:grpSpPr bwMode="auto">
            <a:xfrm>
              <a:off x="938" y="1344"/>
              <a:ext cx="938" cy="1190"/>
              <a:chOff x="938" y="1344"/>
              <a:chExt cx="938" cy="1190"/>
            </a:xfrm>
          </p:grpSpPr>
          <p:sp>
            <p:nvSpPr>
              <p:cNvPr id="60448" name="Rectangle 32"/>
              <p:cNvSpPr>
                <a:spLocks noChangeArrowheads="1"/>
              </p:cNvSpPr>
              <p:nvPr/>
            </p:nvSpPr>
            <p:spPr bwMode="auto">
              <a:xfrm>
                <a:off x="981" y="1344"/>
                <a:ext cx="852" cy="1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just" eaLnBrk="0" hangingPunct="0"/>
                <a:endParaRPr kumimoji="1" lang="zh-CN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49" name="Rectangle 33"/>
              <p:cNvSpPr>
                <a:spLocks noChangeArrowheads="1"/>
              </p:cNvSpPr>
              <p:nvPr/>
            </p:nvSpPr>
            <p:spPr bwMode="auto">
              <a:xfrm>
                <a:off x="938" y="1344"/>
                <a:ext cx="938" cy="119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50" name="Group 34"/>
            <p:cNvGrpSpPr/>
            <p:nvPr/>
          </p:nvGrpSpPr>
          <p:grpSpPr bwMode="auto">
            <a:xfrm>
              <a:off x="1876" y="1344"/>
              <a:ext cx="938" cy="1190"/>
              <a:chOff x="1876" y="1344"/>
              <a:chExt cx="938" cy="1190"/>
            </a:xfrm>
          </p:grpSpPr>
          <p:sp>
            <p:nvSpPr>
              <p:cNvPr id="60451" name="Rectangle 35"/>
              <p:cNvSpPr>
                <a:spLocks noChangeArrowheads="1"/>
              </p:cNvSpPr>
              <p:nvPr/>
            </p:nvSpPr>
            <p:spPr bwMode="auto">
              <a:xfrm>
                <a:off x="1919" y="1344"/>
                <a:ext cx="852" cy="1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just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r>
                  <a:rPr kumimoji="1" lang="en-US" altLang="zh-CN" sz="10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 </a:t>
                </a:r>
              </a:p>
              <a:p>
                <a:pPr algn="just" eaLnBrk="0" hangingPunct="0"/>
                <a:endParaRPr kumimoji="1" lang="en-US" altLang="zh-CN" sz="24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52" name="Rectangle 36"/>
              <p:cNvSpPr>
                <a:spLocks noChangeArrowheads="1"/>
              </p:cNvSpPr>
              <p:nvPr/>
            </p:nvSpPr>
            <p:spPr bwMode="auto">
              <a:xfrm>
                <a:off x="1876" y="1344"/>
                <a:ext cx="938" cy="119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453" name="Group 37"/>
            <p:cNvGrpSpPr/>
            <p:nvPr/>
          </p:nvGrpSpPr>
          <p:grpSpPr bwMode="auto">
            <a:xfrm>
              <a:off x="2814" y="1344"/>
              <a:ext cx="938" cy="1190"/>
              <a:chOff x="2814" y="1344"/>
              <a:chExt cx="938" cy="1190"/>
            </a:xfrm>
          </p:grpSpPr>
          <p:sp>
            <p:nvSpPr>
              <p:cNvPr id="60454" name="Rectangle 38"/>
              <p:cNvSpPr>
                <a:spLocks noChangeArrowheads="1"/>
              </p:cNvSpPr>
              <p:nvPr/>
            </p:nvSpPr>
            <p:spPr bwMode="auto">
              <a:xfrm>
                <a:off x="2857" y="1344"/>
                <a:ext cx="852" cy="1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just"/>
                <a:r>
                  <a:rPr kumimoji="1" lang="en-US" altLang="zh-CN" sz="14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/>
                </a:r>
                <a:br>
                  <a:rPr kumimoji="1" lang="en-US" altLang="zh-CN" sz="1400" b="1">
                    <a:solidFill>
                      <a:srgbClr val="05001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</a:br>
                <a:endParaRPr kumimoji="1" lang="en-US" altLang="zh-CN" sz="1000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just" eaLnBrk="0" hangingPunct="0"/>
                <a:endParaRPr kumimoji="1" lang="en-US" altLang="zh-CN" b="1">
                  <a:solidFill>
                    <a:srgbClr val="05001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0455" name="Rectangle 39"/>
              <p:cNvSpPr>
                <a:spLocks noChangeArrowheads="1"/>
              </p:cNvSpPr>
              <p:nvPr/>
            </p:nvSpPr>
            <p:spPr bwMode="auto">
              <a:xfrm>
                <a:off x="2814" y="1344"/>
                <a:ext cx="938" cy="119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323850" y="0"/>
            <a:ext cx="8820150" cy="6553200"/>
          </a:xfrm>
          <a:prstGeom prst="rect">
            <a:avLst/>
          </a:prstGeom>
          <a:noFill/>
          <a:ln w="11112">
            <a:solidFill>
              <a:srgbClr val="A0A0A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60457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810000"/>
            <a:ext cx="2209800" cy="21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468313" y="3716338"/>
            <a:ext cx="1676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FA0000"/>
                </a:solidFill>
                <a:ea typeface="宋体" panose="02010600030101010101" pitchFamily="2" charset="-122"/>
              </a:rPr>
              <a:t> </a:t>
            </a:r>
            <a:r>
              <a:rPr kumimoji="1" lang="zh-CN" altLang="en-US" sz="2800" b="1" dirty="0">
                <a:solidFill>
                  <a:srgbClr val="FA0000"/>
                </a:solidFill>
                <a:ea typeface="宋体" panose="02010600030101010101" pitchFamily="2" charset="-122"/>
              </a:rPr>
              <a:t>内    心</a:t>
            </a:r>
            <a:r>
              <a:rPr kumimoji="1" lang="zh-CN" altLang="en-US" sz="2800" b="1" dirty="0">
                <a:solidFill>
                  <a:srgbClr val="050010"/>
                </a:solidFill>
                <a:ea typeface="宋体" panose="02010600030101010101" pitchFamily="2" charset="-122"/>
              </a:rPr>
              <a:t>（三角形内切圆的圆心）</a:t>
            </a:r>
          </a:p>
          <a:p>
            <a:endParaRPr kumimoji="1" lang="zh-CN" altLang="en-US" sz="2800" b="1" dirty="0">
              <a:solidFill>
                <a:srgbClr val="050010"/>
              </a:solidFill>
              <a:ea typeface="宋体" panose="02010600030101010101" pitchFamily="2" charset="-122"/>
            </a:endParaRPr>
          </a:p>
          <a:p>
            <a:endParaRPr lang="en-US" altLang="zh-CN" sz="2800" b="1" dirty="0">
              <a:solidFill>
                <a:srgbClr val="050010"/>
              </a:solidFill>
              <a:ea typeface="宋体" panose="02010600030101010101" pitchFamily="2" charset="-122"/>
            </a:endParaRPr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2555875" y="1196975"/>
            <a:ext cx="18716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zh-CN" altLang="en-US" sz="2800" b="1" dirty="0">
                <a:solidFill>
                  <a:srgbClr val="050010"/>
                </a:solidFill>
                <a:ea typeface="宋体" panose="02010600030101010101" pitchFamily="2" charset="-122"/>
              </a:rPr>
              <a:t>三角形三边中垂线的交点</a:t>
            </a:r>
          </a:p>
          <a:p>
            <a:endParaRPr lang="en-US" altLang="zh-CN" sz="2800" b="1" dirty="0">
              <a:solidFill>
                <a:srgbClr val="050010"/>
              </a:solidFill>
              <a:ea typeface="宋体" panose="02010600030101010101" pitchFamily="2" charset="-122"/>
            </a:endParaRPr>
          </a:p>
        </p:txBody>
      </p:sp>
      <p:sp>
        <p:nvSpPr>
          <p:cNvPr id="60460" name="Text Box 44"/>
          <p:cNvSpPr txBox="1">
            <a:spLocks noChangeArrowheads="1"/>
          </p:cNvSpPr>
          <p:nvPr/>
        </p:nvSpPr>
        <p:spPr bwMode="auto">
          <a:xfrm>
            <a:off x="2484438" y="3860800"/>
            <a:ext cx="203676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50010"/>
                </a:solidFill>
                <a:ea typeface="宋体" panose="02010600030101010101" pitchFamily="2" charset="-122"/>
              </a:rPr>
              <a:t>三角形三条</a:t>
            </a:r>
          </a:p>
          <a:p>
            <a:r>
              <a:rPr kumimoji="1" lang="zh-CN" altLang="en-US" sz="2800" b="1">
                <a:solidFill>
                  <a:srgbClr val="050010"/>
                </a:solidFill>
                <a:ea typeface="宋体" panose="02010600030101010101" pitchFamily="2" charset="-122"/>
              </a:rPr>
              <a:t>角平分线的</a:t>
            </a:r>
          </a:p>
          <a:p>
            <a:r>
              <a:rPr kumimoji="1" lang="zh-CN" altLang="en-US" sz="2800" b="1">
                <a:solidFill>
                  <a:srgbClr val="050010"/>
                </a:solidFill>
                <a:ea typeface="宋体" panose="02010600030101010101" pitchFamily="2" charset="-122"/>
              </a:rPr>
              <a:t>交点</a:t>
            </a:r>
          </a:p>
          <a:p>
            <a:endParaRPr kumimoji="1" lang="zh-CN" altLang="en-US" sz="2800" b="1">
              <a:solidFill>
                <a:srgbClr val="050010"/>
              </a:solidFill>
              <a:ea typeface="宋体" panose="02010600030101010101" pitchFamily="2" charset="-122"/>
            </a:endParaRPr>
          </a:p>
          <a:p>
            <a:endParaRPr lang="en-US" altLang="zh-CN" b="1">
              <a:solidFill>
                <a:srgbClr val="050010"/>
              </a:solidFill>
            </a:endParaRPr>
          </a:p>
        </p:txBody>
      </p:sp>
      <p:sp>
        <p:nvSpPr>
          <p:cNvPr id="60461" name="Text Box 45"/>
          <p:cNvSpPr txBox="1">
            <a:spLocks noChangeArrowheads="1"/>
          </p:cNvSpPr>
          <p:nvPr/>
        </p:nvSpPr>
        <p:spPr bwMode="auto">
          <a:xfrm>
            <a:off x="6717697" y="1352656"/>
            <a:ext cx="244837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2400" b="1" dirty="0">
                <a:solidFill>
                  <a:srgbClr val="050010"/>
                </a:solidFill>
                <a:ea typeface="宋体" panose="02010600030101010101" pitchFamily="2" charset="-122"/>
              </a:rPr>
              <a:t>(1)OA=OB=OC</a:t>
            </a:r>
          </a:p>
          <a:p>
            <a:r>
              <a:rPr kumimoji="1" lang="en-US" altLang="zh-CN" sz="2400" b="1" dirty="0">
                <a:solidFill>
                  <a:srgbClr val="050010"/>
                </a:solidFill>
                <a:ea typeface="宋体" panose="02010600030101010101" pitchFamily="2" charset="-122"/>
              </a:rPr>
              <a:t>(2)</a:t>
            </a:r>
            <a:r>
              <a:rPr kumimoji="1" lang="zh-CN" altLang="en-US" sz="2400" b="1" dirty="0">
                <a:solidFill>
                  <a:srgbClr val="050010"/>
                </a:solidFill>
                <a:ea typeface="宋体" panose="02010600030101010101" pitchFamily="2" charset="-122"/>
              </a:rPr>
              <a:t>外心不一定在三角形的内部</a:t>
            </a:r>
            <a:r>
              <a:rPr kumimoji="1" lang="zh-CN" altLang="en-US" sz="2400" b="1" dirty="0" smtClean="0">
                <a:solidFill>
                  <a:srgbClr val="050010"/>
                </a:solidFill>
                <a:ea typeface="宋体" panose="02010600030101010101" pitchFamily="2" charset="-122"/>
              </a:rPr>
              <a:t>．</a:t>
            </a:r>
            <a:endParaRPr kumimoji="1" lang="zh-CN" altLang="en-US" sz="2400" b="1" dirty="0">
              <a:solidFill>
                <a:srgbClr val="050010"/>
              </a:solidFill>
              <a:ea typeface="宋体" panose="02010600030101010101" pitchFamily="2" charset="-122"/>
            </a:endParaRPr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6880935" y="3579094"/>
            <a:ext cx="215556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（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1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）到三边的距离相等；</a:t>
            </a:r>
          </a:p>
          <a:p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（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2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）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OA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、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OB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、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OC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分别平分∠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BAC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、∠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ABC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、∠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ACB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；</a:t>
            </a:r>
          </a:p>
          <a:p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（</a:t>
            </a:r>
            <a:r>
              <a:rPr kumimoji="1" lang="en-US" altLang="zh-CN" b="1" dirty="0">
                <a:solidFill>
                  <a:srgbClr val="050010"/>
                </a:solidFill>
                <a:ea typeface="宋体" panose="02010600030101010101" pitchFamily="2" charset="-122"/>
              </a:rPr>
              <a:t>3</a:t>
            </a:r>
            <a:r>
              <a:rPr kumimoji="1" lang="zh-CN" altLang="en-US" b="1" dirty="0">
                <a:solidFill>
                  <a:srgbClr val="050010"/>
                </a:solidFill>
                <a:ea typeface="宋体" panose="02010600030101010101" pitchFamily="2" charset="-122"/>
              </a:rPr>
              <a:t>）内心在三角形内部．</a:t>
            </a:r>
          </a:p>
          <a:p>
            <a:endParaRPr lang="en-US" altLang="zh-CN" b="1" dirty="0">
              <a:solidFill>
                <a:srgbClr val="050010"/>
              </a:solidFill>
              <a:ea typeface="宋体" panose="02010600030101010101" pitchFamily="2" charset="-122"/>
            </a:endParaRPr>
          </a:p>
        </p:txBody>
      </p:sp>
      <p:sp>
        <p:nvSpPr>
          <p:cNvPr id="60463" name="Text Box 47"/>
          <p:cNvSpPr txBox="1">
            <a:spLocks noChangeArrowheads="1"/>
          </p:cNvSpPr>
          <p:nvPr/>
        </p:nvSpPr>
        <p:spPr bwMode="auto">
          <a:xfrm>
            <a:off x="468313" y="1268413"/>
            <a:ext cx="19446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FA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   心</a:t>
            </a:r>
          </a:p>
          <a:p>
            <a:r>
              <a:rPr lang="en-US" altLang="zh-CN" sz="2800" b="1" dirty="0">
                <a:solidFill>
                  <a:srgbClr val="05001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05001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三角形</a:t>
            </a:r>
          </a:p>
          <a:p>
            <a:r>
              <a:rPr lang="zh-CN" altLang="en-US" sz="2800" b="1" dirty="0">
                <a:solidFill>
                  <a:srgbClr val="05001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外接圆的</a:t>
            </a:r>
          </a:p>
          <a:p>
            <a:r>
              <a:rPr lang="zh-CN" altLang="en-US" sz="2800" b="1" dirty="0">
                <a:solidFill>
                  <a:srgbClr val="05001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圆心</a:t>
            </a:r>
            <a:r>
              <a:rPr lang="en-US" altLang="zh-CN" sz="2800" b="1" dirty="0">
                <a:solidFill>
                  <a:srgbClr val="05001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8" grpId="0"/>
      <p:bldP spid="60459" grpId="0"/>
      <p:bldP spid="60460" grpId="0"/>
      <p:bldP spid="60461" grpId="0"/>
      <p:bldP spid="60462" grpId="0"/>
      <p:bldP spid="604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98" name="Group 34"/>
          <p:cNvGrpSpPr/>
          <p:nvPr/>
        </p:nvGrpSpPr>
        <p:grpSpPr bwMode="auto">
          <a:xfrm>
            <a:off x="6372225" y="1700213"/>
            <a:ext cx="2311400" cy="2228850"/>
            <a:chOff x="4014" y="1026"/>
            <a:chExt cx="1456" cy="1404"/>
          </a:xfrm>
        </p:grpSpPr>
        <p:sp>
          <p:nvSpPr>
            <p:cNvPr id="62488" name="Text Box 24"/>
            <p:cNvSpPr txBox="1">
              <a:spLocks noChangeArrowheads="1"/>
            </p:cNvSpPr>
            <p:nvPr/>
          </p:nvSpPr>
          <p:spPr bwMode="auto">
            <a:xfrm>
              <a:off x="4364" y="2103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A0000"/>
                  </a:solidFill>
                </a:rPr>
                <a:t>a</a:t>
              </a:r>
            </a:p>
          </p:txBody>
        </p:sp>
        <p:sp>
          <p:nvSpPr>
            <p:cNvPr id="62492" name="Text Box 28"/>
            <p:cNvSpPr txBox="1">
              <a:spLocks noChangeArrowheads="1"/>
            </p:cNvSpPr>
            <p:nvPr/>
          </p:nvSpPr>
          <p:spPr bwMode="auto">
            <a:xfrm>
              <a:off x="4014" y="1026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FA0000"/>
                  </a:solidFill>
                </a:rPr>
                <a:t>b</a:t>
              </a:r>
            </a:p>
          </p:txBody>
        </p:sp>
        <p:sp>
          <p:nvSpPr>
            <p:cNvPr id="62493" name="Text Box 29"/>
            <p:cNvSpPr txBox="1">
              <a:spLocks noChangeArrowheads="1"/>
            </p:cNvSpPr>
            <p:nvPr/>
          </p:nvSpPr>
          <p:spPr bwMode="auto">
            <a:xfrm>
              <a:off x="5226" y="12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rgbClr val="FA0000"/>
                  </a:solidFill>
                </a:rPr>
                <a:t>c</a:t>
              </a:r>
            </a:p>
          </p:txBody>
        </p:sp>
      </p:grpSp>
      <p:grpSp>
        <p:nvGrpSpPr>
          <p:cNvPr id="62497" name="Group 33"/>
          <p:cNvGrpSpPr/>
          <p:nvPr/>
        </p:nvGrpSpPr>
        <p:grpSpPr bwMode="auto">
          <a:xfrm>
            <a:off x="7092950" y="2060575"/>
            <a:ext cx="879475" cy="1092200"/>
            <a:chOff x="4455" y="1272"/>
            <a:chExt cx="554" cy="669"/>
          </a:xfrm>
        </p:grpSpPr>
        <p:sp>
          <p:nvSpPr>
            <p:cNvPr id="62494" name="Text Box 30"/>
            <p:cNvSpPr txBox="1">
              <a:spLocks noChangeArrowheads="1"/>
            </p:cNvSpPr>
            <p:nvPr/>
          </p:nvSpPr>
          <p:spPr bwMode="auto">
            <a:xfrm>
              <a:off x="4455" y="1272"/>
              <a:ext cx="19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A0000"/>
                  </a:solidFill>
                </a:rPr>
                <a:t>r</a:t>
              </a:r>
            </a:p>
          </p:txBody>
        </p:sp>
        <p:sp>
          <p:nvSpPr>
            <p:cNvPr id="62495" name="Text Box 31"/>
            <p:cNvSpPr txBox="1">
              <a:spLocks noChangeArrowheads="1"/>
            </p:cNvSpPr>
            <p:nvPr/>
          </p:nvSpPr>
          <p:spPr bwMode="auto">
            <a:xfrm>
              <a:off x="4818" y="1362"/>
              <a:ext cx="19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A0000"/>
                  </a:solidFill>
                </a:rPr>
                <a:t>r</a:t>
              </a:r>
            </a:p>
          </p:txBody>
        </p:sp>
        <p:sp>
          <p:nvSpPr>
            <p:cNvPr id="62496" name="Text Box 32"/>
            <p:cNvSpPr txBox="1">
              <a:spLocks noChangeArrowheads="1"/>
            </p:cNvSpPr>
            <p:nvPr/>
          </p:nvSpPr>
          <p:spPr bwMode="auto">
            <a:xfrm>
              <a:off x="4649" y="1661"/>
              <a:ext cx="19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A0000"/>
                  </a:solidFill>
                </a:rPr>
                <a:t>r</a:t>
              </a:r>
            </a:p>
          </p:txBody>
        </p:sp>
      </p:grp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395288" y="765175"/>
            <a:ext cx="60356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A"/>
                </a:solidFill>
                <a:ea typeface="宋体" panose="02010600030101010101" pitchFamily="2" charset="-122"/>
              </a:rPr>
              <a:t>已知</a:t>
            </a:r>
            <a:r>
              <a:rPr lang="zh-CN" altLang="en-US" sz="2400" b="1" dirty="0">
                <a:solidFill>
                  <a:srgbClr val="0000FA"/>
                </a:solidFill>
              </a:rPr>
              <a:t>△</a:t>
            </a:r>
            <a:r>
              <a:rPr lang="en-US" altLang="zh-CN" sz="2400" b="1" dirty="0">
                <a:solidFill>
                  <a:srgbClr val="0000FA"/>
                </a:solidFill>
              </a:rPr>
              <a:t>ABC</a:t>
            </a:r>
            <a:r>
              <a:rPr lang="zh-CN" altLang="en-US" sz="24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的三边</a:t>
            </a:r>
            <a:r>
              <a:rPr lang="en-US" altLang="zh-CN" sz="28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BC,AB,AC</a:t>
            </a:r>
            <a:r>
              <a:rPr lang="zh-CN" altLang="en-US" sz="24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分别为</a:t>
            </a:r>
            <a:r>
              <a:rPr lang="en-US" altLang="zh-CN" sz="2800" b="1" dirty="0" err="1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a,b,c</a:t>
            </a:r>
            <a:endParaRPr lang="en-US" altLang="zh-CN" sz="2800" b="1" dirty="0">
              <a:solidFill>
                <a:srgbClr val="0000FA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I</a:t>
            </a:r>
            <a:r>
              <a:rPr lang="zh-CN" altLang="en-US" sz="24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为内心，内切圆半径为</a:t>
            </a:r>
            <a:r>
              <a:rPr lang="en-US" altLang="zh-CN" sz="28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</a:t>
            </a:r>
          </a:p>
          <a:p>
            <a:r>
              <a:rPr lang="zh-CN" altLang="en-US" sz="2400" b="1" dirty="0">
                <a:solidFill>
                  <a:srgbClr val="0000FA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求</a:t>
            </a:r>
            <a:r>
              <a:rPr lang="zh-CN" altLang="en-US" sz="2400" b="1" dirty="0">
                <a:solidFill>
                  <a:srgbClr val="0000FA"/>
                </a:solidFill>
              </a:rPr>
              <a:t>△</a:t>
            </a:r>
            <a:r>
              <a:rPr lang="en-US" altLang="zh-CN" sz="2400" b="1" dirty="0">
                <a:solidFill>
                  <a:srgbClr val="0000FA"/>
                </a:solidFill>
              </a:rPr>
              <a:t>ABC</a:t>
            </a:r>
            <a:r>
              <a:rPr lang="zh-CN" altLang="en-US" sz="2400" b="1" dirty="0">
                <a:solidFill>
                  <a:srgbClr val="0000FA"/>
                </a:solidFill>
                <a:ea typeface="宋体" panose="02010600030101010101" pitchFamily="2" charset="-122"/>
              </a:rPr>
              <a:t>的面积</a:t>
            </a:r>
          </a:p>
        </p:txBody>
      </p:sp>
      <p:grpSp>
        <p:nvGrpSpPr>
          <p:cNvPr id="62501" name="Group 37"/>
          <p:cNvGrpSpPr/>
          <p:nvPr/>
        </p:nvGrpSpPr>
        <p:grpSpPr bwMode="auto">
          <a:xfrm>
            <a:off x="5011738" y="620713"/>
            <a:ext cx="4094162" cy="3133725"/>
            <a:chOff x="3181" y="391"/>
            <a:chExt cx="2579" cy="1974"/>
          </a:xfrm>
        </p:grpSpPr>
        <p:grpSp>
          <p:nvGrpSpPr>
            <p:cNvPr id="62487" name="Group 23"/>
            <p:cNvGrpSpPr/>
            <p:nvPr/>
          </p:nvGrpSpPr>
          <p:grpSpPr bwMode="auto">
            <a:xfrm>
              <a:off x="3181" y="391"/>
              <a:ext cx="2579" cy="1974"/>
              <a:chOff x="3152" y="332"/>
              <a:chExt cx="2579" cy="1974"/>
            </a:xfrm>
          </p:grpSpPr>
          <p:sp>
            <p:nvSpPr>
              <p:cNvPr id="62468" name="Oval 4"/>
              <p:cNvSpPr>
                <a:spLocks noChangeArrowheads="1"/>
              </p:cNvSpPr>
              <p:nvPr/>
            </p:nvSpPr>
            <p:spPr bwMode="auto">
              <a:xfrm>
                <a:off x="4150" y="1071"/>
                <a:ext cx="1089" cy="1044"/>
              </a:xfrm>
              <a:prstGeom prst="ellipse">
                <a:avLst/>
              </a:prstGeom>
              <a:noFill/>
              <a:ln w="9525">
                <a:solidFill>
                  <a:srgbClr val="05001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471" name="Line 7"/>
              <p:cNvSpPr>
                <a:spLocks noChangeShapeType="1"/>
              </p:cNvSpPr>
              <p:nvPr/>
            </p:nvSpPr>
            <p:spPr bwMode="auto">
              <a:xfrm flipV="1">
                <a:off x="3560" y="618"/>
                <a:ext cx="1361" cy="1361"/>
              </a:xfrm>
              <a:prstGeom prst="line">
                <a:avLst/>
              </a:prstGeom>
              <a:noFill/>
              <a:ln w="9525">
                <a:solidFill>
                  <a:srgbClr val="05001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2473" name="Line 9"/>
              <p:cNvSpPr>
                <a:spLocks noChangeShapeType="1"/>
              </p:cNvSpPr>
              <p:nvPr/>
            </p:nvSpPr>
            <p:spPr bwMode="auto">
              <a:xfrm>
                <a:off x="3424" y="2115"/>
                <a:ext cx="2041" cy="0"/>
              </a:xfrm>
              <a:prstGeom prst="line">
                <a:avLst/>
              </a:prstGeom>
              <a:noFill/>
              <a:ln w="9525">
                <a:solidFill>
                  <a:srgbClr val="05001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2475" name="Line 11"/>
              <p:cNvSpPr>
                <a:spLocks noChangeShapeType="1"/>
              </p:cNvSpPr>
              <p:nvPr/>
            </p:nvSpPr>
            <p:spPr bwMode="auto">
              <a:xfrm flipH="1">
                <a:off x="3424" y="1933"/>
                <a:ext cx="182" cy="182"/>
              </a:xfrm>
              <a:prstGeom prst="line">
                <a:avLst/>
              </a:prstGeom>
              <a:noFill/>
              <a:ln w="9525">
                <a:solidFill>
                  <a:srgbClr val="05001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2476" name="Line 12"/>
              <p:cNvSpPr>
                <a:spLocks noChangeShapeType="1"/>
              </p:cNvSpPr>
              <p:nvPr/>
            </p:nvSpPr>
            <p:spPr bwMode="auto">
              <a:xfrm>
                <a:off x="4921" y="618"/>
                <a:ext cx="544" cy="1497"/>
              </a:xfrm>
              <a:prstGeom prst="line">
                <a:avLst/>
              </a:prstGeom>
              <a:noFill/>
              <a:ln w="9525">
                <a:solidFill>
                  <a:srgbClr val="05001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2477" name="Line 13"/>
              <p:cNvSpPr>
                <a:spLocks noChangeShapeType="1"/>
              </p:cNvSpPr>
              <p:nvPr/>
            </p:nvSpPr>
            <p:spPr bwMode="auto">
              <a:xfrm>
                <a:off x="4694" y="1616"/>
                <a:ext cx="0" cy="499"/>
              </a:xfrm>
              <a:prstGeom prst="line">
                <a:avLst/>
              </a:prstGeom>
              <a:noFill/>
              <a:ln w="9525">
                <a:solidFill>
                  <a:srgbClr val="05001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2481" name="Line 17"/>
              <p:cNvSpPr>
                <a:spLocks noChangeShapeType="1"/>
              </p:cNvSpPr>
              <p:nvPr/>
            </p:nvSpPr>
            <p:spPr bwMode="auto">
              <a:xfrm flipH="1" flipV="1">
                <a:off x="4332" y="1207"/>
                <a:ext cx="362" cy="409"/>
              </a:xfrm>
              <a:prstGeom prst="line">
                <a:avLst/>
              </a:prstGeom>
              <a:noFill/>
              <a:ln w="9525">
                <a:solidFill>
                  <a:srgbClr val="05001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2482" name="Line 18"/>
              <p:cNvSpPr>
                <a:spLocks noChangeShapeType="1"/>
              </p:cNvSpPr>
              <p:nvPr/>
            </p:nvSpPr>
            <p:spPr bwMode="auto">
              <a:xfrm flipV="1">
                <a:off x="4694" y="1389"/>
                <a:ext cx="499" cy="227"/>
              </a:xfrm>
              <a:prstGeom prst="line">
                <a:avLst/>
              </a:prstGeom>
              <a:noFill/>
              <a:ln w="9525">
                <a:solidFill>
                  <a:srgbClr val="05001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2483" name="Text Box 19"/>
              <p:cNvSpPr txBox="1">
                <a:spLocks noChangeArrowheads="1"/>
              </p:cNvSpPr>
              <p:nvPr/>
            </p:nvSpPr>
            <p:spPr bwMode="auto">
              <a:xfrm>
                <a:off x="4694" y="332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5001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>
                    <a:solidFill>
                      <a:srgbClr val="050010"/>
                    </a:solidFill>
                  </a:rPr>
                  <a:t>A</a:t>
                </a:r>
              </a:p>
            </p:txBody>
          </p:sp>
          <p:sp>
            <p:nvSpPr>
              <p:cNvPr id="62484" name="Text Box 20"/>
              <p:cNvSpPr txBox="1">
                <a:spLocks noChangeArrowheads="1"/>
              </p:cNvSpPr>
              <p:nvPr/>
            </p:nvSpPr>
            <p:spPr bwMode="auto">
              <a:xfrm>
                <a:off x="3152" y="1979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5001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>
                    <a:solidFill>
                      <a:srgbClr val="050010"/>
                    </a:solidFill>
                  </a:rPr>
                  <a:t>B</a:t>
                </a:r>
              </a:p>
            </p:txBody>
          </p:sp>
          <p:sp>
            <p:nvSpPr>
              <p:cNvPr id="62485" name="Text Box 21"/>
              <p:cNvSpPr txBox="1">
                <a:spLocks noChangeArrowheads="1"/>
              </p:cNvSpPr>
              <p:nvPr/>
            </p:nvSpPr>
            <p:spPr bwMode="auto">
              <a:xfrm>
                <a:off x="5453" y="1967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5001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>
                    <a:solidFill>
                      <a:srgbClr val="050010"/>
                    </a:solidFill>
                  </a:rPr>
                  <a:t>C</a:t>
                </a:r>
              </a:p>
            </p:txBody>
          </p:sp>
        </p:grpSp>
        <p:sp>
          <p:nvSpPr>
            <p:cNvPr id="62500" name="Text Box 36"/>
            <p:cNvSpPr txBox="1">
              <a:spLocks noChangeArrowheads="1"/>
            </p:cNvSpPr>
            <p:nvPr/>
          </p:nvSpPr>
          <p:spPr bwMode="auto">
            <a:xfrm>
              <a:off x="4694" y="1434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5001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50010"/>
                  </a:solidFill>
                </a:rPr>
                <a:t>I</a:t>
              </a:r>
            </a:p>
          </p:txBody>
        </p:sp>
      </p:grpSp>
      <p:grpSp>
        <p:nvGrpSpPr>
          <p:cNvPr id="62512" name="Group 48"/>
          <p:cNvGrpSpPr/>
          <p:nvPr/>
        </p:nvGrpSpPr>
        <p:grpSpPr bwMode="auto">
          <a:xfrm>
            <a:off x="5508625" y="1125538"/>
            <a:ext cx="3167063" cy="2303462"/>
            <a:chOff x="3470" y="709"/>
            <a:chExt cx="1995" cy="1451"/>
          </a:xfrm>
        </p:grpSpPr>
        <p:sp>
          <p:nvSpPr>
            <p:cNvPr id="62502" name="Line 38"/>
            <p:cNvSpPr>
              <a:spLocks noChangeShapeType="1"/>
            </p:cNvSpPr>
            <p:nvPr/>
          </p:nvSpPr>
          <p:spPr bwMode="auto">
            <a:xfrm flipH="1">
              <a:off x="3470" y="1661"/>
              <a:ext cx="1224" cy="499"/>
            </a:xfrm>
            <a:prstGeom prst="line">
              <a:avLst/>
            </a:prstGeom>
            <a:noFill/>
            <a:ln w="9525">
              <a:solidFill>
                <a:srgbClr val="050010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503" name="Line 39"/>
            <p:cNvSpPr>
              <a:spLocks noChangeShapeType="1"/>
            </p:cNvSpPr>
            <p:nvPr/>
          </p:nvSpPr>
          <p:spPr bwMode="auto">
            <a:xfrm>
              <a:off x="4694" y="1661"/>
              <a:ext cx="771" cy="499"/>
            </a:xfrm>
            <a:prstGeom prst="line">
              <a:avLst/>
            </a:prstGeom>
            <a:noFill/>
            <a:ln w="9525">
              <a:solidFill>
                <a:srgbClr val="050010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511" name="Line 47"/>
            <p:cNvSpPr>
              <a:spLocks noChangeShapeType="1"/>
            </p:cNvSpPr>
            <p:nvPr/>
          </p:nvSpPr>
          <p:spPr bwMode="auto">
            <a:xfrm flipV="1">
              <a:off x="4694" y="709"/>
              <a:ext cx="227" cy="952"/>
            </a:xfrm>
            <a:prstGeom prst="line">
              <a:avLst/>
            </a:prstGeom>
            <a:noFill/>
            <a:ln w="9525">
              <a:solidFill>
                <a:srgbClr val="050010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2513" name="Text Box 49"/>
          <p:cNvSpPr txBox="1">
            <a:spLocks noChangeArrowheads="1"/>
          </p:cNvSpPr>
          <p:nvPr/>
        </p:nvSpPr>
        <p:spPr bwMode="auto">
          <a:xfrm>
            <a:off x="808038" y="24352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b="1"/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323850" y="2133600"/>
            <a:ext cx="928846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50010"/>
                </a:solidFill>
                <a:ea typeface="宋体" panose="02010600030101010101" pitchFamily="2" charset="-122"/>
              </a:rPr>
              <a:t>证明：连结</a:t>
            </a:r>
            <a:r>
              <a:rPr lang="en-US" altLang="zh-CN" sz="2400" b="1" dirty="0">
                <a:solidFill>
                  <a:srgbClr val="050010"/>
                </a:solidFill>
                <a:ea typeface="宋体" panose="02010600030101010101" pitchFamily="2" charset="-122"/>
              </a:rPr>
              <a:t>AI,BI,CI</a:t>
            </a:r>
          </a:p>
          <a:p>
            <a:r>
              <a:rPr kumimoji="1" lang="zh-CN" altLang="en-US" sz="3200" b="1" i="1" dirty="0">
                <a:solidFill>
                  <a:srgbClr val="050010"/>
                </a:solidFill>
                <a:ea typeface="宋体" panose="02010600030101010101" pitchFamily="2" charset="-122"/>
              </a:rPr>
              <a:t>Ｓ</a:t>
            </a:r>
            <a:r>
              <a:rPr kumimoji="1" lang="zh-CN" altLang="en-US" sz="1600" b="1" dirty="0">
                <a:solidFill>
                  <a:srgbClr val="050010"/>
                </a:solidFill>
                <a:ea typeface="宋体" panose="02010600030101010101" pitchFamily="2" charset="-122"/>
              </a:rPr>
              <a:t>△</a:t>
            </a:r>
            <a:r>
              <a:rPr kumimoji="1" lang="en-US" altLang="zh-CN" sz="1800" b="1" dirty="0">
                <a:solidFill>
                  <a:srgbClr val="050010"/>
                </a:solidFill>
                <a:ea typeface="宋体" panose="02010600030101010101" pitchFamily="2" charset="-122"/>
              </a:rPr>
              <a:t>ABC</a:t>
            </a:r>
            <a:r>
              <a:rPr kumimoji="1" lang="zh-CN" altLang="en-US" sz="1800" b="1" dirty="0">
                <a:solidFill>
                  <a:srgbClr val="050010"/>
                </a:solidFill>
                <a:ea typeface="宋体" panose="02010600030101010101" pitchFamily="2" charset="-122"/>
              </a:rPr>
              <a:t>　</a:t>
            </a:r>
            <a:r>
              <a:rPr kumimoji="1" lang="zh-CN" altLang="en-US" sz="2800" dirty="0">
                <a:solidFill>
                  <a:srgbClr val="050010"/>
                </a:solidFill>
                <a:ea typeface="宋体" panose="02010600030101010101" pitchFamily="2" charset="-122"/>
              </a:rPr>
              <a:t>＝</a:t>
            </a:r>
            <a:r>
              <a:rPr kumimoji="1" lang="zh-CN" altLang="en-US" sz="3200" b="1" i="1" dirty="0">
                <a:solidFill>
                  <a:srgbClr val="050010"/>
                </a:solidFill>
                <a:ea typeface="宋体" panose="02010600030101010101" pitchFamily="2" charset="-122"/>
              </a:rPr>
              <a:t>Ｓ</a:t>
            </a:r>
            <a:r>
              <a:rPr kumimoji="1" lang="zh-CN" altLang="en-US" sz="1600" b="1" dirty="0">
                <a:solidFill>
                  <a:srgbClr val="050010"/>
                </a:solidFill>
                <a:ea typeface="宋体" panose="02010600030101010101" pitchFamily="2" charset="-122"/>
              </a:rPr>
              <a:t>△</a:t>
            </a:r>
            <a:r>
              <a:rPr kumimoji="1" lang="en-US" altLang="zh-CN" sz="1800" b="1" dirty="0">
                <a:solidFill>
                  <a:srgbClr val="050010"/>
                </a:solidFill>
                <a:ea typeface="宋体" panose="02010600030101010101" pitchFamily="2" charset="-122"/>
              </a:rPr>
              <a:t>ABI  </a:t>
            </a:r>
            <a:r>
              <a:rPr kumimoji="1" lang="en-US" altLang="zh-CN" sz="2400" b="1" dirty="0">
                <a:solidFill>
                  <a:srgbClr val="050010"/>
                </a:solidFill>
                <a:ea typeface="宋体" panose="02010600030101010101" pitchFamily="2" charset="-122"/>
              </a:rPr>
              <a:t>+</a:t>
            </a:r>
            <a:r>
              <a:rPr kumimoji="1" lang="en-US" altLang="zh-CN" sz="2800" b="1" dirty="0">
                <a:solidFill>
                  <a:srgbClr val="050010"/>
                </a:solidFill>
                <a:ea typeface="宋体" panose="02010600030101010101" pitchFamily="2" charset="-122"/>
              </a:rPr>
              <a:t> </a:t>
            </a:r>
            <a:r>
              <a:rPr kumimoji="1" lang="zh-CN" altLang="en-US" sz="3200" b="1" i="1" dirty="0">
                <a:solidFill>
                  <a:srgbClr val="050010"/>
                </a:solidFill>
                <a:ea typeface="宋体" panose="02010600030101010101" pitchFamily="2" charset="-122"/>
              </a:rPr>
              <a:t>Ｓ</a:t>
            </a:r>
            <a:r>
              <a:rPr kumimoji="1" lang="zh-CN" altLang="en-US" sz="1600" b="1" dirty="0">
                <a:solidFill>
                  <a:srgbClr val="050010"/>
                </a:solidFill>
                <a:ea typeface="宋体" panose="02010600030101010101" pitchFamily="2" charset="-122"/>
              </a:rPr>
              <a:t>△</a:t>
            </a:r>
            <a:r>
              <a:rPr kumimoji="1" lang="en-US" altLang="zh-CN" sz="1800" b="1" dirty="0">
                <a:solidFill>
                  <a:srgbClr val="050010"/>
                </a:solidFill>
                <a:ea typeface="宋体" panose="02010600030101010101" pitchFamily="2" charset="-122"/>
              </a:rPr>
              <a:t>BCI  </a:t>
            </a:r>
            <a:r>
              <a:rPr kumimoji="1" lang="en-US" altLang="zh-CN" sz="2400" b="1" dirty="0">
                <a:solidFill>
                  <a:srgbClr val="050010"/>
                </a:solidFill>
                <a:ea typeface="宋体" panose="02010600030101010101" pitchFamily="2" charset="-122"/>
              </a:rPr>
              <a:t>+ </a:t>
            </a:r>
            <a:r>
              <a:rPr kumimoji="1" lang="zh-CN" altLang="en-US" sz="3200" b="1" i="1" dirty="0">
                <a:solidFill>
                  <a:srgbClr val="050010"/>
                </a:solidFill>
                <a:ea typeface="宋体" panose="02010600030101010101" pitchFamily="2" charset="-122"/>
              </a:rPr>
              <a:t>Ｓ</a:t>
            </a:r>
            <a:r>
              <a:rPr kumimoji="1" lang="zh-CN" altLang="en-US" sz="1600" b="1" dirty="0">
                <a:solidFill>
                  <a:srgbClr val="050010"/>
                </a:solidFill>
                <a:ea typeface="宋体" panose="02010600030101010101" pitchFamily="2" charset="-122"/>
              </a:rPr>
              <a:t>△</a:t>
            </a:r>
            <a:r>
              <a:rPr kumimoji="1" lang="en-US" altLang="zh-CN" sz="1800" b="1" dirty="0">
                <a:solidFill>
                  <a:srgbClr val="050010"/>
                </a:solidFill>
                <a:ea typeface="宋体" panose="02010600030101010101" pitchFamily="2" charset="-122"/>
              </a:rPr>
              <a:t>ACI</a:t>
            </a:r>
          </a:p>
        </p:txBody>
      </p:sp>
      <p:grpSp>
        <p:nvGrpSpPr>
          <p:cNvPr id="62540" name="Group 76"/>
          <p:cNvGrpSpPr/>
          <p:nvPr/>
        </p:nvGrpSpPr>
        <p:grpSpPr bwMode="auto">
          <a:xfrm>
            <a:off x="663575" y="2724150"/>
            <a:ext cx="4111625" cy="1692275"/>
            <a:chOff x="418" y="1716"/>
            <a:chExt cx="2590" cy="1066"/>
          </a:xfrm>
        </p:grpSpPr>
        <p:sp>
          <p:nvSpPr>
            <p:cNvPr id="62514" name="Text Box 50"/>
            <p:cNvSpPr txBox="1">
              <a:spLocks noChangeArrowheads="1"/>
            </p:cNvSpPr>
            <p:nvPr/>
          </p:nvSpPr>
          <p:spPr bwMode="auto">
            <a:xfrm>
              <a:off x="418" y="1716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b="1"/>
            </a:p>
          </p:txBody>
        </p:sp>
        <p:grpSp>
          <p:nvGrpSpPr>
            <p:cNvPr id="62530" name="Group 66"/>
            <p:cNvGrpSpPr/>
            <p:nvPr/>
          </p:nvGrpSpPr>
          <p:grpSpPr bwMode="auto">
            <a:xfrm>
              <a:off x="1056" y="1900"/>
              <a:ext cx="1796" cy="459"/>
              <a:chOff x="805" y="1979"/>
              <a:chExt cx="1796" cy="459"/>
            </a:xfrm>
          </p:grpSpPr>
          <p:sp>
            <p:nvSpPr>
              <p:cNvPr id="62516" name="Text Box 52"/>
              <p:cNvSpPr txBox="1">
                <a:spLocks noChangeArrowheads="1"/>
              </p:cNvSpPr>
              <p:nvPr/>
            </p:nvSpPr>
            <p:spPr bwMode="auto">
              <a:xfrm>
                <a:off x="1098" y="1988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zh-CN" altLang="zh-CN" b="1"/>
              </a:p>
            </p:txBody>
          </p:sp>
          <p:sp>
            <p:nvSpPr>
              <p:cNvPr id="62518" name="Text Box 54"/>
              <p:cNvSpPr txBox="1">
                <a:spLocks noChangeArrowheads="1"/>
              </p:cNvSpPr>
              <p:nvPr/>
            </p:nvSpPr>
            <p:spPr bwMode="auto">
              <a:xfrm>
                <a:off x="805" y="2033"/>
                <a:ext cx="4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800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＝</a:t>
                </a:r>
              </a:p>
            </p:txBody>
          </p:sp>
          <p:sp>
            <p:nvSpPr>
              <p:cNvPr id="62519" name="Text Box 55"/>
              <p:cNvSpPr txBox="1">
                <a:spLocks noChangeArrowheads="1"/>
              </p:cNvSpPr>
              <p:nvPr/>
            </p:nvSpPr>
            <p:spPr bwMode="auto">
              <a:xfrm>
                <a:off x="1073" y="1995"/>
                <a:ext cx="31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u="sng">
                    <a:solidFill>
                      <a:srgbClr val="050010"/>
                    </a:solidFill>
                    <a:ea typeface="宋体" panose="02010600030101010101" pitchFamily="2" charset="-122"/>
                  </a:rPr>
                  <a:t>a·r</a:t>
                </a:r>
              </a:p>
            </p:txBody>
          </p:sp>
          <p:sp>
            <p:nvSpPr>
              <p:cNvPr id="62520" name="Text Box 56"/>
              <p:cNvSpPr txBox="1">
                <a:spLocks noChangeArrowheads="1"/>
              </p:cNvSpPr>
              <p:nvPr/>
            </p:nvSpPr>
            <p:spPr bwMode="auto">
              <a:xfrm>
                <a:off x="1130" y="2188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62521" name="Text Box 57"/>
              <p:cNvSpPr txBox="1">
                <a:spLocks noChangeArrowheads="1"/>
              </p:cNvSpPr>
              <p:nvPr/>
            </p:nvSpPr>
            <p:spPr bwMode="auto">
              <a:xfrm>
                <a:off x="1383" y="2024"/>
                <a:ext cx="24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>
                    <a:solidFill>
                      <a:srgbClr val="050010"/>
                    </a:solidFill>
                    <a:ea typeface="宋体" panose="02010600030101010101" pitchFamily="2" charset="-122"/>
                  </a:rPr>
                  <a:t>+</a:t>
                </a:r>
              </a:p>
            </p:txBody>
          </p:sp>
          <p:grpSp>
            <p:nvGrpSpPr>
              <p:cNvPr id="62528" name="Group 64"/>
              <p:cNvGrpSpPr/>
              <p:nvPr/>
            </p:nvGrpSpPr>
            <p:grpSpPr bwMode="auto">
              <a:xfrm>
                <a:off x="1655" y="1979"/>
                <a:ext cx="320" cy="446"/>
                <a:chOff x="1887" y="1992"/>
                <a:chExt cx="320" cy="446"/>
              </a:xfrm>
            </p:grpSpPr>
            <p:sp>
              <p:nvSpPr>
                <p:cNvPr id="6252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87" y="1992"/>
                  <a:ext cx="3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 u="sng">
                      <a:solidFill>
                        <a:srgbClr val="050010"/>
                      </a:solidFill>
                      <a:ea typeface="宋体" panose="02010600030101010101" pitchFamily="2" charset="-122"/>
                    </a:rPr>
                    <a:t>b·r</a:t>
                  </a:r>
                </a:p>
              </p:txBody>
            </p:sp>
            <p:sp>
              <p:nvSpPr>
                <p:cNvPr id="62523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946" y="2188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>
                      <a:solidFill>
                        <a:srgbClr val="050010"/>
                      </a:solidFill>
                      <a:ea typeface="宋体" panose="02010600030101010101" pitchFamily="2" charset="-122"/>
                    </a:rPr>
                    <a:t>2</a:t>
                  </a:r>
                </a:p>
              </p:txBody>
            </p:sp>
          </p:grpSp>
          <p:sp>
            <p:nvSpPr>
              <p:cNvPr id="62524" name="Text Box 60"/>
              <p:cNvSpPr txBox="1">
                <a:spLocks noChangeArrowheads="1"/>
              </p:cNvSpPr>
              <p:nvPr/>
            </p:nvSpPr>
            <p:spPr bwMode="auto">
              <a:xfrm>
                <a:off x="2018" y="2021"/>
                <a:ext cx="24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>
                    <a:solidFill>
                      <a:srgbClr val="050010"/>
                    </a:solidFill>
                    <a:ea typeface="宋体" panose="02010600030101010101" pitchFamily="2" charset="-122"/>
                  </a:rPr>
                  <a:t>+</a:t>
                </a:r>
              </a:p>
            </p:txBody>
          </p:sp>
          <p:grpSp>
            <p:nvGrpSpPr>
              <p:cNvPr id="62529" name="Group 65"/>
              <p:cNvGrpSpPr/>
              <p:nvPr/>
            </p:nvGrpSpPr>
            <p:grpSpPr bwMode="auto">
              <a:xfrm>
                <a:off x="2290" y="1979"/>
                <a:ext cx="311" cy="443"/>
                <a:chOff x="2732" y="1995"/>
                <a:chExt cx="311" cy="443"/>
              </a:xfrm>
            </p:grpSpPr>
            <p:sp>
              <p:nvSpPr>
                <p:cNvPr id="6252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732" y="1995"/>
                  <a:ext cx="3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 u="sng">
                      <a:solidFill>
                        <a:srgbClr val="050010"/>
                      </a:solidFill>
                      <a:ea typeface="宋体" panose="02010600030101010101" pitchFamily="2" charset="-122"/>
                    </a:rPr>
                    <a:t>c·r</a:t>
                  </a:r>
                </a:p>
              </p:txBody>
            </p:sp>
            <p:sp>
              <p:nvSpPr>
                <p:cNvPr id="6252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762" y="2188"/>
                  <a:ext cx="2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>
                      <a:solidFill>
                        <a:srgbClr val="050010"/>
                      </a:solidFill>
                      <a:ea typeface="宋体" panose="02010600030101010101" pitchFamily="2" charset="-122"/>
                    </a:rPr>
                    <a:t>2</a:t>
                  </a:r>
                </a:p>
              </p:txBody>
            </p:sp>
          </p:grpSp>
        </p:grpSp>
        <p:sp>
          <p:nvSpPr>
            <p:cNvPr id="62531" name="Text Box 67"/>
            <p:cNvSpPr txBox="1">
              <a:spLocks noChangeArrowheads="1"/>
            </p:cNvSpPr>
            <p:nvPr/>
          </p:nvSpPr>
          <p:spPr bwMode="auto">
            <a:xfrm>
              <a:off x="1234" y="2532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b="1"/>
            </a:p>
          </p:txBody>
        </p:sp>
        <p:grpSp>
          <p:nvGrpSpPr>
            <p:cNvPr id="62536" name="Group 72"/>
            <p:cNvGrpSpPr/>
            <p:nvPr/>
          </p:nvGrpSpPr>
          <p:grpSpPr bwMode="auto">
            <a:xfrm>
              <a:off x="1066" y="2296"/>
              <a:ext cx="1942" cy="479"/>
              <a:chOff x="1214" y="2974"/>
              <a:chExt cx="1942" cy="479"/>
            </a:xfrm>
          </p:grpSpPr>
          <p:sp>
            <p:nvSpPr>
              <p:cNvPr id="62533" name="Text Box 69"/>
              <p:cNvSpPr txBox="1">
                <a:spLocks noChangeArrowheads="1"/>
              </p:cNvSpPr>
              <p:nvPr/>
            </p:nvSpPr>
            <p:spPr bwMode="auto">
              <a:xfrm>
                <a:off x="1214" y="2974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>
                    <a:solidFill>
                      <a:srgbClr val="050010"/>
                    </a:solidFill>
                    <a:ea typeface="宋体" panose="02010600030101010101" pitchFamily="2" charset="-122"/>
                  </a:rPr>
                  <a:t>＝</a:t>
                </a:r>
              </a:p>
            </p:txBody>
          </p:sp>
          <p:sp>
            <p:nvSpPr>
              <p:cNvPr id="62534" name="Text Box 70"/>
              <p:cNvSpPr txBox="1">
                <a:spLocks noChangeArrowheads="1"/>
              </p:cNvSpPr>
              <p:nvPr/>
            </p:nvSpPr>
            <p:spPr bwMode="auto">
              <a:xfrm>
                <a:off x="1548" y="2976"/>
                <a:ext cx="16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b="1" u="sng">
                    <a:solidFill>
                      <a:srgbClr val="050010"/>
                    </a:solidFill>
                    <a:ea typeface="宋体" panose="02010600030101010101" pitchFamily="2" charset="-122"/>
                  </a:rPr>
                  <a:t>(a+b+c</a:t>
                </a:r>
                <a:r>
                  <a:rPr lang="zh-CN" altLang="en-US" b="1" u="sng">
                    <a:solidFill>
                      <a:srgbClr val="050010"/>
                    </a:solidFill>
                    <a:ea typeface="宋体" panose="02010600030101010101" pitchFamily="2" charset="-122"/>
                  </a:rPr>
                  <a:t>）</a:t>
                </a:r>
                <a:r>
                  <a:rPr lang="en-US" altLang="zh-CN" b="1" u="sng">
                    <a:solidFill>
                      <a:srgbClr val="050010"/>
                    </a:solidFill>
                    <a:ea typeface="宋体" panose="02010600030101010101" pitchFamily="2" charset="-122"/>
                  </a:rPr>
                  <a:t>·r</a:t>
                </a:r>
              </a:p>
            </p:txBody>
          </p:sp>
          <p:sp>
            <p:nvSpPr>
              <p:cNvPr id="62535" name="Text Box 71"/>
              <p:cNvSpPr txBox="1">
                <a:spLocks noChangeArrowheads="1"/>
              </p:cNvSpPr>
              <p:nvPr/>
            </p:nvSpPr>
            <p:spPr bwMode="auto">
              <a:xfrm>
                <a:off x="1882" y="3203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050010"/>
                    </a:solidFill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62537" name="Text Box 73"/>
          <p:cNvSpPr txBox="1">
            <a:spLocks noChangeArrowheads="1"/>
          </p:cNvSpPr>
          <p:nvPr/>
        </p:nvSpPr>
        <p:spPr bwMode="auto">
          <a:xfrm>
            <a:off x="611188" y="4437063"/>
            <a:ext cx="8042275" cy="1800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A0000"/>
                </a:solidFill>
                <a:ea typeface="宋体" panose="02010600030101010101" pitchFamily="2" charset="-122"/>
              </a:rPr>
              <a:t>练习：</a:t>
            </a:r>
          </a:p>
          <a:p>
            <a:r>
              <a:rPr lang="zh-CN" altLang="en-US" sz="2800" b="1" dirty="0">
                <a:solidFill>
                  <a:srgbClr val="0000FA"/>
                </a:solidFill>
                <a:ea typeface="宋体" panose="02010600030101010101" pitchFamily="2" charset="-122"/>
              </a:rPr>
              <a:t>⑴边长为３，４，５的三角形的内切圆半径是＿＿</a:t>
            </a:r>
          </a:p>
          <a:p>
            <a:endParaRPr lang="zh-CN" altLang="en-US" sz="2800" b="1" dirty="0">
              <a:solidFill>
                <a:srgbClr val="0000FA"/>
              </a:solidFill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00FA"/>
                </a:solidFill>
                <a:ea typeface="宋体" panose="02010600030101010101" pitchFamily="2" charset="-122"/>
              </a:rPr>
              <a:t>⑵边长为５，５，６的三角形的内切圆半径是＿＿</a:t>
            </a:r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8027988" y="47974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A0000"/>
                </a:solidFill>
              </a:rPr>
              <a:t>1</a:t>
            </a: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7956550" y="5734050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A0000"/>
                </a:solidFill>
              </a:rPr>
              <a:t>1.5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6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15" grpId="0"/>
      <p:bldP spid="62537" grpId="0" animBg="1"/>
      <p:bldP spid="62538" grpId="0"/>
      <p:bldP spid="625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74496" y="620688"/>
            <a:ext cx="83058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课</a:t>
            </a:r>
            <a:r>
              <a:rPr kumimoji="1"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堂小结：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kumimoji="1" lang="zh-CN" altLang="en-US" sz="28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本节课从实际问题入手，探索得出三角形内切圆的作法 </a:t>
            </a:r>
            <a:r>
              <a:rPr kumimoji="1" lang="en-US" altLang="zh-CN" sz="2800" b="1" dirty="0">
                <a:solidFill>
                  <a:srgbClr val="3907F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    </a:t>
            </a:r>
            <a:r>
              <a:rPr kumimoji="1" lang="en-US" altLang="zh-CN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、通过类比三角形的外接圆与圆的内接三角形概念得</a:t>
            </a:r>
            <a:r>
              <a:rPr kumimoji="1" lang="zh-CN" altLang="en-US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出三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角形的内切圆、圆的外切三角形概念，并介绍了多边形</a:t>
            </a:r>
            <a:r>
              <a:rPr kumimoji="1" lang="zh-CN" altLang="en-US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的内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切圆、圆的外切多边形的概念。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、学习 时要明确</a:t>
            </a:r>
            <a:r>
              <a:rPr kumimoji="1" lang="zh-CN" altLang="en-US" sz="2800" b="1" dirty="0">
                <a:solidFill>
                  <a:srgbClr val="3907F1"/>
                </a:solidFill>
                <a:latin typeface="Times New Roman" panose="02020603050405020304"/>
                <a:ea typeface="宋体" panose="02010600030101010101" pitchFamily="2" charset="-122"/>
              </a:rPr>
              <a:t>“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接</a:t>
            </a:r>
            <a:r>
              <a:rPr kumimoji="1" lang="zh-CN" altLang="en-US" sz="2800" b="1" dirty="0">
                <a:solidFill>
                  <a:srgbClr val="3907F1"/>
                </a:solidFill>
                <a:latin typeface="Times New Roman" panose="02020603050405020304"/>
                <a:ea typeface="宋体" panose="02010600030101010101" pitchFamily="2" charset="-122"/>
              </a:rPr>
              <a:t>”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kumimoji="1" lang="zh-CN" altLang="en-US" sz="2800" b="1" dirty="0">
                <a:solidFill>
                  <a:srgbClr val="3907F1"/>
                </a:solidFill>
                <a:latin typeface="Times New Roman" panose="02020603050405020304"/>
                <a:ea typeface="宋体" panose="02010600030101010101" pitchFamily="2" charset="-122"/>
              </a:rPr>
              <a:t>“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切</a:t>
            </a:r>
            <a:r>
              <a:rPr kumimoji="1" lang="zh-CN" altLang="en-US" sz="2800" b="1" dirty="0">
                <a:solidFill>
                  <a:srgbClr val="3907F1"/>
                </a:solidFill>
                <a:latin typeface="Times New Roman" panose="02020603050405020304"/>
                <a:ea typeface="宋体" panose="02010600030101010101" pitchFamily="2" charset="-122"/>
              </a:rPr>
              <a:t>”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的含义、弄清</a:t>
            </a:r>
            <a:r>
              <a:rPr kumimoji="1" lang="zh-CN" altLang="en-US" sz="2800" b="1" dirty="0">
                <a:solidFill>
                  <a:srgbClr val="3907F1"/>
                </a:solidFill>
                <a:latin typeface="Times New Roman" panose="02020603050405020304"/>
                <a:ea typeface="宋体" panose="02010600030101010101" pitchFamily="2" charset="-122"/>
              </a:rPr>
              <a:t>“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内心</a:t>
            </a:r>
            <a:r>
              <a:rPr kumimoji="1" lang="zh-CN" altLang="en-US" sz="2800" b="1" dirty="0">
                <a:solidFill>
                  <a:srgbClr val="3907F1"/>
                </a:solidFill>
                <a:latin typeface="Times New Roman" panose="02020603050405020304"/>
                <a:ea typeface="宋体" panose="02010600030101010101" pitchFamily="2" charset="-122"/>
              </a:rPr>
              <a:t>”</a:t>
            </a:r>
            <a:r>
              <a:rPr kumimoji="1" lang="zh-CN" altLang="en-US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zh-CN" altLang="en-US" sz="2800" b="1" dirty="0" smtClean="0">
                <a:solidFill>
                  <a:srgbClr val="3907F1"/>
                </a:solidFill>
                <a:latin typeface="Times New Roman" panose="02020603050405020304"/>
                <a:ea typeface="宋体" panose="02010600030101010101" pitchFamily="2" charset="-122"/>
              </a:rPr>
              <a:t>“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外心</a:t>
            </a:r>
            <a:r>
              <a:rPr kumimoji="1" lang="zh-CN" altLang="en-US" sz="2800" b="1" dirty="0">
                <a:solidFill>
                  <a:srgbClr val="3907F1"/>
                </a:solidFill>
                <a:latin typeface="Times New Roman" panose="02020603050405020304"/>
                <a:ea typeface="宋体" panose="02010600030101010101" pitchFamily="2" charset="-122"/>
              </a:rPr>
              <a:t>”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的区别，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、利用三角形内心的性质解题时，要注意整体思想的</a:t>
            </a:r>
            <a:r>
              <a:rPr kumimoji="1" lang="zh-CN" altLang="en-US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运用</a:t>
            </a:r>
            <a:r>
              <a:rPr kumimoji="1" lang="zh-CN" altLang="en-US" sz="2800" b="1" dirty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，在解决实际问题时，要注意把实际问题转化为数学问题</a:t>
            </a:r>
            <a:r>
              <a:rPr kumimoji="1" lang="zh-CN" altLang="en-US" sz="2800" b="1" dirty="0" smtClean="0">
                <a:solidFill>
                  <a:srgbClr val="3907F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 </a:t>
            </a:r>
            <a:endParaRPr kumimoji="1" lang="zh-CN" altLang="en-US" sz="2800" b="1" dirty="0">
              <a:solidFill>
                <a:srgbClr val="3907F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人际关系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人际关系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人际关系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</Template>
  <TotalTime>0</TotalTime>
  <Words>892</Words>
  <Application>Microsoft Office PowerPoint</Application>
  <PresentationFormat>全屏显示(4:3)</PresentationFormat>
  <Paragraphs>178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汉仪大黑简</vt:lpstr>
      <vt:lpstr>华文楷体</vt:lpstr>
      <vt:lpstr>华文隶书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2022-01-04T02:42:17Z</dcterms:created>
  <dcterms:modified xsi:type="dcterms:W3CDTF">2023-01-17T00:07:51Z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97565323A2CD4227B5704B5C8CF5FC54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