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7" r:id="rId14"/>
    <p:sldId id="356" r:id="rId15"/>
    <p:sldId id="353" r:id="rId16"/>
    <p:sldId id="354" r:id="rId17"/>
    <p:sldId id="355" r:id="rId18"/>
    <p:sldId id="352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99"/>
    <a:srgbClr val="CCFFCC"/>
    <a:srgbClr val="9900CC"/>
    <a:srgbClr val="800080"/>
    <a:srgbClr val="FF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02E23-9A75-42CD-85B0-013FB844342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F7D89-6A2D-490D-B642-458F6D138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F7D89-6A2D-490D-B642-458F6D138B1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3AC4C-5F1A-41A4-8AFE-7815B770B4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6729-6E06-4A70-9F5B-0FEFB126FDA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5F25B-FD30-4B24-877C-848A1FEC112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4B799-8A34-47E7-B25E-D556E594462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6A8B7-DF56-4D71-BD7F-F9390876271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9DD6F-69BD-4647-B816-0AACF30531C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8145F-C20C-45B1-9209-B30DA834E22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59D05-8C47-4117-98CC-DDC703C1C15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EF6D-3462-40F3-861D-B58168FC21D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73B02-D075-49FB-BA64-2011E4CAC67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A6D8-C9EF-4371-AC10-A65CC791845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6145F-10C3-4617-A0B3-B9C06C4634D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36BDE77-FFC6-4836-9354-8CB0AF1D671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4.GIF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484784"/>
            <a:ext cx="8424936" cy="1470025"/>
          </a:xfrm>
        </p:spPr>
        <p:txBody>
          <a:bodyPr/>
          <a:lstStyle/>
          <a:p>
            <a:pPr eaLnBrk="1" hangingPunct="1"/>
            <a:r>
              <a:rPr lang="en-US" altLang="zh-CN" sz="4800" b="1" dirty="0" smtClean="0"/>
              <a:t>Unit 3</a:t>
            </a:r>
            <a:br>
              <a:rPr lang="en-US" altLang="zh-CN" sz="4800" b="1" dirty="0" smtClean="0"/>
            </a:br>
            <a:r>
              <a:rPr lang="en-US" altLang="zh-CN" sz="5400" b="1" dirty="0" smtClean="0"/>
              <a:t>Welcome to our school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501008"/>
            <a:ext cx="6400800" cy="648072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rgbClr val="FF0000"/>
                </a:solidFill>
              </a:rPr>
              <a:t>Integrated skills</a:t>
            </a:r>
          </a:p>
        </p:txBody>
      </p:sp>
      <p:sp>
        <p:nvSpPr>
          <p:cNvPr id="5" name="矩形 4"/>
          <p:cNvSpPr/>
          <p:nvPr/>
        </p:nvSpPr>
        <p:spPr>
          <a:xfrm>
            <a:off x="4441253" y="515719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illie">
            <a:hlinkClick r:id="rId2" action="ppaction://hlinksldjump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email">
            <a:lum contrast="18000"/>
          </a:blip>
          <a:srcRect/>
          <a:stretch>
            <a:fillRect/>
          </a:stretch>
        </p:blipFill>
        <p:spPr>
          <a:xfrm>
            <a:off x="533400" y="1371600"/>
            <a:ext cx="1987550" cy="25812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3" descr="amy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lum contrast="24000"/>
          </a:blip>
          <a:srcRect/>
          <a:stretch>
            <a:fillRect/>
          </a:stretch>
        </p:blipFill>
        <p:spPr bwMode="auto">
          <a:xfrm>
            <a:off x="3657600" y="1371600"/>
            <a:ext cx="19812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sandy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lum contrast="18000"/>
          </a:blip>
          <a:srcRect/>
          <a:stretch>
            <a:fillRect/>
          </a:stretch>
        </p:blipFill>
        <p:spPr bwMode="auto">
          <a:xfrm>
            <a:off x="6629400" y="1295400"/>
            <a:ext cx="2055813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90488" y="188913"/>
            <a:ext cx="8963025" cy="9445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zh-CN" sz="36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Self-learning A1: Listen and choose</a:t>
            </a:r>
            <a:r>
              <a:rPr lang="en-US" altLang="zh-CN" smtClean="0">
                <a:solidFill>
                  <a:srgbClr val="0000CC"/>
                </a:solidFill>
                <a:latin typeface="Comic Sans MS" panose="030F0702030302020204" pitchFamily="66" charset="0"/>
              </a:rPr>
              <a:t/>
            </a:r>
            <a:br>
              <a:rPr lang="en-US" altLang="zh-CN" smtClean="0">
                <a:solidFill>
                  <a:srgbClr val="0000CC"/>
                </a:solidFill>
                <a:latin typeface="Comic Sans MS" panose="030F0702030302020204" pitchFamily="66" charset="0"/>
              </a:rPr>
            </a:br>
            <a:r>
              <a:rPr lang="en-US" altLang="zh-CN" smtClean="0">
                <a:solidFill>
                  <a:srgbClr val="0000CC"/>
                </a:solidFill>
                <a:latin typeface="Comic Sans MS" panose="030F0702030302020204" pitchFamily="66" charset="0"/>
              </a:rPr>
              <a:t>How do they get to school?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38200" y="40386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latin typeface="Comic Sans MS" panose="030F0702030302020204" pitchFamily="66" charset="0"/>
              </a:rPr>
              <a:t>Millie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86200" y="41148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latin typeface="Comic Sans MS" panose="030F0702030302020204" pitchFamily="66" charset="0"/>
              </a:rPr>
              <a:t>Amy 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58000" y="41910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latin typeface="Comic Sans MS" panose="030F0702030302020204" pitchFamily="66" charset="0"/>
              </a:rPr>
              <a:t>Sandy 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066800" y="48006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altLang="zh-CN" sz="4000" b="1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343400" y="4784725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7315200" y="470852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34828" name="Picture 12" descr="L231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5800" y="5410200"/>
            <a:ext cx="18589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9" name="Picture 13" descr="4cf4cd26a70ce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33800" y="5135563"/>
            <a:ext cx="2473325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0" name="Picture 14" descr="20064249521657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086600" y="5289550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  <p:bldP spid="34826" grpId="0"/>
      <p:bldP spid="348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Group 2"/>
          <p:cNvGraphicFramePr>
            <a:graphicFrameLocks noGrp="1"/>
          </p:cNvGraphicFramePr>
          <p:nvPr>
            <p:ph/>
          </p:nvPr>
        </p:nvGraphicFramePr>
        <p:xfrm>
          <a:off x="381000" y="1600200"/>
          <a:ext cx="8305800" cy="4830764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5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Names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How does she get to school?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How long does it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take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Millie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Amy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Sandy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312" name="Picture 24" descr="milli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lum contrast="18000"/>
          </a:blip>
          <a:srcRect/>
          <a:stretch>
            <a:fillRect/>
          </a:stretch>
        </p:blipFill>
        <p:spPr bwMode="auto">
          <a:xfrm>
            <a:off x="533400" y="2895600"/>
            <a:ext cx="10556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3" name="Picture 25" descr="amy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lum contrast="24000"/>
          </a:blip>
          <a:srcRect/>
          <a:stretch>
            <a:fillRect/>
          </a:stretch>
        </p:blipFill>
        <p:spPr bwMode="auto">
          <a:xfrm>
            <a:off x="533400" y="4114800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4" name="Picture 26" descr="sandy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lum contrast="18000"/>
          </a:blip>
          <a:srcRect/>
          <a:stretch>
            <a:fillRect/>
          </a:stretch>
        </p:blipFill>
        <p:spPr bwMode="auto">
          <a:xfrm>
            <a:off x="457200" y="5257800"/>
            <a:ext cx="9350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2971800" y="28194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Comic Sans MS" panose="030F0702030302020204" pitchFamily="66" charset="0"/>
              </a:rPr>
              <a:t>by bus 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2971800" y="34290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Comic Sans MS" panose="030F0702030302020204" pitchFamily="66" charset="0"/>
              </a:rPr>
              <a:t>take the bus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2971800" y="41148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Comic Sans MS" panose="030F0702030302020204" pitchFamily="66" charset="0"/>
              </a:rPr>
              <a:t>on foot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2971800" y="46482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Comic Sans MS" panose="030F0702030302020204" pitchFamily="66" charset="0"/>
              </a:rPr>
              <a:t>walk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2971800" y="52578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Comic Sans MS" panose="030F0702030302020204" pitchFamily="66" charset="0"/>
              </a:rPr>
              <a:t>by bike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2895600" y="57912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en-US" altLang="zh-CN">
                <a:solidFill>
                  <a:srgbClr val="FF0000"/>
                </a:solidFill>
                <a:latin typeface="Comic Sans MS" panose="030F0702030302020204" pitchFamily="66" charset="0"/>
              </a:rPr>
              <a:t>ride a bike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5943600" y="31242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Comic Sans MS" panose="030F0702030302020204" pitchFamily="66" charset="0"/>
              </a:rPr>
              <a:t>half an hour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5791200" y="44196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Comic Sans MS" panose="030F0702030302020204" pitchFamily="66" charset="0"/>
              </a:rPr>
              <a:t>ten minutes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6248400" y="5334000"/>
            <a:ext cx="2057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Comic Sans MS" panose="030F0702030302020204" pitchFamily="66" charset="0"/>
              </a:rPr>
              <a:t>twenty minutes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0" y="0"/>
            <a:ext cx="91440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Self-learning A2:</a:t>
            </a:r>
          </a:p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000CC"/>
                </a:solidFill>
                <a:latin typeface="Comic Sans MS" panose="030F0702030302020204" pitchFamily="66" charset="0"/>
              </a:rPr>
              <a:t>Listen again and complete the table: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7" grpId="0"/>
      <p:bldP spid="35868" grpId="0"/>
      <p:bldP spid="35869" grpId="0"/>
      <p:bldP spid="35870" grpId="0"/>
      <p:bldP spid="35871" grpId="0"/>
      <p:bldP spid="35872" grpId="0"/>
      <p:bldP spid="35873" grpId="0"/>
      <p:bldP spid="35874" grpId="0"/>
      <p:bldP spid="358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4582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dirty="0">
                <a:latin typeface="Comic Sans MS" panose="030F0702030302020204" pitchFamily="66" charset="0"/>
              </a:rPr>
              <a:t>It is a long way from my home to the school. I __________ to school every day. It takes me about ___________. I often get up at ________. My friend Amy lives near our school. She _____ to school every morning. It takes her __________. She always gets to school ______. Sandy goes to school _______. It takes her about ____________ to get to school.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33600" y="1600200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600">
                <a:solidFill>
                  <a:srgbClr val="FF0000"/>
                </a:solidFill>
                <a:latin typeface="Comic Sans MS" panose="030F0702030302020204" pitchFamily="66" charset="0"/>
              </a:rPr>
              <a:t>take the bus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486400" y="21336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600">
                <a:solidFill>
                  <a:srgbClr val="FF0000"/>
                </a:solidFill>
                <a:latin typeface="Comic Sans MS" panose="030F0702030302020204" pitchFamily="66" charset="0"/>
              </a:rPr>
              <a:t>half an hour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886200" y="26670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600">
                <a:solidFill>
                  <a:srgbClr val="FF0000"/>
                </a:solidFill>
                <a:latin typeface="Comic Sans MS" panose="030F0702030302020204" pitchFamily="66" charset="0"/>
              </a:rPr>
              <a:t>six thirty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81000" y="38100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600">
                <a:solidFill>
                  <a:srgbClr val="FF0000"/>
                </a:solidFill>
                <a:latin typeface="Comic Sans MS" panose="030F0702030302020204" pitchFamily="66" charset="0"/>
              </a:rPr>
              <a:t>walks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438400" y="43434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600">
                <a:solidFill>
                  <a:srgbClr val="FF0000"/>
                </a:solidFill>
                <a:latin typeface="Comic Sans MS" panose="030F0702030302020204" pitchFamily="66" charset="0"/>
              </a:rPr>
              <a:t>ten minutes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733800" y="49530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Comic Sans MS" panose="030F0702030302020204" pitchFamily="66" charset="0"/>
              </a:rPr>
              <a:t>early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981200" y="5410200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600">
                <a:solidFill>
                  <a:srgbClr val="FF0000"/>
                </a:solidFill>
                <a:latin typeface="Comic Sans MS" panose="030F0702030302020204" pitchFamily="66" charset="0"/>
              </a:rPr>
              <a:t>by bike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28600" y="5943600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600">
                <a:solidFill>
                  <a:srgbClr val="FF0000"/>
                </a:solidFill>
                <a:latin typeface="Comic Sans MS" panose="030F0702030302020204" pitchFamily="66" charset="0"/>
              </a:rPr>
              <a:t>twenty minutes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0" y="260648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Comic Sans MS" panose="030F0702030302020204" pitchFamily="66" charset="0"/>
              </a:rPr>
              <a:t>Self-learning A3: </a:t>
            </a:r>
            <a:r>
              <a:rPr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Listen and complete the notes: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/>
      <p:bldP spid="36869" grpId="0"/>
      <p:bldP spid="36870" grpId="0"/>
      <p:bldP spid="36871" grpId="0"/>
      <p:bldP spid="36872" grpId="0"/>
      <p:bldP spid="36873" grpId="0"/>
      <p:bldP spid="36874" grpId="0"/>
      <p:bldP spid="133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15950" y="41275"/>
            <a:ext cx="5180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0000FF"/>
                </a:solidFill>
              </a:rPr>
              <a:t>Questions about A3: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188" y="1000125"/>
            <a:ext cx="8323262" cy="3786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742950" indent="-742950">
              <a:buFontTx/>
              <a:buAutoNum type="arabicPeriod"/>
              <a:defRPr/>
            </a:pPr>
            <a:r>
              <a:rPr lang="en-US" altLang="zh-CN" sz="4000" b="1" dirty="0">
                <a:latin typeface="Arial" panose="020B0604020202020204" pitchFamily="34" charset="0"/>
              </a:rPr>
              <a:t>How do Millie, Amy and Sandy</a:t>
            </a:r>
          </a:p>
          <a:p>
            <a:pPr>
              <a:defRPr/>
            </a:pPr>
            <a:r>
              <a:rPr lang="en-US" altLang="zh-CN" sz="4000" b="1" dirty="0">
                <a:latin typeface="Arial" panose="020B0604020202020204" pitchFamily="34" charset="0"/>
              </a:rPr>
              <a:t>     go to school?</a:t>
            </a:r>
          </a:p>
          <a:p>
            <a:pPr marL="742950" indent="-742950">
              <a:buFontTx/>
              <a:buAutoNum type="arabicPeriod"/>
              <a:defRPr/>
            </a:pPr>
            <a:endParaRPr lang="en-US" altLang="zh-CN" sz="4000" b="1" dirty="0">
              <a:latin typeface="Arial" panose="020B0604020202020204" pitchFamily="34" charset="0"/>
            </a:endParaRPr>
          </a:p>
          <a:p>
            <a:pPr>
              <a:defRPr/>
            </a:pPr>
            <a:endParaRPr lang="en-US" altLang="zh-CN" sz="4000" b="1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zh-CN" sz="4000" b="1" dirty="0">
                <a:latin typeface="Arial" panose="020B0604020202020204" pitchFamily="34" charset="0"/>
              </a:rPr>
              <a:t>2. How long does it take them to </a:t>
            </a:r>
          </a:p>
          <a:p>
            <a:pPr>
              <a:defRPr/>
            </a:pPr>
            <a:r>
              <a:rPr lang="en-US" altLang="zh-CN" sz="4000" b="1" dirty="0">
                <a:latin typeface="Arial" panose="020B0604020202020204" pitchFamily="34" charset="0"/>
              </a:rPr>
              <a:t>     get to school? 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34950" y="2498725"/>
            <a:ext cx="90757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</a:rPr>
              <a:t>Millie, </a:t>
            </a:r>
            <a:r>
              <a:rPr lang="en-US" altLang="zh-CN" b="1" dirty="0">
                <a:solidFill>
                  <a:srgbClr val="0000FF"/>
                </a:solidFill>
              </a:rPr>
              <a:t>by bus</a:t>
            </a:r>
            <a:r>
              <a:rPr lang="en-US" altLang="zh-CN" b="1" dirty="0">
                <a:solidFill>
                  <a:srgbClr val="FF0000"/>
                </a:solidFill>
              </a:rPr>
              <a:t>. / Amy, </a:t>
            </a:r>
            <a:r>
              <a:rPr lang="en-US" altLang="zh-CN" b="1" dirty="0">
                <a:solidFill>
                  <a:srgbClr val="0000FF"/>
                </a:solidFill>
              </a:rPr>
              <a:t>on foot</a:t>
            </a:r>
            <a:r>
              <a:rPr lang="en-US" altLang="zh-CN" b="1" dirty="0">
                <a:solidFill>
                  <a:srgbClr val="FF0000"/>
                </a:solidFill>
              </a:rPr>
              <a:t>. / Sandy, </a:t>
            </a:r>
            <a:r>
              <a:rPr lang="en-US" altLang="zh-CN" b="1" dirty="0">
                <a:solidFill>
                  <a:srgbClr val="0000FF"/>
                </a:solidFill>
              </a:rPr>
              <a:t>by bike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212850" y="4786313"/>
            <a:ext cx="60737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</a:rPr>
              <a:t> It takes Millie </a:t>
            </a:r>
            <a:r>
              <a:rPr lang="en-US" altLang="zh-CN" b="1" dirty="0">
                <a:solidFill>
                  <a:srgbClr val="0000FF"/>
                </a:solidFill>
              </a:rPr>
              <a:t>half an hour. 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 It takes Amy </a:t>
            </a:r>
            <a:r>
              <a:rPr lang="en-US" altLang="zh-CN" b="1" dirty="0">
                <a:solidFill>
                  <a:srgbClr val="0000FF"/>
                </a:solidFill>
              </a:rPr>
              <a:t>ten minutes</a:t>
            </a:r>
            <a:r>
              <a:rPr lang="en-US" altLang="zh-CN" b="1" dirty="0">
                <a:solidFill>
                  <a:srgbClr val="FF0000"/>
                </a:solidFill>
              </a:rPr>
              <a:t>. 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 It takes Sandy </a:t>
            </a:r>
            <a:r>
              <a:rPr lang="en-US" altLang="zh-CN" b="1" dirty="0">
                <a:solidFill>
                  <a:srgbClr val="0000FF"/>
                </a:solidFill>
              </a:rPr>
              <a:t>thirty minutes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1388" y="926852"/>
            <a:ext cx="803938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</a:rPr>
              <a:t>Self-learning A3:</a:t>
            </a:r>
          </a:p>
          <a:p>
            <a:r>
              <a:rPr lang="en-US" altLang="zh-CN" sz="3600" b="1" dirty="0" smtClean="0">
                <a:solidFill>
                  <a:srgbClr val="0000FF"/>
                </a:solidFill>
              </a:rPr>
              <a:t>Discuss </a:t>
            </a:r>
            <a:r>
              <a:rPr lang="en-US" altLang="zh-CN" sz="3600" b="1" dirty="0">
                <a:solidFill>
                  <a:srgbClr val="0000FF"/>
                </a:solidFill>
              </a:rPr>
              <a:t>and find out important</a:t>
            </a:r>
          </a:p>
          <a:p>
            <a:r>
              <a:rPr lang="en-US" altLang="zh-CN" sz="3600" b="1" dirty="0">
                <a:solidFill>
                  <a:srgbClr val="0000FF"/>
                </a:solidFill>
              </a:rPr>
              <a:t>sentences(</a:t>
            </a:r>
            <a:r>
              <a:rPr lang="zh-CN" altLang="en-US" sz="3600" b="1" dirty="0">
                <a:solidFill>
                  <a:srgbClr val="0000FF"/>
                </a:solidFill>
              </a:rPr>
              <a:t>句子</a:t>
            </a:r>
            <a:r>
              <a:rPr lang="en-US" altLang="zh-CN" sz="3600" b="1" dirty="0">
                <a:solidFill>
                  <a:srgbClr val="0000FF"/>
                </a:solidFill>
              </a:rPr>
              <a:t>) and phrases(</a:t>
            </a:r>
            <a:r>
              <a:rPr lang="zh-CN" altLang="en-US" sz="3600" b="1" dirty="0">
                <a:solidFill>
                  <a:srgbClr val="0000FF"/>
                </a:solidFill>
              </a:rPr>
              <a:t>词组</a:t>
            </a:r>
            <a:r>
              <a:rPr lang="en-US" altLang="zh-CN" sz="3600" b="1" dirty="0">
                <a:solidFill>
                  <a:srgbClr val="0000FF"/>
                </a:solidFill>
              </a:rPr>
              <a:t>) :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2735" y="3140968"/>
            <a:ext cx="816274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a long way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home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school.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takes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about thirty minutes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get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school.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up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six thirty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near our school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 to school = go to school on foot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to school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1952" y="746701"/>
            <a:ext cx="82565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</a:rPr>
              <a:t>Self-learning B: (1)</a:t>
            </a:r>
          </a:p>
          <a:p>
            <a:r>
              <a:rPr lang="en-US" altLang="zh-CN" sz="2800" b="1" dirty="0">
                <a:solidFill>
                  <a:srgbClr val="0000FF"/>
                </a:solidFill>
              </a:rPr>
              <a:t>Listen and answer: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1680939"/>
            <a:ext cx="842730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742950" indent="-74295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r>
              <a:rPr lang="en-US" altLang="zh-CN" b="1" dirty="0" smtClean="0"/>
              <a:t>1.When </a:t>
            </a:r>
            <a:r>
              <a:rPr lang="en-US" altLang="zh-CN" b="1" dirty="0"/>
              <a:t>is the library open?</a:t>
            </a:r>
          </a:p>
          <a:p>
            <a:pPr>
              <a:buFontTx/>
              <a:buAutoNum type="arabicPeriod"/>
            </a:pPr>
            <a:endParaRPr lang="en-US" altLang="zh-CN" b="1" dirty="0"/>
          </a:p>
          <a:p>
            <a:pPr marL="0" indent="0"/>
            <a:r>
              <a:rPr lang="en-US" altLang="zh-CN" b="1" dirty="0" smtClean="0"/>
              <a:t>2.What </a:t>
            </a:r>
            <a:r>
              <a:rPr lang="en-US" altLang="zh-CN" b="1" dirty="0"/>
              <a:t>about the reading room?</a:t>
            </a:r>
          </a:p>
          <a:p>
            <a:pPr>
              <a:buFontTx/>
              <a:buAutoNum type="arabicPeriod"/>
            </a:pPr>
            <a:endParaRPr lang="en-US" altLang="zh-CN" b="1" dirty="0"/>
          </a:p>
          <a:p>
            <a:pPr marL="0" indent="0"/>
            <a:r>
              <a:rPr lang="en-US" altLang="zh-CN" b="1" dirty="0" smtClean="0"/>
              <a:t>3.Does </a:t>
            </a:r>
            <a:r>
              <a:rPr lang="en-US" altLang="zh-CN" b="1" dirty="0"/>
              <a:t>Amy often read in the library?</a:t>
            </a:r>
          </a:p>
          <a:p>
            <a:pPr>
              <a:buFontTx/>
              <a:buAutoNum type="arabicPeriod"/>
            </a:pPr>
            <a:endParaRPr lang="en-US" altLang="zh-CN" b="1" dirty="0"/>
          </a:p>
          <a:p>
            <a:pPr marL="0" indent="0"/>
            <a:r>
              <a:rPr lang="en-US" altLang="zh-CN" b="1" dirty="0" smtClean="0"/>
              <a:t>4.Can </a:t>
            </a:r>
            <a:r>
              <a:rPr lang="en-US" altLang="zh-CN" b="1" dirty="0"/>
              <a:t>she borrow books from the library? </a:t>
            </a:r>
            <a:endParaRPr lang="zh-CN" altLang="en-US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9592" y="2212751"/>
            <a:ext cx="6494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</a:rPr>
              <a:t>It’s open from 8 a.m. to 5:30 p.m</a:t>
            </a:r>
            <a:r>
              <a:rPr lang="en-US" altLang="zh-CN" sz="1800" dirty="0"/>
              <a:t>.</a:t>
            </a:r>
            <a:endParaRPr lang="zh-CN" altLang="en-US" sz="18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99592" y="3157314"/>
            <a:ext cx="61293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</a:rPr>
              <a:t>It’s only open in the afternoon.</a:t>
            </a:r>
            <a:endParaRPr lang="zh-CN" altLang="en-US" sz="18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99592" y="4128864"/>
            <a:ext cx="307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</a:rPr>
              <a:t>Yes, she does.</a:t>
            </a:r>
            <a:endParaRPr lang="zh-CN" altLang="en-US" sz="18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71600" y="5157192"/>
            <a:ext cx="2755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</a:rPr>
              <a:t>Yes, she can.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61615" y="1052736"/>
            <a:ext cx="6654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</a:rPr>
              <a:t>Self-learning B: (2)</a:t>
            </a:r>
          </a:p>
          <a:p>
            <a:r>
              <a:rPr lang="en-US" altLang="zh-CN" sz="4000" b="1">
                <a:solidFill>
                  <a:srgbClr val="0000FF"/>
                </a:solidFill>
              </a:rPr>
              <a:t> Read and make up similar</a:t>
            </a:r>
          </a:p>
          <a:p>
            <a:r>
              <a:rPr lang="en-US" altLang="zh-CN" sz="4000" b="1">
                <a:solidFill>
                  <a:srgbClr val="0000FF"/>
                </a:solidFill>
              </a:rPr>
              <a:t> dialogue in pairs:</a:t>
            </a:r>
            <a:endParaRPr lang="zh-CN" altLang="en-US" sz="4000" b="1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55265" y="3284761"/>
            <a:ext cx="78771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FF0000"/>
                </a:solidFill>
              </a:rPr>
              <a:t>Self-learning B: (3)</a:t>
            </a:r>
          </a:p>
          <a:p>
            <a:r>
              <a:rPr lang="en-US" altLang="zh-CN" sz="4000" b="1" dirty="0">
                <a:solidFill>
                  <a:srgbClr val="0000FF"/>
                </a:solidFill>
              </a:rPr>
              <a:t> Discuss and find out important</a:t>
            </a:r>
          </a:p>
          <a:p>
            <a:r>
              <a:rPr lang="en-US" altLang="zh-CN" sz="4000" b="1" dirty="0">
                <a:solidFill>
                  <a:srgbClr val="0000FF"/>
                </a:solidFill>
              </a:rPr>
              <a:t> phrases: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7988" y="1916113"/>
            <a:ext cx="8231187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742950" indent="-74295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4000" b="1" dirty="0">
                <a:solidFill>
                  <a:srgbClr val="0000FF"/>
                </a:solidFill>
              </a:rPr>
              <a:t>be (only) open</a:t>
            </a:r>
          </a:p>
          <a:p>
            <a:pPr>
              <a:buFontTx/>
              <a:buAutoNum type="arabicPeriod"/>
            </a:pPr>
            <a:r>
              <a:rPr lang="en-US" altLang="zh-CN" sz="4000" b="1" dirty="0">
                <a:solidFill>
                  <a:srgbClr val="0000FF"/>
                </a:solidFill>
              </a:rPr>
              <a:t>from… to…</a:t>
            </a:r>
          </a:p>
          <a:p>
            <a:pPr>
              <a:buFontTx/>
              <a:buAutoNum type="arabicPeriod"/>
            </a:pPr>
            <a:r>
              <a:rPr lang="en-US" altLang="zh-CN" sz="4000" b="1" dirty="0">
                <a:solidFill>
                  <a:srgbClr val="0000FF"/>
                </a:solidFill>
              </a:rPr>
              <a:t>all kinds of…</a:t>
            </a:r>
          </a:p>
          <a:p>
            <a:pPr>
              <a:buFontTx/>
              <a:buAutoNum type="arabicPeriod"/>
            </a:pPr>
            <a:r>
              <a:rPr lang="en-US" altLang="zh-CN" sz="4000" b="1" dirty="0">
                <a:solidFill>
                  <a:srgbClr val="0000FF"/>
                </a:solidFill>
              </a:rPr>
              <a:t>borrow books from the library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1163" y="1074886"/>
            <a:ext cx="55964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0000FF"/>
                </a:solidFill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</a:rPr>
              <a:t>Important phrases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: 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3"/>
          <p:cNvSpPr>
            <a:spLocks noChangeArrowheads="1" noChangeShapeType="1" noTextEdit="1"/>
          </p:cNvSpPr>
          <p:nvPr/>
        </p:nvSpPr>
        <p:spPr bwMode="auto">
          <a:xfrm>
            <a:off x="838200" y="1905000"/>
            <a:ext cx="72390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b="1" i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That's all!</a:t>
            </a:r>
          </a:p>
          <a:p>
            <a:pPr algn="ctr"/>
            <a:r>
              <a:rPr lang="en-US" altLang="zh-CN" sz="6600" b="1" i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Thank you!</a:t>
            </a:r>
            <a:endParaRPr lang="zh-CN" altLang="en-US" sz="6600" b="1" i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57150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Free talk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5438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latin typeface="Comic Sans MS" panose="030F0702030302020204" pitchFamily="66" charset="0"/>
              </a:rPr>
              <a:t>A: Do you like your new school?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Comic Sans MS" panose="030F0702030302020204" pitchFamily="66" charset="0"/>
              </a:rPr>
              <a:t>B: ….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Comic Sans MS" panose="030F0702030302020204" pitchFamily="66" charset="0"/>
              </a:rPr>
              <a:t>A: Why do (don’t) you like it?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Comic Sans MS" panose="030F0702030302020204" pitchFamily="66" charset="0"/>
              </a:rPr>
              <a:t>B: </a:t>
            </a:r>
            <a:r>
              <a:rPr lang="en-US" altLang="zh-CN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Because it has a big library and I can read a lot of interesting book there.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 Because there is /are ….</a:t>
            </a:r>
            <a:br>
              <a:rPr lang="en-US" altLang="zh-CN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</a:br>
            <a:r>
              <a:rPr lang="en-US" altLang="zh-CN" b="1" dirty="0" smtClean="0">
                <a:latin typeface="Comic Sans MS" panose="030F0702030302020204" pitchFamily="66" charset="0"/>
              </a:rPr>
              <a:t>What about you?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Comic Sans MS" panose="030F0702030302020204" pitchFamily="66" charset="0"/>
              </a:rPr>
              <a:t>A: ….</a:t>
            </a:r>
          </a:p>
        </p:txBody>
      </p:sp>
      <p:pic>
        <p:nvPicPr>
          <p:cNvPr id="3076" name="Picture 4" descr="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935214">
            <a:off x="7009607" y="775493"/>
            <a:ext cx="3124200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Ask and answer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Comic Sans MS" panose="030F0702030302020204" pitchFamily="66" charset="0"/>
              </a:rPr>
              <a:t>When </a:t>
            </a:r>
            <a:r>
              <a:rPr lang="en-US" altLang="zh-CN" sz="3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is</a:t>
            </a:r>
            <a:r>
              <a:rPr lang="en-US" altLang="zh-CN" sz="3600" b="1" dirty="0" smtClean="0">
                <a:latin typeface="Comic Sans MS" panose="030F0702030302020204" pitchFamily="66" charset="0"/>
              </a:rPr>
              <a:t> the library </a:t>
            </a:r>
            <a:r>
              <a:rPr lang="en-US" altLang="zh-CN" sz="3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open</a:t>
            </a:r>
            <a:r>
              <a:rPr lang="en-US" altLang="zh-CN" sz="3600" b="1" dirty="0" smtClean="0">
                <a:latin typeface="Comic Sans MS" panose="030F0702030302020204" pitchFamily="66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altLang="zh-CN" sz="3600" b="1" dirty="0" smtClean="0">
                <a:latin typeface="Comic Sans MS" panose="030F0702030302020204" pitchFamily="66" charset="0"/>
              </a:rPr>
              <a:t> It’s open </a:t>
            </a:r>
            <a:r>
              <a:rPr lang="en-US" altLang="zh-CN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from</a:t>
            </a:r>
            <a:r>
              <a:rPr lang="en-US" altLang="zh-CN" sz="3600" b="1" dirty="0" smtClean="0">
                <a:latin typeface="Comic Sans MS" panose="030F0702030302020204" pitchFamily="66" charset="0"/>
              </a:rPr>
              <a:t> 8 a.m. </a:t>
            </a:r>
            <a:r>
              <a:rPr lang="en-US" altLang="zh-CN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  <a:r>
              <a:rPr lang="en-US" altLang="zh-CN" sz="3600" b="1" dirty="0" smtClean="0">
                <a:latin typeface="Comic Sans MS" panose="030F0702030302020204" pitchFamily="66" charset="0"/>
              </a:rPr>
              <a:t> 5:30 p.m.</a:t>
            </a:r>
          </a:p>
          <a:p>
            <a:pPr eaLnBrk="1" hangingPunct="1">
              <a:buFontTx/>
              <a:buNone/>
            </a:pPr>
            <a:endParaRPr lang="en-US" altLang="zh-CN" sz="3600" b="1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zh-CN" sz="3600" b="1" dirty="0" smtClean="0">
                <a:latin typeface="Comic Sans MS" panose="030F0702030302020204" pitchFamily="66" charset="0"/>
              </a:rPr>
              <a:t>When </a:t>
            </a:r>
            <a:r>
              <a:rPr lang="en-US" altLang="zh-CN" sz="3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is</a:t>
            </a:r>
            <a:r>
              <a:rPr lang="en-US" altLang="zh-CN" sz="3600" b="1" dirty="0" smtClean="0">
                <a:latin typeface="Comic Sans MS" panose="030F0702030302020204" pitchFamily="66" charset="0"/>
              </a:rPr>
              <a:t> the reading room </a:t>
            </a:r>
            <a:r>
              <a:rPr lang="en-US" altLang="zh-CN" sz="3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open</a:t>
            </a:r>
            <a:r>
              <a:rPr lang="en-US" altLang="zh-CN" sz="3600" b="1" dirty="0" smtClean="0">
                <a:latin typeface="Comic Sans MS" panose="030F0702030302020204" pitchFamily="66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altLang="zh-CN" sz="3600" b="1" dirty="0" smtClean="0">
                <a:latin typeface="Comic Sans MS" panose="030F0702030302020204" pitchFamily="66" charset="0"/>
              </a:rPr>
              <a:t> It’s </a:t>
            </a:r>
            <a:r>
              <a:rPr lang="en-US" altLang="zh-CN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only</a:t>
            </a:r>
            <a:r>
              <a:rPr lang="en-US" altLang="zh-CN" sz="3600" b="1" dirty="0" smtClean="0">
                <a:latin typeface="Comic Sans MS" panose="030F0702030302020204" pitchFamily="66" charset="0"/>
              </a:rPr>
              <a:t> open in the afternoon.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18356"/>
            <a:ext cx="8229600" cy="944563"/>
          </a:xfrm>
        </p:spPr>
        <p:txBody>
          <a:bodyPr/>
          <a:lstStyle/>
          <a:p>
            <a:pPr algn="l" eaLnBrk="1" hangingPunct="1"/>
            <a:r>
              <a:rPr lang="en-US" altLang="zh-CN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How do you get to school?</a:t>
            </a:r>
          </a:p>
        </p:txBody>
      </p:sp>
      <p:pic>
        <p:nvPicPr>
          <p:cNvPr id="5123" name="Picture 3" descr="4cf4cd26a70ce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3884" y="1556792"/>
            <a:ext cx="5212432" cy="305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52600" y="44958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>
                <a:latin typeface="Comic Sans MS" panose="030F0702030302020204" pitchFamily="66" charset="0"/>
              </a:rPr>
              <a:t>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go to</a:t>
            </a:r>
            <a:r>
              <a:rPr lang="en-US" altLang="zh-CN" sz="4000" b="1">
                <a:latin typeface="Comic Sans MS" panose="030F0702030302020204" pitchFamily="66" charset="0"/>
              </a:rPr>
              <a:t> school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on foot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447800" y="54102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latin typeface="Comic Sans MS" panose="030F0702030302020204" pitchFamily="66" charset="0"/>
              </a:rPr>
              <a:t>=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walk to</a:t>
            </a:r>
            <a:r>
              <a:rPr lang="en-US" altLang="zh-CN" sz="4000" b="1">
                <a:latin typeface="Comic Sans MS" panose="030F0702030302020204" pitchFamily="66" charset="0"/>
              </a:rPr>
              <a:t> school</a:t>
            </a:r>
            <a:endParaRPr lang="en-US" altLang="zh-CN" sz="4000" b="1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944563"/>
          </a:xfrm>
        </p:spPr>
        <p:txBody>
          <a:bodyPr/>
          <a:lstStyle/>
          <a:p>
            <a:pPr algn="l" eaLnBrk="1" hangingPunct="1"/>
            <a:r>
              <a:rPr lang="en-US" altLang="zh-CN" smtClean="0">
                <a:solidFill>
                  <a:srgbClr val="0000CC"/>
                </a:solidFill>
                <a:latin typeface="Comic Sans MS" panose="030F0702030302020204" pitchFamily="66" charset="0"/>
              </a:rPr>
              <a:t>How do you get to school?</a:t>
            </a:r>
          </a:p>
        </p:txBody>
      </p:sp>
      <p:pic>
        <p:nvPicPr>
          <p:cNvPr id="6147" name="Picture 3" descr="2006424952165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47800"/>
            <a:ext cx="4114800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752600" y="45720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>
                <a:latin typeface="Comic Sans MS" panose="030F0702030302020204" pitchFamily="66" charset="0"/>
              </a:rPr>
              <a:t>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go to</a:t>
            </a:r>
            <a:r>
              <a:rPr lang="en-US" altLang="zh-CN" sz="4000" b="1">
                <a:latin typeface="Comic Sans MS" panose="030F0702030302020204" pitchFamily="66" charset="0"/>
              </a:rPr>
              <a:t> school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by bike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447800" y="54102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latin typeface="Comic Sans MS" panose="030F0702030302020204" pitchFamily="66" charset="0"/>
              </a:rPr>
              <a:t>=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ride to</a:t>
            </a:r>
            <a:r>
              <a:rPr lang="en-US" altLang="zh-CN" sz="4000" b="1">
                <a:latin typeface="Comic Sans MS" panose="030F0702030302020204" pitchFamily="66" charset="0"/>
              </a:rPr>
              <a:t> school</a:t>
            </a:r>
            <a:endParaRPr lang="en-US" altLang="zh-CN" sz="4000" b="1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944563"/>
          </a:xfrm>
        </p:spPr>
        <p:txBody>
          <a:bodyPr/>
          <a:lstStyle/>
          <a:p>
            <a:pPr algn="l" eaLnBrk="1" hangingPunct="1"/>
            <a:r>
              <a:rPr lang="en-US" altLang="zh-CN" smtClean="0">
                <a:solidFill>
                  <a:srgbClr val="0000CC"/>
                </a:solidFill>
                <a:latin typeface="Comic Sans MS" panose="030F0702030302020204" pitchFamily="66" charset="0"/>
              </a:rPr>
              <a:t>How do you get to school?</a:t>
            </a:r>
          </a:p>
        </p:txBody>
      </p:sp>
      <p:pic>
        <p:nvPicPr>
          <p:cNvPr id="7171" name="Picture 3" descr="L23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0" y="1676400"/>
            <a:ext cx="52387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2600" y="45720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>
                <a:latin typeface="Comic Sans MS" panose="030F0702030302020204" pitchFamily="66" charset="0"/>
              </a:rPr>
              <a:t>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go to</a:t>
            </a:r>
            <a:r>
              <a:rPr lang="en-US" altLang="zh-CN" sz="4000" b="1">
                <a:latin typeface="Comic Sans MS" panose="030F0702030302020204" pitchFamily="66" charset="0"/>
              </a:rPr>
              <a:t> school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by bus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447800" y="54102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latin typeface="Comic Sans MS" panose="030F0702030302020204" pitchFamily="66" charset="0"/>
              </a:rPr>
              <a:t>=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take a bus to</a:t>
            </a:r>
            <a:r>
              <a:rPr lang="en-US" altLang="zh-CN" sz="4000" b="1">
                <a:latin typeface="Comic Sans MS" panose="030F0702030302020204" pitchFamily="66" charset="0"/>
              </a:rPr>
              <a:t> school</a:t>
            </a:r>
            <a:endParaRPr lang="en-US" altLang="zh-CN" sz="4000" b="1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944563"/>
          </a:xfrm>
        </p:spPr>
        <p:txBody>
          <a:bodyPr/>
          <a:lstStyle/>
          <a:p>
            <a:pPr algn="l" eaLnBrk="1" hangingPunct="1"/>
            <a:r>
              <a:rPr lang="en-US" altLang="zh-CN" smtClean="0">
                <a:solidFill>
                  <a:srgbClr val="0000CC"/>
                </a:solidFill>
                <a:latin typeface="Comic Sans MS" panose="030F0702030302020204" pitchFamily="66" charset="0"/>
              </a:rPr>
              <a:t>How do you get to school?</a:t>
            </a:r>
          </a:p>
        </p:txBody>
      </p:sp>
      <p:pic>
        <p:nvPicPr>
          <p:cNvPr id="8195" name="Picture 3" descr="680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" y="838200"/>
            <a:ext cx="6840538" cy="332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752600" y="44958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>
                <a:latin typeface="Comic Sans MS" panose="030F0702030302020204" pitchFamily="66" charset="0"/>
              </a:rPr>
              <a:t>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go to</a:t>
            </a:r>
            <a:r>
              <a:rPr lang="en-US" altLang="zh-CN" sz="4000" b="1">
                <a:latin typeface="Comic Sans MS" panose="030F0702030302020204" pitchFamily="66" charset="0"/>
              </a:rPr>
              <a:t> school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by car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47800" y="5410200"/>
            <a:ext cx="640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latin typeface="Comic Sans MS" panose="030F0702030302020204" pitchFamily="66" charset="0"/>
              </a:rPr>
              <a:t>=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take a car to</a:t>
            </a:r>
            <a:r>
              <a:rPr lang="en-US" altLang="zh-CN" sz="4000" b="1">
                <a:latin typeface="Comic Sans MS" panose="030F0702030302020204" pitchFamily="66" charset="0"/>
              </a:rPr>
              <a:t> school</a:t>
            </a:r>
            <a:endParaRPr lang="en-US" altLang="zh-CN" sz="4000" b="1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4704"/>
            <a:ext cx="8229600" cy="944563"/>
          </a:xfrm>
        </p:spPr>
        <p:txBody>
          <a:bodyPr/>
          <a:lstStyle/>
          <a:p>
            <a:pPr algn="l" eaLnBrk="1" hangingPunct="1"/>
            <a:r>
              <a:rPr lang="en-US" altLang="zh-CN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How do you get to school?</a:t>
            </a:r>
          </a:p>
        </p:txBody>
      </p:sp>
      <p:pic>
        <p:nvPicPr>
          <p:cNvPr id="9219" name="Picture 3" descr="201004290026297642_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31640" y="1681815"/>
            <a:ext cx="6309320" cy="2791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28800" y="44196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>
                <a:latin typeface="Comic Sans MS" panose="030F0702030302020204" pitchFamily="66" charset="0"/>
              </a:rPr>
              <a:t>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go to</a:t>
            </a:r>
            <a:r>
              <a:rPr lang="en-US" altLang="zh-CN" sz="4000" b="1">
                <a:latin typeface="Comic Sans MS" panose="030F0702030302020204" pitchFamily="66" charset="0"/>
              </a:rPr>
              <a:t> school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by taxi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447800" y="5410200"/>
            <a:ext cx="662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latin typeface="Comic Sans MS" panose="030F0702030302020204" pitchFamily="66" charset="0"/>
              </a:rPr>
              <a:t>=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take a taxi to</a:t>
            </a:r>
            <a:r>
              <a:rPr lang="en-US" altLang="zh-CN" sz="4000" b="1">
                <a:latin typeface="Comic Sans MS" panose="030F0702030302020204" pitchFamily="66" charset="0"/>
              </a:rPr>
              <a:t> school</a:t>
            </a:r>
            <a:endParaRPr lang="en-US" altLang="zh-CN" sz="4000" b="1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944563"/>
          </a:xfrm>
        </p:spPr>
        <p:txBody>
          <a:bodyPr/>
          <a:lstStyle/>
          <a:p>
            <a:pPr algn="l" eaLnBrk="1" hangingPunct="1"/>
            <a:r>
              <a:rPr lang="en-US" altLang="zh-CN" smtClean="0">
                <a:solidFill>
                  <a:srgbClr val="0000CC"/>
                </a:solidFill>
                <a:latin typeface="Comic Sans MS" panose="030F0702030302020204" pitchFamily="66" charset="0"/>
              </a:rPr>
              <a:t>How do you get to school?</a:t>
            </a:r>
          </a:p>
        </p:txBody>
      </p:sp>
      <p:pic>
        <p:nvPicPr>
          <p:cNvPr id="10243" name="Picture 3" descr="5202164_11333447016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9200" y="914400"/>
            <a:ext cx="52673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u=2080273768,1024217569&amp;fm=5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77000" y="2133600"/>
            <a:ext cx="116205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8200" y="4267200"/>
            <a:ext cx="746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>
                <a:latin typeface="Comic Sans MS" panose="030F0702030302020204" pitchFamily="66" charset="0"/>
              </a:rPr>
              <a:t>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go to</a:t>
            </a:r>
            <a:r>
              <a:rPr lang="en-US" altLang="zh-CN" sz="4000" b="1">
                <a:latin typeface="Comic Sans MS" panose="030F0702030302020204" pitchFamily="66" charset="0"/>
              </a:rPr>
              <a:t> school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by underground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04800" y="5257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latin typeface="Comic Sans MS" panose="030F0702030302020204" pitchFamily="66" charset="0"/>
              </a:rPr>
              <a:t>=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take the underground to</a:t>
            </a:r>
            <a:r>
              <a:rPr lang="en-US" altLang="zh-CN" sz="4000" b="1">
                <a:latin typeface="Comic Sans MS" panose="030F0702030302020204" pitchFamily="66" charset="0"/>
              </a:rPr>
              <a:t> school</a:t>
            </a:r>
            <a:endParaRPr lang="en-US" altLang="zh-CN" sz="4000" b="1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全屏显示(4:3)</PresentationFormat>
  <Paragraphs>119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Unit 3 Welcome to our school</vt:lpstr>
      <vt:lpstr>Free talk</vt:lpstr>
      <vt:lpstr>Ask and answer</vt:lpstr>
      <vt:lpstr>How do you get to school?</vt:lpstr>
      <vt:lpstr>How do you get to school?</vt:lpstr>
      <vt:lpstr>How do you get to school?</vt:lpstr>
      <vt:lpstr>How do you get to school?</vt:lpstr>
      <vt:lpstr>How do you get to school?</vt:lpstr>
      <vt:lpstr>How do you get to school?</vt:lpstr>
      <vt:lpstr>Self-learning A1: Listen and choose How do they get to school?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2007-02-02T09:28:00Z</dcterms:created>
  <dcterms:modified xsi:type="dcterms:W3CDTF">2023-01-17T00:08:02Z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A8F15B64E42D485EA15AB058B0761AEB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