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412" r:id="rId3"/>
    <p:sldId id="406" r:id="rId4"/>
    <p:sldId id="403" r:id="rId5"/>
    <p:sldId id="410" r:id="rId6"/>
    <p:sldId id="414" r:id="rId7"/>
    <p:sldId id="398" r:id="rId8"/>
    <p:sldId id="367" r:id="rId9"/>
    <p:sldId id="415" r:id="rId10"/>
    <p:sldId id="416" r:id="rId11"/>
    <p:sldId id="417" r:id="rId12"/>
    <p:sldId id="418" r:id="rId13"/>
    <p:sldId id="411" r:id="rId14"/>
    <p:sldId id="341" r:id="rId15"/>
    <p:sldId id="419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9F5"/>
    <a:srgbClr val="0000FF"/>
    <a:srgbClr val="F5E7DD"/>
    <a:srgbClr val="FBF7F8"/>
    <a:srgbClr val="FFAFFF"/>
    <a:srgbClr val="F5F1ED"/>
    <a:srgbClr val="E9F3FA"/>
    <a:srgbClr val="89A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36A934D-9580-4CDA-B61D-7CAF0F67F2F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1373473F-93B5-4D22-9BCB-225C0A2DF1A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EECEEC8-69F7-41FC-B47F-2486222595E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A5FC31B8-FD03-4BC6-B292-0821CF753A0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5C01A82-77E8-437D-85CA-0B3D2CBD4398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31B8-FD03-4BC6-B292-0821CF753A0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E63B069-7536-4DB7-A23E-2F23E0F7379A}" type="slidenum">
              <a:rPr lang="zh-CN" altLang="en-US">
                <a:ea typeface="宋体" panose="02010600030101010101" pitchFamily="2" charset="-122"/>
              </a:rPr>
              <a:t>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B713530E-426F-41CD-8C92-C81A201AAC90}" type="slidenum">
              <a:rPr lang="zh-CN" altLang="en-US">
                <a:ea typeface="宋体" panose="02010600030101010101" pitchFamily="2" charset="-122"/>
              </a:rPr>
              <a:t>10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B4556DF-A0C8-46C9-A431-D86BE27795ED}" type="slidenum">
              <a:rPr lang="zh-CN" altLang="en-US">
                <a:ea typeface="宋体" panose="02010600030101010101" pitchFamily="2" charset="-122"/>
              </a:rPr>
              <a:t>11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04D9460-A5EE-45F0-B2B1-34F74192916B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FEAB19F-F5D3-4EE8-8CEB-9A4B45D0EAAF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A8CB6-BA35-47DA-81F4-2A41BD7BCEF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7B461-CCF3-44B0-BE28-FB674F5CF83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B077C-D6D2-4323-89B9-5E3CD36102C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6EA83-A6CE-4A9F-ACD0-B5C6BBDDC6F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AD226-DB87-498F-9BA5-F9DC37B46A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589E5-39EE-4008-A115-617E91429D7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0E659-1BFD-47D5-8557-40C3A5E410D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651CC-3F94-4B96-83B5-7FAE96E5AA0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FBEF29B-89CF-4C9D-AE57-2CADEA0542A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E8ABC552-F714-4196-9C3F-8AB375472AA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A8CB6-BA35-47DA-81F4-2A41BD7BCEF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7B461-CCF3-44B0-BE28-FB674F5CF83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88544-4CAD-4CB9-95A6-34973182D1C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A94EE-2A20-4DC4-AB3B-8A7CCC31711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5FEF3-3829-4FEC-9C61-17F0650541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A2E7C-5D1E-441B-9C9E-9AA45B15FA5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8AE99-BFFD-4AEC-B082-5A2500BD4C0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4E6E0-EC30-4282-A5CF-4B423A43CF1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9509A-88A2-498C-955F-DF7F4A26D48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35CCE-D34E-4AC2-A755-C87D2674A3D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54F6-1261-4A1B-B383-36BD4FF5D1E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0094E-42DD-4118-9763-D405DAC82F4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CBDEE-79F9-45E8-A3BE-41CC5D4CCCE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E9155-114E-47AA-B184-15D5A16CF6B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82016-1ADF-4670-A3F1-8DA06525F17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2DF5E-D103-4C1B-971E-A37CC03C080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EBF1E4-030A-4067-9BB6-79349FA3BFB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D92171B-12AD-43FB-8C6C-A43A5CDF0F2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E:\&#20154;&#25945;&#26032;&#29256;4&#19979;\&#12304;&#38750;&#24120;&#32039;&#24613;&#12305;2016.04.20&#23567;&#23398;&#33521;&#35821;&#20154;&#25945;&#26032;&#29256;4&#19979;&#36164;&#28304;&#31574;&#21010;&#21333;-&#37101;&#20122;&#30007;&#65288;&#26032;&#22686;10&#26465;&#65292;&#20869;&#37096;&#38656;&#25490;&#24207;5&#26465;&#65289;\Unit4%20There%20are%20seven%20days%20in%20a%20week\Lesson21%20&#25945;&#23398;&#35838;&#20214;\Wednesday_128k.mp3" TargetMode="External"/><Relationship Id="rId1" Type="http://schemas.microsoft.com/office/2007/relationships/media" Target="file:///E:\&#20154;&#25945;&#26032;&#29256;4&#19979;\&#12304;&#38750;&#24120;&#32039;&#24613;&#12305;2016.04.20&#23567;&#23398;&#33521;&#35821;&#20154;&#25945;&#26032;&#29256;4&#19979;&#36164;&#28304;&#31574;&#21010;&#21333;-&#37101;&#20122;&#30007;&#65288;&#26032;&#22686;10&#26465;&#65292;&#20869;&#37096;&#38656;&#25490;&#24207;5&#26465;&#65289;\Unit4%20There%20are%20seven%20days%20in%20a%20week\Lesson21%20&#25945;&#23398;&#35838;&#20214;\Wednesday_128k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audio" Target="file:///E:\&#20154;&#25945;&#26032;&#29256;4&#19979;\&#12304;&#38750;&#24120;&#32039;&#24613;&#12305;2016.04.20&#23567;&#23398;&#33521;&#35821;&#20154;&#25945;&#26032;&#29256;4&#19979;&#36164;&#28304;&#31574;&#21010;&#21333;-&#37101;&#20122;&#30007;&#65288;&#26032;&#22686;10&#26465;&#65292;&#20869;&#37096;&#38656;&#25490;&#24207;5&#26465;&#65289;\Unit4%20There%20are%20seven%20days%20in%20a%20week\Lesson21%20&#25945;&#23398;&#35838;&#20214;\Thursday_128k.mp3" TargetMode="External"/><Relationship Id="rId1" Type="http://schemas.microsoft.com/office/2007/relationships/media" Target="file:///E:\&#20154;&#25945;&#26032;&#29256;4&#19979;\&#12304;&#38750;&#24120;&#32039;&#24613;&#12305;2016.04.20&#23567;&#23398;&#33521;&#35821;&#20154;&#25945;&#26032;&#29256;4&#19979;&#36164;&#28304;&#31574;&#21010;&#21333;-&#37101;&#20122;&#30007;&#65288;&#26032;&#22686;10&#26465;&#65292;&#20869;&#37096;&#38656;&#25490;&#24207;5&#26465;&#65289;\Unit4%20There%20are%20seven%20days%20in%20a%20week\Lesson21%20&#25945;&#23398;&#35838;&#20214;\Thursday_128k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E:\&#20154;&#25945;&#26032;&#29256;4&#19979;\Lesson21%20&#25945;&#23398;&#35838;&#20214;\today_128k.mp3" TargetMode="External"/><Relationship Id="rId1" Type="http://schemas.microsoft.com/office/2007/relationships/media" Target="file:///E:\&#20154;&#25945;&#26032;&#29256;4&#19979;\Lesson21%20&#25945;&#23398;&#35838;&#20214;\today_128k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Lesson21__Just__talk&#35838;&#25991;&#21160;&#30011;.SWF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9;\Unit4%20There%20are%20seven%20days%20in%20a%20week\Lesson21%20&#25945;&#23398;&#35838;&#20214;\4.mp3" TargetMode="External"/><Relationship Id="rId13" Type="http://schemas.openxmlformats.org/officeDocument/2006/relationships/image" Target="../media/image13.jpeg"/><Relationship Id="rId3" Type="http://schemas.microsoft.com/office/2007/relationships/media" Target="file:///E:\&#20154;&#25945;&#26032;&#29256;4&#19979;\Unit4%20There%20are%20seven%20days%20in%20a%20week\Lesson21%20&#25945;&#23398;&#35838;&#20214;\2.mp3" TargetMode="External"/><Relationship Id="rId7" Type="http://schemas.microsoft.com/office/2007/relationships/media" Target="file:///E:\&#20154;&#25945;&#26032;&#29256;4&#19979;\Unit4%20There%20are%20seven%20days%20in%20a%20week\Lesson21%20&#25945;&#23398;&#35838;&#20214;\4.mp3" TargetMode="External"/><Relationship Id="rId12" Type="http://schemas.openxmlformats.org/officeDocument/2006/relationships/notesSlide" Target="../notesSlides/notesSlide3.xml"/><Relationship Id="rId2" Type="http://schemas.openxmlformats.org/officeDocument/2006/relationships/audio" Target="file:///E:\&#20154;&#25945;&#26032;&#29256;4&#19979;\Unit4%20There%20are%20seven%20days%20in%20a%20week\Lesson21%20&#25945;&#23398;&#35838;&#20214;\1.mp3" TargetMode="External"/><Relationship Id="rId1" Type="http://schemas.microsoft.com/office/2007/relationships/media" Target="file:///E:\&#20154;&#25945;&#26032;&#29256;4&#19979;\Unit4%20There%20are%20seven%20days%20in%20a%20week\Lesson21%20&#25945;&#23398;&#35838;&#20214;\1.mp3" TargetMode="External"/><Relationship Id="rId6" Type="http://schemas.openxmlformats.org/officeDocument/2006/relationships/audio" Target="file:///E:\&#20154;&#25945;&#26032;&#29256;4&#19979;\Unit4%20There%20are%20seven%20days%20in%20a%20week\Lesson21%20&#25945;&#23398;&#35838;&#20214;\3.mp3" TargetMode="External"/><Relationship Id="rId11" Type="http://schemas.openxmlformats.org/officeDocument/2006/relationships/slideLayout" Target="../slideLayouts/slideLayout7.xml"/><Relationship Id="rId5" Type="http://schemas.microsoft.com/office/2007/relationships/media" Target="file:///E:\&#20154;&#25945;&#26032;&#29256;4&#19979;\Unit4%20There%20are%20seven%20days%20in%20a%20week\Lesson21%20&#25945;&#23398;&#35838;&#20214;\3.mp3" TargetMode="External"/><Relationship Id="rId15" Type="http://schemas.openxmlformats.org/officeDocument/2006/relationships/image" Target="../media/image7.png"/><Relationship Id="rId10" Type="http://schemas.openxmlformats.org/officeDocument/2006/relationships/audio" Target="file:///E:\&#20154;&#25945;&#26032;&#29256;4&#19979;\Unit4%20There%20are%20seven%20days%20in%20a%20week\Lesson21%20&#25945;&#23398;&#35838;&#20214;\5.mp3" TargetMode="External"/><Relationship Id="rId4" Type="http://schemas.openxmlformats.org/officeDocument/2006/relationships/audio" Target="file:///E:\&#20154;&#25945;&#26032;&#29256;4&#19979;\Unit4%20There%20are%20seven%20days%20in%20a%20week\Lesson21%20&#25945;&#23398;&#35838;&#20214;\2.mp3" TargetMode="External"/><Relationship Id="rId9" Type="http://schemas.microsoft.com/office/2007/relationships/media" Target="file:///E:\&#20154;&#25945;&#26032;&#29256;4&#19979;\Unit4%20There%20are%20seven%20days%20in%20a%20week\Lesson21%20&#25945;&#23398;&#35838;&#20214;\5.mp3" TargetMode="External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9;\Lesson21%20&#25945;&#23398;&#35838;&#20214;\9.mp3" TargetMode="External"/><Relationship Id="rId3" Type="http://schemas.microsoft.com/office/2007/relationships/media" Target="file:///E:\&#20154;&#25945;&#26032;&#29256;4&#19979;\Lesson21%20&#25945;&#23398;&#35838;&#20214;\7.mp3" TargetMode="External"/><Relationship Id="rId7" Type="http://schemas.microsoft.com/office/2007/relationships/media" Target="file:///E:\&#20154;&#25945;&#26032;&#29256;4&#19979;\Lesson21%20&#25945;&#23398;&#35838;&#20214;\9.mp3" TargetMode="External"/><Relationship Id="rId12" Type="http://schemas.openxmlformats.org/officeDocument/2006/relationships/image" Target="../media/image7.png"/><Relationship Id="rId2" Type="http://schemas.openxmlformats.org/officeDocument/2006/relationships/audio" Target="file:///E:\&#20154;&#25945;&#26032;&#29256;4&#19979;\Lesson21%20&#25945;&#23398;&#35838;&#20214;\6.mp3" TargetMode="External"/><Relationship Id="rId1" Type="http://schemas.microsoft.com/office/2007/relationships/media" Target="file:///E:\&#20154;&#25945;&#26032;&#29256;4&#19979;\Lesson21%20&#25945;&#23398;&#35838;&#20214;\6.mp3" TargetMode="External"/><Relationship Id="rId6" Type="http://schemas.openxmlformats.org/officeDocument/2006/relationships/audio" Target="file:///E:\&#20154;&#25945;&#26032;&#29256;4&#19979;\Lesson21%20&#25945;&#23398;&#35838;&#20214;\8.mp3" TargetMode="External"/><Relationship Id="rId11" Type="http://schemas.openxmlformats.org/officeDocument/2006/relationships/image" Target="../media/image5.png"/><Relationship Id="rId5" Type="http://schemas.microsoft.com/office/2007/relationships/media" Target="file:///E:\&#20154;&#25945;&#26032;&#29256;4&#19979;\Lesson21%20&#25945;&#23398;&#35838;&#20214;\8.mp3" TargetMode="External"/><Relationship Id="rId10" Type="http://schemas.openxmlformats.org/officeDocument/2006/relationships/image" Target="../media/image14.jpeg"/><Relationship Id="rId4" Type="http://schemas.openxmlformats.org/officeDocument/2006/relationships/audio" Target="file:///E:\&#20154;&#25945;&#26032;&#29256;4&#19979;\Lesson21%20&#25945;&#23398;&#35838;&#20214;\7.mp3" TargetMode="External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ctrTitle"/>
          </p:nvPr>
        </p:nvSpPr>
        <p:spPr bwMode="auto">
          <a:xfrm>
            <a:off x="323528" y="2132856"/>
            <a:ext cx="8496944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eaLnBrk="1" hangingPunct="1">
              <a:defRPr/>
            </a:pPr>
            <a:r>
              <a:rPr lang="en-US" altLang="zh-CN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Unit4 There are seven days in a week.</a:t>
            </a:r>
            <a:endParaRPr lang="zh-CN" altLang="en-US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19672" y="908720"/>
            <a:ext cx="5976664" cy="638969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chemeClr val="accent2">
                    <a:lumMod val="50000"/>
                  </a:schemeClr>
                </a:solidFill>
              </a:rPr>
              <a:t>人教精通版四年级下册</a:t>
            </a:r>
            <a:endParaRPr lang="zh-CN" alt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72923" y="522920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867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357188" y="754063"/>
            <a:ext cx="5337175" cy="954087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group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s 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小组读对话一分钟。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8677" name="Group 3"/>
          <p:cNvGrpSpPr/>
          <p:nvPr/>
        </p:nvGrpSpPr>
        <p:grpSpPr bwMode="auto">
          <a:xfrm>
            <a:off x="360363" y="205263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699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Learning tip :</a:t>
              </a:r>
            </a:p>
          </p:txBody>
        </p:sp>
        <p:sp>
          <p:nvSpPr>
            <p:cNvPr id="28700" name="Text Box 52"/>
            <p:cNvSpPr txBox="1">
              <a:spLocks noChangeArrowheads="1"/>
            </p:cNvSpPr>
            <p:nvPr/>
          </p:nvSpPr>
          <p:spPr bwMode="auto">
            <a:xfrm>
              <a:off x="323" y="590"/>
              <a:ext cx="2569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四人一组，比赛读句子，看谁能在一分钟内读完，并且读得准确、流利！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36525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8679" name="Oval 8"/>
          <p:cNvSpPr>
            <a:spLocks noChangeArrowheads="1"/>
          </p:cNvSpPr>
          <p:nvPr/>
        </p:nvSpPr>
        <p:spPr bwMode="auto">
          <a:xfrm>
            <a:off x="5086350" y="164941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0" name="Oval 9"/>
          <p:cNvSpPr>
            <a:spLocks noChangeArrowheads="1"/>
          </p:cNvSpPr>
          <p:nvPr/>
        </p:nvSpPr>
        <p:spPr bwMode="auto">
          <a:xfrm>
            <a:off x="5148263" y="166211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724128" y="5589775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235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8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7729538" y="219710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10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7937500" y="377507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20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6445250" y="474821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30</a:t>
            </a:r>
          </a:p>
        </p:txBody>
      </p:sp>
      <p:sp>
        <p:nvSpPr>
          <p:cNvPr id="28685" name="WordArt 18"/>
          <p:cNvSpPr>
            <a:spLocks noChangeArrowheads="1" noChangeShapeType="1"/>
          </p:cNvSpPr>
          <p:nvPr/>
        </p:nvSpPr>
        <p:spPr bwMode="auto">
          <a:xfrm>
            <a:off x="5653088" y="105251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28686" name="Oval 19"/>
          <p:cNvSpPr>
            <a:spLocks noChangeArrowheads="1"/>
          </p:cNvSpPr>
          <p:nvPr/>
        </p:nvSpPr>
        <p:spPr bwMode="auto">
          <a:xfrm>
            <a:off x="5111750" y="165100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100638" y="1651000"/>
            <a:ext cx="3430587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1844675"/>
            <a:ext cx="150812" cy="3206750"/>
            <a:chOff x="0" y="0"/>
            <a:chExt cx="364" cy="1451"/>
          </a:xfrm>
        </p:grpSpPr>
        <p:sp>
          <p:nvSpPr>
            <p:cNvPr id="28696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8697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28689" name="Oval 24"/>
          <p:cNvSpPr>
            <a:spLocks noChangeArrowheads="1"/>
          </p:cNvSpPr>
          <p:nvPr/>
        </p:nvSpPr>
        <p:spPr bwMode="auto">
          <a:xfrm>
            <a:off x="6483350" y="328453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90" name="Text Box 25"/>
          <p:cNvSpPr txBox="1">
            <a:spLocks noChangeArrowheads="1"/>
          </p:cNvSpPr>
          <p:nvPr/>
        </p:nvSpPr>
        <p:spPr bwMode="auto">
          <a:xfrm>
            <a:off x="8062913" y="2084388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28691" name="Text Box 26"/>
          <p:cNvSpPr txBox="1">
            <a:spLocks noChangeArrowheads="1"/>
          </p:cNvSpPr>
          <p:nvPr/>
        </p:nvSpPr>
        <p:spPr bwMode="auto">
          <a:xfrm>
            <a:off x="8328025" y="388461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8692" name="Text Box 27"/>
          <p:cNvSpPr txBox="1">
            <a:spLocks noChangeArrowheads="1"/>
          </p:cNvSpPr>
          <p:nvPr/>
        </p:nvSpPr>
        <p:spPr bwMode="auto">
          <a:xfrm>
            <a:off x="6588125" y="1292225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8693" name="Text Box 28"/>
          <p:cNvSpPr txBox="1">
            <a:spLocks noChangeArrowheads="1"/>
          </p:cNvSpPr>
          <p:nvPr/>
        </p:nvSpPr>
        <p:spPr bwMode="auto">
          <a:xfrm>
            <a:off x="6642100" y="5151438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8694" name="Text Box 29"/>
          <p:cNvSpPr txBox="1">
            <a:spLocks noChangeArrowheads="1"/>
          </p:cNvSpPr>
          <p:nvPr/>
        </p:nvSpPr>
        <p:spPr bwMode="auto">
          <a:xfrm>
            <a:off x="4870450" y="3811588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8695" name="Text Box 30"/>
          <p:cNvSpPr txBox="1">
            <a:spLocks noChangeArrowheads="1"/>
          </p:cNvSpPr>
          <p:nvPr/>
        </p:nvSpPr>
        <p:spPr bwMode="auto">
          <a:xfrm>
            <a:off x="5014913" y="2228850"/>
            <a:ext cx="557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072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33438" y="920750"/>
            <a:ext cx="2370137" cy="9890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内容占位符 1"/>
          <p:cNvSpPr txBox="1"/>
          <p:nvPr/>
        </p:nvSpPr>
        <p:spPr>
          <a:xfrm>
            <a:off x="965200" y="1062038"/>
            <a:ext cx="223837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副标题 4"/>
          <p:cNvSpPr txBox="1"/>
          <p:nvPr/>
        </p:nvSpPr>
        <p:spPr bwMode="auto">
          <a:xfrm>
            <a:off x="1771650" y="4829175"/>
            <a:ext cx="6877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分角色朗读对话，注意模仿语音语调。</a:t>
            </a:r>
          </a:p>
        </p:txBody>
      </p:sp>
      <p:sp>
        <p:nvSpPr>
          <p:cNvPr id="30727" name="AutoShape 37"/>
          <p:cNvSpPr>
            <a:spLocks noChangeArrowheads="1"/>
          </p:cNvSpPr>
          <p:nvPr/>
        </p:nvSpPr>
        <p:spPr bwMode="auto">
          <a:xfrm>
            <a:off x="877888" y="5461000"/>
            <a:ext cx="893762" cy="465138"/>
          </a:xfrm>
          <a:prstGeom prst="rightArrow">
            <a:avLst>
              <a:gd name="adj1" fmla="val 50000"/>
              <a:gd name="adj2" fmla="val 48037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28" name="AutoShape 37"/>
          <p:cNvSpPr>
            <a:spLocks noChangeArrowheads="1"/>
          </p:cNvSpPr>
          <p:nvPr/>
        </p:nvSpPr>
        <p:spPr bwMode="auto">
          <a:xfrm>
            <a:off x="877888" y="4848225"/>
            <a:ext cx="893762" cy="465138"/>
          </a:xfrm>
          <a:prstGeom prst="rightArrow">
            <a:avLst>
              <a:gd name="adj1" fmla="val 50000"/>
              <a:gd name="adj2" fmla="val 48037"/>
            </a:avLst>
          </a:prstGeom>
          <a:gradFill rotWithShape="0">
            <a:gsLst>
              <a:gs pos="0">
                <a:srgbClr val="FFFFFF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副标题 4"/>
          <p:cNvSpPr txBox="1"/>
          <p:nvPr/>
        </p:nvSpPr>
        <p:spPr bwMode="auto">
          <a:xfrm>
            <a:off x="1763713" y="5445125"/>
            <a:ext cx="6875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六人一组，试着表演出来吧。</a:t>
            </a:r>
          </a:p>
        </p:txBody>
      </p:sp>
      <p:pic>
        <p:nvPicPr>
          <p:cNvPr id="30730" name="Picture 4" descr="200606242158128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1809750"/>
            <a:ext cx="46736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2770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9550" y="1284288"/>
            <a:ext cx="6381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7325" y="2262188"/>
            <a:ext cx="638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9550" y="3260725"/>
            <a:ext cx="6381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7800" y="4262438"/>
            <a:ext cx="638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30263" y="2309813"/>
            <a:ext cx="7720012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How many English lessons do you have today?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00100" y="1338263"/>
            <a:ext cx="343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day is today?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98513" y="3311525"/>
            <a:ext cx="82978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How many English lessons do you have in a week?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98513" y="4332288"/>
            <a:ext cx="5978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When do you have English lessons?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03575" y="252413"/>
            <a:ext cx="36988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Ask and answer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7" y="1235075"/>
            <a:ext cx="4962525" cy="4819650"/>
          </a:xfrm>
          <a:prstGeom prst="rect">
            <a:avLst/>
          </a:prstGeom>
        </p:spPr>
      </p:pic>
      <p:sp>
        <p:nvSpPr>
          <p:cNvPr id="2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3500438" y="252413"/>
            <a:ext cx="22955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play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9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文本框 5"/>
          <p:cNvSpPr txBox="1">
            <a:spLocks noChangeArrowheads="1"/>
          </p:cNvSpPr>
          <p:nvPr/>
        </p:nvSpPr>
        <p:spPr bwMode="auto">
          <a:xfrm>
            <a:off x="1187450" y="112713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298450" y="1089025"/>
            <a:ext cx="2160588" cy="1152525"/>
            <a:chOff x="298624" y="1088740"/>
            <a:chExt cx="2160240" cy="1152128"/>
          </a:xfrm>
        </p:grpSpPr>
        <p:sp>
          <p:nvSpPr>
            <p:cNvPr id="12" name="圆角矩形标注 11"/>
            <p:cNvSpPr/>
            <p:nvPr/>
          </p:nvSpPr>
          <p:spPr>
            <a:xfrm>
              <a:off x="298624" y="1283936"/>
              <a:ext cx="2160240" cy="956932"/>
            </a:xfrm>
            <a:prstGeom prst="wedgeRoundRectCallout">
              <a:avLst>
                <a:gd name="adj1" fmla="val -1231"/>
                <a:gd name="adj2" fmla="val 8200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 day is today?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147800" y="1088740"/>
              <a:ext cx="333321" cy="2888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6035675" y="823913"/>
            <a:ext cx="2997200" cy="874712"/>
            <a:chOff x="6035253" y="823972"/>
            <a:chExt cx="2997954" cy="874577"/>
          </a:xfrm>
        </p:grpSpPr>
        <p:sp>
          <p:nvSpPr>
            <p:cNvPr id="14" name="圆角矩形标注 13"/>
            <p:cNvSpPr/>
            <p:nvPr/>
          </p:nvSpPr>
          <p:spPr>
            <a:xfrm>
              <a:off x="6035253" y="981110"/>
              <a:ext cx="2997954" cy="717439"/>
            </a:xfrm>
            <a:prstGeom prst="wedgeRoundRectCallout">
              <a:avLst>
                <a:gd name="adj1" fmla="val -31732"/>
                <a:gd name="adj2" fmla="val 8862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It’s Wednesday.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451659" y="823972"/>
              <a:ext cx="333459" cy="28729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5927725" y="1989138"/>
            <a:ext cx="3190875" cy="1563687"/>
            <a:chOff x="5927519" y="1989854"/>
            <a:chExt cx="3191397" cy="1563623"/>
          </a:xfrm>
        </p:grpSpPr>
        <p:grpSp>
          <p:nvGrpSpPr>
            <p:cNvPr id="34828" name="组合 8"/>
            <p:cNvGrpSpPr/>
            <p:nvPr/>
          </p:nvGrpSpPr>
          <p:grpSpPr bwMode="auto">
            <a:xfrm>
              <a:off x="5927519" y="2132856"/>
              <a:ext cx="3191397" cy="1420621"/>
              <a:chOff x="5927519" y="2385990"/>
              <a:chExt cx="3191397" cy="1420621"/>
            </a:xfrm>
          </p:grpSpPr>
          <p:sp>
            <p:nvSpPr>
              <p:cNvPr id="15" name="圆角矩形标注 14"/>
              <p:cNvSpPr/>
              <p:nvPr/>
            </p:nvSpPr>
            <p:spPr>
              <a:xfrm>
                <a:off x="6003731" y="2385857"/>
                <a:ext cx="3029446" cy="1350907"/>
              </a:xfrm>
              <a:prstGeom prst="wedgeRoundRectCallout">
                <a:avLst>
                  <a:gd name="adj1" fmla="val -35380"/>
                  <a:gd name="adj2" fmla="val 6810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1" name="矩形 6"/>
              <p:cNvSpPr>
                <a:spLocks noChangeArrowheads="1"/>
              </p:cNvSpPr>
              <p:nvPr/>
            </p:nvSpPr>
            <p:spPr bwMode="auto">
              <a:xfrm>
                <a:off x="5927519" y="2421616"/>
                <a:ext cx="3191397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1F1F2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We have Chinese, </a:t>
                </a:r>
                <a:r>
                  <a:rPr lang="en-US" altLang="zh-CN" sz="2800" dirty="0" err="1">
                    <a:solidFill>
                      <a:srgbClr val="1F1F2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maths</a:t>
                </a:r>
                <a:r>
                  <a:rPr lang="en-US" altLang="zh-CN" sz="2800" dirty="0">
                    <a:solidFill>
                      <a:srgbClr val="1F1F20"/>
                    </a:solidFill>
                    <a:latin typeface="Comic Sans MS" panose="030F0702030302020204" pitchFamily="66" charset="0"/>
                    <a:cs typeface="Arial" panose="020B0604020202020204" pitchFamily="34" charset="0"/>
                  </a:rPr>
                  <a:t>, science, art and PE.</a:t>
                </a:r>
                <a:endParaRPr lang="zh-CN" altLang="en-US" sz="28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7296168" y="1989854"/>
              <a:ext cx="333430" cy="2873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111125" y="2579688"/>
            <a:ext cx="2732088" cy="1065212"/>
            <a:chOff x="110445" y="2579414"/>
            <a:chExt cx="2733363" cy="1065709"/>
          </a:xfrm>
        </p:grpSpPr>
        <p:sp>
          <p:nvSpPr>
            <p:cNvPr id="13" name="圆角矩形标注 12"/>
            <p:cNvSpPr/>
            <p:nvPr/>
          </p:nvSpPr>
          <p:spPr>
            <a:xfrm>
              <a:off x="110445" y="2781120"/>
              <a:ext cx="2733363" cy="864003"/>
            </a:xfrm>
            <a:prstGeom prst="wedgeRoundRectCallout">
              <a:avLst>
                <a:gd name="adj1" fmla="val 38305"/>
                <a:gd name="adj2" fmla="val 7513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 subjects do we have?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338156" y="2579414"/>
              <a:ext cx="333531" cy="2874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20763" y="1547813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20763" y="3159125"/>
            <a:ext cx="7207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</a:rPr>
              <a:t>Summary </a:t>
            </a:r>
            <a:endParaRPr lang="zh-CN" altLang="en-US" dirty="0" smtClean="0">
              <a:solidFill>
                <a:srgbClr val="1A93C8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27088" y="1125538"/>
            <a:ext cx="7489825" cy="48958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6870" name="图片 1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125" y="133350"/>
            <a:ext cx="1446213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矩形 8"/>
          <p:cNvSpPr>
            <a:spLocks noChangeArrowheads="1"/>
          </p:cNvSpPr>
          <p:nvPr/>
        </p:nvSpPr>
        <p:spPr bwMode="auto">
          <a:xfrm>
            <a:off x="1393825" y="1655763"/>
            <a:ext cx="5616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本课学到的重点单词：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452563" y="4057650"/>
            <a:ext cx="724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—What day is today?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468438" y="4787900"/>
            <a:ext cx="40925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—It’s Wednesday.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36874" name="矩形 8"/>
          <p:cNvSpPr>
            <a:spLocks noChangeArrowheads="1"/>
          </p:cNvSpPr>
          <p:nvPr/>
        </p:nvSpPr>
        <p:spPr bwMode="auto">
          <a:xfrm>
            <a:off x="1393825" y="3267075"/>
            <a:ext cx="5707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本课学到的重点句型：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0663" y="2328863"/>
            <a:ext cx="719931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Wednesday   Thursday   today     </a:t>
            </a:r>
            <a:endParaRPr lang="en-US" altLang="zh-CN" sz="36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4"/>
          <p:cNvSpPr>
            <a:spLocks noGrp="1"/>
          </p:cNvSpPr>
          <p:nvPr>
            <p:ph type="title"/>
          </p:nvPr>
        </p:nvSpPr>
        <p:spPr bwMode="auto">
          <a:xfrm>
            <a:off x="650081" y="544662"/>
            <a:ext cx="7886700" cy="9808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</a:rPr>
              <a:t>Homework </a:t>
            </a:r>
            <a:endParaRPr lang="zh-CN" altLang="en-US" dirty="0" smtClean="0">
              <a:solidFill>
                <a:srgbClr val="1A93C8"/>
              </a:solidFill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410047" y="5948808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00894" y="1555973"/>
            <a:ext cx="7554912" cy="41052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27894" y="1724248"/>
            <a:ext cx="7331075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跟读课文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在四线三格中正确抄写本课新单词，不少于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5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遍，并默写</a:t>
            </a: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遍。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Lesson 22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9458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27200" y="2822575"/>
            <a:ext cx="57054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371850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文本框 5"/>
          <p:cNvSpPr txBox="1">
            <a:spLocks noChangeArrowheads="1"/>
          </p:cNvSpPr>
          <p:nvPr/>
        </p:nvSpPr>
        <p:spPr bwMode="auto">
          <a:xfrm>
            <a:off x="1243013" y="98425"/>
            <a:ext cx="1196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413125" y="2944813"/>
            <a:ext cx="733425" cy="55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2498725" y="2616200"/>
            <a:ext cx="541338" cy="2905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4022725" y="2744788"/>
            <a:ext cx="695325" cy="2746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 bwMode="auto">
          <a:xfrm>
            <a:off x="827088" y="2152650"/>
            <a:ext cx="1643062" cy="638175"/>
            <a:chOff x="68275" y="1856741"/>
            <a:chExt cx="1641319" cy="638180"/>
          </a:xfrm>
        </p:grpSpPr>
        <p:sp>
          <p:nvSpPr>
            <p:cNvPr id="17" name="矩形 16"/>
            <p:cNvSpPr/>
            <p:nvPr/>
          </p:nvSpPr>
          <p:spPr>
            <a:xfrm>
              <a:off x="103163" y="1856741"/>
              <a:ext cx="1606431" cy="6381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8275" y="1890079"/>
              <a:ext cx="1641319" cy="5842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Monday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4702175" y="2233613"/>
            <a:ext cx="1765300" cy="604837"/>
            <a:chOff x="318894" y="3342924"/>
            <a:chExt cx="1766780" cy="605404"/>
          </a:xfrm>
        </p:grpSpPr>
        <p:sp>
          <p:nvSpPr>
            <p:cNvPr id="18" name="矩形 17"/>
            <p:cNvSpPr/>
            <p:nvPr/>
          </p:nvSpPr>
          <p:spPr>
            <a:xfrm>
              <a:off x="349082" y="3342924"/>
              <a:ext cx="1688927" cy="58951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470" name="矩形 23"/>
            <p:cNvSpPr>
              <a:spLocks noChangeArrowheads="1"/>
            </p:cNvSpPr>
            <p:nvPr/>
          </p:nvSpPr>
          <p:spPr bwMode="auto">
            <a:xfrm>
              <a:off x="318894" y="3362879"/>
              <a:ext cx="1766780" cy="585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>
                  <a:solidFill>
                    <a:srgbClr val="1F1F2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Tuesday</a:t>
              </a:r>
              <a:endParaRPr lang="zh-CN" altLang="en-US">
                <a:solidFill>
                  <a:srgbClr val="1F1F20"/>
                </a:solidFill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250825" y="836613"/>
            <a:ext cx="83486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the first day of the week in China?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55588" y="1471613"/>
            <a:ext cx="87677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the second day of the week in China?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643063" y="1028700"/>
            <a:ext cx="5929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When do you have PE lessons?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27013" y="5076825"/>
            <a:ext cx="8977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 have PE lessons on Monday and Tuesday.</a:t>
            </a:r>
            <a:endParaRPr lang="zh-CN" altLang="en-US" sz="3200">
              <a:solidFill>
                <a:srgbClr val="FF0000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212850" y="1768475"/>
          <a:ext cx="6575425" cy="304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5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013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19" marB="45719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27" marR="91427" marT="45719" marB="45719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19" marB="45719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19" marB="45719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27" marR="91427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0510" name="组合 14"/>
          <p:cNvGrpSpPr/>
          <p:nvPr/>
        </p:nvGrpSpPr>
        <p:grpSpPr bwMode="auto">
          <a:xfrm>
            <a:off x="1498600" y="1778000"/>
            <a:ext cx="5945188" cy="3035300"/>
            <a:chOff x="1497943" y="1957669"/>
            <a:chExt cx="5945347" cy="3034975"/>
          </a:xfrm>
        </p:grpSpPr>
        <p:sp>
          <p:nvSpPr>
            <p:cNvPr id="20516" name="矩形 12"/>
            <p:cNvSpPr>
              <a:spLocks noChangeArrowheads="1"/>
            </p:cNvSpPr>
            <p:nvPr/>
          </p:nvSpPr>
          <p:spPr bwMode="auto">
            <a:xfrm>
              <a:off x="3240231" y="1957669"/>
              <a:ext cx="17315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Monday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17" name="矩形 16"/>
            <p:cNvSpPr>
              <a:spLocks noChangeArrowheads="1"/>
            </p:cNvSpPr>
            <p:nvPr/>
          </p:nvSpPr>
          <p:spPr bwMode="auto">
            <a:xfrm>
              <a:off x="5628370" y="1957669"/>
              <a:ext cx="181492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Tuesday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93196" y="2575141"/>
              <a:ext cx="885849" cy="523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8:30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593196" y="3218009"/>
              <a:ext cx="885849" cy="522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9:20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497943" y="3825957"/>
              <a:ext cx="1085879" cy="522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10:30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521757" y="4408507"/>
              <a:ext cx="1058890" cy="522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11:20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239478" y="2598950"/>
              <a:ext cx="1506577" cy="523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Chinese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415694" y="3208485"/>
              <a:ext cx="1163669" cy="522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Maths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323617" y="3802146"/>
              <a:ext cx="1365287" cy="523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English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679226" y="4413269"/>
              <a:ext cx="662006" cy="523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954175" y="2587840"/>
              <a:ext cx="1163668" cy="522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 err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Maths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720806" y="3203724"/>
              <a:ext cx="1504990" cy="522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Chinese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114516" y="3792623"/>
              <a:ext cx="662006" cy="523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144680" y="4468825"/>
              <a:ext cx="604853" cy="523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3381375" y="4144963"/>
            <a:ext cx="1185863" cy="6683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5822950" y="3536950"/>
            <a:ext cx="1187450" cy="6683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371850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4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5" name="文本框 5"/>
          <p:cNvSpPr txBox="1">
            <a:spLocks noChangeArrowheads="1"/>
          </p:cNvSpPr>
          <p:nvPr/>
        </p:nvSpPr>
        <p:spPr bwMode="auto">
          <a:xfrm>
            <a:off x="1243013" y="98425"/>
            <a:ext cx="1196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375275" y="3316288"/>
            <a:ext cx="34813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48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Wednesday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65125" y="1268413"/>
            <a:ext cx="84185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What’s the third day of the week in China?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2276475"/>
            <a:ext cx="4897437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Wednesday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252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1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580063" y="2143125"/>
            <a:ext cx="3209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54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Thursday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76250" y="4581525"/>
            <a:ext cx="89916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Thursday is the fourth day of the week in China.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2535" name="图片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625" y="1268413"/>
            <a:ext cx="4973638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hursday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067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7525" y="1690688"/>
            <a:ext cx="5592763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641725" y="252413"/>
            <a:ext cx="24749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420938" y="908050"/>
            <a:ext cx="4383087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day is </a:t>
            </a:r>
            <a:r>
              <a:rPr lang="en-US" altLang="zh-CN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today</a:t>
            </a: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?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740025" y="5108575"/>
            <a:ext cx="37036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It’s Wednesday.</a:t>
            </a:r>
            <a:endParaRPr lang="zh-CN" altLang="en-US" sz="3600">
              <a:solidFill>
                <a:srgbClr val="FF0000"/>
              </a:solidFill>
            </a:endParaRPr>
          </a:p>
        </p:txBody>
      </p:sp>
      <p:pic>
        <p:nvPicPr>
          <p:cNvPr id="10" name="today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017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4"/>
          <p:cNvGrpSpPr/>
          <p:nvPr/>
        </p:nvGrpSpPr>
        <p:grpSpPr bwMode="auto">
          <a:xfrm>
            <a:off x="1697038" y="1543050"/>
            <a:ext cx="5778500" cy="4500563"/>
            <a:chOff x="1403648" y="808670"/>
            <a:chExt cx="6343650" cy="5240660"/>
          </a:xfrm>
        </p:grpSpPr>
        <p:grpSp>
          <p:nvGrpSpPr>
            <p:cNvPr id="24584" name="组合 2"/>
            <p:cNvGrpSpPr/>
            <p:nvPr/>
          </p:nvGrpSpPr>
          <p:grpSpPr bwMode="auto">
            <a:xfrm>
              <a:off x="1403648" y="808670"/>
              <a:ext cx="6343650" cy="5240660"/>
              <a:chOff x="827088" y="590550"/>
              <a:chExt cx="6343650" cy="5240660"/>
            </a:xfrm>
          </p:grpSpPr>
          <p:pic>
            <p:nvPicPr>
              <p:cNvPr id="35842" name="图片 3"/>
              <p:cNvPicPr>
                <a:picLocks noChangeAspect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828229" y="590550"/>
                <a:ext cx="6342509" cy="2406402"/>
              </a:xfrm>
              <a:prstGeom prst="rect">
                <a:avLst/>
              </a:prstGeom>
              <a:noFill/>
              <a:ln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43" name="图片 4"/>
              <p:cNvPicPr>
                <a:picLocks noChangeAspect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827088" y="3068960"/>
                <a:ext cx="6343650" cy="2762250"/>
              </a:xfrm>
              <a:prstGeom prst="rect">
                <a:avLst/>
              </a:prstGeom>
              <a:noFill/>
              <a:ln>
                <a:noFill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矩形 3"/>
            <p:cNvSpPr/>
            <p:nvPr/>
          </p:nvSpPr>
          <p:spPr>
            <a:xfrm>
              <a:off x="1403648" y="3141549"/>
              <a:ext cx="6343650" cy="21813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24579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92500" y="252413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Look and say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2" name="矩形 2"/>
          <p:cNvSpPr>
            <a:spLocks noChangeArrowheads="1"/>
          </p:cNvSpPr>
          <p:nvPr/>
        </p:nvSpPr>
        <p:spPr bwMode="auto">
          <a:xfrm>
            <a:off x="1697038" y="858838"/>
            <a:ext cx="6403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What are they talking about?</a:t>
            </a:r>
          </a:p>
        </p:txBody>
      </p:sp>
      <p:pic>
        <p:nvPicPr>
          <p:cNvPr id="24583" name="图片 2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92575" y="3332163"/>
            <a:ext cx="9588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790129"/>
            <a:ext cx="8961120" cy="3377184"/>
          </a:xfrm>
          <a:prstGeom prst="rect">
            <a:avLst/>
          </a:prstGeom>
        </p:spPr>
      </p:pic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4" name="图片 1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323850" y="958850"/>
            <a:ext cx="3516313" cy="911225"/>
            <a:chOff x="323528" y="958272"/>
            <a:chExt cx="3516323" cy="911682"/>
          </a:xfrm>
        </p:grpSpPr>
        <p:sp>
          <p:nvSpPr>
            <p:cNvPr id="8" name="圆角矩形标注 7"/>
            <p:cNvSpPr/>
            <p:nvPr/>
          </p:nvSpPr>
          <p:spPr>
            <a:xfrm>
              <a:off x="323528" y="1121867"/>
              <a:ext cx="3516323" cy="748087"/>
            </a:xfrm>
            <a:prstGeom prst="wedgeRoundRectCallout">
              <a:avLst>
                <a:gd name="adj1" fmla="val -27569"/>
                <a:gd name="adj2" fmla="val 9033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What day is today?</a:t>
              </a:r>
              <a:endPara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747520" y="958272"/>
              <a:ext cx="333376" cy="2874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2133600" y="1989138"/>
            <a:ext cx="3000375" cy="863600"/>
            <a:chOff x="2134370" y="1988840"/>
            <a:chExt cx="2999605" cy="864096"/>
          </a:xfrm>
        </p:grpSpPr>
        <p:sp>
          <p:nvSpPr>
            <p:cNvPr id="14" name="圆角矩形标注 13"/>
            <p:cNvSpPr/>
            <p:nvPr/>
          </p:nvSpPr>
          <p:spPr>
            <a:xfrm>
              <a:off x="2134370" y="2133385"/>
              <a:ext cx="2999605" cy="719551"/>
            </a:xfrm>
            <a:prstGeom prst="wedgeRoundRectCallout">
              <a:avLst>
                <a:gd name="adj1" fmla="val -34916"/>
                <a:gd name="adj2" fmla="val 7749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It’s Wednesday.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467528" y="1988840"/>
              <a:ext cx="333289" cy="2875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300038" y="4786313"/>
            <a:ext cx="3557587" cy="1090612"/>
            <a:chOff x="539552" y="4785899"/>
            <a:chExt cx="3558065" cy="1091372"/>
          </a:xfrm>
        </p:grpSpPr>
        <p:sp>
          <p:nvSpPr>
            <p:cNvPr id="15" name="圆角矩形标注 14"/>
            <p:cNvSpPr/>
            <p:nvPr/>
          </p:nvSpPr>
          <p:spPr>
            <a:xfrm>
              <a:off x="539552" y="4941582"/>
              <a:ext cx="3558065" cy="935689"/>
            </a:xfrm>
            <a:prstGeom prst="wedgeRoundRectCallout">
              <a:avLst>
                <a:gd name="adj1" fmla="val -22566"/>
                <a:gd name="adj2" fmla="val -7219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 err="1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Mr</a:t>
              </a: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 Black will come to our school today.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151080" y="4785899"/>
              <a:ext cx="335008" cy="28753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5133975" y="871538"/>
            <a:ext cx="2789238" cy="1092200"/>
            <a:chOff x="5133975" y="872200"/>
            <a:chExt cx="2788865" cy="1091995"/>
          </a:xfrm>
        </p:grpSpPr>
        <p:sp>
          <p:nvSpPr>
            <p:cNvPr id="13" name="圆角矩形标注 12"/>
            <p:cNvSpPr/>
            <p:nvPr/>
          </p:nvSpPr>
          <p:spPr>
            <a:xfrm>
              <a:off x="5133975" y="1027746"/>
              <a:ext cx="2788865" cy="936449"/>
            </a:xfrm>
            <a:prstGeom prst="wedgeRoundRectCallout">
              <a:avLst>
                <a:gd name="adj1" fmla="val -28037"/>
                <a:gd name="adj2" fmla="val 9647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Good morning, boys and girls!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372059" y="872200"/>
              <a:ext cx="333330" cy="2872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4559300" y="5003800"/>
            <a:ext cx="3903663" cy="1125538"/>
            <a:chOff x="4716016" y="5004235"/>
            <a:chExt cx="3903537" cy="1125443"/>
          </a:xfrm>
        </p:grpSpPr>
        <p:sp>
          <p:nvSpPr>
            <p:cNvPr id="16" name="圆角矩形标注 15"/>
            <p:cNvSpPr/>
            <p:nvPr/>
          </p:nvSpPr>
          <p:spPr>
            <a:xfrm>
              <a:off x="4716016" y="5004235"/>
              <a:ext cx="3903537" cy="936546"/>
            </a:xfrm>
            <a:prstGeom prst="wedgeRoundRectCallout">
              <a:avLst>
                <a:gd name="adj1" fmla="val 33695"/>
                <a:gd name="adj2" fmla="val -9704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Good morning! Welcome to our class!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400300" y="5842364"/>
              <a:ext cx="333364" cy="2873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1246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205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5167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25" y="1230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5167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3" y="1524000"/>
            <a:ext cx="8942294" cy="3886200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矩形 2"/>
          <p:cNvSpPr/>
          <p:nvPr/>
        </p:nvSpPr>
        <p:spPr>
          <a:xfrm>
            <a:off x="3895725" y="219075"/>
            <a:ext cx="247650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Let’s learn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2" name="图片 1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文本框 7"/>
          <p:cNvSpPr txBox="1">
            <a:spLocks noChangeArrowheads="1"/>
          </p:cNvSpPr>
          <p:nvPr/>
        </p:nvSpPr>
        <p:spPr bwMode="auto">
          <a:xfrm>
            <a:off x="1138238" y="1095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2133600" y="2084388"/>
            <a:ext cx="3000375" cy="839787"/>
            <a:chOff x="2134370" y="2012590"/>
            <a:chExt cx="2999605" cy="840346"/>
          </a:xfrm>
        </p:grpSpPr>
        <p:sp>
          <p:nvSpPr>
            <p:cNvPr id="14" name="圆角矩形标注 13"/>
            <p:cNvSpPr/>
            <p:nvPr/>
          </p:nvSpPr>
          <p:spPr>
            <a:xfrm>
              <a:off x="2134370" y="2133320"/>
              <a:ext cx="2999605" cy="719616"/>
            </a:xfrm>
            <a:prstGeom prst="wedgeRoundRectCallout">
              <a:avLst>
                <a:gd name="adj1" fmla="val -18288"/>
                <a:gd name="adj2" fmla="val 9233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We have three.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467528" y="2012590"/>
              <a:ext cx="333289" cy="2875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5294313" y="830263"/>
            <a:ext cx="2789237" cy="1092200"/>
            <a:chOff x="5133975" y="872200"/>
            <a:chExt cx="2788865" cy="1091995"/>
          </a:xfrm>
        </p:grpSpPr>
        <p:sp>
          <p:nvSpPr>
            <p:cNvPr id="13" name="圆角矩形标注 12"/>
            <p:cNvSpPr/>
            <p:nvPr/>
          </p:nvSpPr>
          <p:spPr>
            <a:xfrm>
              <a:off x="5133975" y="1027746"/>
              <a:ext cx="2788865" cy="936449"/>
            </a:xfrm>
            <a:prstGeom prst="wedgeRoundRectCallout">
              <a:avLst>
                <a:gd name="adj1" fmla="val -28037"/>
                <a:gd name="adj2" fmla="val 9647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When do you have English?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372060" y="872200"/>
              <a:ext cx="333331" cy="2872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4211638" y="4724400"/>
            <a:ext cx="3744912" cy="1500188"/>
            <a:chOff x="4716017" y="5004234"/>
            <a:chExt cx="3744416" cy="1500119"/>
          </a:xfrm>
        </p:grpSpPr>
        <p:sp>
          <p:nvSpPr>
            <p:cNvPr id="16" name="圆角矩形标注 15"/>
            <p:cNvSpPr/>
            <p:nvPr/>
          </p:nvSpPr>
          <p:spPr>
            <a:xfrm>
              <a:off x="4716017" y="5004234"/>
              <a:ext cx="3744416" cy="1304865"/>
            </a:xfrm>
            <a:prstGeom prst="wedgeRoundRectCallout">
              <a:avLst>
                <a:gd name="adj1" fmla="val 39169"/>
                <a:gd name="adj2" fmla="val -7856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We have English on Monday, Wednesday and Thursday.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254100" y="6217028"/>
              <a:ext cx="334919" cy="2873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6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1826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7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270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8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1211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9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5105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组合 25"/>
          <p:cNvGrpSpPr/>
          <p:nvPr/>
        </p:nvGrpSpPr>
        <p:grpSpPr bwMode="auto">
          <a:xfrm>
            <a:off x="139700" y="747713"/>
            <a:ext cx="4572000" cy="1206500"/>
            <a:chOff x="140252" y="747939"/>
            <a:chExt cx="4572000" cy="1205582"/>
          </a:xfrm>
        </p:grpSpPr>
        <p:grpSp>
          <p:nvGrpSpPr>
            <p:cNvPr id="27662" name="组合 4"/>
            <p:cNvGrpSpPr/>
            <p:nvPr/>
          </p:nvGrpSpPr>
          <p:grpSpPr bwMode="auto">
            <a:xfrm>
              <a:off x="251520" y="747939"/>
              <a:ext cx="4349465" cy="1205277"/>
              <a:chOff x="323528" y="972910"/>
              <a:chExt cx="4052402" cy="935505"/>
            </a:xfrm>
          </p:grpSpPr>
          <p:sp>
            <p:nvSpPr>
              <p:cNvPr id="8" name="圆角矩形标注 7"/>
              <p:cNvSpPr/>
              <p:nvPr/>
            </p:nvSpPr>
            <p:spPr>
              <a:xfrm>
                <a:off x="323395" y="1119427"/>
                <a:ext cx="4052668" cy="789225"/>
              </a:xfrm>
              <a:prstGeom prst="wedgeRoundRectCallout">
                <a:avLst>
                  <a:gd name="adj1" fmla="val -22849"/>
                  <a:gd name="adj2" fmla="val 8293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dirty="0">
                  <a:solidFill>
                    <a:srgbClr val="FF0000"/>
                  </a:solidFill>
                  <a:latin typeface="Comic Sans MS" panose="030F0702030302020204" pitchFamily="66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259505" y="972910"/>
                <a:ext cx="334271" cy="2634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4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zh-CN" altLang="en-US" sz="24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663" name="矩形 24"/>
            <p:cNvSpPr>
              <a:spLocks noChangeArrowheads="1"/>
            </p:cNvSpPr>
            <p:nvPr/>
          </p:nvSpPr>
          <p:spPr bwMode="auto">
            <a:xfrm>
              <a:off x="140252" y="999414"/>
              <a:ext cx="45720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1F1F20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How many English lessons do you have in a week?</a:t>
              </a:r>
              <a:endParaRPr lang="zh-CN" altLang="en-US" sz="280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440</Words>
  <Application>Microsoft Office PowerPoint</Application>
  <PresentationFormat>全屏显示(4:3)</PresentationFormat>
  <Paragraphs>118</Paragraphs>
  <Slides>15</Slides>
  <Notes>7</Notes>
  <HiddenSlides>0</HiddenSlides>
  <MMClips>12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WWW.2PPT.COM</vt:lpstr>
      <vt:lpstr>Unit4 There are seven days in a week.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2023-01-17T00:08:07Z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FB1AD6722CE446A6B362A7C29159602A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