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64" r:id="rId2"/>
    <p:sldId id="265" r:id="rId3"/>
    <p:sldId id="269" r:id="rId4"/>
    <p:sldId id="316" r:id="rId5"/>
    <p:sldId id="324" r:id="rId6"/>
    <p:sldId id="325" r:id="rId7"/>
    <p:sldId id="326" r:id="rId8"/>
    <p:sldId id="293" r:id="rId9"/>
    <p:sldId id="292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53" r:id="rId19"/>
    <p:sldId id="336" r:id="rId20"/>
    <p:sldId id="337" r:id="rId21"/>
    <p:sldId id="338" r:id="rId22"/>
    <p:sldId id="339" r:id="rId23"/>
    <p:sldId id="340" r:id="rId24"/>
    <p:sldId id="341" r:id="rId25"/>
    <p:sldId id="344" r:id="rId26"/>
    <p:sldId id="354" r:id="rId27"/>
    <p:sldId id="345" r:id="rId28"/>
    <p:sldId id="346" r:id="rId29"/>
    <p:sldId id="347" r:id="rId30"/>
    <p:sldId id="348" r:id="rId31"/>
    <p:sldId id="349" r:id="rId32"/>
    <p:sldId id="350" r:id="rId33"/>
    <p:sldId id="355" r:id="rId34"/>
    <p:sldId id="351" r:id="rId35"/>
    <p:sldId id="352" r:id="rId36"/>
  </p:sldIdLst>
  <p:sldSz cx="9144000" cy="5143500" type="screen16x9"/>
  <p:notesSz cx="6858000" cy="9144000"/>
  <p:custDataLst>
    <p:tags r:id="rId39"/>
  </p:custDataLst>
  <p:defaultTextStyle>
    <a:defPPr>
      <a:defRPr lang="zh-CN"/>
    </a:defPPr>
    <a:lvl1pPr algn="just" rtl="0" fontAlgn="base">
      <a:lnSpc>
        <a:spcPct val="150000"/>
      </a:lnSpc>
      <a:spcBef>
        <a:spcPct val="0"/>
      </a:spcBef>
      <a:spcAft>
        <a:spcPct val="0"/>
      </a:spcAft>
      <a:defRPr sz="2800" b="1" u="sng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1pPr>
    <a:lvl2pPr marL="457200" algn="just" rtl="0" fontAlgn="base">
      <a:lnSpc>
        <a:spcPct val="150000"/>
      </a:lnSpc>
      <a:spcBef>
        <a:spcPct val="0"/>
      </a:spcBef>
      <a:spcAft>
        <a:spcPct val="0"/>
      </a:spcAft>
      <a:defRPr sz="2800" b="1" u="sng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2pPr>
    <a:lvl3pPr marL="914400" algn="just" rtl="0" fontAlgn="base">
      <a:lnSpc>
        <a:spcPct val="150000"/>
      </a:lnSpc>
      <a:spcBef>
        <a:spcPct val="0"/>
      </a:spcBef>
      <a:spcAft>
        <a:spcPct val="0"/>
      </a:spcAft>
      <a:defRPr sz="2800" b="1" u="sng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3pPr>
    <a:lvl4pPr marL="1371600" algn="just" rtl="0" fontAlgn="base">
      <a:lnSpc>
        <a:spcPct val="150000"/>
      </a:lnSpc>
      <a:spcBef>
        <a:spcPct val="0"/>
      </a:spcBef>
      <a:spcAft>
        <a:spcPct val="0"/>
      </a:spcAft>
      <a:defRPr sz="2800" b="1" u="sng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4pPr>
    <a:lvl5pPr marL="1828800" algn="just" rtl="0" fontAlgn="base">
      <a:lnSpc>
        <a:spcPct val="150000"/>
      </a:lnSpc>
      <a:spcBef>
        <a:spcPct val="0"/>
      </a:spcBef>
      <a:spcAft>
        <a:spcPct val="0"/>
      </a:spcAft>
      <a:defRPr sz="2800" b="1" u="sng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5pPr>
    <a:lvl6pPr marL="2286000" algn="l" defTabSz="914400" rtl="0" eaLnBrk="1" latinLnBrk="0" hangingPunct="1">
      <a:defRPr sz="2800" b="1" u="sng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6pPr>
    <a:lvl7pPr marL="2743200" algn="l" defTabSz="914400" rtl="0" eaLnBrk="1" latinLnBrk="0" hangingPunct="1">
      <a:defRPr sz="2800" b="1" u="sng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7pPr>
    <a:lvl8pPr marL="3200400" algn="l" defTabSz="914400" rtl="0" eaLnBrk="1" latinLnBrk="0" hangingPunct="1">
      <a:defRPr sz="2800" b="1" u="sng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8pPr>
    <a:lvl9pPr marL="3657600" algn="l" defTabSz="914400" rtl="0" eaLnBrk="1" latinLnBrk="0" hangingPunct="1">
      <a:defRPr sz="2800" b="1" u="sng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254061"/>
    <a:srgbClr val="C40404"/>
    <a:srgbClr val="FF6600"/>
    <a:srgbClr val="FF0000"/>
    <a:srgbClr val="008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30" autoAdjust="0"/>
    <p:restoredTop sz="94660"/>
  </p:normalViewPr>
  <p:slideViewPr>
    <p:cSldViewPr snapToGrid="0">
      <p:cViewPr>
        <p:scale>
          <a:sx n="140" d="100"/>
          <a:sy n="140" d="100"/>
        </p:scale>
        <p:origin x="-1068" y="-330"/>
      </p:cViewPr>
      <p:guideLst>
        <p:guide orient="horz" pos="1620"/>
        <p:guide pos="288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797"/>
            <a:ext cx="8229600" cy="857488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484"/>
            <a:ext cx="8229600" cy="339422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798"/>
            <a:ext cx="2057400" cy="4388910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798"/>
            <a:ext cx="6019800" cy="438891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797"/>
            <a:ext cx="8229600" cy="857488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484"/>
            <a:ext cx="8229600" cy="339422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618"/>
            <a:ext cx="7772400" cy="1020411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449"/>
            <a:ext cx="7772400" cy="112616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797"/>
            <a:ext cx="8229600" cy="857488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484"/>
            <a:ext cx="4038600" cy="339422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484"/>
            <a:ext cx="4038600" cy="339422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797"/>
            <a:ext cx="8229600" cy="8574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893"/>
            <a:ext cx="4040188" cy="47876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0657"/>
            <a:ext cx="4040188" cy="296405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893"/>
            <a:ext cx="4041775" cy="47876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0657"/>
            <a:ext cx="4041775" cy="296405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797"/>
            <a:ext cx="8229600" cy="857488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369"/>
            <a:ext cx="3008313" cy="87178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369"/>
            <a:ext cx="5111750" cy="439033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148"/>
            <a:ext cx="3008313" cy="35185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022"/>
            <a:ext cx="5486400" cy="42588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185"/>
            <a:ext cx="5486400" cy="30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8"/>
            <a:ext cx="5486400" cy="60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../../../../&#30446;&#24405;.ppt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9" name="Rectangle 7">
            <a:hlinkClick r:id="rId14" tooltip="返回目录"/>
          </p:cNvPr>
          <p:cNvSpPr>
            <a:spLocks noChangeArrowheads="1"/>
          </p:cNvSpPr>
          <p:nvPr userDrawn="1"/>
        </p:nvSpPr>
        <p:spPr bwMode="auto">
          <a:xfrm>
            <a:off x="1603375" y="-37055"/>
            <a:ext cx="1049338" cy="738664"/>
          </a:xfrm>
          <a:prstGeom prst="rect">
            <a:avLst/>
          </a:prstGeom>
          <a:solidFill>
            <a:schemeClr val="accent1">
              <a:alpha val="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9" name="Rectangle 19"/>
          <p:cNvSpPr>
            <a:spLocks noChangeArrowheads="1"/>
          </p:cNvSpPr>
          <p:nvPr/>
        </p:nvSpPr>
        <p:spPr bwMode="auto">
          <a:xfrm>
            <a:off x="146050" y="659681"/>
            <a:ext cx="8872538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4000" u="none" dirty="0">
                <a:solidFill>
                  <a:srgbClr val="0000FF"/>
                </a:solidFill>
              </a:rPr>
              <a:t>Unit </a:t>
            </a:r>
            <a:r>
              <a:rPr lang="en-US" altLang="zh-CN" sz="4000" u="none" dirty="0" smtClean="0">
                <a:solidFill>
                  <a:srgbClr val="0000FF"/>
                </a:solidFill>
              </a:rPr>
              <a:t>2</a:t>
            </a:r>
          </a:p>
          <a:p>
            <a:pPr algn="ctr" eaLnBrk="0" hangingPunct="0"/>
            <a:r>
              <a:rPr lang="en-US" altLang="zh-CN" sz="4000" u="none" dirty="0" smtClean="0">
                <a:solidFill>
                  <a:srgbClr val="0000FF"/>
                </a:solidFill>
              </a:rPr>
              <a:t>I’ll </a:t>
            </a:r>
            <a:r>
              <a:rPr lang="en-US" altLang="zh-CN" sz="4000" u="none" dirty="0">
                <a:solidFill>
                  <a:srgbClr val="0000FF"/>
                </a:solidFill>
              </a:rPr>
              <a:t>help to clean up the city parks. </a:t>
            </a:r>
          </a:p>
          <a:p>
            <a:pPr algn="ctr" eaLnBrk="0" hangingPunct="0"/>
            <a:r>
              <a:rPr lang="en-US" altLang="zh-CN" u="none" dirty="0">
                <a:solidFill>
                  <a:srgbClr val="000000"/>
                </a:solidFill>
              </a:rPr>
              <a:t>Section </a:t>
            </a:r>
            <a:r>
              <a:rPr lang="en-US" altLang="zh-CN" u="none" dirty="0" smtClean="0">
                <a:solidFill>
                  <a:srgbClr val="000000"/>
                </a:solidFill>
              </a:rPr>
              <a:t>B  (</a:t>
            </a:r>
            <a:r>
              <a:rPr lang="zh-CN" altLang="en-US" u="none" dirty="0" smtClean="0">
                <a:solidFill>
                  <a:srgbClr val="000000"/>
                </a:solidFill>
              </a:rPr>
              <a:t>第</a:t>
            </a:r>
            <a:r>
              <a:rPr lang="en-US" altLang="zh-CN" u="none" dirty="0" smtClean="0">
                <a:solidFill>
                  <a:srgbClr val="000000"/>
                </a:solidFill>
              </a:rPr>
              <a:t>2</a:t>
            </a:r>
            <a:r>
              <a:rPr lang="zh-CN" altLang="en-US" u="none" dirty="0" smtClean="0">
                <a:solidFill>
                  <a:srgbClr val="000000"/>
                </a:solidFill>
              </a:rPr>
              <a:t>课时</a:t>
            </a:r>
            <a:r>
              <a:rPr lang="en-US" altLang="zh-CN" u="none" dirty="0" smtClean="0">
                <a:solidFill>
                  <a:srgbClr val="000000"/>
                </a:solidFill>
              </a:rPr>
              <a:t>)</a:t>
            </a:r>
            <a:r>
              <a:rPr lang="en-US" altLang="zh-CN" u="none" dirty="0">
                <a:solidFill>
                  <a:srgbClr val="000000"/>
                </a:solidFill>
              </a:rPr>
              <a:t> </a:t>
            </a:r>
            <a:r>
              <a:rPr lang="en-US" altLang="zh-CN" sz="4000" u="none" dirty="0">
                <a:solidFill>
                  <a:srgbClr val="0000FF"/>
                </a:solidFill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4192813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u="none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650" name="Text Box 2"/>
          <p:cNvSpPr txBox="1">
            <a:spLocks noChangeArrowheads="1"/>
          </p:cNvSpPr>
          <p:nvPr/>
        </p:nvSpPr>
        <p:spPr bwMode="auto">
          <a:xfrm>
            <a:off x="203201" y="645975"/>
            <a:ext cx="8691563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u="none" dirty="0">
                <a:solidFill>
                  <a:srgbClr val="FF0000"/>
                </a:solidFill>
              </a:rPr>
              <a:t>【</a:t>
            </a:r>
            <a:r>
              <a:rPr lang="zh-CN" altLang="en-US" u="none" dirty="0">
                <a:solidFill>
                  <a:srgbClr val="FF0000"/>
                </a:solidFill>
              </a:rPr>
              <a:t>即学活用</a:t>
            </a:r>
            <a:r>
              <a:rPr lang="en-US" altLang="zh-CN" u="none" dirty="0">
                <a:solidFill>
                  <a:srgbClr val="FF0000"/>
                </a:solidFill>
              </a:rPr>
              <a:t>】</a:t>
            </a:r>
            <a:endParaRPr lang="en-US" altLang="zh-CN" u="none" dirty="0">
              <a:solidFill>
                <a:srgbClr val="000000"/>
              </a:solidFill>
            </a:endParaRPr>
          </a:p>
          <a:p>
            <a:r>
              <a:rPr lang="en-US" altLang="zh-CN" u="none" dirty="0">
                <a:solidFill>
                  <a:srgbClr val="000000"/>
                </a:solidFill>
              </a:rPr>
              <a:t>①(2016·</a:t>
            </a:r>
            <a:r>
              <a:rPr lang="zh-CN" altLang="en-US" u="none" dirty="0">
                <a:solidFill>
                  <a:srgbClr val="000000"/>
                </a:solidFill>
              </a:rPr>
              <a:t>泰州中考</a:t>
            </a:r>
            <a:r>
              <a:rPr lang="en-US" altLang="zh-CN" u="none" dirty="0">
                <a:solidFill>
                  <a:srgbClr val="000000"/>
                </a:solidFill>
              </a:rPr>
              <a:t>)—</a:t>
            </a:r>
            <a:r>
              <a:rPr lang="en-US" altLang="zh-CN" u="none" dirty="0" err="1">
                <a:solidFill>
                  <a:srgbClr val="000000"/>
                </a:solidFill>
              </a:rPr>
              <a:t>Mr</a:t>
            </a:r>
            <a:r>
              <a:rPr lang="en-US" altLang="zh-CN" u="none" dirty="0">
                <a:solidFill>
                  <a:srgbClr val="000000"/>
                </a:solidFill>
              </a:rPr>
              <a:t> Ling, I have some difficulty ______ the article. </a:t>
            </a:r>
          </a:p>
          <a:p>
            <a:r>
              <a:rPr lang="en-US" altLang="zh-CN" u="none" dirty="0">
                <a:solidFill>
                  <a:srgbClr val="000000"/>
                </a:solidFill>
              </a:rPr>
              <a:t>—Remember______ it three or four times at least. </a:t>
            </a:r>
          </a:p>
          <a:p>
            <a:r>
              <a:rPr lang="en-US" altLang="zh-CN" u="none" dirty="0">
                <a:solidFill>
                  <a:srgbClr val="000000"/>
                </a:solidFill>
              </a:rPr>
              <a:t>A. to </a:t>
            </a:r>
            <a:r>
              <a:rPr lang="en-US" altLang="zh-CN" u="none" dirty="0" err="1">
                <a:solidFill>
                  <a:srgbClr val="000000"/>
                </a:solidFill>
              </a:rPr>
              <a:t>understand;reading</a:t>
            </a:r>
            <a:r>
              <a:rPr lang="en-US" altLang="zh-CN" u="none" dirty="0">
                <a:solidFill>
                  <a:srgbClr val="000000"/>
                </a:solidFill>
              </a:rPr>
              <a:t>   B. </a:t>
            </a:r>
            <a:r>
              <a:rPr lang="en-US" altLang="zh-CN" u="none" dirty="0" err="1">
                <a:solidFill>
                  <a:srgbClr val="000000"/>
                </a:solidFill>
              </a:rPr>
              <a:t>understanding;reading</a:t>
            </a:r>
            <a:endParaRPr lang="en-US" altLang="zh-CN" u="none" dirty="0">
              <a:solidFill>
                <a:srgbClr val="000000"/>
              </a:solidFill>
            </a:endParaRPr>
          </a:p>
          <a:p>
            <a:r>
              <a:rPr lang="en-US" altLang="zh-CN" u="none" dirty="0">
                <a:solidFill>
                  <a:srgbClr val="000000"/>
                </a:solidFill>
              </a:rPr>
              <a:t>C. </a:t>
            </a:r>
            <a:r>
              <a:rPr lang="en-US" altLang="zh-CN" u="none" dirty="0" err="1">
                <a:solidFill>
                  <a:srgbClr val="000000"/>
                </a:solidFill>
              </a:rPr>
              <a:t>understanding;to</a:t>
            </a:r>
            <a:r>
              <a:rPr lang="en-US" altLang="zh-CN" u="none" dirty="0">
                <a:solidFill>
                  <a:srgbClr val="000000"/>
                </a:solidFill>
              </a:rPr>
              <a:t> read   D. to </a:t>
            </a:r>
            <a:r>
              <a:rPr lang="en-US" altLang="zh-CN" u="none" dirty="0" err="1">
                <a:solidFill>
                  <a:srgbClr val="000000"/>
                </a:solidFill>
              </a:rPr>
              <a:t>understand;to</a:t>
            </a:r>
            <a:r>
              <a:rPr lang="en-US" altLang="zh-CN" u="none" dirty="0">
                <a:solidFill>
                  <a:srgbClr val="000000"/>
                </a:solidFill>
              </a:rPr>
              <a:t> 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674" name="Text Box 2"/>
          <p:cNvSpPr txBox="1">
            <a:spLocks noChangeArrowheads="1"/>
          </p:cNvSpPr>
          <p:nvPr/>
        </p:nvSpPr>
        <p:spPr bwMode="auto">
          <a:xfrm>
            <a:off x="203201" y="645975"/>
            <a:ext cx="8691563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  <a:ea typeface="楷体_GB2312" pitchFamily="49" charset="-122"/>
              </a:rPr>
              <a:t>【</a:t>
            </a:r>
            <a:r>
              <a:rPr lang="zh-CN" altLang="en-US" u="none">
                <a:solidFill>
                  <a:srgbClr val="FF0000"/>
                </a:solidFill>
                <a:ea typeface="楷体_GB2312" pitchFamily="49" charset="-122"/>
              </a:rPr>
              <a:t>解析</a:t>
            </a:r>
            <a:r>
              <a:rPr lang="en-US" altLang="zh-CN" u="none">
                <a:solidFill>
                  <a:srgbClr val="FF0000"/>
                </a:solidFill>
                <a:ea typeface="楷体_GB2312" pitchFamily="49" charset="-122"/>
              </a:rPr>
              <a:t>】</a:t>
            </a:r>
            <a:r>
              <a:rPr lang="zh-CN" altLang="en-US" u="none">
                <a:solidFill>
                  <a:srgbClr val="000000"/>
                </a:solidFill>
                <a:ea typeface="楷体_GB2312" pitchFamily="49" charset="-122"/>
              </a:rPr>
              <a:t>选</a:t>
            </a:r>
            <a:r>
              <a:rPr lang="en-US" altLang="zh-CN" u="none">
                <a:solidFill>
                  <a:srgbClr val="000000"/>
                </a:solidFill>
                <a:ea typeface="楷体_GB2312" pitchFamily="49" charset="-122"/>
              </a:rPr>
              <a:t>C</a:t>
            </a:r>
            <a:r>
              <a:rPr lang="zh-CN" altLang="en-US" u="none">
                <a:solidFill>
                  <a:srgbClr val="000000"/>
                </a:solidFill>
                <a:ea typeface="楷体_GB2312" pitchFamily="49" charset="-122"/>
              </a:rPr>
              <a:t>。考查非谓语动词。句意</a:t>
            </a:r>
            <a:r>
              <a:rPr lang="en-US" altLang="zh-CN" u="none">
                <a:solidFill>
                  <a:srgbClr val="000000"/>
                </a:solidFill>
                <a:ea typeface="楷体_GB2312" pitchFamily="49" charset="-122"/>
              </a:rPr>
              <a:t>: ——</a:t>
            </a:r>
            <a:r>
              <a:rPr lang="zh-CN" altLang="en-US" u="none">
                <a:solidFill>
                  <a:srgbClr val="000000"/>
                </a:solidFill>
                <a:ea typeface="楷体_GB2312" pitchFamily="49" charset="-122"/>
              </a:rPr>
              <a:t>凌先生</a:t>
            </a:r>
            <a:r>
              <a:rPr lang="en-US" altLang="zh-CN" u="none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 u="none">
                <a:solidFill>
                  <a:srgbClr val="000000"/>
                </a:solidFill>
                <a:ea typeface="楷体_GB2312" pitchFamily="49" charset="-122"/>
              </a:rPr>
              <a:t>我很难理解这篇文章。</a:t>
            </a:r>
            <a:r>
              <a:rPr lang="en-US" altLang="zh-CN" u="none">
                <a:solidFill>
                  <a:srgbClr val="000000"/>
                </a:solidFill>
                <a:ea typeface="楷体_GB2312" pitchFamily="49" charset="-122"/>
              </a:rPr>
              <a:t>——</a:t>
            </a:r>
            <a:r>
              <a:rPr lang="zh-CN" altLang="en-US" u="none">
                <a:solidFill>
                  <a:srgbClr val="000000"/>
                </a:solidFill>
                <a:ea typeface="楷体_GB2312" pitchFamily="49" charset="-122"/>
              </a:rPr>
              <a:t>记住至少要读它三到四遍。</a:t>
            </a:r>
            <a:r>
              <a:rPr lang="en-US" altLang="zh-CN" u="none">
                <a:solidFill>
                  <a:srgbClr val="000000"/>
                </a:solidFill>
                <a:ea typeface="楷体_GB2312" pitchFamily="49" charset="-122"/>
              </a:rPr>
              <a:t>have difficulty(in)doing sth. </a:t>
            </a:r>
            <a:r>
              <a:rPr lang="zh-CN" altLang="en-US" u="none">
                <a:solidFill>
                  <a:srgbClr val="000000"/>
                </a:solidFill>
                <a:ea typeface="楷体_GB2312" pitchFamily="49" charset="-122"/>
              </a:rPr>
              <a:t>意为“做某事有困难”</a:t>
            </a:r>
            <a:r>
              <a:rPr lang="en-US" altLang="zh-CN" u="none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 u="none">
                <a:solidFill>
                  <a:srgbClr val="000000"/>
                </a:solidFill>
                <a:ea typeface="楷体_GB2312" pitchFamily="49" charset="-122"/>
              </a:rPr>
              <a:t>是固定搭配用法</a:t>
            </a:r>
            <a:r>
              <a:rPr lang="en-US" altLang="zh-CN" u="none">
                <a:solidFill>
                  <a:srgbClr val="000000"/>
                </a:solidFill>
                <a:ea typeface="楷体_GB2312" pitchFamily="49" charset="-122"/>
              </a:rPr>
              <a:t>;remember to do sth. </a:t>
            </a:r>
            <a:r>
              <a:rPr lang="zh-CN" altLang="en-US" u="none">
                <a:solidFill>
                  <a:srgbClr val="000000"/>
                </a:solidFill>
                <a:ea typeface="楷体_GB2312" pitchFamily="49" charset="-122"/>
              </a:rPr>
              <a:t>意为“记得去做某事”</a:t>
            </a:r>
            <a:r>
              <a:rPr lang="en-US" altLang="zh-CN" u="none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 u="none">
                <a:solidFill>
                  <a:srgbClr val="000000"/>
                </a:solidFill>
                <a:ea typeface="楷体_GB2312" pitchFamily="49" charset="-122"/>
              </a:rPr>
              <a:t>表示事情还未做。故选</a:t>
            </a:r>
            <a:r>
              <a:rPr lang="en-US" altLang="zh-CN" u="none">
                <a:solidFill>
                  <a:srgbClr val="000000"/>
                </a:solidFill>
                <a:ea typeface="楷体_GB2312" pitchFamily="49" charset="-122"/>
              </a:rPr>
              <a:t>C</a:t>
            </a:r>
            <a:r>
              <a:rPr lang="zh-CN" altLang="en-US" u="none">
                <a:solidFill>
                  <a:srgbClr val="000000"/>
                </a:solidFill>
                <a:ea typeface="楷体_GB2312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Text Box 2"/>
          <p:cNvSpPr txBox="1">
            <a:spLocks noChangeArrowheads="1"/>
          </p:cNvSpPr>
          <p:nvPr/>
        </p:nvSpPr>
        <p:spPr bwMode="auto">
          <a:xfrm>
            <a:off x="203201" y="645975"/>
            <a:ext cx="9282113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u="none" dirty="0">
                <a:solidFill>
                  <a:srgbClr val="000000"/>
                </a:solidFill>
              </a:rPr>
              <a:t>②He could find no way out in the face of __________ </a:t>
            </a:r>
          </a:p>
          <a:p>
            <a:pPr algn="l"/>
            <a:r>
              <a:rPr lang="en-US" altLang="zh-CN" u="none" dirty="0">
                <a:solidFill>
                  <a:srgbClr val="000000"/>
                </a:solidFill>
              </a:rPr>
              <a:t>(difficulty). </a:t>
            </a:r>
          </a:p>
          <a:p>
            <a:pPr algn="l"/>
            <a:r>
              <a:rPr lang="en-US" altLang="zh-CN" u="none" dirty="0">
                <a:solidFill>
                  <a:srgbClr val="000000"/>
                </a:solidFill>
              </a:rPr>
              <a:t>③(2015·</a:t>
            </a:r>
            <a:r>
              <a:rPr lang="zh-CN" altLang="en-US" u="none" dirty="0">
                <a:solidFill>
                  <a:srgbClr val="000000"/>
                </a:solidFill>
              </a:rPr>
              <a:t>扬州中考</a:t>
            </a:r>
            <a:r>
              <a:rPr lang="en-US" altLang="zh-CN" u="none" dirty="0">
                <a:solidFill>
                  <a:srgbClr val="000000"/>
                </a:solidFill>
              </a:rPr>
              <a:t>)Sandy had no difficulty________ (</a:t>
            </a:r>
            <a:r>
              <a:rPr lang="zh-CN" altLang="en-US" u="none" dirty="0">
                <a:solidFill>
                  <a:srgbClr val="000000"/>
                </a:solidFill>
              </a:rPr>
              <a:t>爬</a:t>
            </a:r>
            <a:r>
              <a:rPr lang="en-US" altLang="zh-CN" u="none" dirty="0">
                <a:solidFill>
                  <a:srgbClr val="000000"/>
                </a:solidFill>
              </a:rPr>
              <a:t>) </a:t>
            </a:r>
          </a:p>
          <a:p>
            <a:pPr algn="l"/>
            <a:r>
              <a:rPr lang="en-US" altLang="zh-CN" u="none" dirty="0">
                <a:solidFill>
                  <a:srgbClr val="000000"/>
                </a:solidFill>
              </a:rPr>
              <a:t>up the Great Wall last Sunday.</a:t>
            </a:r>
            <a:r>
              <a:rPr lang="en-US" altLang="zh-CN" u="none" dirty="0"/>
              <a:t> </a:t>
            </a:r>
          </a:p>
        </p:txBody>
      </p:sp>
      <p:sp>
        <p:nvSpPr>
          <p:cNvPr id="1053699" name="Text Box 3"/>
          <p:cNvSpPr txBox="1">
            <a:spLocks noChangeArrowheads="1"/>
          </p:cNvSpPr>
          <p:nvPr/>
        </p:nvSpPr>
        <p:spPr bwMode="auto">
          <a:xfrm>
            <a:off x="5938839" y="518986"/>
            <a:ext cx="305752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difficulties</a:t>
            </a:r>
          </a:p>
        </p:txBody>
      </p:sp>
      <p:sp>
        <p:nvSpPr>
          <p:cNvPr id="1053700" name="Text Box 4"/>
          <p:cNvSpPr txBox="1">
            <a:spLocks noChangeArrowheads="1"/>
          </p:cNvSpPr>
          <p:nvPr/>
        </p:nvSpPr>
        <p:spPr bwMode="auto">
          <a:xfrm>
            <a:off x="6010275" y="1673736"/>
            <a:ext cx="273685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 climbing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53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53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3699" grpId="0" autoUpdateAnimBg="0"/>
      <p:bldP spid="105370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22" name="Text Box 2"/>
          <p:cNvSpPr txBox="1">
            <a:spLocks noChangeArrowheads="1"/>
          </p:cNvSpPr>
          <p:nvPr/>
        </p:nvSpPr>
        <p:spPr bwMode="auto">
          <a:xfrm>
            <a:off x="203201" y="645975"/>
            <a:ext cx="8691563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u="none" dirty="0">
                <a:solidFill>
                  <a:srgbClr val="FF0000"/>
                </a:solidFill>
              </a:rPr>
              <a:t>考点</a:t>
            </a:r>
            <a:r>
              <a:rPr lang="en-US" altLang="zh-CN" u="none" dirty="0">
                <a:solidFill>
                  <a:srgbClr val="FF0000"/>
                </a:solidFill>
              </a:rPr>
              <a:t>2</a:t>
            </a:r>
            <a:r>
              <a:rPr lang="en-US" altLang="zh-CN" u="none" dirty="0"/>
              <a:t>  </a:t>
            </a:r>
            <a:r>
              <a:rPr lang="en-US" altLang="zh-CN" u="none" dirty="0">
                <a:solidFill>
                  <a:srgbClr val="000000"/>
                </a:solidFill>
              </a:rPr>
              <a:t>carry  </a:t>
            </a:r>
            <a:r>
              <a:rPr lang="en-US" altLang="zh-CN" i="1" u="none" dirty="0">
                <a:solidFill>
                  <a:srgbClr val="000000"/>
                </a:solidFill>
              </a:rPr>
              <a:t>v.</a:t>
            </a:r>
            <a:r>
              <a:rPr lang="en-US" altLang="zh-CN" u="none" dirty="0">
                <a:solidFill>
                  <a:srgbClr val="000000"/>
                </a:solidFill>
              </a:rPr>
              <a:t> </a:t>
            </a:r>
            <a:r>
              <a:rPr lang="zh-CN" altLang="en-US" u="none" dirty="0">
                <a:solidFill>
                  <a:srgbClr val="000000"/>
                </a:solidFill>
              </a:rPr>
              <a:t>拿</a:t>
            </a:r>
            <a:r>
              <a:rPr lang="en-US" altLang="zh-CN" u="none" dirty="0">
                <a:solidFill>
                  <a:srgbClr val="000000"/>
                </a:solidFill>
              </a:rPr>
              <a:t>;</a:t>
            </a:r>
            <a:r>
              <a:rPr lang="zh-CN" altLang="en-US" u="none" dirty="0">
                <a:solidFill>
                  <a:srgbClr val="000000"/>
                </a:solidFill>
              </a:rPr>
              <a:t>提</a:t>
            </a:r>
            <a:r>
              <a:rPr lang="en-US" altLang="zh-CN" u="none" dirty="0">
                <a:solidFill>
                  <a:srgbClr val="000000"/>
                </a:solidFill>
              </a:rPr>
              <a:t>;</a:t>
            </a:r>
            <a:r>
              <a:rPr lang="zh-CN" altLang="en-US" u="none" dirty="0">
                <a:solidFill>
                  <a:srgbClr val="000000"/>
                </a:solidFill>
              </a:rPr>
              <a:t>扛</a:t>
            </a:r>
          </a:p>
          <a:p>
            <a:r>
              <a:rPr lang="zh-CN" altLang="en-US" u="none" dirty="0">
                <a:solidFill>
                  <a:srgbClr val="000000"/>
                </a:solidFill>
              </a:rPr>
              <a:t>*</a:t>
            </a:r>
            <a:r>
              <a:rPr lang="en-US" altLang="zh-CN" u="none" dirty="0">
                <a:solidFill>
                  <a:srgbClr val="0000FF"/>
                </a:solidFill>
              </a:rPr>
              <a:t>Carrying</a:t>
            </a:r>
            <a:r>
              <a:rPr lang="en-US" altLang="zh-CN" u="none" dirty="0">
                <a:solidFill>
                  <a:srgbClr val="000000"/>
                </a:solidFill>
              </a:rPr>
              <a:t> things is difficult for me. </a:t>
            </a:r>
          </a:p>
          <a:p>
            <a:r>
              <a:rPr lang="zh-CN" altLang="en-US" u="none" dirty="0">
                <a:solidFill>
                  <a:srgbClr val="000000"/>
                </a:solidFill>
              </a:rPr>
              <a:t>提东西对我来说很困难。</a:t>
            </a:r>
          </a:p>
          <a:p>
            <a:r>
              <a:rPr lang="zh-CN" altLang="en-US" u="none" dirty="0">
                <a:solidFill>
                  <a:srgbClr val="000000"/>
                </a:solidFill>
              </a:rPr>
              <a:t>*</a:t>
            </a:r>
            <a:r>
              <a:rPr lang="en-US" altLang="zh-CN" u="none" dirty="0">
                <a:solidFill>
                  <a:srgbClr val="000000"/>
                </a:solidFill>
              </a:rPr>
              <a:t>She always </a:t>
            </a:r>
            <a:r>
              <a:rPr lang="en-US" altLang="zh-CN" u="none" dirty="0">
                <a:solidFill>
                  <a:srgbClr val="0000FF"/>
                </a:solidFill>
              </a:rPr>
              <a:t>carries</a:t>
            </a:r>
            <a:r>
              <a:rPr lang="en-US" altLang="zh-CN" u="none" dirty="0">
                <a:solidFill>
                  <a:srgbClr val="000000"/>
                </a:solidFill>
              </a:rPr>
              <a:t> a pocket dictionary with her. </a:t>
            </a:r>
          </a:p>
          <a:p>
            <a:r>
              <a:rPr lang="zh-CN" altLang="en-US" u="none" dirty="0">
                <a:solidFill>
                  <a:srgbClr val="000000"/>
                </a:solidFill>
              </a:rPr>
              <a:t>她总是随身携带一本袖珍字典。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746" name="Text Box 2"/>
          <p:cNvSpPr txBox="1">
            <a:spLocks noChangeArrowheads="1"/>
          </p:cNvSpPr>
          <p:nvPr/>
        </p:nvSpPr>
        <p:spPr bwMode="auto">
          <a:xfrm>
            <a:off x="203201" y="645975"/>
            <a:ext cx="869156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【</a:t>
            </a:r>
            <a:r>
              <a:rPr lang="zh-CN" altLang="en-US" u="none">
                <a:solidFill>
                  <a:srgbClr val="FF0000"/>
                </a:solidFill>
              </a:rPr>
              <a:t>妙辨异同</a:t>
            </a:r>
            <a:r>
              <a:rPr lang="en-US" altLang="zh-CN" u="none">
                <a:solidFill>
                  <a:srgbClr val="FF0000"/>
                </a:solidFill>
              </a:rPr>
              <a:t>】</a:t>
            </a:r>
            <a:r>
              <a:rPr lang="zh-CN" altLang="en-US" u="none">
                <a:solidFill>
                  <a:srgbClr val="000000"/>
                </a:solidFill>
              </a:rPr>
              <a:t>　</a:t>
            </a:r>
            <a:r>
              <a:rPr lang="en-US" altLang="zh-CN" u="none">
                <a:solidFill>
                  <a:srgbClr val="000000"/>
                </a:solidFill>
              </a:rPr>
              <a:t>carry, bring, take</a:t>
            </a:r>
            <a:r>
              <a:rPr lang="zh-CN" altLang="en-US" u="none">
                <a:solidFill>
                  <a:srgbClr val="000000"/>
                </a:solidFill>
              </a:rPr>
              <a:t>与</a:t>
            </a:r>
            <a:r>
              <a:rPr lang="en-US" altLang="zh-CN" u="none">
                <a:solidFill>
                  <a:srgbClr val="000000"/>
                </a:solidFill>
              </a:rPr>
              <a:t>get/fetch</a:t>
            </a:r>
            <a:r>
              <a:rPr lang="zh-CN" altLang="en-US" u="none">
                <a:solidFill>
                  <a:srgbClr val="000000"/>
                </a:solidFill>
              </a:rPr>
              <a:t>辨析</a:t>
            </a:r>
          </a:p>
        </p:txBody>
      </p:sp>
      <p:graphicFrame>
        <p:nvGraphicFramePr>
          <p:cNvPr id="1055830" name="Group 86"/>
          <p:cNvGraphicFramePr>
            <a:graphicFrameLocks noGrp="1"/>
          </p:cNvGraphicFramePr>
          <p:nvPr/>
        </p:nvGraphicFramePr>
        <p:xfrm>
          <a:off x="376238" y="1391989"/>
          <a:ext cx="8318500" cy="3402512"/>
        </p:xfrm>
        <a:graphic>
          <a:graphicData uri="http://schemas.openxmlformats.org/drawingml/2006/table">
            <a:tbl>
              <a:tblPr/>
              <a:tblGrid>
                <a:gridCol w="1535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2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30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0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carry</a:t>
                      </a:r>
                      <a:endParaRPr kumimoji="0" lang="en-US" altLang="zh-CN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1159" marB="4115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拿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提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扛</a:t>
                      </a:r>
                      <a:endParaRPr kumimoji="0" lang="zh-CN" altLang="en-US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1159" marB="411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表示携带、搬运、运载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具有负重的含义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没有方向性</a:t>
                      </a:r>
                      <a:endParaRPr kumimoji="0" lang="zh-CN" altLang="en-US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1159" marB="411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0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bring</a:t>
                      </a:r>
                      <a:endParaRPr kumimoji="0" lang="en-US" altLang="zh-CN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1159" marB="4115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拿来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带来</a:t>
                      </a:r>
                      <a:endParaRPr kumimoji="0" lang="zh-CN" altLang="en-US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1159" marB="411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指把人或物从别处带到说话者所在的地方</a:t>
                      </a:r>
                      <a:endParaRPr kumimoji="0" lang="zh-CN" altLang="en-US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1159" marB="411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0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take</a:t>
                      </a:r>
                      <a:endParaRPr kumimoji="0" lang="en-US" altLang="zh-CN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1159" marB="4115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拿走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带走</a:t>
                      </a:r>
                      <a:endParaRPr kumimoji="0" lang="zh-CN" altLang="en-US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1159" marB="411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指把人或物从说话者所在的地方带到别处</a:t>
                      </a:r>
                      <a:endParaRPr kumimoji="0" lang="zh-CN" altLang="en-US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1159" marB="411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0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get/fetch</a:t>
                      </a:r>
                      <a:endParaRPr kumimoji="0" lang="en-US" altLang="zh-CN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1159" marB="4115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去取来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去拿来</a:t>
                      </a:r>
                      <a:endParaRPr kumimoji="0" lang="zh-CN" altLang="en-US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1159" marB="411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指到某地把某人或某物带来或拿来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get</a:t>
                      </a: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更口语化</a:t>
                      </a:r>
                      <a:endParaRPr kumimoji="0" lang="zh-CN" altLang="en-US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1159" marB="411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770" name="Text Box 2"/>
          <p:cNvSpPr txBox="1">
            <a:spLocks noChangeArrowheads="1"/>
          </p:cNvSpPr>
          <p:nvPr/>
        </p:nvSpPr>
        <p:spPr bwMode="auto">
          <a:xfrm>
            <a:off x="203201" y="645975"/>
            <a:ext cx="8691563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u="none" dirty="0">
                <a:solidFill>
                  <a:srgbClr val="000000"/>
                </a:solidFill>
              </a:rPr>
              <a:t>*Don’t forget to </a:t>
            </a:r>
            <a:r>
              <a:rPr lang="en-US" altLang="zh-CN" u="none" dirty="0">
                <a:solidFill>
                  <a:srgbClr val="0000FF"/>
                </a:solidFill>
              </a:rPr>
              <a:t>bring </a:t>
            </a:r>
            <a:r>
              <a:rPr lang="en-US" altLang="zh-CN" u="none" dirty="0">
                <a:solidFill>
                  <a:srgbClr val="000000"/>
                </a:solidFill>
              </a:rPr>
              <a:t>your homework to school tomorrow. </a:t>
            </a:r>
          </a:p>
          <a:p>
            <a:r>
              <a:rPr lang="zh-CN" altLang="en-US" u="none" dirty="0">
                <a:solidFill>
                  <a:srgbClr val="000000"/>
                </a:solidFill>
              </a:rPr>
              <a:t>明天不要忘记把你的作业带到学校来。</a:t>
            </a:r>
          </a:p>
          <a:p>
            <a:r>
              <a:rPr lang="zh-CN" altLang="en-US" u="none" dirty="0">
                <a:solidFill>
                  <a:srgbClr val="000000"/>
                </a:solidFill>
              </a:rPr>
              <a:t>*</a:t>
            </a:r>
            <a:r>
              <a:rPr lang="en-US" altLang="zh-CN" u="none" dirty="0">
                <a:solidFill>
                  <a:srgbClr val="0000FF"/>
                </a:solidFill>
              </a:rPr>
              <a:t>Take</a:t>
            </a:r>
            <a:r>
              <a:rPr lang="en-US" altLang="zh-CN" u="none" dirty="0">
                <a:solidFill>
                  <a:srgbClr val="000000"/>
                </a:solidFill>
              </a:rPr>
              <a:t> these fruits to your grandparents, please. </a:t>
            </a:r>
          </a:p>
          <a:p>
            <a:r>
              <a:rPr lang="zh-CN" altLang="en-US" u="none" dirty="0">
                <a:solidFill>
                  <a:srgbClr val="000000"/>
                </a:solidFill>
              </a:rPr>
              <a:t>请把这些水果带给你爷爷、奶奶。</a:t>
            </a:r>
          </a:p>
          <a:p>
            <a:r>
              <a:rPr lang="zh-CN" altLang="en-US" u="none" dirty="0">
                <a:solidFill>
                  <a:srgbClr val="000000"/>
                </a:solidFill>
              </a:rPr>
              <a:t>*</a:t>
            </a:r>
            <a:r>
              <a:rPr lang="en-US" altLang="zh-CN" u="none" dirty="0">
                <a:solidFill>
                  <a:srgbClr val="000000"/>
                </a:solidFill>
              </a:rPr>
              <a:t>Could you </a:t>
            </a:r>
            <a:r>
              <a:rPr lang="en-US" altLang="zh-CN" u="none" dirty="0">
                <a:solidFill>
                  <a:srgbClr val="0000FF"/>
                </a:solidFill>
              </a:rPr>
              <a:t>fetch</a:t>
            </a:r>
            <a:r>
              <a:rPr lang="en-US" altLang="zh-CN" u="none" dirty="0">
                <a:solidFill>
                  <a:srgbClr val="000000"/>
                </a:solidFill>
              </a:rPr>
              <a:t> me a bag, Jane? </a:t>
            </a:r>
          </a:p>
          <a:p>
            <a:r>
              <a:rPr lang="zh-CN" altLang="en-US" u="none" dirty="0">
                <a:solidFill>
                  <a:srgbClr val="000000"/>
                </a:solidFill>
              </a:rPr>
              <a:t>简</a:t>
            </a:r>
            <a:r>
              <a:rPr lang="en-US" altLang="zh-CN" u="none" dirty="0">
                <a:solidFill>
                  <a:srgbClr val="000000"/>
                </a:solidFill>
              </a:rPr>
              <a:t>, </a:t>
            </a:r>
            <a:r>
              <a:rPr lang="zh-CN" altLang="en-US" u="none" dirty="0">
                <a:solidFill>
                  <a:srgbClr val="000000"/>
                </a:solidFill>
              </a:rPr>
              <a:t>你能去给我拿个袋子来吗</a:t>
            </a:r>
            <a:r>
              <a:rPr lang="en-US" altLang="zh-CN" u="none" dirty="0">
                <a:solidFill>
                  <a:srgbClr val="000000"/>
                </a:solidFill>
              </a:rPr>
              <a:t>?</a:t>
            </a:r>
            <a:r>
              <a:rPr lang="en-US" altLang="zh-CN" u="none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794" name="Text Box 2"/>
          <p:cNvSpPr txBox="1">
            <a:spLocks noChangeArrowheads="1"/>
          </p:cNvSpPr>
          <p:nvPr/>
        </p:nvSpPr>
        <p:spPr bwMode="auto">
          <a:xfrm>
            <a:off x="203201" y="645975"/>
            <a:ext cx="869156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【</a:t>
            </a:r>
            <a:r>
              <a:rPr lang="zh-CN" altLang="en-US" u="none">
                <a:solidFill>
                  <a:srgbClr val="FF0000"/>
                </a:solidFill>
              </a:rPr>
              <a:t>图解助记</a:t>
            </a:r>
            <a:r>
              <a:rPr lang="en-US" altLang="zh-CN" u="none">
                <a:solidFill>
                  <a:srgbClr val="FF0000"/>
                </a:solidFill>
              </a:rPr>
              <a:t>】</a:t>
            </a:r>
          </a:p>
        </p:txBody>
      </p:sp>
      <p:pic>
        <p:nvPicPr>
          <p:cNvPr id="1057795" name="Image0053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27225" y="1576350"/>
            <a:ext cx="4692650" cy="270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818" name="Text Box 2"/>
          <p:cNvSpPr txBox="1">
            <a:spLocks noChangeArrowheads="1"/>
          </p:cNvSpPr>
          <p:nvPr/>
        </p:nvSpPr>
        <p:spPr bwMode="auto">
          <a:xfrm>
            <a:off x="203201" y="645975"/>
            <a:ext cx="8691563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【</a:t>
            </a:r>
            <a:r>
              <a:rPr lang="zh-CN" altLang="en-US" u="none">
                <a:solidFill>
                  <a:srgbClr val="FF0000"/>
                </a:solidFill>
              </a:rPr>
              <a:t>即学活用</a:t>
            </a:r>
            <a:r>
              <a:rPr lang="en-US" altLang="zh-CN" u="none">
                <a:solidFill>
                  <a:srgbClr val="FF0000"/>
                </a:solidFill>
              </a:rPr>
              <a:t>】</a:t>
            </a:r>
            <a:endParaRPr lang="en-US" altLang="zh-CN" u="none">
              <a:solidFill>
                <a:srgbClr val="000000"/>
              </a:solidFill>
            </a:endParaRPr>
          </a:p>
          <a:p>
            <a:r>
              <a:rPr lang="en-US" altLang="zh-CN" u="none">
                <a:solidFill>
                  <a:srgbClr val="000000"/>
                </a:solidFill>
              </a:rPr>
              <a:t>①—Look! What’s in that kangaroo’s stomach? </a:t>
            </a:r>
          </a:p>
          <a:p>
            <a:r>
              <a:rPr lang="en-US" altLang="zh-CN" u="none">
                <a:solidFill>
                  <a:srgbClr val="000000"/>
                </a:solidFill>
              </a:rPr>
              <a:t>—Its baby. A kangaroo usually______ its baby in a pouch. </a:t>
            </a:r>
          </a:p>
          <a:p>
            <a:r>
              <a:rPr lang="en-US" altLang="zh-CN" u="none">
                <a:solidFill>
                  <a:srgbClr val="000000"/>
                </a:solidFill>
              </a:rPr>
              <a:t>A. carries</a:t>
            </a:r>
            <a:r>
              <a:rPr lang="zh-CN" altLang="en-US" u="none">
                <a:solidFill>
                  <a:srgbClr val="000000"/>
                </a:solidFill>
              </a:rPr>
              <a:t>　　　</a:t>
            </a:r>
            <a:r>
              <a:rPr lang="en-US" altLang="zh-CN" u="none">
                <a:solidFill>
                  <a:srgbClr val="000000"/>
                </a:solidFill>
              </a:rPr>
              <a:t>B. brings</a:t>
            </a:r>
            <a:r>
              <a:rPr lang="zh-CN" altLang="en-US" u="none">
                <a:solidFill>
                  <a:srgbClr val="000000"/>
                </a:solidFill>
              </a:rPr>
              <a:t>　　　</a:t>
            </a:r>
            <a:r>
              <a:rPr lang="en-US" altLang="zh-CN" u="none">
                <a:solidFill>
                  <a:srgbClr val="000000"/>
                </a:solidFill>
              </a:rPr>
              <a:t>C. takes</a:t>
            </a:r>
            <a:r>
              <a:rPr lang="zh-CN" altLang="en-US" u="none">
                <a:solidFill>
                  <a:srgbClr val="000000"/>
                </a:solidFill>
              </a:rPr>
              <a:t>　　　</a:t>
            </a:r>
            <a:r>
              <a:rPr lang="en-US" altLang="zh-CN" u="none">
                <a:solidFill>
                  <a:srgbClr val="000000"/>
                </a:solidFill>
              </a:rPr>
              <a:t>D. gets</a:t>
            </a:r>
            <a:endParaRPr lang="en-US" altLang="zh-CN" u="none">
              <a:solidFill>
                <a:srgbClr val="FF0000"/>
              </a:solidFill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274" name="Text Box 2"/>
          <p:cNvSpPr txBox="1">
            <a:spLocks noChangeArrowheads="1"/>
          </p:cNvSpPr>
          <p:nvPr/>
        </p:nvSpPr>
        <p:spPr bwMode="auto">
          <a:xfrm>
            <a:off x="203201" y="645975"/>
            <a:ext cx="8691563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  <a:ea typeface="楷体_GB2312" pitchFamily="49" charset="-122"/>
              </a:rPr>
              <a:t>【</a:t>
            </a:r>
            <a:r>
              <a:rPr lang="zh-CN" altLang="en-US" u="none">
                <a:solidFill>
                  <a:srgbClr val="FF0000"/>
                </a:solidFill>
                <a:ea typeface="楷体_GB2312" pitchFamily="49" charset="-122"/>
              </a:rPr>
              <a:t>解析</a:t>
            </a:r>
            <a:r>
              <a:rPr lang="en-US" altLang="zh-CN" u="none">
                <a:solidFill>
                  <a:srgbClr val="FF0000"/>
                </a:solidFill>
                <a:ea typeface="楷体_GB2312" pitchFamily="49" charset="-122"/>
              </a:rPr>
              <a:t>】</a:t>
            </a:r>
            <a:r>
              <a:rPr lang="zh-CN" altLang="en-US" u="none">
                <a:solidFill>
                  <a:srgbClr val="000000"/>
                </a:solidFill>
                <a:ea typeface="楷体_GB2312" pitchFamily="49" charset="-122"/>
              </a:rPr>
              <a:t>选</a:t>
            </a:r>
            <a:r>
              <a:rPr lang="en-US" altLang="zh-CN" u="none">
                <a:solidFill>
                  <a:srgbClr val="000000"/>
                </a:solidFill>
                <a:ea typeface="楷体_GB2312" pitchFamily="49" charset="-122"/>
              </a:rPr>
              <a:t>A</a:t>
            </a:r>
            <a:r>
              <a:rPr lang="zh-CN" altLang="en-US" u="none">
                <a:solidFill>
                  <a:srgbClr val="000000"/>
                </a:solidFill>
                <a:ea typeface="楷体_GB2312" pitchFamily="49" charset="-122"/>
              </a:rPr>
              <a:t>。考查动词辨析。</a:t>
            </a:r>
            <a:r>
              <a:rPr lang="en-US" altLang="zh-CN" u="none">
                <a:solidFill>
                  <a:srgbClr val="000000"/>
                </a:solidFill>
                <a:ea typeface="楷体_GB2312" pitchFamily="49" charset="-122"/>
              </a:rPr>
              <a:t>carry</a:t>
            </a:r>
            <a:r>
              <a:rPr lang="zh-CN" altLang="en-US" u="none">
                <a:solidFill>
                  <a:srgbClr val="000000"/>
                </a:solidFill>
                <a:ea typeface="楷体_GB2312" pitchFamily="49" charset="-122"/>
              </a:rPr>
              <a:t>携带</a:t>
            </a:r>
            <a:r>
              <a:rPr lang="en-US" altLang="zh-CN" u="none">
                <a:solidFill>
                  <a:srgbClr val="000000"/>
                </a:solidFill>
                <a:ea typeface="楷体_GB2312" pitchFamily="49" charset="-122"/>
              </a:rPr>
              <a:t>;bring</a:t>
            </a:r>
            <a:r>
              <a:rPr lang="zh-CN" altLang="en-US" u="none">
                <a:solidFill>
                  <a:srgbClr val="000000"/>
                </a:solidFill>
                <a:ea typeface="楷体_GB2312" pitchFamily="49" charset="-122"/>
              </a:rPr>
              <a:t>拿来</a:t>
            </a:r>
            <a:r>
              <a:rPr lang="en-US" altLang="zh-CN" u="none">
                <a:solidFill>
                  <a:srgbClr val="000000"/>
                </a:solidFill>
                <a:ea typeface="楷体_GB2312" pitchFamily="49" charset="-122"/>
              </a:rPr>
              <a:t>;take</a:t>
            </a:r>
            <a:r>
              <a:rPr lang="zh-CN" altLang="en-US" u="none">
                <a:solidFill>
                  <a:srgbClr val="000000"/>
                </a:solidFill>
                <a:ea typeface="楷体_GB2312" pitchFamily="49" charset="-122"/>
              </a:rPr>
              <a:t>带走</a:t>
            </a:r>
            <a:r>
              <a:rPr lang="en-US" altLang="zh-CN" u="none">
                <a:solidFill>
                  <a:srgbClr val="000000"/>
                </a:solidFill>
                <a:ea typeface="楷体_GB2312" pitchFamily="49" charset="-122"/>
              </a:rPr>
              <a:t>;get</a:t>
            </a:r>
            <a:r>
              <a:rPr lang="zh-CN" altLang="en-US" u="none">
                <a:solidFill>
                  <a:srgbClr val="000000"/>
                </a:solidFill>
                <a:ea typeface="楷体_GB2312" pitchFamily="49" charset="-122"/>
              </a:rPr>
              <a:t>去拿。答语第二句句意</a:t>
            </a:r>
            <a:r>
              <a:rPr lang="en-US" altLang="zh-CN" u="none">
                <a:solidFill>
                  <a:srgbClr val="000000"/>
                </a:solidFill>
                <a:ea typeface="楷体_GB2312" pitchFamily="49" charset="-122"/>
              </a:rPr>
              <a:t>: </a:t>
            </a:r>
            <a:r>
              <a:rPr lang="zh-CN" altLang="en-US" u="none">
                <a:solidFill>
                  <a:srgbClr val="000000"/>
                </a:solidFill>
                <a:ea typeface="楷体_GB2312" pitchFamily="49" charset="-122"/>
              </a:rPr>
              <a:t>袋鼠通常把它幼儿携带在育儿袋中。空白处意为“携带”</a:t>
            </a:r>
            <a:r>
              <a:rPr lang="en-US" altLang="zh-CN" u="none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 u="none">
                <a:solidFill>
                  <a:srgbClr val="000000"/>
                </a:solidFill>
                <a:ea typeface="楷体_GB2312" pitchFamily="49" charset="-122"/>
              </a:rPr>
              <a:t>故选</a:t>
            </a:r>
            <a:r>
              <a:rPr lang="en-US" altLang="zh-CN" u="none">
                <a:solidFill>
                  <a:srgbClr val="000000"/>
                </a:solidFill>
                <a:ea typeface="楷体_GB2312" pitchFamily="49" charset="-122"/>
              </a:rPr>
              <a:t>A</a:t>
            </a:r>
            <a:r>
              <a:rPr lang="zh-CN" altLang="en-US" u="none">
                <a:solidFill>
                  <a:srgbClr val="000000"/>
                </a:solidFill>
                <a:ea typeface="楷体_GB2312" pitchFamily="49" charset="-122"/>
              </a:rPr>
              <a:t>。</a:t>
            </a:r>
            <a:endParaRPr lang="zh-CN" altLang="en-US" u="none">
              <a:solidFill>
                <a:srgbClr val="FF0000"/>
              </a:solidFill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842" name="Text Box 2"/>
          <p:cNvSpPr txBox="1">
            <a:spLocks noChangeArrowheads="1"/>
          </p:cNvSpPr>
          <p:nvPr/>
        </p:nvSpPr>
        <p:spPr bwMode="auto">
          <a:xfrm>
            <a:off x="203201" y="645975"/>
            <a:ext cx="8691563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u="none">
                <a:solidFill>
                  <a:srgbClr val="000000"/>
                </a:solidFill>
              </a:rPr>
              <a:t>②—I’m sorry I______ my exercise book at home this morning. </a:t>
            </a:r>
          </a:p>
          <a:p>
            <a:r>
              <a:rPr lang="en-US" altLang="zh-CN" u="none">
                <a:solidFill>
                  <a:srgbClr val="000000"/>
                </a:solidFill>
              </a:rPr>
              <a:t>—It doesn’t matter. Don’t forget______ it here this afternoon. </a:t>
            </a:r>
          </a:p>
          <a:p>
            <a:r>
              <a:rPr lang="en-US" altLang="zh-CN" u="none">
                <a:solidFill>
                  <a:srgbClr val="000000"/>
                </a:solidFill>
              </a:rPr>
              <a:t>A. left;to take</a:t>
            </a:r>
            <a:r>
              <a:rPr lang="zh-CN" altLang="en-US" u="none">
                <a:solidFill>
                  <a:srgbClr val="000000"/>
                </a:solidFill>
              </a:rPr>
              <a:t>　　　	</a:t>
            </a:r>
            <a:r>
              <a:rPr lang="en-US" altLang="zh-CN" u="none">
                <a:solidFill>
                  <a:srgbClr val="000000"/>
                </a:solidFill>
              </a:rPr>
              <a:t>B. forgot;bringing</a:t>
            </a:r>
          </a:p>
          <a:p>
            <a:r>
              <a:rPr lang="en-US" altLang="zh-CN" u="none">
                <a:solidFill>
                  <a:srgbClr val="000000"/>
                </a:solidFill>
              </a:rPr>
              <a:t>C. left;to bring		D. forgot;to bring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7127" name="Picture 295" descr="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82788" y="703141"/>
            <a:ext cx="5287962" cy="444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7134" name="Text Box 302"/>
          <p:cNvSpPr txBox="1">
            <a:spLocks noChangeArrowheads="1"/>
          </p:cNvSpPr>
          <p:nvPr/>
        </p:nvSpPr>
        <p:spPr bwMode="auto">
          <a:xfrm>
            <a:off x="290514" y="1374840"/>
            <a:ext cx="9228137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u="none" dirty="0">
                <a:solidFill>
                  <a:srgbClr val="000000"/>
                </a:solidFill>
              </a:rPr>
              <a:t>Ⅰ. </a:t>
            </a:r>
            <a:r>
              <a:rPr lang="zh-CN" altLang="en-US" u="none" dirty="0">
                <a:solidFill>
                  <a:srgbClr val="000000"/>
                </a:solidFill>
              </a:rPr>
              <a:t>根据句意及汉语提示写出相应的单词和短语</a:t>
            </a:r>
          </a:p>
          <a:p>
            <a:pPr algn="l"/>
            <a:r>
              <a:rPr lang="en-US" altLang="zh-CN" u="none" dirty="0">
                <a:solidFill>
                  <a:srgbClr val="000000"/>
                </a:solidFill>
              </a:rPr>
              <a:t>1. Who wrote the _____(</a:t>
            </a:r>
            <a:r>
              <a:rPr lang="zh-CN" altLang="en-US" u="none" dirty="0">
                <a:solidFill>
                  <a:srgbClr val="000000"/>
                </a:solidFill>
              </a:rPr>
              <a:t>信</a:t>
            </a:r>
            <a:r>
              <a:rPr lang="en-US" altLang="zh-CN" u="none" dirty="0">
                <a:solidFill>
                  <a:srgbClr val="000000"/>
                </a:solidFill>
              </a:rPr>
              <a:t>)to ____(</a:t>
            </a:r>
            <a:r>
              <a:rPr lang="zh-CN" altLang="en-US" u="none" dirty="0">
                <a:solidFill>
                  <a:srgbClr val="000000"/>
                </a:solidFill>
              </a:rPr>
              <a:t>女士</a:t>
            </a:r>
            <a:r>
              <a:rPr lang="en-US" altLang="zh-CN" u="none" dirty="0">
                <a:solidFill>
                  <a:srgbClr val="000000"/>
                </a:solidFill>
              </a:rPr>
              <a:t>)Li? </a:t>
            </a:r>
          </a:p>
          <a:p>
            <a:pPr algn="l"/>
            <a:r>
              <a:rPr lang="en-US" altLang="zh-CN" u="none" dirty="0">
                <a:solidFill>
                  <a:srgbClr val="000000"/>
                </a:solidFill>
              </a:rPr>
              <a:t>2. I’m sure you know that this group was ______(</a:t>
            </a:r>
            <a:r>
              <a:rPr lang="zh-CN" altLang="en-US" u="none" dirty="0">
                <a:solidFill>
                  <a:srgbClr val="000000"/>
                </a:solidFill>
              </a:rPr>
              <a:t>建立</a:t>
            </a:r>
            <a:r>
              <a:rPr lang="en-US" altLang="zh-CN" u="none" dirty="0">
                <a:solidFill>
                  <a:srgbClr val="000000"/>
                </a:solidFill>
              </a:rPr>
              <a:t>)</a:t>
            </a:r>
          </a:p>
          <a:p>
            <a:pPr algn="l"/>
            <a:r>
              <a:rPr lang="en-US" altLang="zh-CN" u="none" dirty="0">
                <a:solidFill>
                  <a:srgbClr val="000000"/>
                </a:solidFill>
              </a:rPr>
              <a:t>to help ________(</a:t>
            </a:r>
            <a:r>
              <a:rPr lang="zh-CN" altLang="en-US" u="none" dirty="0">
                <a:solidFill>
                  <a:srgbClr val="000000"/>
                </a:solidFill>
              </a:rPr>
              <a:t>有残疾的</a:t>
            </a:r>
            <a:r>
              <a:rPr lang="en-US" altLang="zh-CN" u="none" dirty="0">
                <a:solidFill>
                  <a:srgbClr val="000000"/>
                </a:solidFill>
              </a:rPr>
              <a:t>)people like me. </a:t>
            </a:r>
          </a:p>
          <a:p>
            <a:pPr algn="l"/>
            <a:r>
              <a:rPr lang="en-US" altLang="zh-CN" u="none" dirty="0">
                <a:solidFill>
                  <a:srgbClr val="000000"/>
                </a:solidFill>
              </a:rPr>
              <a:t>3. Lucky ______ __ big _________(</a:t>
            </a:r>
            <a:r>
              <a:rPr lang="zh-CN" altLang="en-US" u="none" dirty="0">
                <a:solidFill>
                  <a:srgbClr val="000000"/>
                </a:solidFill>
              </a:rPr>
              <a:t>影响</a:t>
            </a:r>
            <a:r>
              <a:rPr lang="en-US" altLang="zh-CN" u="none" dirty="0">
                <a:solidFill>
                  <a:srgbClr val="000000"/>
                </a:solidFill>
              </a:rPr>
              <a:t>)to my life.</a:t>
            </a:r>
            <a:r>
              <a:rPr lang="en-US" altLang="zh-CN" u="none" dirty="0"/>
              <a:t> </a:t>
            </a:r>
          </a:p>
        </p:txBody>
      </p:sp>
      <p:sp>
        <p:nvSpPr>
          <p:cNvPr id="377136" name="Text Box 304"/>
          <p:cNvSpPr txBox="1">
            <a:spLocks noChangeArrowheads="1"/>
          </p:cNvSpPr>
          <p:nvPr/>
        </p:nvSpPr>
        <p:spPr bwMode="auto">
          <a:xfrm>
            <a:off x="2760664" y="1822368"/>
            <a:ext cx="151447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letter</a:t>
            </a:r>
          </a:p>
        </p:txBody>
      </p:sp>
      <p:sp>
        <p:nvSpPr>
          <p:cNvPr id="377137" name="Text Box 305"/>
          <p:cNvSpPr txBox="1">
            <a:spLocks noChangeArrowheads="1"/>
          </p:cNvSpPr>
          <p:nvPr/>
        </p:nvSpPr>
        <p:spPr bwMode="auto">
          <a:xfrm>
            <a:off x="4567238" y="1840947"/>
            <a:ext cx="136525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Miss</a:t>
            </a:r>
          </a:p>
        </p:txBody>
      </p:sp>
      <p:sp>
        <p:nvSpPr>
          <p:cNvPr id="377138" name="Text Box 306"/>
          <p:cNvSpPr txBox="1">
            <a:spLocks noChangeArrowheads="1"/>
          </p:cNvSpPr>
          <p:nvPr/>
        </p:nvSpPr>
        <p:spPr bwMode="auto">
          <a:xfrm>
            <a:off x="6399214" y="2405460"/>
            <a:ext cx="165417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set up</a:t>
            </a:r>
          </a:p>
        </p:txBody>
      </p:sp>
      <p:sp>
        <p:nvSpPr>
          <p:cNvPr id="377139" name="Text Box 307"/>
          <p:cNvSpPr txBox="1">
            <a:spLocks noChangeArrowheads="1"/>
          </p:cNvSpPr>
          <p:nvPr/>
        </p:nvSpPr>
        <p:spPr bwMode="auto">
          <a:xfrm>
            <a:off x="1117600" y="2977118"/>
            <a:ext cx="22098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disabled</a:t>
            </a:r>
          </a:p>
        </p:txBody>
      </p:sp>
      <p:sp>
        <p:nvSpPr>
          <p:cNvPr id="377140" name="Text Box 308"/>
          <p:cNvSpPr txBox="1">
            <a:spLocks noChangeArrowheads="1"/>
          </p:cNvSpPr>
          <p:nvPr/>
        </p:nvSpPr>
        <p:spPr bwMode="auto">
          <a:xfrm>
            <a:off x="1446214" y="3560210"/>
            <a:ext cx="175577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makes</a:t>
            </a:r>
          </a:p>
        </p:txBody>
      </p:sp>
      <p:sp>
        <p:nvSpPr>
          <p:cNvPr id="377141" name="Text Box 309"/>
          <p:cNvSpPr txBox="1">
            <a:spLocks noChangeArrowheads="1"/>
          </p:cNvSpPr>
          <p:nvPr/>
        </p:nvSpPr>
        <p:spPr bwMode="auto">
          <a:xfrm>
            <a:off x="2847975" y="3560210"/>
            <a:ext cx="55245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77142" name="Text Box 310"/>
          <p:cNvSpPr txBox="1">
            <a:spLocks noChangeArrowheads="1"/>
          </p:cNvSpPr>
          <p:nvPr/>
        </p:nvSpPr>
        <p:spPr bwMode="auto">
          <a:xfrm>
            <a:off x="3463925" y="3560210"/>
            <a:ext cx="259715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difference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7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77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77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77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77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77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77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136" grpId="0" autoUpdateAnimBg="0"/>
      <p:bldP spid="377137" grpId="0" autoUpdateAnimBg="0"/>
      <p:bldP spid="377138" grpId="0" autoUpdateAnimBg="0"/>
      <p:bldP spid="377139" grpId="0" autoUpdateAnimBg="0"/>
      <p:bldP spid="377140" grpId="0" autoUpdateAnimBg="0"/>
      <p:bldP spid="377141" grpId="0" autoUpdateAnimBg="0"/>
      <p:bldP spid="377142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866" name="Text Box 2"/>
          <p:cNvSpPr txBox="1">
            <a:spLocks noChangeArrowheads="1"/>
          </p:cNvSpPr>
          <p:nvPr/>
        </p:nvSpPr>
        <p:spPr bwMode="auto">
          <a:xfrm>
            <a:off x="203201" y="645975"/>
            <a:ext cx="8691563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u="none" dirty="0">
                <a:solidFill>
                  <a:srgbClr val="FF0000"/>
                </a:solidFill>
                <a:ea typeface="楷体_GB2312" pitchFamily="49" charset="-122"/>
              </a:rPr>
              <a:t>【</a:t>
            </a:r>
            <a:r>
              <a:rPr lang="zh-CN" altLang="en-US" u="none" dirty="0">
                <a:solidFill>
                  <a:srgbClr val="FF0000"/>
                </a:solidFill>
                <a:ea typeface="楷体_GB2312" pitchFamily="49" charset="-122"/>
              </a:rPr>
              <a:t>解析</a:t>
            </a:r>
            <a:r>
              <a:rPr lang="en-US" altLang="zh-CN" u="none" dirty="0">
                <a:solidFill>
                  <a:srgbClr val="FF0000"/>
                </a:solidFill>
                <a:ea typeface="楷体_GB2312" pitchFamily="49" charset="-122"/>
              </a:rPr>
              <a:t>】</a:t>
            </a:r>
            <a:r>
              <a:rPr lang="zh-CN" altLang="en-US" u="none" dirty="0">
                <a:solidFill>
                  <a:srgbClr val="000000"/>
                </a:solidFill>
                <a:ea typeface="楷体_GB2312" pitchFamily="49" charset="-122"/>
              </a:rPr>
              <a:t>选</a:t>
            </a:r>
            <a:r>
              <a:rPr lang="en-US" altLang="zh-CN" u="none" dirty="0">
                <a:solidFill>
                  <a:srgbClr val="000000"/>
                </a:solidFill>
                <a:ea typeface="楷体_GB2312" pitchFamily="49" charset="-122"/>
              </a:rPr>
              <a:t>C</a:t>
            </a:r>
            <a:r>
              <a:rPr lang="zh-CN" altLang="en-US" u="none" dirty="0">
                <a:solidFill>
                  <a:srgbClr val="000000"/>
                </a:solidFill>
                <a:ea typeface="楷体_GB2312" pitchFamily="49" charset="-122"/>
              </a:rPr>
              <a:t>。考查动词辨析和非谓语动词。</a:t>
            </a:r>
            <a:r>
              <a:rPr lang="en-US" altLang="zh-CN" u="none" dirty="0">
                <a:solidFill>
                  <a:srgbClr val="000000"/>
                </a:solidFill>
                <a:ea typeface="楷体_GB2312" pitchFamily="49" charset="-122"/>
              </a:rPr>
              <a:t>take</a:t>
            </a:r>
            <a:r>
              <a:rPr lang="zh-CN" altLang="en-US" u="none" dirty="0">
                <a:solidFill>
                  <a:srgbClr val="000000"/>
                </a:solidFill>
                <a:ea typeface="楷体_GB2312" pitchFamily="49" charset="-122"/>
              </a:rPr>
              <a:t>拿走</a:t>
            </a:r>
            <a:r>
              <a:rPr lang="en-US" altLang="zh-CN" u="none" dirty="0">
                <a:solidFill>
                  <a:srgbClr val="000000"/>
                </a:solidFill>
                <a:ea typeface="楷体_GB2312" pitchFamily="49" charset="-122"/>
              </a:rPr>
              <a:t>;bring</a:t>
            </a:r>
            <a:r>
              <a:rPr lang="zh-CN" altLang="en-US" u="none" dirty="0">
                <a:solidFill>
                  <a:srgbClr val="000000"/>
                </a:solidFill>
                <a:ea typeface="楷体_GB2312" pitchFamily="49" charset="-122"/>
              </a:rPr>
              <a:t>拿来</a:t>
            </a:r>
            <a:r>
              <a:rPr lang="en-US" altLang="zh-CN" u="none" dirty="0">
                <a:solidFill>
                  <a:srgbClr val="000000"/>
                </a:solidFill>
                <a:ea typeface="楷体_GB2312" pitchFamily="49" charset="-122"/>
              </a:rPr>
              <a:t>;forget</a:t>
            </a:r>
            <a:r>
              <a:rPr lang="zh-CN" altLang="en-US" u="none" dirty="0">
                <a:solidFill>
                  <a:srgbClr val="000000"/>
                </a:solidFill>
                <a:ea typeface="楷体_GB2312" pitchFamily="49" charset="-122"/>
              </a:rPr>
              <a:t>忘记</a:t>
            </a:r>
            <a:r>
              <a:rPr lang="en-US" altLang="zh-CN" u="none" dirty="0">
                <a:solidFill>
                  <a:srgbClr val="000000"/>
                </a:solidFill>
                <a:ea typeface="楷体_GB2312" pitchFamily="49" charset="-122"/>
              </a:rPr>
              <a:t>(</a:t>
            </a:r>
            <a:r>
              <a:rPr lang="zh-CN" altLang="en-US" u="none" dirty="0">
                <a:solidFill>
                  <a:srgbClr val="000000"/>
                </a:solidFill>
                <a:ea typeface="楷体_GB2312" pitchFamily="49" charset="-122"/>
              </a:rPr>
              <a:t>某物或某事</a:t>
            </a:r>
            <a:r>
              <a:rPr lang="en-US" altLang="zh-CN" u="none" dirty="0">
                <a:solidFill>
                  <a:srgbClr val="000000"/>
                </a:solidFill>
                <a:ea typeface="楷体_GB2312" pitchFamily="49" charset="-122"/>
              </a:rPr>
              <a:t>), </a:t>
            </a:r>
            <a:r>
              <a:rPr lang="zh-CN" altLang="en-US" u="none" dirty="0">
                <a:solidFill>
                  <a:srgbClr val="000000"/>
                </a:solidFill>
                <a:ea typeface="楷体_GB2312" pitchFamily="49" charset="-122"/>
              </a:rPr>
              <a:t>但后面不能跟地点</a:t>
            </a:r>
            <a:r>
              <a:rPr lang="en-US" altLang="zh-CN" u="none" dirty="0">
                <a:solidFill>
                  <a:srgbClr val="000000"/>
                </a:solidFill>
                <a:ea typeface="楷体_GB2312" pitchFamily="49" charset="-122"/>
              </a:rPr>
              <a:t>;leave</a:t>
            </a:r>
            <a:r>
              <a:rPr lang="zh-CN" altLang="en-US" u="none" dirty="0">
                <a:solidFill>
                  <a:srgbClr val="000000"/>
                </a:solidFill>
                <a:ea typeface="楷体_GB2312" pitchFamily="49" charset="-122"/>
              </a:rPr>
              <a:t>忘记</a:t>
            </a:r>
            <a:r>
              <a:rPr lang="en-US" altLang="zh-CN" u="none" dirty="0">
                <a:solidFill>
                  <a:srgbClr val="000000"/>
                </a:solidFill>
                <a:ea typeface="楷体_GB2312" pitchFamily="49" charset="-122"/>
              </a:rPr>
              <a:t>(</a:t>
            </a:r>
            <a:r>
              <a:rPr lang="zh-CN" altLang="en-US" u="none" dirty="0">
                <a:solidFill>
                  <a:srgbClr val="000000"/>
                </a:solidFill>
                <a:ea typeface="楷体_GB2312" pitchFamily="49" charset="-122"/>
              </a:rPr>
              <a:t>某物</a:t>
            </a:r>
            <a:r>
              <a:rPr lang="en-US" altLang="zh-CN" u="none" dirty="0">
                <a:solidFill>
                  <a:srgbClr val="000000"/>
                </a:solidFill>
                <a:ea typeface="楷体_GB2312" pitchFamily="49" charset="-122"/>
              </a:rPr>
              <a:t>), </a:t>
            </a:r>
            <a:r>
              <a:rPr lang="zh-CN" altLang="en-US" u="none" dirty="0">
                <a:solidFill>
                  <a:srgbClr val="000000"/>
                </a:solidFill>
                <a:ea typeface="楷体_GB2312" pitchFamily="49" charset="-122"/>
              </a:rPr>
              <a:t>表示“把某物忘在某地”。根据句意“</a:t>
            </a:r>
            <a:r>
              <a:rPr lang="en-US" altLang="zh-CN" u="none" dirty="0">
                <a:solidFill>
                  <a:srgbClr val="000000"/>
                </a:solidFill>
                <a:ea typeface="楷体_GB2312" pitchFamily="49" charset="-122"/>
              </a:rPr>
              <a:t>——</a:t>
            </a:r>
            <a:r>
              <a:rPr lang="zh-CN" altLang="en-US" u="none" dirty="0">
                <a:solidFill>
                  <a:srgbClr val="000000"/>
                </a:solidFill>
                <a:ea typeface="楷体_GB2312" pitchFamily="49" charset="-122"/>
              </a:rPr>
              <a:t>对不起</a:t>
            </a:r>
            <a:r>
              <a:rPr lang="en-US" altLang="zh-CN" u="none" dirty="0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 u="none" dirty="0">
                <a:solidFill>
                  <a:srgbClr val="000000"/>
                </a:solidFill>
                <a:ea typeface="楷体_GB2312" pitchFamily="49" charset="-122"/>
              </a:rPr>
              <a:t>今天早上我把我的练习本落在家里了。</a:t>
            </a:r>
            <a:r>
              <a:rPr lang="en-US" altLang="zh-CN" u="none" dirty="0">
                <a:solidFill>
                  <a:srgbClr val="000000"/>
                </a:solidFill>
                <a:ea typeface="楷体_GB2312" pitchFamily="49" charset="-122"/>
              </a:rPr>
              <a:t>——</a:t>
            </a:r>
            <a:r>
              <a:rPr lang="zh-CN" altLang="en-US" u="none" dirty="0">
                <a:solidFill>
                  <a:srgbClr val="000000"/>
                </a:solidFill>
                <a:ea typeface="楷体_GB2312" pitchFamily="49" charset="-122"/>
              </a:rPr>
              <a:t>没关系。今天下午不要忘了带到这里来。”可以判断用</a:t>
            </a:r>
            <a:r>
              <a:rPr lang="en-US" altLang="zh-CN" u="none" dirty="0">
                <a:solidFill>
                  <a:srgbClr val="000000"/>
                </a:solidFill>
                <a:ea typeface="楷体_GB2312" pitchFamily="49" charset="-122"/>
              </a:rPr>
              <a:t>leave</a:t>
            </a:r>
            <a:r>
              <a:rPr lang="zh-CN" altLang="en-US" u="none" dirty="0">
                <a:solidFill>
                  <a:srgbClr val="000000"/>
                </a:solidFill>
                <a:ea typeface="楷体_GB2312" pitchFamily="49" charset="-122"/>
              </a:rPr>
              <a:t>和</a:t>
            </a:r>
            <a:r>
              <a:rPr lang="en-US" altLang="zh-CN" u="none" dirty="0">
                <a:solidFill>
                  <a:srgbClr val="000000"/>
                </a:solidFill>
                <a:ea typeface="楷体_GB2312" pitchFamily="49" charset="-122"/>
              </a:rPr>
              <a:t>bring</a:t>
            </a:r>
            <a:r>
              <a:rPr lang="zh-CN" altLang="en-US" u="none" dirty="0">
                <a:solidFill>
                  <a:srgbClr val="000000"/>
                </a:solidFill>
                <a:ea typeface="楷体_GB2312" pitchFamily="49" charset="-122"/>
              </a:rPr>
              <a:t>。故选</a:t>
            </a:r>
            <a:r>
              <a:rPr lang="en-US" altLang="zh-CN" u="none" dirty="0">
                <a:solidFill>
                  <a:srgbClr val="000000"/>
                </a:solidFill>
                <a:ea typeface="楷体_GB2312" pitchFamily="49" charset="-122"/>
              </a:rPr>
              <a:t>C</a:t>
            </a:r>
            <a:r>
              <a:rPr lang="zh-CN" altLang="en-US" u="none" dirty="0">
                <a:solidFill>
                  <a:srgbClr val="000000"/>
                </a:solidFill>
                <a:ea typeface="楷体_GB2312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890" name="Text Box 2"/>
          <p:cNvSpPr txBox="1">
            <a:spLocks noChangeArrowheads="1"/>
          </p:cNvSpPr>
          <p:nvPr/>
        </p:nvSpPr>
        <p:spPr bwMode="auto">
          <a:xfrm>
            <a:off x="203201" y="645975"/>
            <a:ext cx="8691563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u="none">
                <a:solidFill>
                  <a:srgbClr val="FF0000"/>
                </a:solidFill>
              </a:rPr>
              <a:t>考点</a:t>
            </a:r>
            <a:r>
              <a:rPr lang="en-US" altLang="zh-CN" u="none">
                <a:solidFill>
                  <a:srgbClr val="FF0000"/>
                </a:solidFill>
              </a:rPr>
              <a:t>3 </a:t>
            </a:r>
            <a:r>
              <a:rPr lang="en-US" altLang="zh-CN" u="none"/>
              <a:t> make it +</a:t>
            </a:r>
            <a:r>
              <a:rPr lang="zh-CN" altLang="en-US" u="none"/>
              <a:t>形容词</a:t>
            </a:r>
            <a:r>
              <a:rPr lang="en-US" altLang="zh-CN" u="none"/>
              <a:t>+(for sb. )to do sth. </a:t>
            </a:r>
          </a:p>
          <a:p>
            <a:r>
              <a:rPr lang="en-US" altLang="zh-CN" u="none"/>
              <a:t>*You helped to </a:t>
            </a:r>
            <a:r>
              <a:rPr lang="en-US" altLang="zh-CN" u="none">
                <a:solidFill>
                  <a:srgbClr val="0000FF"/>
                </a:solidFill>
              </a:rPr>
              <a:t>make it possible for me to</a:t>
            </a:r>
            <a:r>
              <a:rPr lang="en-US" altLang="zh-CN" u="none"/>
              <a:t> have Lucky. </a:t>
            </a:r>
          </a:p>
          <a:p>
            <a:r>
              <a:rPr lang="zh-CN" altLang="en-US" u="none"/>
              <a:t>你的帮助使我能够拥有“幸运儿”。</a:t>
            </a:r>
          </a:p>
          <a:p>
            <a:r>
              <a:rPr lang="zh-CN" altLang="en-US" u="none"/>
              <a:t>*</a:t>
            </a:r>
            <a:r>
              <a:rPr lang="en-US" altLang="zh-CN" u="none"/>
              <a:t>Computers </a:t>
            </a:r>
            <a:r>
              <a:rPr lang="en-US" altLang="zh-CN" u="none">
                <a:solidFill>
                  <a:srgbClr val="0000FF"/>
                </a:solidFill>
              </a:rPr>
              <a:t>make it easy for us to look</a:t>
            </a:r>
            <a:r>
              <a:rPr lang="en-US" altLang="zh-CN" u="none"/>
              <a:t> for information at home. </a:t>
            </a:r>
            <a:r>
              <a:rPr lang="zh-CN" altLang="en-US" u="none"/>
              <a:t>电脑使我们轻松在家就能找到信息。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914" name="Text Box 2"/>
          <p:cNvSpPr txBox="1">
            <a:spLocks noChangeArrowheads="1"/>
          </p:cNvSpPr>
          <p:nvPr/>
        </p:nvSpPr>
        <p:spPr bwMode="auto">
          <a:xfrm>
            <a:off x="203201" y="645975"/>
            <a:ext cx="8691563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【</a:t>
            </a:r>
            <a:r>
              <a:rPr lang="zh-CN" altLang="en-US" u="none">
                <a:solidFill>
                  <a:srgbClr val="FF0000"/>
                </a:solidFill>
              </a:rPr>
              <a:t>自主归纳</a:t>
            </a:r>
            <a:r>
              <a:rPr lang="en-US" altLang="zh-CN" u="none">
                <a:solidFill>
                  <a:srgbClr val="FF0000"/>
                </a:solidFill>
              </a:rPr>
              <a:t>】</a:t>
            </a:r>
            <a:endParaRPr lang="en-US" altLang="zh-CN" u="none">
              <a:solidFill>
                <a:srgbClr val="000000"/>
              </a:solidFill>
            </a:endParaRPr>
          </a:p>
          <a:p>
            <a:r>
              <a:rPr lang="zh-CN" altLang="en-US" u="none">
                <a:solidFill>
                  <a:srgbClr val="000000"/>
                </a:solidFill>
              </a:rPr>
              <a:t>　　“</a:t>
            </a:r>
            <a:r>
              <a:rPr lang="en-US" altLang="zh-CN" u="none">
                <a:solidFill>
                  <a:srgbClr val="000000"/>
                </a:solidFill>
              </a:rPr>
              <a:t>make it +</a:t>
            </a:r>
            <a:r>
              <a:rPr lang="zh-CN" altLang="en-US" u="none">
                <a:solidFill>
                  <a:srgbClr val="000000"/>
                </a:solidFill>
              </a:rPr>
              <a:t>形容词</a:t>
            </a:r>
            <a:r>
              <a:rPr lang="en-US" altLang="zh-CN" u="none">
                <a:solidFill>
                  <a:srgbClr val="000000"/>
                </a:solidFill>
              </a:rPr>
              <a:t>+(for sb. )to do sth. ”</a:t>
            </a:r>
            <a:r>
              <a:rPr lang="zh-CN" altLang="en-US" u="none">
                <a:solidFill>
                  <a:srgbClr val="000000"/>
                </a:solidFill>
              </a:rPr>
              <a:t>结构</a:t>
            </a:r>
            <a:r>
              <a:rPr lang="en-US" altLang="zh-CN" u="none">
                <a:solidFill>
                  <a:srgbClr val="000000"/>
                </a:solidFill>
              </a:rPr>
              <a:t>, </a:t>
            </a:r>
            <a:r>
              <a:rPr lang="zh-CN" altLang="en-US" u="none">
                <a:solidFill>
                  <a:srgbClr val="000000"/>
                </a:solidFill>
              </a:rPr>
              <a:t>意为“使</a:t>
            </a:r>
            <a:r>
              <a:rPr lang="en-US" altLang="zh-CN" u="none">
                <a:solidFill>
                  <a:srgbClr val="000000"/>
                </a:solidFill>
              </a:rPr>
              <a:t>(</a:t>
            </a:r>
            <a:r>
              <a:rPr lang="zh-CN" altLang="en-US" u="none">
                <a:solidFill>
                  <a:srgbClr val="000000"/>
                </a:solidFill>
              </a:rPr>
              <a:t>某人</a:t>
            </a:r>
            <a:r>
              <a:rPr lang="en-US" altLang="zh-CN" u="none">
                <a:solidFill>
                  <a:srgbClr val="000000"/>
                </a:solidFill>
              </a:rPr>
              <a:t>)</a:t>
            </a:r>
            <a:r>
              <a:rPr lang="zh-CN" altLang="en-US" u="none">
                <a:solidFill>
                  <a:srgbClr val="000000"/>
                </a:solidFill>
              </a:rPr>
              <a:t>做某事成为</a:t>
            </a:r>
            <a:r>
              <a:rPr lang="en-US" altLang="zh-CN" u="none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en-US" altLang="zh-CN" u="none">
                <a:solidFill>
                  <a:srgbClr val="000000"/>
                </a:solidFill>
              </a:rPr>
              <a:t>”</a:t>
            </a:r>
            <a:r>
              <a:rPr lang="zh-CN" altLang="en-US" u="none">
                <a:solidFill>
                  <a:srgbClr val="000000"/>
                </a:solidFill>
              </a:rPr>
              <a:t>。在此结构中</a:t>
            </a:r>
            <a:r>
              <a:rPr lang="en-US" altLang="zh-CN" u="none">
                <a:solidFill>
                  <a:srgbClr val="000000"/>
                </a:solidFill>
              </a:rPr>
              <a:t>, it</a:t>
            </a:r>
            <a:r>
              <a:rPr lang="zh-CN" altLang="en-US" u="none">
                <a:solidFill>
                  <a:srgbClr val="000000"/>
                </a:solidFill>
              </a:rPr>
              <a:t>作形式宾语</a:t>
            </a:r>
            <a:r>
              <a:rPr lang="en-US" altLang="zh-CN" u="none">
                <a:solidFill>
                  <a:srgbClr val="000000"/>
                </a:solidFill>
              </a:rPr>
              <a:t>, </a:t>
            </a:r>
            <a:r>
              <a:rPr lang="zh-CN" altLang="en-US" u="none">
                <a:solidFill>
                  <a:srgbClr val="000000"/>
                </a:solidFill>
              </a:rPr>
              <a:t>真正的宾语是其后的动词不定式结构</a:t>
            </a:r>
            <a:r>
              <a:rPr lang="en-US" altLang="zh-CN" u="none">
                <a:solidFill>
                  <a:srgbClr val="000000"/>
                </a:solidFill>
              </a:rPr>
              <a:t>to do sth. </a:t>
            </a:r>
            <a:r>
              <a:rPr lang="zh-CN" altLang="en-US" u="none">
                <a:solidFill>
                  <a:srgbClr val="000000"/>
                </a:solidFill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938" name="Text Box 2"/>
          <p:cNvSpPr txBox="1">
            <a:spLocks noChangeArrowheads="1"/>
          </p:cNvSpPr>
          <p:nvPr/>
        </p:nvSpPr>
        <p:spPr bwMode="auto">
          <a:xfrm>
            <a:off x="203200" y="465403"/>
            <a:ext cx="9124950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u="none" dirty="0">
                <a:solidFill>
                  <a:srgbClr val="FF0000"/>
                </a:solidFill>
              </a:rPr>
              <a:t>【</a:t>
            </a:r>
            <a:r>
              <a:rPr lang="zh-CN" altLang="en-US" u="none" dirty="0">
                <a:solidFill>
                  <a:srgbClr val="FF0000"/>
                </a:solidFill>
              </a:rPr>
              <a:t>即学活用</a:t>
            </a:r>
            <a:r>
              <a:rPr lang="en-US" altLang="zh-CN" u="none" dirty="0">
                <a:solidFill>
                  <a:srgbClr val="FF0000"/>
                </a:solidFill>
              </a:rPr>
              <a:t>】</a:t>
            </a:r>
            <a:endParaRPr lang="en-US" altLang="zh-CN" u="none" dirty="0">
              <a:solidFill>
                <a:srgbClr val="000000"/>
              </a:solidFill>
            </a:endParaRPr>
          </a:p>
          <a:p>
            <a:pPr algn="l"/>
            <a:r>
              <a:rPr lang="en-US" altLang="zh-CN" u="none" dirty="0">
                <a:solidFill>
                  <a:srgbClr val="000000"/>
                </a:solidFill>
              </a:rPr>
              <a:t>①</a:t>
            </a:r>
            <a:r>
              <a:rPr lang="en-US" altLang="zh-CN" u="none" dirty="0" err="1">
                <a:solidFill>
                  <a:srgbClr val="000000"/>
                </a:solidFill>
              </a:rPr>
              <a:t>Mr</a:t>
            </a:r>
            <a:r>
              <a:rPr lang="en-US" altLang="zh-CN" u="none" dirty="0">
                <a:solidFill>
                  <a:srgbClr val="000000"/>
                </a:solidFill>
              </a:rPr>
              <a:t> Black’s classes are very interesting, and he helped </a:t>
            </a:r>
          </a:p>
          <a:p>
            <a:pPr algn="l"/>
            <a:r>
              <a:rPr lang="en-US" altLang="zh-CN" u="none" dirty="0">
                <a:solidFill>
                  <a:srgbClr val="000000"/>
                </a:solidFill>
              </a:rPr>
              <a:t>to make it easy for me _______(learn)English well. </a:t>
            </a:r>
          </a:p>
          <a:p>
            <a:pPr algn="l"/>
            <a:r>
              <a:rPr lang="en-US" altLang="zh-CN" u="none" dirty="0">
                <a:solidFill>
                  <a:srgbClr val="000000"/>
                </a:solidFill>
              </a:rPr>
              <a:t>②(2016·</a:t>
            </a:r>
            <a:r>
              <a:rPr lang="zh-CN" altLang="en-US" u="none" dirty="0">
                <a:solidFill>
                  <a:srgbClr val="000000"/>
                </a:solidFill>
              </a:rPr>
              <a:t>十堰中考</a:t>
            </a:r>
            <a:r>
              <a:rPr lang="en-US" altLang="zh-CN" u="none" dirty="0">
                <a:solidFill>
                  <a:srgbClr val="000000"/>
                </a:solidFill>
              </a:rPr>
              <a:t>)</a:t>
            </a:r>
            <a:r>
              <a:rPr lang="zh-CN" altLang="en-US" u="none" dirty="0">
                <a:solidFill>
                  <a:srgbClr val="000000"/>
                </a:solidFill>
              </a:rPr>
              <a:t>新机场让十堰人乘飞机到全国许多</a:t>
            </a:r>
          </a:p>
          <a:p>
            <a:pPr algn="l"/>
            <a:r>
              <a:rPr lang="zh-CN" altLang="en-US" u="none" dirty="0">
                <a:solidFill>
                  <a:srgbClr val="000000"/>
                </a:solidFill>
              </a:rPr>
              <a:t>不同的城市成为可能。</a:t>
            </a:r>
          </a:p>
          <a:p>
            <a:pPr algn="l"/>
            <a:r>
              <a:rPr lang="en-US" altLang="zh-CN" u="none" dirty="0">
                <a:solidFill>
                  <a:srgbClr val="000000"/>
                </a:solidFill>
              </a:rPr>
              <a:t>The new airport _____ __ _______ for people in </a:t>
            </a:r>
            <a:r>
              <a:rPr lang="en-US" altLang="zh-CN" u="none" dirty="0" err="1">
                <a:solidFill>
                  <a:srgbClr val="000000"/>
                </a:solidFill>
              </a:rPr>
              <a:t>Shiyan</a:t>
            </a:r>
            <a:r>
              <a:rPr lang="en-US" altLang="zh-CN" u="none" dirty="0">
                <a:solidFill>
                  <a:srgbClr val="000000"/>
                </a:solidFill>
              </a:rPr>
              <a:t> </a:t>
            </a:r>
          </a:p>
          <a:p>
            <a:pPr algn="l"/>
            <a:r>
              <a:rPr lang="en-US" altLang="zh-CN" u="none" dirty="0">
                <a:solidFill>
                  <a:srgbClr val="000000"/>
                </a:solidFill>
              </a:rPr>
              <a:t>to fly to many different cities of China.</a:t>
            </a:r>
            <a:r>
              <a:rPr lang="en-US" altLang="zh-CN" u="none" dirty="0"/>
              <a:t> </a:t>
            </a:r>
          </a:p>
        </p:txBody>
      </p:sp>
      <p:sp>
        <p:nvSpPr>
          <p:cNvPr id="1063939" name="Text Box 3"/>
          <p:cNvSpPr txBox="1">
            <a:spLocks noChangeArrowheads="1"/>
          </p:cNvSpPr>
          <p:nvPr/>
        </p:nvSpPr>
        <p:spPr bwMode="auto">
          <a:xfrm>
            <a:off x="3321050" y="1650870"/>
            <a:ext cx="20701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to learn</a:t>
            </a:r>
          </a:p>
        </p:txBody>
      </p:sp>
      <p:sp>
        <p:nvSpPr>
          <p:cNvPr id="1063940" name="Text Box 4"/>
          <p:cNvSpPr txBox="1">
            <a:spLocks noChangeArrowheads="1"/>
          </p:cNvSpPr>
          <p:nvPr/>
        </p:nvSpPr>
        <p:spPr bwMode="auto">
          <a:xfrm>
            <a:off x="2528889" y="3377279"/>
            <a:ext cx="154622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 u="none" dirty="0">
                <a:solidFill>
                  <a:srgbClr val="FF0000"/>
                </a:solidFill>
              </a:rPr>
              <a:t>make</a:t>
            </a:r>
          </a:p>
        </p:txBody>
      </p:sp>
      <p:sp>
        <p:nvSpPr>
          <p:cNvPr id="1063941" name="Text Box 5"/>
          <p:cNvSpPr txBox="1">
            <a:spLocks noChangeArrowheads="1"/>
          </p:cNvSpPr>
          <p:nvPr/>
        </p:nvSpPr>
        <p:spPr bwMode="auto">
          <a:xfrm>
            <a:off x="3706814" y="3377279"/>
            <a:ext cx="61277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it</a:t>
            </a:r>
          </a:p>
        </p:txBody>
      </p:sp>
      <p:sp>
        <p:nvSpPr>
          <p:cNvPr id="1063942" name="Text Box 6"/>
          <p:cNvSpPr txBox="1">
            <a:spLocks noChangeArrowheads="1"/>
          </p:cNvSpPr>
          <p:nvPr/>
        </p:nvSpPr>
        <p:spPr bwMode="auto">
          <a:xfrm>
            <a:off x="3843339" y="3377279"/>
            <a:ext cx="211772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possible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63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63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63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63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3939" grpId="0" autoUpdateAnimBg="0"/>
      <p:bldP spid="1063940" grpId="0" autoUpdateAnimBg="0"/>
      <p:bldP spid="1063941" grpId="0" autoUpdateAnimBg="0"/>
      <p:bldP spid="1063942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62" name="Text Box 2"/>
          <p:cNvSpPr txBox="1">
            <a:spLocks noChangeArrowheads="1"/>
          </p:cNvSpPr>
          <p:nvPr/>
        </p:nvSpPr>
        <p:spPr bwMode="auto">
          <a:xfrm>
            <a:off x="203201" y="645975"/>
            <a:ext cx="8691563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【</a:t>
            </a:r>
            <a:r>
              <a:rPr lang="zh-CN" altLang="en-US" u="none">
                <a:solidFill>
                  <a:srgbClr val="FF0000"/>
                </a:solidFill>
              </a:rPr>
              <a:t>备选要点</a:t>
            </a:r>
            <a:r>
              <a:rPr lang="en-US" altLang="zh-CN" u="none">
                <a:solidFill>
                  <a:srgbClr val="FF0000"/>
                </a:solidFill>
              </a:rPr>
              <a:t>】</a:t>
            </a:r>
            <a:endParaRPr lang="en-US" altLang="zh-CN" u="none">
              <a:solidFill>
                <a:srgbClr val="000000"/>
              </a:solidFill>
            </a:endParaRPr>
          </a:p>
          <a:p>
            <a:r>
              <a:rPr lang="zh-CN" altLang="en-US" u="none">
                <a:solidFill>
                  <a:srgbClr val="FF0000"/>
                </a:solidFill>
              </a:rPr>
              <a:t>考点</a:t>
            </a:r>
            <a:r>
              <a:rPr lang="en-US" altLang="zh-CN" u="none">
                <a:solidFill>
                  <a:srgbClr val="FF0000"/>
                </a:solidFill>
              </a:rPr>
              <a:t>1 </a:t>
            </a:r>
            <a:r>
              <a:rPr lang="en-US" altLang="zh-CN" u="none">
                <a:solidFill>
                  <a:srgbClr val="000000"/>
                </a:solidFill>
              </a:rPr>
              <a:t> open  </a:t>
            </a:r>
            <a:r>
              <a:rPr lang="en-US" altLang="zh-CN" i="1" u="none">
                <a:solidFill>
                  <a:srgbClr val="000000"/>
                </a:solidFill>
              </a:rPr>
              <a:t>v.</a:t>
            </a:r>
            <a:r>
              <a:rPr lang="en-US" altLang="zh-CN" u="none">
                <a:solidFill>
                  <a:srgbClr val="000000"/>
                </a:solidFill>
              </a:rPr>
              <a:t> </a:t>
            </a:r>
            <a:r>
              <a:rPr lang="zh-CN" altLang="en-US" u="none">
                <a:solidFill>
                  <a:srgbClr val="000000"/>
                </a:solidFill>
              </a:rPr>
              <a:t>开</a:t>
            </a:r>
            <a:r>
              <a:rPr lang="en-US" altLang="zh-CN" u="none">
                <a:solidFill>
                  <a:srgbClr val="000000"/>
                </a:solidFill>
              </a:rPr>
              <a:t>;</a:t>
            </a:r>
            <a:r>
              <a:rPr lang="zh-CN" altLang="en-US" u="none">
                <a:solidFill>
                  <a:srgbClr val="000000"/>
                </a:solidFill>
              </a:rPr>
              <a:t>打开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034" name="Text Box 2"/>
          <p:cNvSpPr txBox="1">
            <a:spLocks noChangeArrowheads="1"/>
          </p:cNvSpPr>
          <p:nvPr/>
        </p:nvSpPr>
        <p:spPr bwMode="auto">
          <a:xfrm>
            <a:off x="203201" y="726007"/>
            <a:ext cx="8691563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u="none" dirty="0">
                <a:solidFill>
                  <a:srgbClr val="000000"/>
                </a:solidFill>
              </a:rPr>
              <a:t>*I can’t use my arms or legs well, so normal things like answering the telephone, </a:t>
            </a:r>
            <a:r>
              <a:rPr lang="en-US" altLang="zh-CN" u="none" dirty="0">
                <a:solidFill>
                  <a:srgbClr val="0000FF"/>
                </a:solidFill>
              </a:rPr>
              <a:t>opening </a:t>
            </a:r>
            <a:r>
              <a:rPr lang="en-US" altLang="zh-CN" u="none" dirty="0">
                <a:solidFill>
                  <a:srgbClr val="000000"/>
                </a:solidFill>
              </a:rPr>
              <a:t>and closing doors, or carrying things are difficult for me. </a:t>
            </a:r>
          </a:p>
          <a:p>
            <a:r>
              <a:rPr lang="zh-CN" altLang="en-US" u="none" dirty="0">
                <a:solidFill>
                  <a:srgbClr val="000000"/>
                </a:solidFill>
              </a:rPr>
              <a:t>我无法自如地使用我的胳膊和腿</a:t>
            </a:r>
            <a:r>
              <a:rPr lang="en-US" altLang="zh-CN" u="none" dirty="0">
                <a:solidFill>
                  <a:srgbClr val="000000"/>
                </a:solidFill>
              </a:rPr>
              <a:t>, </a:t>
            </a:r>
            <a:r>
              <a:rPr lang="zh-CN" altLang="en-US" u="none" dirty="0">
                <a:solidFill>
                  <a:srgbClr val="000000"/>
                </a:solidFill>
              </a:rPr>
              <a:t>所以像接听电话、开关门、扛</a:t>
            </a:r>
            <a:r>
              <a:rPr lang="en-US" altLang="zh-CN" u="none" dirty="0">
                <a:solidFill>
                  <a:srgbClr val="000000"/>
                </a:solidFill>
              </a:rPr>
              <a:t>(</a:t>
            </a:r>
            <a:r>
              <a:rPr lang="zh-CN" altLang="en-US" u="none" dirty="0">
                <a:solidFill>
                  <a:srgbClr val="000000"/>
                </a:solidFill>
              </a:rPr>
              <a:t>拿</a:t>
            </a:r>
            <a:r>
              <a:rPr lang="en-US" altLang="zh-CN" u="none" dirty="0">
                <a:solidFill>
                  <a:srgbClr val="000000"/>
                </a:solidFill>
              </a:rPr>
              <a:t>)</a:t>
            </a:r>
            <a:r>
              <a:rPr lang="zh-CN" altLang="en-US" u="none" dirty="0">
                <a:solidFill>
                  <a:srgbClr val="000000"/>
                </a:solidFill>
              </a:rPr>
              <a:t>东西这些普通的事情对我来说都是困难的。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298" name="Text Box 2"/>
          <p:cNvSpPr txBox="1">
            <a:spLocks noChangeArrowheads="1"/>
          </p:cNvSpPr>
          <p:nvPr/>
        </p:nvSpPr>
        <p:spPr bwMode="auto">
          <a:xfrm>
            <a:off x="174626" y="831764"/>
            <a:ext cx="8691563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u="none">
                <a:solidFill>
                  <a:srgbClr val="000000"/>
                </a:solidFill>
              </a:rPr>
              <a:t>*Tom can’t wait to </a:t>
            </a:r>
            <a:r>
              <a:rPr lang="en-US" altLang="zh-CN" u="none">
                <a:solidFill>
                  <a:srgbClr val="0000FF"/>
                </a:solidFill>
              </a:rPr>
              <a:t>open</a:t>
            </a:r>
            <a:r>
              <a:rPr lang="en-US" altLang="zh-CN" u="none">
                <a:solidFill>
                  <a:srgbClr val="000000"/>
                </a:solidFill>
              </a:rPr>
              <a:t> his gift box. </a:t>
            </a:r>
          </a:p>
          <a:p>
            <a:r>
              <a:rPr lang="zh-CN" altLang="en-US" u="none">
                <a:solidFill>
                  <a:srgbClr val="000000"/>
                </a:solidFill>
              </a:rPr>
              <a:t>汤姆迫不及待要打开礼品盒。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058" name="Text Box 2"/>
          <p:cNvSpPr txBox="1">
            <a:spLocks noChangeArrowheads="1"/>
          </p:cNvSpPr>
          <p:nvPr/>
        </p:nvSpPr>
        <p:spPr bwMode="auto">
          <a:xfrm>
            <a:off x="203201" y="787461"/>
            <a:ext cx="869156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【</a:t>
            </a:r>
            <a:r>
              <a:rPr lang="zh-CN" altLang="en-US" u="none">
                <a:solidFill>
                  <a:srgbClr val="FF0000"/>
                </a:solidFill>
              </a:rPr>
              <a:t>妙辨异同</a:t>
            </a:r>
            <a:r>
              <a:rPr lang="en-US" altLang="zh-CN" u="none">
                <a:solidFill>
                  <a:srgbClr val="FF0000"/>
                </a:solidFill>
              </a:rPr>
              <a:t>】</a:t>
            </a:r>
            <a:r>
              <a:rPr lang="en-US" altLang="zh-CN" u="none">
                <a:solidFill>
                  <a:srgbClr val="000000"/>
                </a:solidFill>
              </a:rPr>
              <a:t>open/turn on</a:t>
            </a:r>
            <a:r>
              <a:rPr lang="zh-CN" altLang="en-US" u="none">
                <a:solidFill>
                  <a:srgbClr val="000000"/>
                </a:solidFill>
              </a:rPr>
              <a:t>的辨析</a:t>
            </a:r>
          </a:p>
        </p:txBody>
      </p:sp>
      <p:graphicFrame>
        <p:nvGraphicFramePr>
          <p:cNvPr id="1069090" name="Group 34"/>
          <p:cNvGraphicFramePr>
            <a:graphicFrameLocks noGrp="1"/>
          </p:cNvGraphicFramePr>
          <p:nvPr/>
        </p:nvGraphicFramePr>
        <p:xfrm>
          <a:off x="433389" y="1637803"/>
          <a:ext cx="7896225" cy="1701256"/>
        </p:xfrm>
        <a:graphic>
          <a:graphicData uri="http://schemas.openxmlformats.org/drawingml/2006/table">
            <a:tbl>
              <a:tblPr/>
              <a:tblGrid>
                <a:gridCol w="1631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4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0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open</a:t>
                      </a:r>
                      <a:endParaRPr kumimoji="0" lang="en-US" altLang="zh-CN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1159" marB="4115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指打开门、窗、箱子、盒子等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其反义词为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close</a:t>
                      </a:r>
                      <a:endParaRPr kumimoji="0" lang="en-US" altLang="zh-CN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1159" marB="411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0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turn on</a:t>
                      </a:r>
                      <a:endParaRPr kumimoji="0" lang="en-US" altLang="zh-CN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1159" marB="4115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指打开电灯、电视、电脑等的电源或自来水开关等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其反义词为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turn off</a:t>
                      </a:r>
                      <a:endParaRPr kumimoji="0" lang="en-US" altLang="zh-CN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1159" marB="411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082" name="Text Box 2"/>
          <p:cNvSpPr txBox="1">
            <a:spLocks noChangeArrowheads="1"/>
          </p:cNvSpPr>
          <p:nvPr/>
        </p:nvSpPr>
        <p:spPr bwMode="auto">
          <a:xfrm>
            <a:off x="203201" y="645975"/>
            <a:ext cx="8691563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【</a:t>
            </a:r>
            <a:r>
              <a:rPr lang="zh-CN" altLang="en-US" u="none">
                <a:solidFill>
                  <a:srgbClr val="FF0000"/>
                </a:solidFill>
              </a:rPr>
              <a:t>一言辨异</a:t>
            </a:r>
            <a:r>
              <a:rPr lang="en-US" altLang="zh-CN" u="none">
                <a:solidFill>
                  <a:srgbClr val="FF0000"/>
                </a:solidFill>
              </a:rPr>
              <a:t>】</a:t>
            </a:r>
            <a:endParaRPr lang="en-US" altLang="zh-CN" u="none">
              <a:solidFill>
                <a:srgbClr val="000000"/>
              </a:solidFill>
            </a:endParaRPr>
          </a:p>
          <a:p>
            <a:r>
              <a:rPr lang="en-US" altLang="zh-CN" u="none">
                <a:solidFill>
                  <a:srgbClr val="000000"/>
                </a:solidFill>
              </a:rPr>
              <a:t>He </a:t>
            </a:r>
            <a:r>
              <a:rPr lang="en-US" altLang="zh-CN" u="none">
                <a:solidFill>
                  <a:srgbClr val="0000FF"/>
                </a:solidFill>
              </a:rPr>
              <a:t>opened</a:t>
            </a:r>
            <a:r>
              <a:rPr lang="en-US" altLang="zh-CN" u="none">
                <a:solidFill>
                  <a:srgbClr val="000000"/>
                </a:solidFill>
              </a:rPr>
              <a:t> the door, went into the room and </a:t>
            </a:r>
            <a:r>
              <a:rPr lang="en-US" altLang="zh-CN" u="none">
                <a:solidFill>
                  <a:srgbClr val="0000FF"/>
                </a:solidFill>
              </a:rPr>
              <a:t>turned on</a:t>
            </a:r>
            <a:r>
              <a:rPr lang="en-US" altLang="zh-CN" u="none">
                <a:solidFill>
                  <a:srgbClr val="000000"/>
                </a:solidFill>
              </a:rPr>
              <a:t> the light. </a:t>
            </a:r>
            <a:r>
              <a:rPr lang="zh-CN" altLang="en-US" u="none">
                <a:solidFill>
                  <a:srgbClr val="000000"/>
                </a:solidFill>
              </a:rPr>
              <a:t>他打开门</a:t>
            </a:r>
            <a:r>
              <a:rPr lang="en-US" altLang="zh-CN" u="none">
                <a:solidFill>
                  <a:srgbClr val="000000"/>
                </a:solidFill>
              </a:rPr>
              <a:t>, </a:t>
            </a:r>
            <a:r>
              <a:rPr lang="zh-CN" altLang="en-US" u="none">
                <a:solidFill>
                  <a:srgbClr val="000000"/>
                </a:solidFill>
              </a:rPr>
              <a:t>进入房间</a:t>
            </a:r>
            <a:r>
              <a:rPr lang="en-US" altLang="zh-CN" u="none">
                <a:solidFill>
                  <a:srgbClr val="000000"/>
                </a:solidFill>
              </a:rPr>
              <a:t>, </a:t>
            </a:r>
            <a:r>
              <a:rPr lang="zh-CN" altLang="en-US" u="none">
                <a:solidFill>
                  <a:srgbClr val="000000"/>
                </a:solidFill>
              </a:rPr>
              <a:t>开了灯。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106" name="Text Box 2"/>
          <p:cNvSpPr txBox="1">
            <a:spLocks noChangeArrowheads="1"/>
          </p:cNvSpPr>
          <p:nvPr/>
        </p:nvSpPr>
        <p:spPr bwMode="auto">
          <a:xfrm>
            <a:off x="203200" y="645975"/>
            <a:ext cx="91821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【</a:t>
            </a:r>
            <a:r>
              <a:rPr lang="zh-CN" altLang="en-US" u="none">
                <a:solidFill>
                  <a:srgbClr val="FF0000"/>
                </a:solidFill>
              </a:rPr>
              <a:t>即学活用</a:t>
            </a:r>
            <a:r>
              <a:rPr lang="en-US" altLang="zh-CN" u="none">
                <a:solidFill>
                  <a:srgbClr val="FF0000"/>
                </a:solidFill>
              </a:rPr>
              <a:t>】</a:t>
            </a:r>
            <a:r>
              <a:rPr lang="zh-CN" altLang="en-US" u="none">
                <a:solidFill>
                  <a:srgbClr val="000000"/>
                </a:solidFill>
              </a:rPr>
              <a:t>选词填空</a:t>
            </a:r>
          </a:p>
          <a:p>
            <a:pPr algn="l"/>
            <a:r>
              <a:rPr lang="zh-CN" altLang="en-US" u="none">
                <a:solidFill>
                  <a:srgbClr val="000000"/>
                </a:solidFill>
              </a:rPr>
              <a:t>①</a:t>
            </a:r>
            <a:r>
              <a:rPr lang="en-US" altLang="zh-CN" u="none">
                <a:solidFill>
                  <a:srgbClr val="000000"/>
                </a:solidFill>
              </a:rPr>
              <a:t>Could you help me _____ (turn on/open)the window, </a:t>
            </a:r>
          </a:p>
          <a:p>
            <a:pPr algn="l"/>
            <a:r>
              <a:rPr lang="en-US" altLang="zh-CN" u="none">
                <a:solidFill>
                  <a:srgbClr val="000000"/>
                </a:solidFill>
              </a:rPr>
              <a:t>please? </a:t>
            </a:r>
          </a:p>
          <a:p>
            <a:pPr algn="l"/>
            <a:r>
              <a:rPr lang="en-US" altLang="zh-CN" u="none">
                <a:solidFill>
                  <a:srgbClr val="000000"/>
                </a:solidFill>
              </a:rPr>
              <a:t>②It’s too dark. ________(turn on/open)the light, please.</a:t>
            </a:r>
            <a:r>
              <a:rPr lang="en-US" altLang="zh-CN" u="none"/>
              <a:t> </a:t>
            </a:r>
          </a:p>
        </p:txBody>
      </p:sp>
      <p:sp>
        <p:nvSpPr>
          <p:cNvPr id="1071107" name="Text Box 3"/>
          <p:cNvSpPr txBox="1">
            <a:spLocks noChangeArrowheads="1"/>
          </p:cNvSpPr>
          <p:nvPr/>
        </p:nvSpPr>
        <p:spPr bwMode="auto">
          <a:xfrm>
            <a:off x="3146425" y="1102078"/>
            <a:ext cx="178435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open</a:t>
            </a:r>
          </a:p>
        </p:txBody>
      </p:sp>
      <p:sp>
        <p:nvSpPr>
          <p:cNvPr id="1071108" name="Text Box 4"/>
          <p:cNvSpPr txBox="1">
            <a:spLocks noChangeArrowheads="1"/>
          </p:cNvSpPr>
          <p:nvPr/>
        </p:nvSpPr>
        <p:spPr bwMode="auto">
          <a:xfrm>
            <a:off x="2039939" y="2256828"/>
            <a:ext cx="280352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Turn 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71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71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1107" grpId="0" autoUpdateAnimBg="0"/>
      <p:bldP spid="107110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273" name="Text Box 17"/>
          <p:cNvSpPr txBox="1">
            <a:spLocks noChangeArrowheads="1"/>
          </p:cNvSpPr>
          <p:nvPr/>
        </p:nvSpPr>
        <p:spPr bwMode="auto">
          <a:xfrm>
            <a:off x="203201" y="678845"/>
            <a:ext cx="9344025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u="none" dirty="0">
                <a:solidFill>
                  <a:srgbClr val="000000"/>
                </a:solidFill>
              </a:rPr>
              <a:t>4. What would it be like to be _____ (</a:t>
            </a:r>
            <a:r>
              <a:rPr lang="zh-CN" altLang="en-US" u="none" dirty="0">
                <a:solidFill>
                  <a:srgbClr val="000000"/>
                </a:solidFill>
              </a:rPr>
              <a:t>失明的</a:t>
            </a:r>
            <a:r>
              <a:rPr lang="en-US" altLang="zh-CN" u="none" dirty="0">
                <a:solidFill>
                  <a:srgbClr val="000000"/>
                </a:solidFill>
              </a:rPr>
              <a:t>)or ____(</a:t>
            </a:r>
            <a:r>
              <a:rPr lang="zh-CN" altLang="en-US" u="none" dirty="0">
                <a:solidFill>
                  <a:srgbClr val="000000"/>
                </a:solidFill>
              </a:rPr>
              <a:t>聋</a:t>
            </a:r>
          </a:p>
          <a:p>
            <a:pPr algn="l"/>
            <a:r>
              <a:rPr lang="zh-CN" altLang="en-US" u="none" dirty="0">
                <a:solidFill>
                  <a:srgbClr val="000000"/>
                </a:solidFill>
              </a:rPr>
              <a:t>的</a:t>
            </a:r>
            <a:r>
              <a:rPr lang="en-US" altLang="zh-CN" u="none" dirty="0">
                <a:solidFill>
                  <a:srgbClr val="000000"/>
                </a:solidFill>
              </a:rPr>
              <a:t>)? </a:t>
            </a:r>
          </a:p>
          <a:p>
            <a:pPr algn="l"/>
            <a:r>
              <a:rPr lang="en-US" altLang="zh-CN" u="none" dirty="0">
                <a:solidFill>
                  <a:srgbClr val="000000"/>
                </a:solidFill>
              </a:rPr>
              <a:t>5. Or _______ (</a:t>
            </a:r>
            <a:r>
              <a:rPr lang="zh-CN" altLang="en-US" u="none" dirty="0">
                <a:solidFill>
                  <a:srgbClr val="000000"/>
                </a:solidFill>
              </a:rPr>
              <a:t>想象</a:t>
            </a:r>
            <a:r>
              <a:rPr lang="en-US" altLang="zh-CN" u="none" dirty="0">
                <a:solidFill>
                  <a:srgbClr val="000000"/>
                </a:solidFill>
              </a:rPr>
              <a:t>)you can’t walk or use your hands </a:t>
            </a:r>
          </a:p>
          <a:p>
            <a:pPr algn="l"/>
            <a:r>
              <a:rPr lang="en-US" altLang="zh-CN" u="none" dirty="0">
                <a:solidFill>
                  <a:srgbClr val="000000"/>
                </a:solidFill>
              </a:rPr>
              <a:t>easily. </a:t>
            </a:r>
          </a:p>
          <a:p>
            <a:pPr algn="l"/>
            <a:r>
              <a:rPr lang="en-US" altLang="zh-CN" u="none" dirty="0">
                <a:solidFill>
                  <a:srgbClr val="000000"/>
                </a:solidFill>
              </a:rPr>
              <a:t>6. Most people would never think about this, but many</a:t>
            </a:r>
          </a:p>
          <a:p>
            <a:pPr algn="l"/>
            <a:r>
              <a:rPr lang="en-US" altLang="zh-CN" u="none" dirty="0">
                <a:solidFill>
                  <a:srgbClr val="000000"/>
                </a:solidFill>
              </a:rPr>
              <a:t>people have these __________(</a:t>
            </a:r>
            <a:r>
              <a:rPr lang="zh-CN" altLang="en-US" u="none" dirty="0">
                <a:solidFill>
                  <a:srgbClr val="000000"/>
                </a:solidFill>
              </a:rPr>
              <a:t>困难</a:t>
            </a:r>
            <a:r>
              <a:rPr lang="en-US" altLang="zh-CN" u="none" dirty="0">
                <a:solidFill>
                  <a:srgbClr val="000000"/>
                </a:solidFill>
              </a:rPr>
              <a:t>).</a:t>
            </a:r>
            <a:r>
              <a:rPr lang="en-US" altLang="zh-CN" u="none" dirty="0"/>
              <a:t> </a:t>
            </a:r>
          </a:p>
        </p:txBody>
      </p:sp>
      <p:sp>
        <p:nvSpPr>
          <p:cNvPr id="864274" name="Text Box 18"/>
          <p:cNvSpPr txBox="1">
            <a:spLocks noChangeArrowheads="1"/>
          </p:cNvSpPr>
          <p:nvPr/>
        </p:nvSpPr>
        <p:spPr bwMode="auto">
          <a:xfrm>
            <a:off x="4437064" y="553285"/>
            <a:ext cx="166687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blind</a:t>
            </a:r>
          </a:p>
        </p:txBody>
      </p:sp>
      <p:sp>
        <p:nvSpPr>
          <p:cNvPr id="864275" name="Text Box 19"/>
          <p:cNvSpPr txBox="1">
            <a:spLocks noChangeArrowheads="1"/>
          </p:cNvSpPr>
          <p:nvPr/>
        </p:nvSpPr>
        <p:spPr bwMode="auto">
          <a:xfrm>
            <a:off x="7185025" y="553285"/>
            <a:ext cx="142875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deaf</a:t>
            </a:r>
          </a:p>
        </p:txBody>
      </p:sp>
      <p:sp>
        <p:nvSpPr>
          <p:cNvPr id="864276" name="Text Box 20"/>
          <p:cNvSpPr txBox="1">
            <a:spLocks noChangeArrowheads="1"/>
          </p:cNvSpPr>
          <p:nvPr/>
        </p:nvSpPr>
        <p:spPr bwMode="auto">
          <a:xfrm>
            <a:off x="604839" y="1708036"/>
            <a:ext cx="237172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imagine</a:t>
            </a:r>
          </a:p>
        </p:txBody>
      </p:sp>
      <p:sp>
        <p:nvSpPr>
          <p:cNvPr id="864277" name="Text Box 21"/>
          <p:cNvSpPr txBox="1">
            <a:spLocks noChangeArrowheads="1"/>
          </p:cNvSpPr>
          <p:nvPr/>
        </p:nvSpPr>
        <p:spPr bwMode="auto">
          <a:xfrm>
            <a:off x="2401889" y="3445879"/>
            <a:ext cx="304482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difficulties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6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6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6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4274" grpId="0" autoUpdateAnimBg="0"/>
      <p:bldP spid="864275" grpId="0" autoUpdateAnimBg="0"/>
      <p:bldP spid="864276" grpId="0" autoUpdateAnimBg="0"/>
      <p:bldP spid="864277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130" name="Text Box 2"/>
          <p:cNvSpPr txBox="1">
            <a:spLocks noChangeArrowheads="1"/>
          </p:cNvSpPr>
          <p:nvPr/>
        </p:nvSpPr>
        <p:spPr bwMode="auto">
          <a:xfrm>
            <a:off x="203201" y="645975"/>
            <a:ext cx="8691563" cy="295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u="none" dirty="0">
                <a:solidFill>
                  <a:srgbClr val="FF0000"/>
                </a:solidFill>
              </a:rPr>
              <a:t>考点</a:t>
            </a:r>
            <a:r>
              <a:rPr lang="en-US" altLang="zh-CN" sz="2400" u="none" dirty="0">
                <a:solidFill>
                  <a:srgbClr val="FF0000"/>
                </a:solidFill>
              </a:rPr>
              <a:t>2</a:t>
            </a:r>
            <a:r>
              <a:rPr lang="en-US" altLang="zh-CN" sz="2400" u="none" dirty="0"/>
              <a:t>   </a:t>
            </a:r>
            <a:r>
              <a:rPr lang="en-US" altLang="zh-CN" sz="2400" u="none" dirty="0">
                <a:solidFill>
                  <a:srgbClr val="000000"/>
                </a:solidFill>
              </a:rPr>
              <a:t>excited</a:t>
            </a:r>
            <a:r>
              <a:rPr lang="en-US" altLang="zh-CN" sz="2400" i="1" u="none" dirty="0">
                <a:solidFill>
                  <a:srgbClr val="000000"/>
                </a:solidFill>
              </a:rPr>
              <a:t> adj.</a:t>
            </a:r>
            <a:r>
              <a:rPr lang="en-US" altLang="zh-CN" sz="2400" u="none" dirty="0">
                <a:solidFill>
                  <a:srgbClr val="000000"/>
                </a:solidFill>
              </a:rPr>
              <a:t> </a:t>
            </a:r>
            <a:r>
              <a:rPr lang="zh-CN" altLang="en-US" sz="2400" u="none" dirty="0">
                <a:solidFill>
                  <a:srgbClr val="000000"/>
                </a:solidFill>
              </a:rPr>
              <a:t>激动的</a:t>
            </a:r>
            <a:r>
              <a:rPr lang="en-US" altLang="zh-CN" sz="2400" u="none" dirty="0">
                <a:solidFill>
                  <a:srgbClr val="000000"/>
                </a:solidFill>
              </a:rPr>
              <a:t>;</a:t>
            </a:r>
            <a:r>
              <a:rPr lang="zh-CN" altLang="en-US" sz="2400" u="none" dirty="0">
                <a:solidFill>
                  <a:srgbClr val="000000"/>
                </a:solidFill>
              </a:rPr>
              <a:t>兴奋的</a:t>
            </a:r>
          </a:p>
          <a:p>
            <a:r>
              <a:rPr lang="zh-CN" altLang="en-US" sz="2400" u="none" dirty="0">
                <a:solidFill>
                  <a:srgbClr val="000000"/>
                </a:solidFill>
              </a:rPr>
              <a:t>*</a:t>
            </a:r>
            <a:r>
              <a:rPr lang="en-US" altLang="zh-CN" sz="2400" u="none" dirty="0">
                <a:solidFill>
                  <a:srgbClr val="000000"/>
                </a:solidFill>
              </a:rPr>
              <a:t>I love animals and I was </a:t>
            </a:r>
            <a:r>
              <a:rPr lang="en-US" altLang="zh-CN" sz="2400" u="none" dirty="0">
                <a:solidFill>
                  <a:srgbClr val="0000FF"/>
                </a:solidFill>
              </a:rPr>
              <a:t>excited </a:t>
            </a:r>
            <a:r>
              <a:rPr lang="en-US" altLang="zh-CN" sz="2400" u="none" dirty="0">
                <a:solidFill>
                  <a:srgbClr val="000000"/>
                </a:solidFill>
              </a:rPr>
              <a:t>about the idea of having a dog. </a:t>
            </a:r>
          </a:p>
          <a:p>
            <a:r>
              <a:rPr lang="zh-CN" altLang="en-US" sz="2400" u="none" dirty="0">
                <a:solidFill>
                  <a:srgbClr val="000000"/>
                </a:solidFill>
              </a:rPr>
              <a:t>我喜爱动物</a:t>
            </a:r>
            <a:r>
              <a:rPr lang="en-US" altLang="zh-CN" sz="2400" u="none" dirty="0">
                <a:solidFill>
                  <a:srgbClr val="000000"/>
                </a:solidFill>
              </a:rPr>
              <a:t>, </a:t>
            </a:r>
            <a:r>
              <a:rPr lang="zh-CN" altLang="en-US" sz="2400" u="none" dirty="0">
                <a:solidFill>
                  <a:srgbClr val="000000"/>
                </a:solidFill>
              </a:rPr>
              <a:t>并且对拥有一只狗的主意感到兴奋。</a:t>
            </a:r>
          </a:p>
          <a:p>
            <a:r>
              <a:rPr lang="zh-CN" altLang="en-US" sz="2400" u="none" dirty="0">
                <a:solidFill>
                  <a:srgbClr val="000000"/>
                </a:solidFill>
              </a:rPr>
              <a:t>*</a:t>
            </a:r>
            <a:r>
              <a:rPr lang="en-US" altLang="zh-CN" sz="2400" u="none" dirty="0">
                <a:solidFill>
                  <a:srgbClr val="000000"/>
                </a:solidFill>
              </a:rPr>
              <a:t>When I drink coffee, I’ll get </a:t>
            </a:r>
            <a:r>
              <a:rPr lang="en-US" altLang="zh-CN" sz="2400" u="none" dirty="0">
                <a:solidFill>
                  <a:srgbClr val="0000FF"/>
                </a:solidFill>
              </a:rPr>
              <a:t>excited </a:t>
            </a:r>
            <a:r>
              <a:rPr lang="en-US" altLang="zh-CN" sz="2400" u="none" dirty="0">
                <a:solidFill>
                  <a:srgbClr val="000000"/>
                </a:solidFill>
              </a:rPr>
              <a:t>and can’t sleep well. </a:t>
            </a:r>
          </a:p>
          <a:p>
            <a:r>
              <a:rPr lang="zh-CN" altLang="en-US" sz="2400" u="none" dirty="0">
                <a:solidFill>
                  <a:srgbClr val="000000"/>
                </a:solidFill>
              </a:rPr>
              <a:t>当我喝了咖啡后</a:t>
            </a:r>
            <a:r>
              <a:rPr lang="en-US" altLang="zh-CN" sz="2400" u="none" dirty="0">
                <a:solidFill>
                  <a:srgbClr val="000000"/>
                </a:solidFill>
              </a:rPr>
              <a:t>, </a:t>
            </a:r>
            <a:r>
              <a:rPr lang="zh-CN" altLang="en-US" sz="2400" u="none" dirty="0">
                <a:solidFill>
                  <a:srgbClr val="000000"/>
                </a:solidFill>
              </a:rPr>
              <a:t>我会很兴奋而睡不好觉。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154" name="Text Box 2"/>
          <p:cNvSpPr txBox="1">
            <a:spLocks noChangeArrowheads="1"/>
          </p:cNvSpPr>
          <p:nvPr/>
        </p:nvSpPr>
        <p:spPr bwMode="auto">
          <a:xfrm>
            <a:off x="203201" y="645975"/>
            <a:ext cx="8691563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u="none">
                <a:solidFill>
                  <a:srgbClr val="000000"/>
                </a:solidFill>
              </a:rPr>
              <a:t>*It was the most </a:t>
            </a:r>
            <a:r>
              <a:rPr lang="en-US" altLang="zh-CN" u="none">
                <a:solidFill>
                  <a:srgbClr val="0000FF"/>
                </a:solidFill>
              </a:rPr>
              <a:t>exciting</a:t>
            </a:r>
            <a:r>
              <a:rPr lang="en-US" altLang="zh-CN" u="none">
                <a:solidFill>
                  <a:srgbClr val="000000"/>
                </a:solidFill>
              </a:rPr>
              <a:t> holiday I’ve ever had. </a:t>
            </a:r>
          </a:p>
          <a:p>
            <a:r>
              <a:rPr lang="zh-CN" altLang="en-US" u="none">
                <a:solidFill>
                  <a:srgbClr val="000000"/>
                </a:solidFill>
              </a:rPr>
              <a:t>那是我经历的最令人兴奋的假期。</a:t>
            </a:r>
          </a:p>
          <a:p>
            <a:r>
              <a:rPr lang="zh-CN" altLang="en-US" u="none">
                <a:solidFill>
                  <a:srgbClr val="000000"/>
                </a:solidFill>
              </a:rPr>
              <a:t>*</a:t>
            </a:r>
            <a:r>
              <a:rPr lang="en-US" altLang="zh-CN" u="none">
                <a:solidFill>
                  <a:srgbClr val="000000"/>
                </a:solidFill>
              </a:rPr>
              <a:t>Her voice rose in </a:t>
            </a:r>
            <a:r>
              <a:rPr lang="en-US" altLang="zh-CN" u="none">
                <a:solidFill>
                  <a:srgbClr val="0000FF"/>
                </a:solidFill>
              </a:rPr>
              <a:t>excitement</a:t>
            </a:r>
            <a:r>
              <a:rPr lang="en-US" altLang="zh-CN" u="none">
                <a:solidFill>
                  <a:srgbClr val="000000"/>
                </a:solidFill>
              </a:rPr>
              <a:t>. </a:t>
            </a:r>
            <a:r>
              <a:rPr lang="zh-CN" altLang="en-US" u="none">
                <a:solidFill>
                  <a:srgbClr val="000000"/>
                </a:solidFill>
              </a:rPr>
              <a:t>她激动得提高了嗓门。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178" name="Text Box 2"/>
          <p:cNvSpPr txBox="1">
            <a:spLocks noChangeArrowheads="1"/>
          </p:cNvSpPr>
          <p:nvPr/>
        </p:nvSpPr>
        <p:spPr bwMode="auto">
          <a:xfrm>
            <a:off x="203201" y="645975"/>
            <a:ext cx="8691563" cy="576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u="none" dirty="0">
                <a:solidFill>
                  <a:srgbClr val="FF0000"/>
                </a:solidFill>
              </a:rPr>
              <a:t>【</a:t>
            </a:r>
            <a:r>
              <a:rPr lang="zh-CN" altLang="en-US" sz="2400" u="none" dirty="0">
                <a:solidFill>
                  <a:srgbClr val="FF0000"/>
                </a:solidFill>
              </a:rPr>
              <a:t>妙辨异</a:t>
            </a:r>
            <a:r>
              <a:rPr lang="zh-CN" altLang="en-US" sz="2400" u="none" dirty="0" smtClean="0">
                <a:solidFill>
                  <a:srgbClr val="FF0000"/>
                </a:solidFill>
              </a:rPr>
              <a:t>同</a:t>
            </a:r>
            <a:r>
              <a:rPr lang="en-US" altLang="zh-CN" sz="2400" u="none" dirty="0" smtClean="0">
                <a:solidFill>
                  <a:srgbClr val="FF0000"/>
                </a:solidFill>
              </a:rPr>
              <a:t>】</a:t>
            </a:r>
            <a:r>
              <a:rPr lang="zh-CN" altLang="en-US" sz="2400" u="none" dirty="0" smtClean="0">
                <a:solidFill>
                  <a:srgbClr val="000000"/>
                </a:solidFill>
              </a:rPr>
              <a:t>　</a:t>
            </a:r>
            <a:r>
              <a:rPr lang="en-US" altLang="zh-CN" sz="2400" u="none" dirty="0" smtClean="0">
                <a:solidFill>
                  <a:srgbClr val="000000"/>
                </a:solidFill>
              </a:rPr>
              <a:t>excite</a:t>
            </a:r>
            <a:r>
              <a:rPr lang="en-US" altLang="zh-CN" sz="2400" u="none" dirty="0">
                <a:solidFill>
                  <a:srgbClr val="000000"/>
                </a:solidFill>
              </a:rPr>
              <a:t>, excited, exciting</a:t>
            </a:r>
            <a:r>
              <a:rPr lang="zh-CN" altLang="en-US" sz="2400" u="none" dirty="0">
                <a:solidFill>
                  <a:srgbClr val="000000"/>
                </a:solidFill>
              </a:rPr>
              <a:t>与</a:t>
            </a:r>
            <a:r>
              <a:rPr lang="en-US" altLang="zh-CN" sz="2400" u="none" dirty="0">
                <a:solidFill>
                  <a:srgbClr val="000000"/>
                </a:solidFill>
              </a:rPr>
              <a:t>excitement</a:t>
            </a:r>
            <a:r>
              <a:rPr lang="zh-CN" altLang="en-US" sz="2400" u="none" dirty="0">
                <a:solidFill>
                  <a:srgbClr val="000000"/>
                </a:solidFill>
              </a:rPr>
              <a:t>的辨析</a:t>
            </a:r>
          </a:p>
        </p:txBody>
      </p:sp>
      <p:graphicFrame>
        <p:nvGraphicFramePr>
          <p:cNvPr id="1074248" name="Group 72"/>
          <p:cNvGraphicFramePr>
            <a:graphicFrameLocks noGrp="1"/>
          </p:cNvGraphicFramePr>
          <p:nvPr/>
        </p:nvGraphicFramePr>
        <p:xfrm>
          <a:off x="287338" y="1947928"/>
          <a:ext cx="8691562" cy="2936040"/>
        </p:xfrm>
        <a:graphic>
          <a:graphicData uri="http://schemas.openxmlformats.org/drawingml/2006/table">
            <a:tbl>
              <a:tblPr/>
              <a:tblGrid>
                <a:gridCol w="1452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64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单　词</a:t>
                      </a:r>
                      <a:endParaRPr kumimoji="0" lang="zh-CN" altLang="en-US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1159" marB="4115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含义及用法</a:t>
                      </a:r>
                      <a:endParaRPr kumimoji="0" lang="zh-CN" altLang="en-US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1159" marB="411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0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excite</a:t>
                      </a:r>
                      <a:endParaRPr kumimoji="0" lang="en-US" altLang="zh-CN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1159" marB="4115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及物动词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意为</a:t>
                      </a: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-BZ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使激动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使兴奋</a:t>
                      </a: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-BZ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后面可以直接接宾语</a:t>
                      </a:r>
                      <a:endParaRPr kumimoji="0" lang="zh-CN" altLang="en-US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1159" marB="411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excited</a:t>
                      </a:r>
                      <a:endParaRPr kumimoji="0" lang="en-US" altLang="zh-CN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1159" marB="4115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形容词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意为</a:t>
                      </a: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-BZ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激动的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兴奋的</a:t>
                      </a: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-BZ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常用来修饰人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常用短语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 ①be excited about</a:t>
                      </a: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对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-BZ"/>
                          <a:ea typeface="宋体" panose="02010600030101010101" pitchFamily="2" charset="-122"/>
                        </a:rPr>
                        <a:t>……</a:t>
                      </a: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感到激动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兴奋</a:t>
                      </a: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②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 excited by</a:t>
                      </a: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被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-BZ"/>
                          <a:ea typeface="宋体" panose="02010600030101010101" pitchFamily="2" charset="-122"/>
                        </a:rPr>
                        <a:t>……</a:t>
                      </a: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激动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兴奋</a:t>
                      </a: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③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become/get excited</a:t>
                      </a: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变得兴奋</a:t>
                      </a:r>
                      <a:endParaRPr kumimoji="0" lang="zh-CN" altLang="en-US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1159" marB="411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0345" name="Group 25"/>
          <p:cNvGraphicFramePr>
            <a:graphicFrameLocks noGrp="1"/>
          </p:cNvGraphicFramePr>
          <p:nvPr/>
        </p:nvGraphicFramePr>
        <p:xfrm>
          <a:off x="287338" y="1454872"/>
          <a:ext cx="8691562" cy="1783576"/>
        </p:xfrm>
        <a:graphic>
          <a:graphicData uri="http://schemas.openxmlformats.org/drawingml/2006/table">
            <a:tbl>
              <a:tblPr/>
              <a:tblGrid>
                <a:gridCol w="1984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7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64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单　词</a:t>
                      </a:r>
                      <a:endParaRPr kumimoji="0" lang="zh-CN" altLang="en-US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1159" marB="4115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含义及用法</a:t>
                      </a:r>
                      <a:endParaRPr kumimoji="0" lang="zh-CN" altLang="en-US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1159" marB="411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0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exciting</a:t>
                      </a:r>
                      <a:endParaRPr kumimoji="0" lang="en-US" altLang="zh-CN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1159" marB="4115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形容词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意为</a:t>
                      </a: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-BZ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令人激动的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令人兴奋的</a:t>
                      </a: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-BZ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常用来修饰物</a:t>
                      </a:r>
                      <a:endParaRPr kumimoji="0" lang="zh-CN" altLang="en-US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1159" marB="411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4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excitement</a:t>
                      </a:r>
                      <a:endParaRPr kumimoji="0" lang="en-US" altLang="zh-CN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1159" marB="4115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名词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意为</a:t>
                      </a: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-BZ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兴奋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激动</a:t>
                      </a: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-BZ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”</a:t>
                      </a:r>
                      <a:endParaRPr kumimoji="0" lang="zh-CN" altLang="en-US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1159" marB="411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02" name="Text Box 2"/>
          <p:cNvSpPr txBox="1">
            <a:spLocks noChangeArrowheads="1"/>
          </p:cNvSpPr>
          <p:nvPr/>
        </p:nvSpPr>
        <p:spPr bwMode="auto">
          <a:xfrm>
            <a:off x="203201" y="645975"/>
            <a:ext cx="9242425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【</a:t>
            </a:r>
            <a:r>
              <a:rPr lang="zh-CN" altLang="en-US" u="none">
                <a:solidFill>
                  <a:srgbClr val="FF0000"/>
                </a:solidFill>
              </a:rPr>
              <a:t>即学活用</a:t>
            </a:r>
            <a:r>
              <a:rPr lang="en-US" altLang="zh-CN" u="none">
                <a:solidFill>
                  <a:srgbClr val="FF0000"/>
                </a:solidFill>
              </a:rPr>
              <a:t>】</a:t>
            </a:r>
            <a:endParaRPr lang="en-US" altLang="zh-CN" u="none">
              <a:solidFill>
                <a:srgbClr val="000000"/>
              </a:solidFill>
            </a:endParaRPr>
          </a:p>
          <a:p>
            <a:pPr algn="l"/>
            <a:r>
              <a:rPr lang="en-US" altLang="zh-CN" u="none">
                <a:solidFill>
                  <a:srgbClr val="000000"/>
                </a:solidFill>
              </a:rPr>
              <a:t>①What an _______ (excite)experience it was! </a:t>
            </a:r>
          </a:p>
          <a:p>
            <a:pPr algn="l"/>
            <a:r>
              <a:rPr lang="en-US" altLang="zh-CN" u="none">
                <a:solidFill>
                  <a:srgbClr val="000000"/>
                </a:solidFill>
              </a:rPr>
              <a:t>②Everybody was ______(excite)by the news of victory. </a:t>
            </a:r>
          </a:p>
          <a:p>
            <a:pPr algn="l"/>
            <a:r>
              <a:rPr lang="en-US" altLang="zh-CN" u="none">
                <a:solidFill>
                  <a:srgbClr val="000000"/>
                </a:solidFill>
              </a:rPr>
              <a:t>③—What______ news! The Chinese Women’s </a:t>
            </a:r>
          </a:p>
          <a:p>
            <a:pPr algn="l"/>
            <a:r>
              <a:rPr lang="en-US" altLang="zh-CN" u="none">
                <a:solidFill>
                  <a:srgbClr val="000000"/>
                </a:solidFill>
              </a:rPr>
              <a:t>Badminton Team won the Uber Cup again. </a:t>
            </a:r>
          </a:p>
          <a:p>
            <a:pPr algn="l"/>
            <a:r>
              <a:rPr lang="en-US" altLang="zh-CN" u="none">
                <a:solidFill>
                  <a:srgbClr val="000000"/>
                </a:solidFill>
              </a:rPr>
              <a:t>—Really? That’s great! </a:t>
            </a:r>
          </a:p>
          <a:p>
            <a:pPr algn="l"/>
            <a:r>
              <a:rPr lang="en-US" altLang="zh-CN" u="none">
                <a:solidFill>
                  <a:srgbClr val="000000"/>
                </a:solidFill>
              </a:rPr>
              <a:t>A. interesting</a:t>
            </a:r>
            <a:r>
              <a:rPr lang="zh-CN" altLang="en-US" u="none">
                <a:solidFill>
                  <a:srgbClr val="000000"/>
                </a:solidFill>
              </a:rPr>
              <a:t>　</a:t>
            </a:r>
            <a:r>
              <a:rPr lang="en-US" altLang="zh-CN" u="none">
                <a:solidFill>
                  <a:srgbClr val="000000"/>
                </a:solidFill>
              </a:rPr>
              <a:t>B. interested</a:t>
            </a:r>
            <a:r>
              <a:rPr lang="zh-CN" altLang="en-US" u="none">
                <a:solidFill>
                  <a:srgbClr val="000000"/>
                </a:solidFill>
              </a:rPr>
              <a:t>　</a:t>
            </a:r>
            <a:r>
              <a:rPr lang="en-US" altLang="zh-CN" u="none">
                <a:solidFill>
                  <a:srgbClr val="000000"/>
                </a:solidFill>
              </a:rPr>
              <a:t>C. exciting</a:t>
            </a:r>
            <a:r>
              <a:rPr lang="zh-CN" altLang="en-US" u="none">
                <a:solidFill>
                  <a:srgbClr val="000000"/>
                </a:solidFill>
              </a:rPr>
              <a:t>　</a:t>
            </a:r>
            <a:r>
              <a:rPr lang="en-US" altLang="zh-CN" u="none">
                <a:solidFill>
                  <a:srgbClr val="000000"/>
                </a:solidFill>
              </a:rPr>
              <a:t>D. excited</a:t>
            </a:r>
          </a:p>
        </p:txBody>
      </p:sp>
      <p:sp>
        <p:nvSpPr>
          <p:cNvPr id="1075203" name="Text Box 3"/>
          <p:cNvSpPr txBox="1">
            <a:spLocks noChangeArrowheads="1"/>
          </p:cNvSpPr>
          <p:nvPr/>
        </p:nvSpPr>
        <p:spPr bwMode="auto">
          <a:xfrm>
            <a:off x="1412875" y="1102078"/>
            <a:ext cx="253365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exciting</a:t>
            </a:r>
          </a:p>
        </p:txBody>
      </p:sp>
      <p:sp>
        <p:nvSpPr>
          <p:cNvPr id="1075204" name="Text Box 4"/>
          <p:cNvSpPr txBox="1">
            <a:spLocks noChangeArrowheads="1"/>
          </p:cNvSpPr>
          <p:nvPr/>
        </p:nvSpPr>
        <p:spPr bwMode="auto">
          <a:xfrm>
            <a:off x="2436814" y="1673736"/>
            <a:ext cx="231457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excited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75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75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03" grpId="0" autoUpdateAnimBg="0"/>
      <p:bldP spid="1075204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Text Box 2"/>
          <p:cNvSpPr txBox="1">
            <a:spLocks noChangeArrowheads="1"/>
          </p:cNvSpPr>
          <p:nvPr/>
        </p:nvSpPr>
        <p:spPr bwMode="auto">
          <a:xfrm>
            <a:off x="203201" y="645975"/>
            <a:ext cx="8691563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  <a:ea typeface="楷体_GB2312" pitchFamily="49" charset="-122"/>
              </a:rPr>
              <a:t>【</a:t>
            </a:r>
            <a:r>
              <a:rPr lang="zh-CN" altLang="en-US" u="none">
                <a:solidFill>
                  <a:srgbClr val="FF0000"/>
                </a:solidFill>
                <a:ea typeface="楷体_GB2312" pitchFamily="49" charset="-122"/>
              </a:rPr>
              <a:t>解析</a:t>
            </a:r>
            <a:r>
              <a:rPr lang="en-US" altLang="zh-CN" u="none">
                <a:solidFill>
                  <a:srgbClr val="FF0000"/>
                </a:solidFill>
                <a:ea typeface="楷体_GB2312" pitchFamily="49" charset="-122"/>
              </a:rPr>
              <a:t>】</a:t>
            </a:r>
            <a:r>
              <a:rPr lang="zh-CN" altLang="en-US" u="none">
                <a:solidFill>
                  <a:srgbClr val="000000"/>
                </a:solidFill>
                <a:ea typeface="楷体_GB2312" pitchFamily="49" charset="-122"/>
              </a:rPr>
              <a:t>选</a:t>
            </a:r>
            <a:r>
              <a:rPr lang="en-US" altLang="zh-CN" u="none">
                <a:solidFill>
                  <a:srgbClr val="000000"/>
                </a:solidFill>
                <a:ea typeface="楷体_GB2312" pitchFamily="49" charset="-122"/>
              </a:rPr>
              <a:t>C</a:t>
            </a:r>
            <a:r>
              <a:rPr lang="zh-CN" altLang="en-US" u="none">
                <a:solidFill>
                  <a:srgbClr val="000000"/>
                </a:solidFill>
                <a:ea typeface="楷体_GB2312" pitchFamily="49" charset="-122"/>
              </a:rPr>
              <a:t>。考查形容词辨析。</a:t>
            </a:r>
            <a:r>
              <a:rPr lang="en-US" altLang="zh-CN" u="none">
                <a:solidFill>
                  <a:srgbClr val="000000"/>
                </a:solidFill>
                <a:ea typeface="楷体_GB2312" pitchFamily="49" charset="-122"/>
              </a:rPr>
              <a:t>interesting</a:t>
            </a:r>
            <a:r>
              <a:rPr lang="zh-CN" altLang="en-US" u="none">
                <a:solidFill>
                  <a:srgbClr val="000000"/>
                </a:solidFill>
                <a:ea typeface="楷体_GB2312" pitchFamily="49" charset="-122"/>
              </a:rPr>
              <a:t>有趣的</a:t>
            </a:r>
            <a:r>
              <a:rPr lang="en-US" altLang="zh-CN" u="none">
                <a:solidFill>
                  <a:srgbClr val="000000"/>
                </a:solidFill>
                <a:ea typeface="楷体_GB2312" pitchFamily="49" charset="-122"/>
              </a:rPr>
              <a:t>;interested</a:t>
            </a:r>
            <a:r>
              <a:rPr lang="zh-CN" altLang="en-US" u="none">
                <a:solidFill>
                  <a:srgbClr val="000000"/>
                </a:solidFill>
                <a:ea typeface="楷体_GB2312" pitchFamily="49" charset="-122"/>
              </a:rPr>
              <a:t>感兴趣的</a:t>
            </a:r>
            <a:r>
              <a:rPr lang="en-US" altLang="zh-CN" u="none">
                <a:solidFill>
                  <a:srgbClr val="000000"/>
                </a:solidFill>
                <a:ea typeface="楷体_GB2312" pitchFamily="49" charset="-122"/>
              </a:rPr>
              <a:t>;exciting</a:t>
            </a:r>
            <a:r>
              <a:rPr lang="zh-CN" altLang="en-US" u="none">
                <a:solidFill>
                  <a:srgbClr val="000000"/>
                </a:solidFill>
                <a:ea typeface="楷体_GB2312" pitchFamily="49" charset="-122"/>
              </a:rPr>
              <a:t>令人兴奋的</a:t>
            </a:r>
            <a:r>
              <a:rPr lang="en-US" altLang="zh-CN" u="none">
                <a:solidFill>
                  <a:srgbClr val="000000"/>
                </a:solidFill>
                <a:ea typeface="楷体_GB2312" pitchFamily="49" charset="-122"/>
              </a:rPr>
              <a:t>;excited</a:t>
            </a:r>
            <a:r>
              <a:rPr lang="zh-CN" altLang="en-US" u="none">
                <a:solidFill>
                  <a:srgbClr val="000000"/>
                </a:solidFill>
                <a:ea typeface="楷体_GB2312" pitchFamily="49" charset="-122"/>
              </a:rPr>
              <a:t>兴奋的。根据句意“</a:t>
            </a:r>
            <a:r>
              <a:rPr lang="en-US" altLang="zh-CN" u="none">
                <a:solidFill>
                  <a:srgbClr val="000000"/>
                </a:solidFill>
                <a:ea typeface="楷体_GB2312" pitchFamily="49" charset="-122"/>
              </a:rPr>
              <a:t>——</a:t>
            </a:r>
            <a:r>
              <a:rPr lang="zh-CN" altLang="en-US" u="none">
                <a:solidFill>
                  <a:srgbClr val="000000"/>
                </a:solidFill>
                <a:ea typeface="楷体_GB2312" pitchFamily="49" charset="-122"/>
              </a:rPr>
              <a:t>多么令人兴奋的消息啊</a:t>
            </a:r>
            <a:r>
              <a:rPr lang="en-US" altLang="zh-CN" u="none">
                <a:solidFill>
                  <a:srgbClr val="000000"/>
                </a:solidFill>
                <a:ea typeface="楷体_GB2312" pitchFamily="49" charset="-122"/>
              </a:rPr>
              <a:t>! </a:t>
            </a:r>
            <a:r>
              <a:rPr lang="zh-CN" altLang="en-US" u="none">
                <a:solidFill>
                  <a:srgbClr val="000000"/>
                </a:solidFill>
                <a:ea typeface="楷体_GB2312" pitchFamily="49" charset="-122"/>
              </a:rPr>
              <a:t>中国女子羽毛球队再次赢得尤伯杯。</a:t>
            </a:r>
            <a:r>
              <a:rPr lang="en-US" altLang="zh-CN" u="none">
                <a:solidFill>
                  <a:srgbClr val="000000"/>
                </a:solidFill>
                <a:ea typeface="楷体_GB2312" pitchFamily="49" charset="-122"/>
              </a:rPr>
              <a:t>——</a:t>
            </a:r>
            <a:r>
              <a:rPr lang="zh-CN" altLang="en-US" u="none">
                <a:solidFill>
                  <a:srgbClr val="000000"/>
                </a:solidFill>
                <a:ea typeface="楷体_GB2312" pitchFamily="49" charset="-122"/>
              </a:rPr>
              <a:t>真的吗</a:t>
            </a:r>
            <a:r>
              <a:rPr lang="en-US" altLang="zh-CN" u="none">
                <a:solidFill>
                  <a:srgbClr val="000000"/>
                </a:solidFill>
                <a:ea typeface="楷体_GB2312" pitchFamily="49" charset="-122"/>
              </a:rPr>
              <a:t>? </a:t>
            </a:r>
            <a:r>
              <a:rPr lang="zh-CN" altLang="en-US" u="none">
                <a:solidFill>
                  <a:srgbClr val="000000"/>
                </a:solidFill>
                <a:ea typeface="楷体_GB2312" pitchFamily="49" charset="-122"/>
              </a:rPr>
              <a:t>那太好了</a:t>
            </a:r>
            <a:r>
              <a:rPr lang="en-US" altLang="zh-CN" u="none">
                <a:solidFill>
                  <a:srgbClr val="000000"/>
                </a:solidFill>
                <a:ea typeface="楷体_GB2312" pitchFamily="49" charset="-122"/>
              </a:rPr>
              <a:t>! ”</a:t>
            </a:r>
            <a:r>
              <a:rPr lang="zh-CN" altLang="en-US" u="none">
                <a:solidFill>
                  <a:srgbClr val="000000"/>
                </a:solidFill>
                <a:ea typeface="楷体_GB2312" pitchFamily="49" charset="-122"/>
              </a:rPr>
              <a:t>故选</a:t>
            </a:r>
            <a:r>
              <a:rPr lang="en-US" altLang="zh-CN" u="none">
                <a:solidFill>
                  <a:srgbClr val="000000"/>
                </a:solidFill>
                <a:ea typeface="楷体_GB2312" pitchFamily="49" charset="-122"/>
              </a:rPr>
              <a:t>C</a:t>
            </a:r>
            <a:r>
              <a:rPr lang="zh-CN" altLang="en-US" u="none">
                <a:solidFill>
                  <a:srgbClr val="000000"/>
                </a:solidFill>
                <a:ea typeface="楷体_GB2312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362" name="Text Box 2"/>
          <p:cNvSpPr txBox="1">
            <a:spLocks noChangeArrowheads="1"/>
          </p:cNvSpPr>
          <p:nvPr/>
        </p:nvSpPr>
        <p:spPr bwMode="auto">
          <a:xfrm>
            <a:off x="203201" y="653121"/>
            <a:ext cx="9313863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u="none" dirty="0">
                <a:solidFill>
                  <a:srgbClr val="000000"/>
                </a:solidFill>
              </a:rPr>
              <a:t>7. I can’t use my arms or legs well, so normal things </a:t>
            </a:r>
          </a:p>
          <a:p>
            <a:pPr algn="l"/>
            <a:r>
              <a:rPr lang="en-US" altLang="zh-CN" u="none" dirty="0">
                <a:solidFill>
                  <a:srgbClr val="000000"/>
                </a:solidFill>
              </a:rPr>
              <a:t>like answering the telephone, opening and ______ </a:t>
            </a:r>
          </a:p>
          <a:p>
            <a:pPr algn="l"/>
            <a:r>
              <a:rPr lang="en-US" altLang="zh-CN" u="none" dirty="0">
                <a:solidFill>
                  <a:srgbClr val="000000"/>
                </a:solidFill>
              </a:rPr>
              <a:t>_____ (</a:t>
            </a:r>
            <a:r>
              <a:rPr lang="zh-CN" altLang="en-US" u="none" dirty="0">
                <a:solidFill>
                  <a:srgbClr val="000000"/>
                </a:solidFill>
              </a:rPr>
              <a:t>关门</a:t>
            </a:r>
            <a:r>
              <a:rPr lang="en-US" altLang="zh-CN" u="none" dirty="0">
                <a:solidFill>
                  <a:srgbClr val="000000"/>
                </a:solidFill>
              </a:rPr>
              <a:t>), or ________ (</a:t>
            </a:r>
            <a:r>
              <a:rPr lang="zh-CN" altLang="en-US" u="none" dirty="0">
                <a:solidFill>
                  <a:srgbClr val="000000"/>
                </a:solidFill>
              </a:rPr>
              <a:t>提</a:t>
            </a:r>
            <a:r>
              <a:rPr lang="en-US" altLang="zh-CN" u="none" dirty="0">
                <a:solidFill>
                  <a:srgbClr val="000000"/>
                </a:solidFill>
              </a:rPr>
              <a:t>)things are difficult for me. </a:t>
            </a:r>
          </a:p>
          <a:p>
            <a:pPr algn="l"/>
            <a:r>
              <a:rPr lang="en-US" altLang="zh-CN" u="none" dirty="0">
                <a:solidFill>
                  <a:srgbClr val="000000"/>
                </a:solidFill>
              </a:rPr>
              <a:t>8. I love animals and I was ______(</a:t>
            </a:r>
            <a:r>
              <a:rPr lang="zh-CN" altLang="en-US" u="none" dirty="0">
                <a:solidFill>
                  <a:srgbClr val="000000"/>
                </a:solidFill>
              </a:rPr>
              <a:t>兴奋</a:t>
            </a:r>
            <a:r>
              <a:rPr lang="en-US" altLang="zh-CN" u="none" dirty="0">
                <a:solidFill>
                  <a:srgbClr val="000000"/>
                </a:solidFill>
              </a:rPr>
              <a:t>)about the idea </a:t>
            </a:r>
          </a:p>
          <a:p>
            <a:pPr algn="l"/>
            <a:r>
              <a:rPr lang="en-US" altLang="zh-CN" u="none" dirty="0">
                <a:solidFill>
                  <a:srgbClr val="000000"/>
                </a:solidFill>
              </a:rPr>
              <a:t>of having a dog.</a:t>
            </a:r>
            <a:r>
              <a:rPr lang="en-US" altLang="zh-CN" u="none" dirty="0"/>
              <a:t> </a:t>
            </a:r>
          </a:p>
        </p:txBody>
      </p:sp>
      <p:sp>
        <p:nvSpPr>
          <p:cNvPr id="1039363" name="Text Box 3"/>
          <p:cNvSpPr txBox="1">
            <a:spLocks noChangeArrowheads="1"/>
          </p:cNvSpPr>
          <p:nvPr/>
        </p:nvSpPr>
        <p:spPr bwMode="auto">
          <a:xfrm>
            <a:off x="6269039" y="1102078"/>
            <a:ext cx="201612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closing</a:t>
            </a:r>
          </a:p>
        </p:txBody>
      </p:sp>
      <p:sp>
        <p:nvSpPr>
          <p:cNvPr id="1039364" name="Text Box 4"/>
          <p:cNvSpPr txBox="1">
            <a:spLocks noChangeArrowheads="1"/>
          </p:cNvSpPr>
          <p:nvPr/>
        </p:nvSpPr>
        <p:spPr bwMode="auto">
          <a:xfrm>
            <a:off x="-109538" y="1685170"/>
            <a:ext cx="169227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doors</a:t>
            </a:r>
          </a:p>
        </p:txBody>
      </p:sp>
      <p:sp>
        <p:nvSpPr>
          <p:cNvPr id="1039365" name="Text Box 5"/>
          <p:cNvSpPr txBox="1">
            <a:spLocks noChangeArrowheads="1"/>
          </p:cNvSpPr>
          <p:nvPr/>
        </p:nvSpPr>
        <p:spPr bwMode="auto">
          <a:xfrm>
            <a:off x="2327275" y="1685170"/>
            <a:ext cx="243205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carrying</a:t>
            </a:r>
          </a:p>
        </p:txBody>
      </p:sp>
      <p:sp>
        <p:nvSpPr>
          <p:cNvPr id="1039366" name="Text Box 6"/>
          <p:cNvSpPr txBox="1">
            <a:spLocks noChangeArrowheads="1"/>
          </p:cNvSpPr>
          <p:nvPr/>
        </p:nvSpPr>
        <p:spPr bwMode="auto">
          <a:xfrm>
            <a:off x="3916364" y="2256828"/>
            <a:ext cx="204787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excited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9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39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39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39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9363" grpId="0" autoUpdateAnimBg="0"/>
      <p:bldP spid="1039364" grpId="0" autoUpdateAnimBg="0"/>
      <p:bldP spid="1039365" grpId="0" autoUpdateAnimBg="0"/>
      <p:bldP spid="103936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Text Box 2"/>
          <p:cNvSpPr txBox="1">
            <a:spLocks noChangeArrowheads="1"/>
          </p:cNvSpPr>
          <p:nvPr/>
        </p:nvSpPr>
        <p:spPr bwMode="auto">
          <a:xfrm>
            <a:off x="203201" y="653121"/>
            <a:ext cx="9324975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u="none">
                <a:solidFill>
                  <a:srgbClr val="000000"/>
                </a:solidFill>
              </a:rPr>
              <a:t>9. I’m only able to have a “dog helper” because of your </a:t>
            </a:r>
          </a:p>
          <a:p>
            <a:pPr algn="l"/>
            <a:r>
              <a:rPr lang="en-US" altLang="zh-CN" u="none">
                <a:solidFill>
                  <a:srgbClr val="000000"/>
                </a:solidFill>
              </a:rPr>
              <a:t>________ (</a:t>
            </a:r>
            <a:r>
              <a:rPr lang="zh-CN" altLang="en-US" u="none">
                <a:solidFill>
                  <a:srgbClr val="000000"/>
                </a:solidFill>
              </a:rPr>
              <a:t>仁慈</a:t>
            </a:r>
            <a:r>
              <a:rPr lang="en-US" altLang="zh-CN" u="none">
                <a:solidFill>
                  <a:srgbClr val="000000"/>
                </a:solidFill>
              </a:rPr>
              <a:t>)! </a:t>
            </a:r>
          </a:p>
          <a:p>
            <a:pPr algn="l"/>
            <a:r>
              <a:rPr lang="en-US" altLang="zh-CN" u="none">
                <a:solidFill>
                  <a:srgbClr val="000000"/>
                </a:solidFill>
              </a:rPr>
              <a:t>10. Lucky is very ______ (</a:t>
            </a:r>
            <a:r>
              <a:rPr lang="zh-CN" altLang="en-US" u="none">
                <a:solidFill>
                  <a:srgbClr val="000000"/>
                </a:solidFill>
              </a:rPr>
              <a:t>聪明</a:t>
            </a:r>
            <a:r>
              <a:rPr lang="en-US" altLang="zh-CN" u="none">
                <a:solidFill>
                  <a:srgbClr val="000000"/>
                </a:solidFill>
              </a:rPr>
              <a:t>)and ___________(</a:t>
            </a:r>
            <a:r>
              <a:rPr lang="zh-CN" altLang="en-US" u="none">
                <a:solidFill>
                  <a:srgbClr val="000000"/>
                </a:solidFill>
              </a:rPr>
              <a:t>理解</a:t>
            </a:r>
            <a:r>
              <a:rPr lang="en-US" altLang="zh-CN" u="none">
                <a:solidFill>
                  <a:srgbClr val="000000"/>
                </a:solidFill>
              </a:rPr>
              <a:t>)</a:t>
            </a:r>
          </a:p>
          <a:p>
            <a:pPr algn="l"/>
            <a:r>
              <a:rPr lang="en-US" altLang="zh-CN" u="none">
                <a:solidFill>
                  <a:srgbClr val="000000"/>
                </a:solidFill>
              </a:rPr>
              <a:t>many English words. </a:t>
            </a:r>
          </a:p>
          <a:p>
            <a:pPr algn="l"/>
            <a:r>
              <a:rPr lang="en-US" altLang="zh-CN" u="none">
                <a:solidFill>
                  <a:srgbClr val="000000"/>
                </a:solidFill>
              </a:rPr>
              <a:t>11. Thank you again for ________(</a:t>
            </a:r>
            <a:r>
              <a:rPr lang="zh-CN" altLang="en-US" u="none">
                <a:solidFill>
                  <a:srgbClr val="000000"/>
                </a:solidFill>
              </a:rPr>
              <a:t>改变</a:t>
            </a:r>
            <a:r>
              <a:rPr lang="en-US" altLang="zh-CN" u="none">
                <a:solidFill>
                  <a:srgbClr val="000000"/>
                </a:solidFill>
              </a:rPr>
              <a:t>)my life.</a:t>
            </a:r>
            <a:r>
              <a:rPr lang="en-US" altLang="zh-CN" u="none"/>
              <a:t> </a:t>
            </a:r>
          </a:p>
        </p:txBody>
      </p:sp>
      <p:sp>
        <p:nvSpPr>
          <p:cNvPr id="1047555" name="Text Box 3"/>
          <p:cNvSpPr txBox="1">
            <a:spLocks noChangeArrowheads="1"/>
          </p:cNvSpPr>
          <p:nvPr/>
        </p:nvSpPr>
        <p:spPr bwMode="auto">
          <a:xfrm>
            <a:off x="3175" y="1102078"/>
            <a:ext cx="200025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kindness</a:t>
            </a:r>
          </a:p>
        </p:txBody>
      </p:sp>
      <p:sp>
        <p:nvSpPr>
          <p:cNvPr id="1047556" name="Text Box 4"/>
          <p:cNvSpPr txBox="1">
            <a:spLocks noChangeArrowheads="1"/>
          </p:cNvSpPr>
          <p:nvPr/>
        </p:nvSpPr>
        <p:spPr bwMode="auto">
          <a:xfrm>
            <a:off x="2784475" y="1685170"/>
            <a:ext cx="144145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clever</a:t>
            </a:r>
          </a:p>
        </p:txBody>
      </p:sp>
      <p:sp>
        <p:nvSpPr>
          <p:cNvPr id="1047557" name="Text Box 5"/>
          <p:cNvSpPr txBox="1">
            <a:spLocks noChangeArrowheads="1"/>
          </p:cNvSpPr>
          <p:nvPr/>
        </p:nvSpPr>
        <p:spPr bwMode="auto">
          <a:xfrm>
            <a:off x="5351464" y="1685170"/>
            <a:ext cx="273367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understands</a:t>
            </a:r>
          </a:p>
        </p:txBody>
      </p:sp>
      <p:sp>
        <p:nvSpPr>
          <p:cNvPr id="1047558" name="Text Box 6"/>
          <p:cNvSpPr txBox="1">
            <a:spLocks noChangeArrowheads="1"/>
          </p:cNvSpPr>
          <p:nvPr/>
        </p:nvSpPr>
        <p:spPr bwMode="auto">
          <a:xfrm>
            <a:off x="3711575" y="2839920"/>
            <a:ext cx="207645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changing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7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7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47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47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7555" grpId="0" autoUpdateAnimBg="0"/>
      <p:bldP spid="1047556" grpId="0" autoUpdateAnimBg="0"/>
      <p:bldP spid="1047557" grpId="0" autoUpdateAnimBg="0"/>
      <p:bldP spid="104755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8" name="Text Box 2"/>
          <p:cNvSpPr txBox="1">
            <a:spLocks noChangeArrowheads="1"/>
          </p:cNvSpPr>
          <p:nvPr/>
        </p:nvSpPr>
        <p:spPr bwMode="auto">
          <a:xfrm>
            <a:off x="203201" y="653121"/>
            <a:ext cx="9402763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u="none" dirty="0">
                <a:solidFill>
                  <a:srgbClr val="000000"/>
                </a:solidFill>
              </a:rPr>
              <a:t>Ⅱ. </a:t>
            </a:r>
            <a:r>
              <a:rPr lang="zh-CN" altLang="en-US" u="none" dirty="0">
                <a:solidFill>
                  <a:srgbClr val="000000"/>
                </a:solidFill>
              </a:rPr>
              <a:t>将下列句子补充完整</a:t>
            </a:r>
          </a:p>
          <a:p>
            <a:r>
              <a:rPr lang="en-US" altLang="zh-CN" u="none" dirty="0">
                <a:solidFill>
                  <a:srgbClr val="000000"/>
                </a:solidFill>
              </a:rPr>
              <a:t>1. </a:t>
            </a:r>
            <a:r>
              <a:rPr lang="zh-CN" altLang="en-US" u="none" dirty="0">
                <a:solidFill>
                  <a:srgbClr val="000000"/>
                </a:solidFill>
              </a:rPr>
              <a:t>我很感谢你捐钱给“动物帮手”。</a:t>
            </a:r>
          </a:p>
          <a:p>
            <a:pPr algn="l"/>
            <a:r>
              <a:rPr lang="en-US" altLang="zh-CN" u="none" dirty="0">
                <a:solidFill>
                  <a:srgbClr val="000000"/>
                </a:solidFill>
              </a:rPr>
              <a:t>I’d ____ __ thank you for ______ money __ Animal </a:t>
            </a:r>
          </a:p>
          <a:p>
            <a:pPr algn="l"/>
            <a:r>
              <a:rPr lang="en-US" altLang="zh-CN" u="none" dirty="0">
                <a:solidFill>
                  <a:srgbClr val="000000"/>
                </a:solidFill>
              </a:rPr>
              <a:t>Helpers. </a:t>
            </a:r>
          </a:p>
          <a:p>
            <a:pPr algn="l"/>
            <a:r>
              <a:rPr lang="en-US" altLang="zh-CN" u="none" dirty="0">
                <a:solidFill>
                  <a:srgbClr val="000000"/>
                </a:solidFill>
              </a:rPr>
              <a:t>2. </a:t>
            </a:r>
            <a:r>
              <a:rPr lang="zh-CN" altLang="en-US" u="none" dirty="0">
                <a:solidFill>
                  <a:srgbClr val="000000"/>
                </a:solidFill>
              </a:rPr>
              <a:t>你的帮助使我拥有幸运儿成为了可能。</a:t>
            </a:r>
          </a:p>
          <a:p>
            <a:pPr algn="l"/>
            <a:r>
              <a:rPr lang="en-US" altLang="zh-CN" u="none" dirty="0">
                <a:solidFill>
                  <a:srgbClr val="000000"/>
                </a:solidFill>
              </a:rPr>
              <a:t>You helped to make __ possible ___ me __ _____ Lucky.</a:t>
            </a:r>
            <a:r>
              <a:rPr lang="en-US" altLang="zh-CN" u="none" dirty="0"/>
              <a:t> </a:t>
            </a:r>
          </a:p>
        </p:txBody>
      </p:sp>
      <p:sp>
        <p:nvSpPr>
          <p:cNvPr id="1048579" name="Text Box 3"/>
          <p:cNvSpPr txBox="1">
            <a:spLocks noChangeArrowheads="1"/>
          </p:cNvSpPr>
          <p:nvPr/>
        </p:nvSpPr>
        <p:spPr bwMode="auto">
          <a:xfrm>
            <a:off x="485775" y="1685170"/>
            <a:ext cx="141605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like</a:t>
            </a:r>
          </a:p>
        </p:txBody>
      </p:sp>
      <p:sp>
        <p:nvSpPr>
          <p:cNvPr id="1048580" name="Text Box 4"/>
          <p:cNvSpPr txBox="1">
            <a:spLocks noChangeArrowheads="1"/>
          </p:cNvSpPr>
          <p:nvPr/>
        </p:nvSpPr>
        <p:spPr bwMode="auto">
          <a:xfrm>
            <a:off x="1352550" y="1685170"/>
            <a:ext cx="9271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to</a:t>
            </a:r>
          </a:p>
        </p:txBody>
      </p:sp>
      <p:sp>
        <p:nvSpPr>
          <p:cNvPr id="1048581" name="Text Box 5"/>
          <p:cNvSpPr txBox="1">
            <a:spLocks noChangeArrowheads="1"/>
          </p:cNvSpPr>
          <p:nvPr/>
        </p:nvSpPr>
        <p:spPr bwMode="auto">
          <a:xfrm>
            <a:off x="3717925" y="1685170"/>
            <a:ext cx="213995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giving</a:t>
            </a:r>
          </a:p>
        </p:txBody>
      </p:sp>
      <p:sp>
        <p:nvSpPr>
          <p:cNvPr id="1048582" name="Text Box 6"/>
          <p:cNvSpPr txBox="1">
            <a:spLocks noChangeArrowheads="1"/>
          </p:cNvSpPr>
          <p:nvPr/>
        </p:nvSpPr>
        <p:spPr bwMode="auto">
          <a:xfrm>
            <a:off x="6216650" y="1685170"/>
            <a:ext cx="9271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to</a:t>
            </a:r>
          </a:p>
        </p:txBody>
      </p:sp>
      <p:sp>
        <p:nvSpPr>
          <p:cNvPr id="1048583" name="Text Box 7"/>
          <p:cNvSpPr txBox="1">
            <a:spLocks noChangeArrowheads="1"/>
          </p:cNvSpPr>
          <p:nvPr/>
        </p:nvSpPr>
        <p:spPr bwMode="auto">
          <a:xfrm>
            <a:off x="3206750" y="3411579"/>
            <a:ext cx="7747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it</a:t>
            </a:r>
          </a:p>
        </p:txBody>
      </p:sp>
      <p:sp>
        <p:nvSpPr>
          <p:cNvPr id="1048584" name="Text Box 8"/>
          <p:cNvSpPr txBox="1">
            <a:spLocks noChangeArrowheads="1"/>
          </p:cNvSpPr>
          <p:nvPr/>
        </p:nvSpPr>
        <p:spPr bwMode="auto">
          <a:xfrm>
            <a:off x="4810125" y="3411579"/>
            <a:ext cx="122555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for</a:t>
            </a:r>
          </a:p>
        </p:txBody>
      </p:sp>
      <p:sp>
        <p:nvSpPr>
          <p:cNvPr id="1048585" name="Text Box 9"/>
          <p:cNvSpPr txBox="1">
            <a:spLocks noChangeArrowheads="1"/>
          </p:cNvSpPr>
          <p:nvPr/>
        </p:nvSpPr>
        <p:spPr bwMode="auto">
          <a:xfrm>
            <a:off x="6038850" y="3411579"/>
            <a:ext cx="9271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to</a:t>
            </a:r>
          </a:p>
        </p:txBody>
      </p:sp>
      <p:sp>
        <p:nvSpPr>
          <p:cNvPr id="1048586" name="Text Box 10"/>
          <p:cNvSpPr txBox="1">
            <a:spLocks noChangeArrowheads="1"/>
          </p:cNvSpPr>
          <p:nvPr/>
        </p:nvSpPr>
        <p:spPr bwMode="auto">
          <a:xfrm>
            <a:off x="6353175" y="3411579"/>
            <a:ext cx="172085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have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8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48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48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48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48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48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48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48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79" grpId="0" autoUpdateAnimBg="0"/>
      <p:bldP spid="1048580" grpId="0" autoUpdateAnimBg="0"/>
      <p:bldP spid="1048581" grpId="0" autoUpdateAnimBg="0"/>
      <p:bldP spid="1048582" grpId="0" autoUpdateAnimBg="0"/>
      <p:bldP spid="1048583" grpId="0" autoUpdateAnimBg="0"/>
      <p:bldP spid="1048584" grpId="0" autoUpdateAnimBg="0"/>
      <p:bldP spid="1048585" grpId="0" autoUpdateAnimBg="0"/>
      <p:bldP spid="104858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602" name="Text Box 2"/>
          <p:cNvSpPr txBox="1">
            <a:spLocks noChangeArrowheads="1"/>
          </p:cNvSpPr>
          <p:nvPr/>
        </p:nvSpPr>
        <p:spPr bwMode="auto">
          <a:xfrm>
            <a:off x="203201" y="644546"/>
            <a:ext cx="9186863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u="none" dirty="0">
                <a:solidFill>
                  <a:srgbClr val="000000"/>
                </a:solidFill>
              </a:rPr>
              <a:t>3. </a:t>
            </a:r>
            <a:r>
              <a:rPr lang="zh-CN" altLang="en-US" u="none" dirty="0">
                <a:solidFill>
                  <a:srgbClr val="000000"/>
                </a:solidFill>
              </a:rPr>
              <a:t>她向“动物帮手”要求给我一只受过专门训练的狗。</a:t>
            </a:r>
          </a:p>
          <a:p>
            <a:pPr algn="l"/>
            <a:r>
              <a:rPr lang="en-US" altLang="zh-CN" u="none" dirty="0">
                <a:solidFill>
                  <a:srgbClr val="000000"/>
                </a:solidFill>
              </a:rPr>
              <a:t>She ______ __ Animal Helpers about ______ me a </a:t>
            </a:r>
          </a:p>
          <a:p>
            <a:pPr algn="l"/>
            <a:r>
              <a:rPr lang="en-US" altLang="zh-CN" u="none" dirty="0">
                <a:solidFill>
                  <a:srgbClr val="000000"/>
                </a:solidFill>
              </a:rPr>
              <a:t>special _______ dog. </a:t>
            </a:r>
          </a:p>
          <a:p>
            <a:pPr algn="l"/>
            <a:r>
              <a:rPr lang="en-US" altLang="zh-CN" u="none" dirty="0">
                <a:solidFill>
                  <a:srgbClr val="000000"/>
                </a:solidFill>
              </a:rPr>
              <a:t>4. </a:t>
            </a:r>
            <a:r>
              <a:rPr lang="zh-CN" altLang="en-US" u="none" dirty="0">
                <a:solidFill>
                  <a:srgbClr val="000000"/>
                </a:solidFill>
              </a:rPr>
              <a:t>和一只狗一起在“动物帮手”经过了六个月的训练后</a:t>
            </a:r>
            <a:r>
              <a:rPr lang="en-US" altLang="zh-CN" u="none" dirty="0">
                <a:solidFill>
                  <a:srgbClr val="000000"/>
                </a:solidFill>
              </a:rPr>
              <a:t>, </a:t>
            </a:r>
          </a:p>
          <a:p>
            <a:pPr algn="l"/>
            <a:r>
              <a:rPr lang="zh-CN" altLang="en-US" u="none" dirty="0">
                <a:solidFill>
                  <a:srgbClr val="000000"/>
                </a:solidFill>
              </a:rPr>
              <a:t>我能把它带回家了。</a:t>
            </a:r>
          </a:p>
          <a:p>
            <a:pPr algn="l"/>
            <a:r>
              <a:rPr lang="en-US" altLang="zh-CN" u="none" dirty="0">
                <a:solidFill>
                  <a:srgbClr val="000000"/>
                </a:solidFill>
              </a:rPr>
              <a:t>After six months of _______ ____ a dog at Animal </a:t>
            </a:r>
          </a:p>
          <a:p>
            <a:pPr algn="l"/>
            <a:r>
              <a:rPr lang="en-US" altLang="zh-CN" u="none" dirty="0">
                <a:solidFill>
                  <a:srgbClr val="000000"/>
                </a:solidFill>
              </a:rPr>
              <a:t>Helpers, I ____ ____ __ _____him home.</a:t>
            </a:r>
            <a:r>
              <a:rPr lang="en-US" altLang="zh-CN" u="none" dirty="0"/>
              <a:t> </a:t>
            </a:r>
          </a:p>
        </p:txBody>
      </p:sp>
      <p:sp>
        <p:nvSpPr>
          <p:cNvPr id="1049603" name="Text Box 3"/>
          <p:cNvSpPr txBox="1">
            <a:spLocks noChangeArrowheads="1"/>
          </p:cNvSpPr>
          <p:nvPr/>
        </p:nvSpPr>
        <p:spPr bwMode="auto">
          <a:xfrm>
            <a:off x="608014" y="1090645"/>
            <a:ext cx="173037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 u="none" dirty="0">
                <a:solidFill>
                  <a:srgbClr val="FF0000"/>
                </a:solidFill>
              </a:rPr>
              <a:t>talked</a:t>
            </a:r>
          </a:p>
        </p:txBody>
      </p:sp>
      <p:sp>
        <p:nvSpPr>
          <p:cNvPr id="1049604" name="Text Box 4"/>
          <p:cNvSpPr txBox="1">
            <a:spLocks noChangeArrowheads="1"/>
          </p:cNvSpPr>
          <p:nvPr/>
        </p:nvSpPr>
        <p:spPr bwMode="auto">
          <a:xfrm>
            <a:off x="1905000" y="1090645"/>
            <a:ext cx="7366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to</a:t>
            </a:r>
          </a:p>
        </p:txBody>
      </p:sp>
      <p:sp>
        <p:nvSpPr>
          <p:cNvPr id="1049605" name="Text Box 5"/>
          <p:cNvSpPr txBox="1">
            <a:spLocks noChangeArrowheads="1"/>
          </p:cNvSpPr>
          <p:nvPr/>
        </p:nvSpPr>
        <p:spPr bwMode="auto">
          <a:xfrm>
            <a:off x="5575300" y="1090645"/>
            <a:ext cx="18796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getting</a:t>
            </a:r>
          </a:p>
        </p:txBody>
      </p:sp>
      <p:sp>
        <p:nvSpPr>
          <p:cNvPr id="1049606" name="Text Box 6"/>
          <p:cNvSpPr txBox="1">
            <a:spLocks noChangeArrowheads="1"/>
          </p:cNvSpPr>
          <p:nvPr/>
        </p:nvSpPr>
        <p:spPr bwMode="auto">
          <a:xfrm>
            <a:off x="1046164" y="1673736"/>
            <a:ext cx="197167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trained</a:t>
            </a:r>
          </a:p>
        </p:txBody>
      </p:sp>
      <p:sp>
        <p:nvSpPr>
          <p:cNvPr id="1049607" name="Text Box 7"/>
          <p:cNvSpPr txBox="1">
            <a:spLocks noChangeArrowheads="1"/>
          </p:cNvSpPr>
          <p:nvPr/>
        </p:nvSpPr>
        <p:spPr bwMode="auto">
          <a:xfrm>
            <a:off x="2849564" y="3400146"/>
            <a:ext cx="214947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training</a:t>
            </a:r>
          </a:p>
        </p:txBody>
      </p:sp>
      <p:sp>
        <p:nvSpPr>
          <p:cNvPr id="1049608" name="Text Box 8"/>
          <p:cNvSpPr txBox="1">
            <a:spLocks noChangeArrowheads="1"/>
          </p:cNvSpPr>
          <p:nvPr/>
        </p:nvSpPr>
        <p:spPr bwMode="auto">
          <a:xfrm>
            <a:off x="4337050" y="3400146"/>
            <a:ext cx="13081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with</a:t>
            </a:r>
          </a:p>
        </p:txBody>
      </p:sp>
      <p:sp>
        <p:nvSpPr>
          <p:cNvPr id="1049609" name="Text Box 9"/>
          <p:cNvSpPr txBox="1">
            <a:spLocks noChangeArrowheads="1"/>
          </p:cNvSpPr>
          <p:nvPr/>
        </p:nvSpPr>
        <p:spPr bwMode="auto">
          <a:xfrm>
            <a:off x="1657350" y="3983238"/>
            <a:ext cx="11557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was</a:t>
            </a:r>
          </a:p>
        </p:txBody>
      </p:sp>
      <p:sp>
        <p:nvSpPr>
          <p:cNvPr id="1049610" name="Text Box 10"/>
          <p:cNvSpPr txBox="1">
            <a:spLocks noChangeArrowheads="1"/>
          </p:cNvSpPr>
          <p:nvPr/>
        </p:nvSpPr>
        <p:spPr bwMode="auto">
          <a:xfrm>
            <a:off x="2413000" y="3983238"/>
            <a:ext cx="12446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able</a:t>
            </a:r>
          </a:p>
        </p:txBody>
      </p:sp>
      <p:sp>
        <p:nvSpPr>
          <p:cNvPr id="1049611" name="Text Box 11"/>
          <p:cNvSpPr txBox="1">
            <a:spLocks noChangeArrowheads="1"/>
          </p:cNvSpPr>
          <p:nvPr/>
        </p:nvSpPr>
        <p:spPr bwMode="auto">
          <a:xfrm>
            <a:off x="3289300" y="3983238"/>
            <a:ext cx="7366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to</a:t>
            </a:r>
          </a:p>
        </p:txBody>
      </p:sp>
      <p:sp>
        <p:nvSpPr>
          <p:cNvPr id="1049612" name="Text Box 12"/>
          <p:cNvSpPr txBox="1">
            <a:spLocks noChangeArrowheads="1"/>
          </p:cNvSpPr>
          <p:nvPr/>
        </p:nvSpPr>
        <p:spPr bwMode="auto">
          <a:xfrm>
            <a:off x="3594100" y="3983238"/>
            <a:ext cx="15494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bring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9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49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49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49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49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49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49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49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49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49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9603" grpId="0" autoUpdateAnimBg="0"/>
      <p:bldP spid="1049604" grpId="0" autoUpdateAnimBg="0"/>
      <p:bldP spid="1049605" grpId="0" autoUpdateAnimBg="0"/>
      <p:bldP spid="1049606" grpId="0" autoUpdateAnimBg="0"/>
      <p:bldP spid="1049607" grpId="0" autoUpdateAnimBg="0"/>
      <p:bldP spid="1049608" grpId="0" autoUpdateAnimBg="0"/>
      <p:bldP spid="1049609" grpId="0" autoUpdateAnimBg="0"/>
      <p:bldP spid="1049610" grpId="0" autoUpdateAnimBg="0"/>
      <p:bldP spid="1049611" grpId="0" autoUpdateAnimBg="0"/>
      <p:bldP spid="104961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4788" name="Picture 4" descr="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43113" y="647404"/>
            <a:ext cx="5287962" cy="444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4790" name="Text Box 6"/>
          <p:cNvSpPr txBox="1">
            <a:spLocks noChangeArrowheads="1"/>
          </p:cNvSpPr>
          <p:nvPr/>
        </p:nvSpPr>
        <p:spPr bwMode="auto">
          <a:xfrm>
            <a:off x="290513" y="1147606"/>
            <a:ext cx="857885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u="none" dirty="0">
                <a:solidFill>
                  <a:srgbClr val="FF0000"/>
                </a:solidFill>
              </a:rPr>
              <a:t>考点</a:t>
            </a:r>
            <a:r>
              <a:rPr lang="en-US" altLang="zh-CN" u="none" dirty="0">
                <a:solidFill>
                  <a:srgbClr val="FF0000"/>
                </a:solidFill>
              </a:rPr>
              <a:t>1  </a:t>
            </a:r>
            <a:r>
              <a:rPr lang="en-US" altLang="zh-CN" u="none" dirty="0">
                <a:solidFill>
                  <a:srgbClr val="000000"/>
                </a:solidFill>
              </a:rPr>
              <a:t> difficulty </a:t>
            </a:r>
            <a:r>
              <a:rPr lang="en-US" altLang="zh-CN" i="1" u="none" dirty="0">
                <a:solidFill>
                  <a:srgbClr val="000000"/>
                </a:solidFill>
              </a:rPr>
              <a:t>n</a:t>
            </a:r>
            <a:r>
              <a:rPr lang="en-US" altLang="zh-CN" u="none" dirty="0">
                <a:solidFill>
                  <a:srgbClr val="000000"/>
                </a:solidFill>
              </a:rPr>
              <a:t>. </a:t>
            </a:r>
            <a:r>
              <a:rPr lang="zh-CN" altLang="en-US" u="none" dirty="0">
                <a:solidFill>
                  <a:srgbClr val="000000"/>
                </a:solidFill>
              </a:rPr>
              <a:t>困难</a:t>
            </a:r>
            <a:r>
              <a:rPr lang="en-US" altLang="zh-CN" u="none" dirty="0">
                <a:solidFill>
                  <a:srgbClr val="000000"/>
                </a:solidFill>
              </a:rPr>
              <a:t>;</a:t>
            </a:r>
            <a:r>
              <a:rPr lang="zh-CN" altLang="en-US" u="none" dirty="0">
                <a:solidFill>
                  <a:srgbClr val="000000"/>
                </a:solidFill>
              </a:rPr>
              <a:t>难题</a:t>
            </a:r>
          </a:p>
          <a:p>
            <a:r>
              <a:rPr lang="zh-CN" altLang="en-US" u="none" dirty="0">
                <a:solidFill>
                  <a:srgbClr val="000000"/>
                </a:solidFill>
              </a:rPr>
              <a:t>*</a:t>
            </a:r>
            <a:r>
              <a:rPr lang="en-US" altLang="zh-CN" u="none" dirty="0">
                <a:solidFill>
                  <a:srgbClr val="000000"/>
                </a:solidFill>
              </a:rPr>
              <a:t>Most people would never think about this, but many people have these </a:t>
            </a:r>
            <a:r>
              <a:rPr lang="en-US" altLang="zh-CN" u="none" dirty="0">
                <a:solidFill>
                  <a:srgbClr val="0000FF"/>
                </a:solidFill>
              </a:rPr>
              <a:t>difficulties</a:t>
            </a:r>
            <a:r>
              <a:rPr lang="en-US" altLang="zh-CN" u="none" dirty="0">
                <a:solidFill>
                  <a:srgbClr val="000000"/>
                </a:solidFill>
              </a:rPr>
              <a:t>. </a:t>
            </a:r>
          </a:p>
          <a:p>
            <a:r>
              <a:rPr lang="zh-CN" altLang="en-US" u="none" dirty="0">
                <a:solidFill>
                  <a:srgbClr val="000000"/>
                </a:solidFill>
              </a:rPr>
              <a:t>大多数人从来没有想过这些</a:t>
            </a:r>
            <a:r>
              <a:rPr lang="en-US" altLang="zh-CN" u="none" dirty="0">
                <a:solidFill>
                  <a:srgbClr val="000000"/>
                </a:solidFill>
              </a:rPr>
              <a:t>, </a:t>
            </a:r>
            <a:r>
              <a:rPr lang="zh-CN" altLang="en-US" u="none" dirty="0">
                <a:solidFill>
                  <a:srgbClr val="000000"/>
                </a:solidFill>
              </a:rPr>
              <a:t>但是很多人有这些困难。</a:t>
            </a:r>
          </a:p>
          <a:p>
            <a:r>
              <a:rPr lang="zh-CN" altLang="en-US" u="none" dirty="0">
                <a:solidFill>
                  <a:srgbClr val="000000"/>
                </a:solidFill>
              </a:rPr>
              <a:t>*</a:t>
            </a:r>
            <a:r>
              <a:rPr lang="en-US" altLang="zh-CN" u="none" dirty="0">
                <a:solidFill>
                  <a:srgbClr val="000000"/>
                </a:solidFill>
              </a:rPr>
              <a:t>The old man </a:t>
            </a:r>
            <a:r>
              <a:rPr lang="en-US" altLang="zh-CN" u="none" dirty="0">
                <a:solidFill>
                  <a:srgbClr val="0000FF"/>
                </a:solidFill>
              </a:rPr>
              <a:t>has difficulty (in)</a:t>
            </a:r>
            <a:r>
              <a:rPr lang="en-US" altLang="zh-CN" u="none" dirty="0">
                <a:solidFill>
                  <a:srgbClr val="000000"/>
                </a:solidFill>
              </a:rPr>
              <a:t> standing and walking. </a:t>
            </a:r>
          </a:p>
          <a:p>
            <a:r>
              <a:rPr lang="zh-CN" altLang="en-US" u="none" dirty="0">
                <a:solidFill>
                  <a:srgbClr val="000000"/>
                </a:solidFill>
              </a:rPr>
              <a:t>那位老人站立和行走都有困难。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3" name="Text Box 3"/>
          <p:cNvSpPr txBox="1">
            <a:spLocks noChangeArrowheads="1"/>
          </p:cNvSpPr>
          <p:nvPr/>
        </p:nvSpPr>
        <p:spPr bwMode="auto">
          <a:xfrm>
            <a:off x="203201" y="645975"/>
            <a:ext cx="869156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u="none">
                <a:solidFill>
                  <a:srgbClr val="FF0000"/>
                </a:solidFill>
              </a:rPr>
              <a:t>【</a:t>
            </a:r>
            <a:r>
              <a:rPr lang="zh-CN" altLang="en-US" u="none">
                <a:solidFill>
                  <a:srgbClr val="FF0000"/>
                </a:solidFill>
              </a:rPr>
              <a:t>自主归纳</a:t>
            </a:r>
            <a:r>
              <a:rPr lang="en-US" altLang="zh-CN" u="none">
                <a:solidFill>
                  <a:srgbClr val="FF0000"/>
                </a:solidFill>
              </a:rPr>
              <a:t>】</a:t>
            </a:r>
            <a:r>
              <a:rPr lang="zh-CN" altLang="en-US" u="none">
                <a:solidFill>
                  <a:srgbClr val="000000"/>
                </a:solidFill>
              </a:rPr>
              <a:t>　</a:t>
            </a:r>
            <a:r>
              <a:rPr lang="en-US" altLang="zh-CN" u="none">
                <a:solidFill>
                  <a:srgbClr val="000000"/>
                </a:solidFill>
              </a:rPr>
              <a:t>difficulty</a:t>
            </a:r>
            <a:r>
              <a:rPr lang="zh-CN" altLang="en-US" u="none">
                <a:solidFill>
                  <a:srgbClr val="000000"/>
                </a:solidFill>
              </a:rPr>
              <a:t>的用法</a:t>
            </a:r>
          </a:p>
        </p:txBody>
      </p:sp>
      <p:pic>
        <p:nvPicPr>
          <p:cNvPr id="1013764" name="Image0052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77888" y="1652094"/>
            <a:ext cx="6742112" cy="2498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WWW.2PPT.COM&#10;">
  <a:themeElements>
    <a:clrScheme name="9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9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just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28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  <a:cs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just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28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  <a:cs typeface="Times New Roman" panose="02020603050405020304" pitchFamily="18" charset="0"/>
          </a:defRPr>
        </a:defPPr>
      </a:lstStyle>
    </a:lnDef>
  </a:objectDefaults>
  <a:extraClrSchemeLst>
    <a:extraClrScheme>
      <a:clrScheme name="9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1679</Words>
  <Application>Microsoft Office PowerPoint</Application>
  <PresentationFormat>全屏显示(16:9)</PresentationFormat>
  <Paragraphs>195</Paragraphs>
  <Slides>35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35</vt:i4>
      </vt:variant>
    </vt:vector>
  </HeadingPairs>
  <TitlesOfParts>
    <vt:vector size="44" baseType="lpstr">
      <vt:lpstr>NEU-BZ</vt:lpstr>
      <vt:lpstr>黑体</vt:lpstr>
      <vt:lpstr>楷体_GB2312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2023-01-17T00:08:11Z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A90B3465829247139849070E9AA856E9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