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93" r:id="rId2"/>
    <p:sldId id="259" r:id="rId3"/>
    <p:sldId id="260" r:id="rId4"/>
    <p:sldId id="275" r:id="rId5"/>
    <p:sldId id="276" r:id="rId6"/>
    <p:sldId id="279" r:id="rId7"/>
    <p:sldId id="261" r:id="rId8"/>
    <p:sldId id="262" r:id="rId9"/>
    <p:sldId id="263" r:id="rId10"/>
    <p:sldId id="265" r:id="rId11"/>
    <p:sldId id="266" r:id="rId12"/>
    <p:sldId id="267" r:id="rId13"/>
    <p:sldId id="273" r:id="rId14"/>
    <p:sldId id="271" r:id="rId15"/>
    <p:sldId id="270" r:id="rId16"/>
    <p:sldId id="268" r:id="rId17"/>
    <p:sldId id="269" r:id="rId18"/>
    <p:sldId id="272" r:id="rId19"/>
    <p:sldId id="295" r:id="rId20"/>
    <p:sldId id="296" r:id="rId21"/>
    <p:sldId id="294" r:id="rId22"/>
  </p:sldIdLst>
  <p:sldSz cx="9144000" cy="6858000" type="screen4x3"/>
  <p:notesSz cx="6858000" cy="9144000"/>
  <p:embeddedFontLst>
    <p:embeddedFont>
      <p:font typeface="楷体" panose="02010609060101010101" pitchFamily="49" charset="-122"/>
      <p:regular r:id="rId23"/>
    </p:embeddedFont>
    <p:embeddedFont>
      <p:font typeface="华文楷体" panose="02010600040101010101" pitchFamily="2" charset="-122"/>
      <p:regular r:id="rId24"/>
    </p:embeddedFont>
    <p:embeddedFont>
      <p:font typeface="华文新魏" panose="02010800040101010101" pitchFamily="2" charset="-122"/>
      <p:regular r:id="rId25"/>
    </p:embeddedFont>
    <p:embeddedFont>
      <p:font typeface="微软雅黑" panose="020B0503020204020204" pitchFamily="34" charset="-122"/>
      <p:regular r:id="rId26"/>
      <p:bold r:id="rId27"/>
    </p:embeddedFont>
    <p:embeddedFont>
      <p:font typeface="新宋体" panose="02010609030101010101" pitchFamily="49" charset="-122"/>
      <p:regular r:id="rId28"/>
    </p:embeddedFont>
    <p:embeddedFont>
      <p:font typeface="Comic Sans MS" panose="030F0702030302020204" pitchFamily="66" charset="0"/>
      <p:regular r:id="rId29"/>
      <p:bold r:id="rId30"/>
      <p:italic r:id="rId31"/>
      <p:boldItalic r:id="rId32"/>
    </p:embeddedFont>
    <p:embeddedFont>
      <p:font typeface="Verdana" panose="020B0604030504040204" pitchFamily="34" charset="0"/>
      <p:regular r:id="rId33"/>
      <p:bold r:id="rId34"/>
      <p:italic r:id="rId35"/>
      <p:boldItalic r:id="rId36"/>
    </p:embeddedFont>
    <p:embeddedFont>
      <p:font typeface="黑体" panose="02010609060101010101" pitchFamily="49" charset="-122"/>
      <p:regular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隶书" panose="02010509060101010101" pitchFamily="49" charset="-122"/>
      <p:regular r:id="rId42"/>
    </p:embeddedFont>
    <p:embeddedFont>
      <p:font typeface="Tahoma" panose="020B0604030504040204" pitchFamily="34" charset="0"/>
      <p:regular r:id="rId43"/>
      <p:bold r:id="rId44"/>
    </p:embeddedFont>
    <p:embeddedFont>
      <p:font typeface="华文行楷" panose="02010800040101010101" pitchFamily="2" charset="-122"/>
      <p:regular r:id="rId45"/>
    </p:embeddedFont>
  </p:embeddedFontLst>
  <p:custShowLst>
    <p:custShow name="自定义放映1" id="0">
      <p:sldLst>
        <p:sld r:id="rId12"/>
      </p:sldLst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1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kb1.com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FF0000"/>
    <a:srgbClr val="0000FF"/>
    <a:srgbClr val="FF00FF"/>
    <a:srgbClr val="00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91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3" cy="45003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7.fntdata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font" Target="fonts/font2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eaLnBrk="0" hangingPunct="0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灯片编号占位符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rgbClr val="898989"/>
                </a:solidFill>
                <a:latin typeface="宋体" panose="02010600030101010101" pitchFamily="2" charset="-122"/>
              </a:defRPr>
            </a:lvl1pPr>
          </a:lstStyle>
          <a:p>
            <a:fld id="{2E66BD82-D20B-4D3A-B3BF-1C2B8BC9A222}" type="slidenum">
              <a:rPr lang="zh-CN" altLang="en-US"/>
              <a:t>‹#›</a:t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530820CF-B880-4189-942D-D702A7CBA730}" type="datetimeFigureOut">
              <a:rPr lang="zh-CN" alt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2023-01-17</a:t>
            </a:fld>
            <a:endParaRPr lang="zh-CN" altLang="en-US" b="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 b="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0C913308-F349-4B6D-A68A-DD1791B4A57B}" type="slidenum">
              <a:rPr lang="zh-CN" alt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‹#›</a:t>
            </a:fld>
            <a:endParaRPr lang="zh-CN" altLang="en-US" b="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png"/><Relationship Id="rId7" Type="http://schemas.openxmlformats.org/officeDocument/2006/relationships/image" Target="../media/image5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1.png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2.emf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12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0.GIF"/><Relationship Id="rId5" Type="http://schemas.openxmlformats.org/officeDocument/2006/relationships/image" Target="../media/image49.GIF"/><Relationship Id="rId4" Type="http://schemas.openxmlformats.org/officeDocument/2006/relationships/image" Target="../media/image48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组合 18"/>
          <p:cNvGrpSpPr/>
          <p:nvPr/>
        </p:nvGrpSpPr>
        <p:grpSpPr bwMode="auto">
          <a:xfrm>
            <a:off x="307975" y="-9525"/>
            <a:ext cx="8839200" cy="6011863"/>
            <a:chOff x="538" y="-95"/>
            <a:chExt cx="13919" cy="9469"/>
          </a:xfrm>
        </p:grpSpPr>
        <p:pic>
          <p:nvPicPr>
            <p:cNvPr id="15362" name="图片 5" descr="黑板-空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40" y="865"/>
              <a:ext cx="13550" cy="7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3" name="图片 7" descr="叶子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809" y="-95"/>
              <a:ext cx="6648" cy="3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4" name="图片 15" descr="桌子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38" y="8038"/>
              <a:ext cx="6237" cy="1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5" name="图片 16" descr="粉笔画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7191" y="4406"/>
              <a:ext cx="6456" cy="3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6" name="图片 11" descr="书本.pn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371" y="7621"/>
              <a:ext cx="1658" cy="1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7" name="图片 14" descr="钟.PN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3653" y="8163"/>
              <a:ext cx="845" cy="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8" name="图片 10" descr="铅笔筒.PN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3029" y="7416"/>
              <a:ext cx="1118" cy="1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9" name="图片 13" descr="眼镜.PNG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4855" y="8568"/>
              <a:ext cx="860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组合 3"/>
          <p:cNvGrpSpPr/>
          <p:nvPr/>
        </p:nvGrpSpPr>
        <p:grpSpPr bwMode="auto">
          <a:xfrm>
            <a:off x="1562098" y="1924050"/>
            <a:ext cx="5661025" cy="1769782"/>
            <a:chOff x="2575" y="2713"/>
            <a:chExt cx="8914" cy="2785"/>
          </a:xfrm>
        </p:grpSpPr>
        <p:sp>
          <p:nvSpPr>
            <p:cNvPr id="15372" name="文本框 6"/>
            <p:cNvSpPr txBox="1">
              <a:spLocks noChangeArrowheads="1"/>
            </p:cNvSpPr>
            <p:nvPr/>
          </p:nvSpPr>
          <p:spPr bwMode="auto">
            <a:xfrm>
              <a:off x="2575" y="4586"/>
              <a:ext cx="8914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</a:t>
              </a: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课时</a:t>
              </a:r>
            </a:p>
          </p:txBody>
        </p:sp>
        <p:sp>
          <p:nvSpPr>
            <p:cNvPr id="15373" name="文本框 8"/>
            <p:cNvSpPr txBox="1">
              <a:spLocks noChangeArrowheads="1"/>
            </p:cNvSpPr>
            <p:nvPr/>
          </p:nvSpPr>
          <p:spPr bwMode="auto">
            <a:xfrm>
              <a:off x="2575" y="2713"/>
              <a:ext cx="8914" cy="1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120000"/>
                </a:lnSpc>
              </a:pPr>
              <a:r>
                <a:rPr lang="zh-CN" altLang="en-US" sz="4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几</a:t>
              </a:r>
              <a:r>
                <a:rPr lang="zh-CN" altLang="en-US" sz="4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何图形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0" y="6129180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3"/>
          <p:cNvSpPr txBox="1">
            <a:spLocks noChangeArrowheads="1"/>
          </p:cNvSpPr>
          <p:nvPr/>
        </p:nvSpPr>
        <p:spPr bwMode="auto">
          <a:xfrm>
            <a:off x="1476375" y="3368675"/>
            <a:ext cx="1409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sz="2400">
                <a:latin typeface="Comic Sans MS" panose="030F0702030302020204" pitchFamily="66" charset="0"/>
              </a:rPr>
              <a:t>立体图形</a:t>
            </a:r>
          </a:p>
        </p:txBody>
      </p:sp>
      <p:sp>
        <p:nvSpPr>
          <p:cNvPr id="24578" name="AutoShape 4"/>
          <p:cNvSpPr/>
          <p:nvPr/>
        </p:nvSpPr>
        <p:spPr bwMode="auto">
          <a:xfrm>
            <a:off x="2916238" y="2073275"/>
            <a:ext cx="287337" cy="3025775"/>
          </a:xfrm>
          <a:prstGeom prst="leftBrace">
            <a:avLst>
              <a:gd name="adj1" fmla="val 87558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492500" y="1779588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sz="2400">
                <a:latin typeface="Comic Sans MS" panose="030F0702030302020204" pitchFamily="66" charset="0"/>
              </a:rPr>
              <a:t>柱体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563938" y="4876800"/>
            <a:ext cx="796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sz="2400">
                <a:latin typeface="Comic Sans MS" panose="030F0702030302020204" pitchFamily="66" charset="0"/>
              </a:rPr>
              <a:t>锥体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563938" y="3508375"/>
            <a:ext cx="865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sz="2400">
                <a:latin typeface="Comic Sans MS" panose="030F0702030302020204" pitchFamily="66" charset="0"/>
              </a:rPr>
              <a:t>球体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291138" y="1347788"/>
            <a:ext cx="796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sz="2400">
                <a:latin typeface="Comic Sans MS" panose="030F0702030302020204" pitchFamily="66" charset="0"/>
              </a:rPr>
              <a:t>圆柱</a:t>
            </a:r>
          </a:p>
        </p:txBody>
      </p:sp>
      <p:sp>
        <p:nvSpPr>
          <p:cNvPr id="9225" name="AutoShape 9"/>
          <p:cNvSpPr/>
          <p:nvPr/>
        </p:nvSpPr>
        <p:spPr bwMode="auto">
          <a:xfrm>
            <a:off x="4716463" y="1641475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5291138" y="2355850"/>
            <a:ext cx="796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sz="2400">
                <a:latin typeface="Comic Sans MS" panose="030F0702030302020204" pitchFamily="66" charset="0"/>
              </a:rPr>
              <a:t>棱柱</a:t>
            </a:r>
          </a:p>
        </p:txBody>
      </p:sp>
      <p:sp>
        <p:nvSpPr>
          <p:cNvPr id="9227" name="AutoShape 11"/>
          <p:cNvSpPr/>
          <p:nvPr/>
        </p:nvSpPr>
        <p:spPr bwMode="auto">
          <a:xfrm>
            <a:off x="6156325" y="1857375"/>
            <a:ext cx="144463" cy="1582738"/>
          </a:xfrm>
          <a:prstGeom prst="leftBrace">
            <a:avLst>
              <a:gd name="adj1" fmla="val 91097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6516688" y="1563688"/>
            <a:ext cx="1103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sz="2400">
                <a:latin typeface="Comic Sans MS" panose="030F0702030302020204" pitchFamily="66" charset="0"/>
              </a:rPr>
              <a:t>三棱柱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6516688" y="1995488"/>
            <a:ext cx="1103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sz="2400">
                <a:latin typeface="Comic Sans MS" panose="030F0702030302020204" pitchFamily="66" charset="0"/>
              </a:rPr>
              <a:t>四棱柱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6516688" y="2355850"/>
            <a:ext cx="1103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sz="2400">
                <a:latin typeface="Comic Sans MS" panose="030F0702030302020204" pitchFamily="66" charset="0"/>
              </a:rPr>
              <a:t>五棱柱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6516688" y="2716213"/>
            <a:ext cx="1103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sz="2400">
                <a:latin typeface="Comic Sans MS" panose="030F0702030302020204" pitchFamily="66" charset="0"/>
              </a:rPr>
              <a:t>六棱柱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6588125" y="307975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400">
                <a:latin typeface="Arial" panose="020B0604020202020204" pitchFamily="34" charset="0"/>
              </a:rPr>
              <a:t>……</a:t>
            </a:r>
            <a:endParaRPr lang="zh-CN" altLang="zh-CN" sz="2400">
              <a:latin typeface="Comic Sans MS" panose="030F0702030302020204" pitchFamily="66" charset="0"/>
            </a:endParaRPr>
          </a:p>
        </p:txBody>
      </p:sp>
      <p:sp>
        <p:nvSpPr>
          <p:cNvPr id="9233" name="AutoShape 17"/>
          <p:cNvSpPr/>
          <p:nvPr/>
        </p:nvSpPr>
        <p:spPr bwMode="auto">
          <a:xfrm>
            <a:off x="4643438" y="4665663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5075238" y="4281488"/>
            <a:ext cx="796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sz="2400">
                <a:latin typeface="Comic Sans MS" panose="030F0702030302020204" pitchFamily="66" charset="0"/>
              </a:rPr>
              <a:t>圆锥</a:t>
            </a: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5075238" y="5235575"/>
            <a:ext cx="796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sz="2400">
                <a:latin typeface="Comic Sans MS" panose="030F0702030302020204" pitchFamily="66" charset="0"/>
              </a:rPr>
              <a:t>棱锥</a:t>
            </a:r>
          </a:p>
        </p:txBody>
      </p:sp>
      <p:sp>
        <p:nvSpPr>
          <p:cNvPr id="9236" name="AutoShape 20"/>
          <p:cNvSpPr/>
          <p:nvPr/>
        </p:nvSpPr>
        <p:spPr bwMode="auto">
          <a:xfrm>
            <a:off x="5940425" y="4738688"/>
            <a:ext cx="144463" cy="1582737"/>
          </a:xfrm>
          <a:prstGeom prst="leftBrace">
            <a:avLst>
              <a:gd name="adj1" fmla="val 91097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6300788" y="4516438"/>
            <a:ext cx="1103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sz="2400">
                <a:latin typeface="Comic Sans MS" panose="030F0702030302020204" pitchFamily="66" charset="0"/>
              </a:rPr>
              <a:t>三棱锥</a:t>
            </a: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6300788" y="4948238"/>
            <a:ext cx="1103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sz="2400">
                <a:latin typeface="Comic Sans MS" panose="030F0702030302020204" pitchFamily="66" charset="0"/>
              </a:rPr>
              <a:t>四棱锥</a:t>
            </a:r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6300788" y="5308600"/>
            <a:ext cx="1103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sz="2400">
                <a:latin typeface="Comic Sans MS" panose="030F0702030302020204" pitchFamily="66" charset="0"/>
              </a:rPr>
              <a:t>五棱锥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6300788" y="5668963"/>
            <a:ext cx="1103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sz="2400">
                <a:latin typeface="Comic Sans MS" panose="030F0702030302020204" pitchFamily="66" charset="0"/>
              </a:rPr>
              <a:t>六棱锥</a:t>
            </a:r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6372225" y="60325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400">
                <a:latin typeface="Arial" panose="020B0604020202020204" pitchFamily="34" charset="0"/>
              </a:rPr>
              <a:t>……</a:t>
            </a:r>
            <a:endParaRPr lang="zh-CN" altLang="zh-CN" sz="2400">
              <a:latin typeface="Comic Sans MS" panose="030F0702030302020204" pitchFamily="66" charset="0"/>
            </a:endParaRPr>
          </a:p>
        </p:txBody>
      </p:sp>
      <p:sp>
        <p:nvSpPr>
          <p:cNvPr id="24600" name="Rectangle 26"/>
          <p:cNvSpPr>
            <a:spLocks noChangeArrowheads="1"/>
          </p:cNvSpPr>
          <p:nvPr/>
        </p:nvSpPr>
        <p:spPr bwMode="auto">
          <a:xfrm>
            <a:off x="106363" y="254000"/>
            <a:ext cx="62658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zh-CN" altLang="zh-CN" sz="4000">
                <a:solidFill>
                  <a:srgbClr val="0000CC"/>
                </a:solidFill>
              </a:rPr>
              <a:t> </a:t>
            </a:r>
            <a:r>
              <a:rPr lang="zh-CN" altLang="zh-CN" sz="4000">
                <a:solidFill>
                  <a:srgbClr val="C00000"/>
                </a:solidFill>
              </a:rPr>
              <a:t> </a:t>
            </a:r>
            <a:r>
              <a:rPr lang="zh-CN" sz="4000">
                <a:solidFill>
                  <a:srgbClr val="C00000"/>
                </a:solidFill>
                <a:ea typeface="黑体" panose="02010609060101010101" pitchFamily="49" charset="-122"/>
              </a:rPr>
              <a:t>常见立体图形的归类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2" grpId="0" animBg="1"/>
      <p:bldP spid="9223" grpId="0" animBg="1"/>
      <p:bldP spid="9224" grpId="0" animBg="1"/>
      <p:bldP spid="9225" grpId="0" animBg="1"/>
      <p:bldP spid="9226" grpId="0" animBg="1"/>
      <p:bldP spid="9227" grpId="0" animBg="1"/>
      <p:bldP spid="9228" grpId="0" animBg="1"/>
      <p:bldP spid="9228" grpId="1"/>
      <p:bldP spid="9229" grpId="0" animBg="1"/>
      <p:bldP spid="9230" grpId="0" animBg="1"/>
      <p:bldP spid="9231" grpId="0" animBg="1"/>
      <p:bldP spid="9232" grpId="0" animBg="1"/>
      <p:bldP spid="9233" grpId="0" animBg="1"/>
      <p:bldP spid="9234" grpId="0" animBg="1"/>
      <p:bldP spid="9234" grpId="1"/>
      <p:bldP spid="9235" grpId="0" animBg="1"/>
      <p:bldP spid="9236" grpId="0" animBg="1"/>
      <p:bldP spid="9237" grpId="0" animBg="1"/>
      <p:bldP spid="9237" grpId="1"/>
      <p:bldP spid="9238" grpId="0" animBg="1"/>
      <p:bldP spid="9239" grpId="0" animBg="1"/>
      <p:bldP spid="9240" grpId="0" animBg="1"/>
      <p:bldP spid="92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3"/>
          <p:cNvSpPr txBox="1">
            <a:spLocks noChangeArrowheads="1"/>
          </p:cNvSpPr>
          <p:nvPr/>
        </p:nvSpPr>
        <p:spPr bwMode="auto">
          <a:xfrm>
            <a:off x="152400" y="609600"/>
            <a:ext cx="769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>
                <a:solidFill>
                  <a:srgbClr val="C00000"/>
                </a:solidFill>
              </a:rPr>
              <a:t>你知道常见的平面图形有哪些吗？请举例。</a:t>
            </a:r>
          </a:p>
        </p:txBody>
      </p:sp>
      <p:sp>
        <p:nvSpPr>
          <p:cNvPr id="10244" name="AutoShape 4"/>
          <p:cNvSpPr>
            <a:spLocks noChangeAspect="1" noChangeArrowheads="1"/>
          </p:cNvSpPr>
          <p:nvPr/>
        </p:nvSpPr>
        <p:spPr bwMode="auto">
          <a:xfrm>
            <a:off x="3352800" y="1676400"/>
            <a:ext cx="1258888" cy="1258888"/>
          </a:xfrm>
          <a:prstGeom prst="triangle">
            <a:avLst>
              <a:gd name="adj" fmla="val 50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334000" y="1676400"/>
            <a:ext cx="1676400" cy="1258888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46" name="Rectangle 6"/>
          <p:cNvSpPr>
            <a:spLocks noChangeAspect="1" noChangeArrowheads="1"/>
          </p:cNvSpPr>
          <p:nvPr/>
        </p:nvSpPr>
        <p:spPr bwMode="auto">
          <a:xfrm>
            <a:off x="7467600" y="1676400"/>
            <a:ext cx="1374775" cy="1260475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 rot="10800000">
            <a:off x="457200" y="4038600"/>
            <a:ext cx="1447800" cy="1258888"/>
          </a:xfrm>
          <a:custGeom>
            <a:avLst/>
            <a:gdLst>
              <a:gd name="T0" fmla="*/ 0 w 21600"/>
              <a:gd name="T1" fmla="*/ 0 h 21600"/>
              <a:gd name="T2" fmla="*/ 5400 w 21600"/>
              <a:gd name="T3" fmla="*/ 21600 h 21600"/>
              <a:gd name="T4" fmla="*/ 16200 w 21600"/>
              <a:gd name="T5" fmla="*/ 21600 h 21600"/>
              <a:gd name="T6" fmla="*/ 21600 w 21600"/>
              <a:gd name="T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00F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8" name="Oval 8"/>
          <p:cNvSpPr>
            <a:spLocks noChangeAspect="1" noChangeArrowheads="1"/>
          </p:cNvSpPr>
          <p:nvPr/>
        </p:nvSpPr>
        <p:spPr bwMode="auto">
          <a:xfrm>
            <a:off x="2362200" y="4114800"/>
            <a:ext cx="1258888" cy="1258888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3962400" y="4038600"/>
            <a:ext cx="1524000" cy="1258888"/>
          </a:xfrm>
          <a:prstGeom prst="pentagon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>
            <a:off x="5791200" y="4038600"/>
            <a:ext cx="1524000" cy="1258888"/>
          </a:xfrm>
          <a:prstGeom prst="hexagon">
            <a:avLst>
              <a:gd name="adj" fmla="val 30265"/>
              <a:gd name="vf" fmla="val 11547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7620000" y="3962400"/>
            <a:ext cx="1295400" cy="1258888"/>
          </a:xfrm>
          <a:prstGeom prst="octagon">
            <a:avLst>
              <a:gd name="adj" fmla="val 29287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3352800" y="3200400"/>
            <a:ext cx="137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/>
              <a:t>三角形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5257800" y="31242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2400"/>
              <a:t>长方形（矩形）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7543800" y="3048000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/>
              <a:t>正方形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685800" y="5486400"/>
            <a:ext cx="137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/>
              <a:t>梯形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2438400" y="5486400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/>
              <a:t>圆形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4267200" y="5486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/>
              <a:t>五边形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6019800" y="5486400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/>
              <a:t>六边形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7696200" y="5486400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/>
              <a:t>八边形</a:t>
            </a:r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>
            <a:off x="1600200" y="1600200"/>
            <a:ext cx="0" cy="13716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381000" y="1905000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>
                <a:solidFill>
                  <a:srgbClr val="FF00FF"/>
                </a:solidFill>
              </a:rPr>
              <a:t>····</a:t>
            </a:r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 flipV="1">
            <a:off x="1828800" y="1752600"/>
            <a:ext cx="609600" cy="12192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63" name="Line 23"/>
          <p:cNvSpPr>
            <a:spLocks noChangeShapeType="1"/>
          </p:cNvSpPr>
          <p:nvPr/>
        </p:nvSpPr>
        <p:spPr bwMode="auto">
          <a:xfrm>
            <a:off x="2362200" y="2514600"/>
            <a:ext cx="838200" cy="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457200" y="31242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/>
              <a:t>点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1828800" y="3124200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/>
              <a:t>线段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5" grpId="0" animBg="1"/>
      <p:bldP spid="10246" grpId="0" animBg="1"/>
      <p:bldP spid="10248" grpId="0" animBg="1"/>
      <p:bldP spid="10249" grpId="0" animBg="1"/>
      <p:bldP spid="10250" grpId="0" animBg="1"/>
      <p:bldP spid="10251" grpId="0" animBg="1"/>
      <p:bldP spid="10252" grpId="0" animBg="1"/>
      <p:bldP spid="10253" grpId="0" animBg="1"/>
      <p:bldP spid="10254" grpId="0" animBg="1"/>
      <p:bldP spid="10255" grpId="0" animBg="1"/>
      <p:bldP spid="10256" grpId="0" animBg="1"/>
      <p:bldP spid="10257" grpId="0" animBg="1"/>
      <p:bldP spid="10258" grpId="0" animBg="1"/>
      <p:bldP spid="10259" grpId="0" animBg="1"/>
      <p:bldP spid="10260" grpId="0" animBg="1"/>
      <p:bldP spid="10261" grpId="0" animBg="1"/>
      <p:bldP spid="10262" grpId="0" animBg="1"/>
      <p:bldP spid="10263" grpId="0" animBg="1"/>
      <p:bldP spid="10264" grpId="0" animBg="1"/>
      <p:bldP spid="1026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 descr="五环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" y="3124200"/>
            <a:ext cx="30702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4" descr="u=662883707,3619819681&amp;gp=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200400"/>
            <a:ext cx="1584325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5" descr="u=3143237403,3460253656&amp;gp=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1066800"/>
            <a:ext cx="2017713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8" name="Group 6"/>
          <p:cNvGrpSpPr/>
          <p:nvPr/>
        </p:nvGrpSpPr>
        <p:grpSpPr bwMode="auto">
          <a:xfrm>
            <a:off x="971550" y="692150"/>
            <a:ext cx="2592388" cy="1800225"/>
            <a:chOff x="0" y="0"/>
            <a:chExt cx="1248" cy="1200"/>
          </a:xfrm>
        </p:grpSpPr>
        <p:sp>
          <p:nvSpPr>
            <p:cNvPr id="26629" name="Rectangle 7" descr="再生纸"/>
            <p:cNvSpPr>
              <a:spLocks noChangeArrowheads="1"/>
            </p:cNvSpPr>
            <p:nvPr/>
          </p:nvSpPr>
          <p:spPr bwMode="auto">
            <a:xfrm>
              <a:off x="0" y="0"/>
              <a:ext cx="1248" cy="1200"/>
            </a:xfrm>
            <a:prstGeom prst="rect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26630" name="Group 8"/>
            <p:cNvGrpSpPr/>
            <p:nvPr/>
          </p:nvGrpSpPr>
          <p:grpSpPr bwMode="auto">
            <a:xfrm>
              <a:off x="48" y="48"/>
              <a:ext cx="1104" cy="1094"/>
              <a:chOff x="0" y="0"/>
              <a:chExt cx="1104" cy="1094"/>
            </a:xfrm>
          </p:grpSpPr>
          <p:sp>
            <p:nvSpPr>
              <p:cNvPr id="26631" name="AutoShape 9" descr="棕色大理石"/>
              <p:cNvSpPr>
                <a:spLocks noChangeArrowheads="1"/>
              </p:cNvSpPr>
              <p:nvPr/>
            </p:nvSpPr>
            <p:spPr bwMode="auto">
              <a:xfrm>
                <a:off x="0" y="144"/>
                <a:ext cx="432" cy="374"/>
              </a:xfrm>
              <a:prstGeom prst="hexagon">
                <a:avLst>
                  <a:gd name="adj" fmla="val 28877"/>
                  <a:gd name="vf" fmla="val 115470"/>
                </a:avLst>
              </a:prstGeom>
              <a:blipFill dpi="0" rotWithShape="0">
                <a:blip r:embed="rId7"/>
                <a:srcRect/>
                <a:tile tx="0" ty="0" sx="100000" sy="100000" flip="none" algn="tl"/>
              </a:blipFill>
              <a:ln w="9525">
                <a:solidFill>
                  <a:schemeClr val="bg1"/>
                </a:solidFill>
                <a:miter lim="800000"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6632" name="AutoShape 10" descr="棕色大理石"/>
              <p:cNvSpPr>
                <a:spLocks noChangeArrowheads="1"/>
              </p:cNvSpPr>
              <p:nvPr/>
            </p:nvSpPr>
            <p:spPr bwMode="auto">
              <a:xfrm>
                <a:off x="336" y="336"/>
                <a:ext cx="432" cy="374"/>
              </a:xfrm>
              <a:prstGeom prst="hexagon">
                <a:avLst>
                  <a:gd name="adj" fmla="val 28877"/>
                  <a:gd name="vf" fmla="val 115470"/>
                </a:avLst>
              </a:prstGeom>
              <a:blipFill dpi="0" rotWithShape="0">
                <a:blip r:embed="rId7"/>
                <a:srcRect/>
                <a:tile tx="0" ty="0" sx="100000" sy="100000" flip="none" algn="tl"/>
              </a:blipFill>
              <a:ln w="9525">
                <a:solidFill>
                  <a:schemeClr val="bg1"/>
                </a:solidFill>
                <a:miter lim="800000"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6633" name="AutoShape 11" descr="棕色大理石"/>
              <p:cNvSpPr>
                <a:spLocks noChangeArrowheads="1"/>
              </p:cNvSpPr>
              <p:nvPr/>
            </p:nvSpPr>
            <p:spPr bwMode="auto">
              <a:xfrm>
                <a:off x="336" y="0"/>
                <a:ext cx="432" cy="374"/>
              </a:xfrm>
              <a:prstGeom prst="hexagon">
                <a:avLst>
                  <a:gd name="adj" fmla="val 28877"/>
                  <a:gd name="vf" fmla="val 115470"/>
                </a:avLst>
              </a:prstGeom>
              <a:blipFill dpi="0" rotWithShape="0">
                <a:blip r:embed="rId7"/>
                <a:srcRect/>
                <a:tile tx="0" ty="0" sx="100000" sy="100000" flip="none" algn="tl"/>
              </a:blipFill>
              <a:ln w="9525">
                <a:solidFill>
                  <a:schemeClr val="bg1"/>
                </a:solidFill>
                <a:miter lim="800000"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6634" name="AutoShape 12" descr="棕色大理石"/>
              <p:cNvSpPr>
                <a:spLocks noChangeArrowheads="1"/>
              </p:cNvSpPr>
              <p:nvPr/>
            </p:nvSpPr>
            <p:spPr bwMode="auto">
              <a:xfrm>
                <a:off x="672" y="192"/>
                <a:ext cx="432" cy="374"/>
              </a:xfrm>
              <a:prstGeom prst="hexagon">
                <a:avLst>
                  <a:gd name="adj" fmla="val 28877"/>
                  <a:gd name="vf" fmla="val 115470"/>
                </a:avLst>
              </a:prstGeom>
              <a:blipFill dpi="0" rotWithShape="0">
                <a:blip r:embed="rId7"/>
                <a:srcRect/>
                <a:tile tx="0" ty="0" sx="100000" sy="100000" flip="none" algn="tl"/>
              </a:blipFill>
              <a:ln w="9525">
                <a:solidFill>
                  <a:schemeClr val="bg1"/>
                </a:solidFill>
                <a:miter lim="800000"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6635" name="AutoShape 13" descr="棕色大理石"/>
              <p:cNvSpPr>
                <a:spLocks noChangeArrowheads="1"/>
              </p:cNvSpPr>
              <p:nvPr/>
            </p:nvSpPr>
            <p:spPr bwMode="auto">
              <a:xfrm>
                <a:off x="0" y="528"/>
                <a:ext cx="432" cy="374"/>
              </a:xfrm>
              <a:prstGeom prst="hexagon">
                <a:avLst>
                  <a:gd name="adj" fmla="val 28877"/>
                  <a:gd name="vf" fmla="val 115470"/>
                </a:avLst>
              </a:prstGeom>
              <a:blipFill dpi="0" rotWithShape="0">
                <a:blip r:embed="rId7"/>
                <a:srcRect/>
                <a:tile tx="0" ty="0" sx="100000" sy="100000" flip="none" algn="tl"/>
              </a:blipFill>
              <a:ln w="9525">
                <a:solidFill>
                  <a:schemeClr val="bg1"/>
                </a:solidFill>
                <a:miter lim="800000"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6636" name="AutoShape 14" descr="棕色大理石"/>
              <p:cNvSpPr>
                <a:spLocks noChangeArrowheads="1"/>
              </p:cNvSpPr>
              <p:nvPr/>
            </p:nvSpPr>
            <p:spPr bwMode="auto">
              <a:xfrm>
                <a:off x="672" y="576"/>
                <a:ext cx="432" cy="374"/>
              </a:xfrm>
              <a:prstGeom prst="hexagon">
                <a:avLst>
                  <a:gd name="adj" fmla="val 28877"/>
                  <a:gd name="vf" fmla="val 115470"/>
                </a:avLst>
              </a:prstGeom>
              <a:blipFill dpi="0" rotWithShape="0">
                <a:blip r:embed="rId7"/>
                <a:srcRect/>
                <a:tile tx="0" ty="0" sx="100000" sy="100000" flip="none" algn="tl"/>
              </a:blipFill>
              <a:ln w="9525">
                <a:solidFill>
                  <a:schemeClr val="bg1"/>
                </a:solidFill>
                <a:miter lim="800000"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6637" name="AutoShape 15" descr="棕色大理石"/>
              <p:cNvSpPr>
                <a:spLocks noChangeArrowheads="1"/>
              </p:cNvSpPr>
              <p:nvPr/>
            </p:nvSpPr>
            <p:spPr bwMode="auto">
              <a:xfrm>
                <a:off x="336" y="720"/>
                <a:ext cx="432" cy="374"/>
              </a:xfrm>
              <a:prstGeom prst="hexagon">
                <a:avLst>
                  <a:gd name="adj" fmla="val 28877"/>
                  <a:gd name="vf" fmla="val 115470"/>
                </a:avLst>
              </a:prstGeom>
              <a:blipFill dpi="0" rotWithShape="0">
                <a:blip r:embed="rId7"/>
                <a:srcRect/>
                <a:tile tx="0" ty="0" sx="100000" sy="100000" flip="none" algn="tl"/>
              </a:blipFill>
              <a:ln w="9525">
                <a:solidFill>
                  <a:schemeClr val="bg1"/>
                </a:solidFill>
                <a:miter lim="800000"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endParaRPr lang="zh-CN" altLang="en-US"/>
              </a:p>
            </p:txBody>
          </p:sp>
        </p:grpSp>
      </p:grpSp>
      <p:pic>
        <p:nvPicPr>
          <p:cNvPr id="26638" name="Picture 16" descr="bagu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0" y="838200"/>
            <a:ext cx="16764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17" descr="0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72200" y="3200400"/>
            <a:ext cx="259080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1066800" y="5181600"/>
            <a:ext cx="7235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sz="3600">
                <a:solidFill>
                  <a:srgbClr val="FF0000"/>
                </a:solidFill>
                <a:latin typeface="Arial" panose="020B0604020202020204" pitchFamily="34" charset="0"/>
              </a:rPr>
              <a:t>找一找：有哪些熟悉的平面图形？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3"/>
          <p:cNvSpPr txBox="1">
            <a:spLocks noChangeArrowheads="1"/>
          </p:cNvSpPr>
          <p:nvPr/>
        </p:nvSpPr>
        <p:spPr bwMode="auto">
          <a:xfrm>
            <a:off x="228600" y="533400"/>
            <a:ext cx="8915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/>
              <a:t>        </a:t>
            </a:r>
            <a:r>
              <a:rPr lang="zh-CN"/>
              <a:t>下面各立体图形的表面中包含哪些平面图形？试指出这些平面图形在立体图形中的位置。</a:t>
            </a:r>
          </a:p>
        </p:txBody>
      </p:sp>
      <p:sp>
        <p:nvSpPr>
          <p:cNvPr id="27650" name="Line 4"/>
          <p:cNvSpPr>
            <a:spLocks noChangeShapeType="1"/>
          </p:cNvSpPr>
          <p:nvPr/>
        </p:nvSpPr>
        <p:spPr bwMode="auto">
          <a:xfrm flipV="1">
            <a:off x="2895600" y="1828800"/>
            <a:ext cx="762000" cy="1371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1" name="Line 5"/>
          <p:cNvSpPr>
            <a:spLocks noChangeShapeType="1"/>
          </p:cNvSpPr>
          <p:nvPr/>
        </p:nvSpPr>
        <p:spPr bwMode="auto">
          <a:xfrm>
            <a:off x="3657600" y="1828800"/>
            <a:ext cx="685800" cy="1371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7652" name="Group 6"/>
          <p:cNvGrpSpPr/>
          <p:nvPr/>
        </p:nvGrpSpPr>
        <p:grpSpPr bwMode="auto">
          <a:xfrm>
            <a:off x="1905000" y="1600200"/>
            <a:ext cx="1371600" cy="2463800"/>
            <a:chOff x="0" y="0"/>
            <a:chExt cx="864" cy="1552"/>
          </a:xfrm>
        </p:grpSpPr>
        <p:sp>
          <p:nvSpPr>
            <p:cNvPr id="27653" name="AutoShape 7"/>
            <p:cNvSpPr>
              <a:spLocks noChangeArrowheads="1"/>
            </p:cNvSpPr>
            <p:nvPr/>
          </p:nvSpPr>
          <p:spPr bwMode="auto">
            <a:xfrm>
              <a:off x="0" y="0"/>
              <a:ext cx="864" cy="1392"/>
            </a:xfrm>
            <a:prstGeom prst="can">
              <a:avLst>
                <a:gd name="adj" fmla="val 40278"/>
              </a:avLst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54" name="Arc 8"/>
            <p:cNvSpPr>
              <a:spLocks noChangeArrowheads="1"/>
            </p:cNvSpPr>
            <p:nvPr/>
          </p:nvSpPr>
          <p:spPr bwMode="auto">
            <a:xfrm rot="13051354" flipV="1">
              <a:off x="49" y="900"/>
              <a:ext cx="673" cy="652"/>
            </a:xfrm>
            <a:custGeom>
              <a:avLst/>
              <a:gdLst>
                <a:gd name="T0" fmla="*/ 230 w 21393"/>
                <a:gd name="T1" fmla="*/ 0 h 21599"/>
                <a:gd name="T2" fmla="*/ 21392 w 21393"/>
                <a:gd name="T3" fmla="*/ 18612 h 21599"/>
                <a:gd name="T4" fmla="*/ 230 w 21393"/>
                <a:gd name="T5" fmla="*/ 0 h 21599"/>
                <a:gd name="T6" fmla="*/ 21392 w 21393"/>
                <a:gd name="T7" fmla="*/ 18612 h 21599"/>
                <a:gd name="T8" fmla="*/ 0 w 21393"/>
                <a:gd name="T9" fmla="*/ 21599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93" h="21599" fill="none">
                  <a:moveTo>
                    <a:pt x="230" y="0"/>
                  </a:moveTo>
                  <a:cubicBezTo>
                    <a:pt x="10917" y="114"/>
                    <a:pt x="19914" y="8027"/>
                    <a:pt x="21392" y="18612"/>
                  </a:cubicBezTo>
                </a:path>
                <a:path w="21393" h="21599" stroke="0">
                  <a:moveTo>
                    <a:pt x="230" y="0"/>
                  </a:moveTo>
                  <a:cubicBezTo>
                    <a:pt x="10917" y="114"/>
                    <a:pt x="19914" y="8027"/>
                    <a:pt x="21392" y="18612"/>
                  </a:cubicBezTo>
                  <a:lnTo>
                    <a:pt x="0" y="21599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7655" name="Group 9"/>
          <p:cNvGrpSpPr/>
          <p:nvPr/>
        </p:nvGrpSpPr>
        <p:grpSpPr bwMode="auto">
          <a:xfrm>
            <a:off x="500063" y="3810000"/>
            <a:ext cx="2286000" cy="2438400"/>
            <a:chOff x="0" y="0"/>
            <a:chExt cx="1440" cy="1536"/>
          </a:xfrm>
        </p:grpSpPr>
        <p:grpSp>
          <p:nvGrpSpPr>
            <p:cNvPr id="27656" name="Group 10"/>
            <p:cNvGrpSpPr/>
            <p:nvPr/>
          </p:nvGrpSpPr>
          <p:grpSpPr bwMode="auto">
            <a:xfrm>
              <a:off x="0" y="0"/>
              <a:ext cx="1440" cy="1536"/>
              <a:chOff x="0" y="0"/>
              <a:chExt cx="1440" cy="1536"/>
            </a:xfrm>
          </p:grpSpPr>
          <p:sp>
            <p:nvSpPr>
              <p:cNvPr id="27657" name="Line 11"/>
              <p:cNvSpPr>
                <a:spLocks noChangeShapeType="1"/>
              </p:cNvSpPr>
              <p:nvPr/>
            </p:nvSpPr>
            <p:spPr bwMode="auto">
              <a:xfrm>
                <a:off x="720" y="0"/>
                <a:ext cx="720" cy="15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7658" name="Group 12"/>
              <p:cNvGrpSpPr/>
              <p:nvPr/>
            </p:nvGrpSpPr>
            <p:grpSpPr bwMode="auto">
              <a:xfrm>
                <a:off x="0" y="0"/>
                <a:ext cx="1098" cy="1536"/>
                <a:chOff x="0" y="0"/>
                <a:chExt cx="1098" cy="1536"/>
              </a:xfrm>
            </p:grpSpPr>
            <p:sp>
              <p:nvSpPr>
                <p:cNvPr id="27659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720" cy="110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660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336" y="0"/>
                  <a:ext cx="384" cy="153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661" name="未知"/>
                <p:cNvSpPr>
                  <a:spLocks noChangeArrowheads="1"/>
                </p:cNvSpPr>
                <p:nvPr/>
              </p:nvSpPr>
              <p:spPr bwMode="auto">
                <a:xfrm>
                  <a:off x="720" y="0"/>
                  <a:ext cx="378" cy="1104"/>
                </a:xfrm>
                <a:custGeom>
                  <a:avLst/>
                  <a:gdLst>
                    <a:gd name="T0" fmla="*/ 0 w 378"/>
                    <a:gd name="T1" fmla="*/ 0 h 1104"/>
                    <a:gd name="T2" fmla="*/ 378 w 378"/>
                    <a:gd name="T3" fmla="*/ 1104 h 1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78" h="1104">
                      <a:moveTo>
                        <a:pt x="0" y="0"/>
                      </a:moveTo>
                      <a:lnTo>
                        <a:pt x="378" y="1104"/>
                      </a:lnTo>
                    </a:path>
                  </a:pathLst>
                </a:custGeom>
                <a:solidFill>
                  <a:srgbClr val="FF00FF"/>
                </a:solidFill>
                <a:ln w="3810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27662" name="Line 16"/>
            <p:cNvSpPr>
              <a:spLocks noChangeShapeType="1"/>
            </p:cNvSpPr>
            <p:nvPr/>
          </p:nvSpPr>
          <p:spPr bwMode="auto">
            <a:xfrm>
              <a:off x="0" y="1104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3" name="Line 17"/>
            <p:cNvSpPr>
              <a:spLocks noChangeShapeType="1"/>
            </p:cNvSpPr>
            <p:nvPr/>
          </p:nvSpPr>
          <p:spPr bwMode="auto">
            <a:xfrm>
              <a:off x="0" y="1104"/>
              <a:ext cx="336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4" name="Line 18"/>
            <p:cNvSpPr>
              <a:spLocks noChangeShapeType="1"/>
            </p:cNvSpPr>
            <p:nvPr/>
          </p:nvSpPr>
          <p:spPr bwMode="auto">
            <a:xfrm>
              <a:off x="336" y="1536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5" name="Line 19"/>
            <p:cNvSpPr>
              <a:spLocks noChangeShapeType="1"/>
            </p:cNvSpPr>
            <p:nvPr/>
          </p:nvSpPr>
          <p:spPr bwMode="auto">
            <a:xfrm>
              <a:off x="1104" y="1104"/>
              <a:ext cx="336" cy="432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7666" name="Group 20"/>
          <p:cNvGrpSpPr/>
          <p:nvPr/>
        </p:nvGrpSpPr>
        <p:grpSpPr bwMode="auto">
          <a:xfrm>
            <a:off x="4724400" y="1524000"/>
            <a:ext cx="1447800" cy="2362200"/>
            <a:chOff x="0" y="0"/>
            <a:chExt cx="720" cy="2016"/>
          </a:xfrm>
        </p:grpSpPr>
        <p:sp>
          <p:nvSpPr>
            <p:cNvPr id="27667" name="AutoShape 21"/>
            <p:cNvSpPr>
              <a:spLocks noChangeArrowheads="1"/>
            </p:cNvSpPr>
            <p:nvPr/>
          </p:nvSpPr>
          <p:spPr bwMode="auto">
            <a:xfrm>
              <a:off x="0" y="816"/>
              <a:ext cx="720" cy="1200"/>
            </a:xfrm>
            <a:prstGeom prst="can">
              <a:avLst>
                <a:gd name="adj" fmla="val 4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7668" name="Group 22"/>
            <p:cNvGrpSpPr/>
            <p:nvPr/>
          </p:nvGrpSpPr>
          <p:grpSpPr bwMode="auto">
            <a:xfrm>
              <a:off x="0" y="0"/>
              <a:ext cx="720" cy="1152"/>
              <a:chOff x="0" y="0"/>
              <a:chExt cx="720" cy="1152"/>
            </a:xfrm>
          </p:grpSpPr>
          <p:sp>
            <p:nvSpPr>
              <p:cNvPr id="27669" name="AutoShape 2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20" cy="1008"/>
              </a:xfrm>
              <a:prstGeom prst="flowChartExtra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670" name="Oval 24"/>
              <p:cNvSpPr>
                <a:spLocks noChangeArrowheads="1"/>
              </p:cNvSpPr>
              <p:nvPr/>
            </p:nvSpPr>
            <p:spPr bwMode="auto">
              <a:xfrm>
                <a:off x="0" y="864"/>
                <a:ext cx="720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pic>
        <p:nvPicPr>
          <p:cNvPr id="27671" name="Picture 25" descr="六棱柱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FEF"/>
              </a:clrFrom>
              <a:clrTo>
                <a:srgbClr val="F9FF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19650" y="4421188"/>
            <a:ext cx="1795463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AutoShape 3"/>
          <p:cNvSpPr>
            <a:spLocks noChangeArrowheads="1"/>
          </p:cNvSpPr>
          <p:nvPr/>
        </p:nvSpPr>
        <p:spPr bwMode="auto">
          <a:xfrm>
            <a:off x="3203575" y="2266950"/>
            <a:ext cx="2232025" cy="3240088"/>
          </a:xfrm>
          <a:prstGeom prst="can">
            <a:avLst>
              <a:gd name="adj" fmla="val 3627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 flipV="1">
            <a:off x="3124200" y="4248150"/>
            <a:ext cx="1223963" cy="2087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521075" y="5878513"/>
            <a:ext cx="3240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sz="2400">
                <a:latin typeface="Tahoma" panose="020B0604030504040204" pitchFamily="34" charset="0"/>
              </a:rPr>
              <a:t>从正面看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6162675" y="3671888"/>
            <a:ext cx="2087563" cy="26638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1066800" y="3562350"/>
            <a:ext cx="2087563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323850" y="754063"/>
            <a:ext cx="2087563" cy="2663825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4284663" y="1114425"/>
            <a:ext cx="0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429000" y="514350"/>
            <a:ext cx="194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sz="2400">
                <a:latin typeface="Tahoma" panose="020B0604030504040204" pitchFamily="34" charset="0"/>
              </a:rPr>
              <a:t>从上面看</a:t>
            </a:r>
          </a:p>
        </p:txBody>
      </p:sp>
      <p:sp>
        <p:nvSpPr>
          <p:cNvPr id="13323" name="Oval 11"/>
          <p:cNvSpPr>
            <a:spLocks noChangeArrowheads="1"/>
          </p:cNvSpPr>
          <p:nvPr/>
        </p:nvSpPr>
        <p:spPr bwMode="auto">
          <a:xfrm>
            <a:off x="5580063" y="682625"/>
            <a:ext cx="2087562" cy="201612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682" name="Text Box 12"/>
          <p:cNvSpPr txBox="1">
            <a:spLocks noChangeArrowheads="1"/>
          </p:cNvSpPr>
          <p:nvPr/>
        </p:nvSpPr>
        <p:spPr bwMode="auto">
          <a:xfrm>
            <a:off x="71438" y="3967163"/>
            <a:ext cx="18018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/>
              <a:t>从左面看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7" grpId="0" animBg="1"/>
      <p:bldP spid="13318" grpId="0" bldLvl="0" animBg="1"/>
      <p:bldP spid="13319" grpId="0" animBg="1"/>
      <p:bldP spid="13320" grpId="0" animBg="1"/>
      <p:bldP spid="13321" grpId="0" animBg="1"/>
      <p:bldP spid="13322" grpId="0" animBg="1"/>
      <p:bldP spid="133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Group 3"/>
          <p:cNvGrpSpPr/>
          <p:nvPr/>
        </p:nvGrpSpPr>
        <p:grpSpPr bwMode="auto">
          <a:xfrm>
            <a:off x="1752600" y="1562100"/>
            <a:ext cx="4608513" cy="3744913"/>
            <a:chOff x="0" y="0"/>
            <a:chExt cx="1920" cy="1306"/>
          </a:xfrm>
        </p:grpSpPr>
        <p:pic>
          <p:nvPicPr>
            <p:cNvPr id="29698" name="Picture 4" descr="g19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52" y="0"/>
              <a:ext cx="1368" cy="1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699" name="Text Box 5"/>
            <p:cNvSpPr txBox="1">
              <a:spLocks noChangeArrowheads="1"/>
            </p:cNvSpPr>
            <p:nvPr/>
          </p:nvSpPr>
          <p:spPr bwMode="auto">
            <a:xfrm>
              <a:off x="0" y="864"/>
              <a:ext cx="57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zh-CN" sz="1800" b="0">
                <a:solidFill>
                  <a:srgbClr val="0000CC"/>
                </a:solidFill>
                <a:ea typeface="隶书" panose="02010509060101010101" pitchFamily="49" charset="-122"/>
              </a:endParaRPr>
            </a:p>
          </p:txBody>
        </p:sp>
      </p:grpSp>
      <p:sp>
        <p:nvSpPr>
          <p:cNvPr id="14342" name="Line 6"/>
          <p:cNvSpPr>
            <a:spLocks noChangeShapeType="1"/>
          </p:cNvSpPr>
          <p:nvPr/>
        </p:nvSpPr>
        <p:spPr bwMode="auto">
          <a:xfrm flipV="1">
            <a:off x="3276600" y="3771900"/>
            <a:ext cx="1439863" cy="2520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5794375" y="3879850"/>
            <a:ext cx="2520950" cy="2303463"/>
          </a:xfrm>
          <a:prstGeom prst="triangle">
            <a:avLst>
              <a:gd name="adj" fmla="val 50000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 b="0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530600" y="5835650"/>
            <a:ext cx="2592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2400">
                <a:latin typeface="Tahoma" panose="020B0604030504040204" pitchFamily="34" charset="0"/>
              </a:rPr>
              <a:t>从正面看</a:t>
            </a: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1835150" y="3411538"/>
            <a:ext cx="1944688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323850" y="3340100"/>
            <a:ext cx="1439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2400">
                <a:latin typeface="Tahoma" panose="020B0604030504040204" pitchFamily="34" charset="0"/>
              </a:rPr>
              <a:t>从左面看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5181600" y="571500"/>
            <a:ext cx="1800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2400">
                <a:latin typeface="Tahoma" panose="020B0604030504040204" pitchFamily="34" charset="0"/>
              </a:rPr>
              <a:t>从上面看</a:t>
            </a:r>
          </a:p>
        </p:txBody>
      </p:sp>
      <p:sp>
        <p:nvSpPr>
          <p:cNvPr id="14348" name="Oval 12"/>
          <p:cNvSpPr>
            <a:spLocks noChangeArrowheads="1"/>
          </p:cNvSpPr>
          <p:nvPr/>
        </p:nvSpPr>
        <p:spPr bwMode="auto">
          <a:xfrm>
            <a:off x="6477000" y="1028700"/>
            <a:ext cx="2087563" cy="20161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b="0"/>
          </a:p>
        </p:txBody>
      </p:sp>
      <p:sp>
        <p:nvSpPr>
          <p:cNvPr id="29707" name="Line 13"/>
          <p:cNvSpPr>
            <a:spLocks noChangeShapeType="1"/>
          </p:cNvSpPr>
          <p:nvPr/>
        </p:nvSpPr>
        <p:spPr bwMode="auto">
          <a:xfrm>
            <a:off x="4724400" y="5715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50" name="Oval 14"/>
          <p:cNvSpPr>
            <a:spLocks noChangeArrowheads="1"/>
          </p:cNvSpPr>
          <p:nvPr/>
        </p:nvSpPr>
        <p:spPr bwMode="auto">
          <a:xfrm flipH="1">
            <a:off x="7478713" y="1936750"/>
            <a:ext cx="73025" cy="730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b="0"/>
          </a:p>
        </p:txBody>
      </p:sp>
      <p:sp>
        <p:nvSpPr>
          <p:cNvPr id="14351" name="AutoShape 15"/>
          <p:cNvSpPr>
            <a:spLocks noChangeArrowheads="1"/>
          </p:cNvSpPr>
          <p:nvPr/>
        </p:nvSpPr>
        <p:spPr bwMode="auto">
          <a:xfrm>
            <a:off x="566738" y="936625"/>
            <a:ext cx="2520950" cy="2303463"/>
          </a:xfrm>
          <a:prstGeom prst="triangle">
            <a:avLst>
              <a:gd name="adj" fmla="val 50000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3" grpId="0" bldLvl="0" animBg="1"/>
      <p:bldP spid="14344" grpId="0" animBg="1"/>
      <p:bldP spid="14345" grpId="0" animBg="1"/>
      <p:bldP spid="14346" grpId="0" animBg="1"/>
      <p:bldP spid="14347" grpId="0" animBg="1"/>
      <p:bldP spid="14348" grpId="0" animBg="1"/>
      <p:bldP spid="14350" grpId="0" animBg="1"/>
      <p:bldP spid="143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AutoShape 3"/>
          <p:cNvSpPr>
            <a:spLocks noChangeArrowheads="1"/>
          </p:cNvSpPr>
          <p:nvPr/>
        </p:nvSpPr>
        <p:spPr bwMode="auto">
          <a:xfrm rot="-5400000">
            <a:off x="5334000" y="2427288"/>
            <a:ext cx="990600" cy="1066800"/>
          </a:xfrm>
          <a:prstGeom prst="cube">
            <a:avLst>
              <a:gd name="adj" fmla="val 244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22" name="AutoShape 4"/>
          <p:cNvSpPr>
            <a:spLocks noChangeArrowheads="1"/>
          </p:cNvSpPr>
          <p:nvPr/>
        </p:nvSpPr>
        <p:spPr bwMode="auto">
          <a:xfrm rot="-5400000">
            <a:off x="4572000" y="2427288"/>
            <a:ext cx="990600" cy="1066800"/>
          </a:xfrm>
          <a:prstGeom prst="cube">
            <a:avLst>
              <a:gd name="adj" fmla="val 244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23" name="AutoShape 5"/>
          <p:cNvSpPr>
            <a:spLocks noChangeArrowheads="1"/>
          </p:cNvSpPr>
          <p:nvPr/>
        </p:nvSpPr>
        <p:spPr bwMode="auto">
          <a:xfrm rot="-5400000">
            <a:off x="3733800" y="2427288"/>
            <a:ext cx="990600" cy="1066800"/>
          </a:xfrm>
          <a:prstGeom prst="cube">
            <a:avLst>
              <a:gd name="adj" fmla="val 244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24" name="AutoShape 6"/>
          <p:cNvSpPr>
            <a:spLocks noChangeArrowheads="1"/>
          </p:cNvSpPr>
          <p:nvPr/>
        </p:nvSpPr>
        <p:spPr bwMode="auto">
          <a:xfrm rot="-5400000">
            <a:off x="3733800" y="1665288"/>
            <a:ext cx="990600" cy="1066800"/>
          </a:xfrm>
          <a:prstGeom prst="cube">
            <a:avLst>
              <a:gd name="adj" fmla="val 244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2476500" y="2693988"/>
            <a:ext cx="1143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467100" y="484188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sz="2400">
                <a:solidFill>
                  <a:schemeClr val="accent2"/>
                </a:solidFill>
              </a:rPr>
              <a:t>从上面看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1104900" y="2465388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sz="2400">
                <a:solidFill>
                  <a:schemeClr val="accent2"/>
                </a:solidFill>
              </a:rPr>
              <a:t>从左面看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4533900" y="4141788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sz="2400">
                <a:solidFill>
                  <a:schemeClr val="accent2"/>
                </a:solidFill>
              </a:rPr>
              <a:t>从正面看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4762500" y="2693988"/>
            <a:ext cx="838200" cy="762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30" name="AutoShape 12"/>
          <p:cNvSpPr>
            <a:spLocks noChangeArrowheads="1"/>
          </p:cNvSpPr>
          <p:nvPr/>
        </p:nvSpPr>
        <p:spPr bwMode="auto">
          <a:xfrm rot="-5400000">
            <a:off x="3962400" y="2655888"/>
            <a:ext cx="990600" cy="1066800"/>
          </a:xfrm>
          <a:prstGeom prst="cube">
            <a:avLst>
              <a:gd name="adj" fmla="val 244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Group 13"/>
          <p:cNvGrpSpPr/>
          <p:nvPr/>
        </p:nvGrpSpPr>
        <p:grpSpPr bwMode="auto">
          <a:xfrm>
            <a:off x="827088" y="4349750"/>
            <a:ext cx="2305050" cy="1557338"/>
            <a:chOff x="0" y="0"/>
            <a:chExt cx="720" cy="480"/>
          </a:xfrm>
        </p:grpSpPr>
        <p:sp>
          <p:nvSpPr>
            <p:cNvPr id="30732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240" cy="240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733" name="Rectangle 15"/>
            <p:cNvSpPr>
              <a:spLocks noChangeArrowheads="1"/>
            </p:cNvSpPr>
            <p:nvPr/>
          </p:nvSpPr>
          <p:spPr bwMode="auto">
            <a:xfrm>
              <a:off x="0" y="240"/>
              <a:ext cx="240" cy="240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734" name="Rectangle 16"/>
            <p:cNvSpPr>
              <a:spLocks noChangeArrowheads="1"/>
            </p:cNvSpPr>
            <p:nvPr/>
          </p:nvSpPr>
          <p:spPr bwMode="auto">
            <a:xfrm>
              <a:off x="240" y="240"/>
              <a:ext cx="240" cy="240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735" name="Rectangle 17"/>
            <p:cNvSpPr>
              <a:spLocks noChangeArrowheads="1"/>
            </p:cNvSpPr>
            <p:nvPr/>
          </p:nvSpPr>
          <p:spPr bwMode="auto">
            <a:xfrm>
              <a:off x="480" y="240"/>
              <a:ext cx="240" cy="240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" name="Group 18"/>
          <p:cNvGrpSpPr/>
          <p:nvPr/>
        </p:nvGrpSpPr>
        <p:grpSpPr bwMode="auto">
          <a:xfrm>
            <a:off x="3635375" y="4349750"/>
            <a:ext cx="1524000" cy="1557338"/>
            <a:chOff x="0" y="0"/>
            <a:chExt cx="480" cy="480"/>
          </a:xfrm>
        </p:grpSpPr>
        <p:sp>
          <p:nvSpPr>
            <p:cNvPr id="30737" name="Rectangle 19"/>
            <p:cNvSpPr>
              <a:spLocks noChangeArrowheads="1"/>
            </p:cNvSpPr>
            <p:nvPr/>
          </p:nvSpPr>
          <p:spPr bwMode="auto">
            <a:xfrm>
              <a:off x="0" y="0"/>
              <a:ext cx="240" cy="240"/>
            </a:xfrm>
            <a:prstGeom prst="rect">
              <a:avLst/>
            </a:prstGeom>
            <a:solidFill>
              <a:schemeClr val="hlink"/>
            </a:solidFill>
            <a:ln w="254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738" name="Rectangle 20"/>
            <p:cNvSpPr>
              <a:spLocks noChangeArrowheads="1"/>
            </p:cNvSpPr>
            <p:nvPr/>
          </p:nvSpPr>
          <p:spPr bwMode="auto">
            <a:xfrm>
              <a:off x="240" y="240"/>
              <a:ext cx="240" cy="240"/>
            </a:xfrm>
            <a:prstGeom prst="rect">
              <a:avLst/>
            </a:prstGeom>
            <a:solidFill>
              <a:schemeClr val="hlink"/>
            </a:solidFill>
            <a:ln w="254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739" name="Rectangle 21"/>
            <p:cNvSpPr>
              <a:spLocks noChangeArrowheads="1"/>
            </p:cNvSpPr>
            <p:nvPr/>
          </p:nvSpPr>
          <p:spPr bwMode="auto">
            <a:xfrm>
              <a:off x="0" y="240"/>
              <a:ext cx="240" cy="240"/>
            </a:xfrm>
            <a:prstGeom prst="rect">
              <a:avLst/>
            </a:prstGeom>
            <a:solidFill>
              <a:schemeClr val="hlink"/>
            </a:solidFill>
            <a:ln w="254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22"/>
          <p:cNvGrpSpPr/>
          <p:nvPr/>
        </p:nvGrpSpPr>
        <p:grpSpPr bwMode="auto">
          <a:xfrm>
            <a:off x="6300788" y="4349750"/>
            <a:ext cx="2159000" cy="1557338"/>
            <a:chOff x="0" y="0"/>
            <a:chExt cx="720" cy="480"/>
          </a:xfrm>
        </p:grpSpPr>
        <p:sp>
          <p:nvSpPr>
            <p:cNvPr id="30741" name="Rectangle 23"/>
            <p:cNvSpPr>
              <a:spLocks noChangeArrowheads="1"/>
            </p:cNvSpPr>
            <p:nvPr/>
          </p:nvSpPr>
          <p:spPr bwMode="auto">
            <a:xfrm>
              <a:off x="0" y="240"/>
              <a:ext cx="240" cy="240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742" name="Rectangle 24"/>
            <p:cNvSpPr>
              <a:spLocks noChangeArrowheads="1"/>
            </p:cNvSpPr>
            <p:nvPr/>
          </p:nvSpPr>
          <p:spPr bwMode="auto">
            <a:xfrm>
              <a:off x="240" y="0"/>
              <a:ext cx="240" cy="240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743" name="Rectangle 25"/>
            <p:cNvSpPr>
              <a:spLocks noChangeArrowheads="1"/>
            </p:cNvSpPr>
            <p:nvPr/>
          </p:nvSpPr>
          <p:spPr bwMode="auto">
            <a:xfrm>
              <a:off x="0" y="0"/>
              <a:ext cx="240" cy="240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744" name="Rectangle 26"/>
            <p:cNvSpPr>
              <a:spLocks noChangeArrowheads="1"/>
            </p:cNvSpPr>
            <p:nvPr/>
          </p:nvSpPr>
          <p:spPr bwMode="auto">
            <a:xfrm>
              <a:off x="480" y="0"/>
              <a:ext cx="240" cy="240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5387" name="Rectangle 27"/>
          <p:cNvSpPr>
            <a:spLocks noChangeArrowheads="1"/>
          </p:cNvSpPr>
          <p:nvPr/>
        </p:nvSpPr>
        <p:spPr bwMode="auto">
          <a:xfrm>
            <a:off x="4140200" y="2909888"/>
            <a:ext cx="838200" cy="762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88" name="AutoShape 28"/>
          <p:cNvSpPr>
            <a:spLocks noChangeArrowheads="1"/>
          </p:cNvSpPr>
          <p:nvPr/>
        </p:nvSpPr>
        <p:spPr bwMode="auto">
          <a:xfrm flipH="1">
            <a:off x="4533900" y="2465388"/>
            <a:ext cx="1066800" cy="228600"/>
          </a:xfrm>
          <a:prstGeom prst="parallelogram">
            <a:avLst>
              <a:gd name="adj" fmla="val 104849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89" name="Rectangle 29"/>
          <p:cNvSpPr>
            <a:spLocks noChangeArrowheads="1"/>
          </p:cNvSpPr>
          <p:nvPr/>
        </p:nvSpPr>
        <p:spPr bwMode="auto">
          <a:xfrm>
            <a:off x="3924300" y="1931988"/>
            <a:ext cx="838200" cy="762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90" name="Rectangle 30"/>
          <p:cNvSpPr>
            <a:spLocks noChangeArrowheads="1"/>
          </p:cNvSpPr>
          <p:nvPr/>
        </p:nvSpPr>
        <p:spPr bwMode="auto">
          <a:xfrm>
            <a:off x="5600700" y="2693988"/>
            <a:ext cx="762000" cy="762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91" name="Line 31"/>
          <p:cNvSpPr>
            <a:spLocks noChangeShapeType="1"/>
          </p:cNvSpPr>
          <p:nvPr/>
        </p:nvSpPr>
        <p:spPr bwMode="auto">
          <a:xfrm flipH="1" flipV="1">
            <a:off x="4643438" y="3413125"/>
            <a:ext cx="685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92" name="AutoShape 32"/>
          <p:cNvSpPr>
            <a:spLocks noChangeArrowheads="1"/>
          </p:cNvSpPr>
          <p:nvPr/>
        </p:nvSpPr>
        <p:spPr bwMode="auto">
          <a:xfrm rot="-5407119">
            <a:off x="3543300" y="3074988"/>
            <a:ext cx="990600" cy="228600"/>
          </a:xfrm>
          <a:prstGeom prst="parallelogram">
            <a:avLst>
              <a:gd name="adj" fmla="val 108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93" name="AutoShape 33"/>
          <p:cNvSpPr>
            <a:spLocks noChangeArrowheads="1"/>
          </p:cNvSpPr>
          <p:nvPr/>
        </p:nvSpPr>
        <p:spPr bwMode="auto">
          <a:xfrm rot="-5407119">
            <a:off x="3314700" y="2846388"/>
            <a:ext cx="990600" cy="228600"/>
          </a:xfrm>
          <a:prstGeom prst="parallelogram">
            <a:avLst>
              <a:gd name="adj" fmla="val 108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94" name="AutoShape 34"/>
          <p:cNvSpPr>
            <a:spLocks noChangeArrowheads="1"/>
          </p:cNvSpPr>
          <p:nvPr/>
        </p:nvSpPr>
        <p:spPr bwMode="auto">
          <a:xfrm rot="-5407119">
            <a:off x="3314700" y="2084388"/>
            <a:ext cx="990600" cy="228600"/>
          </a:xfrm>
          <a:prstGeom prst="parallelogram">
            <a:avLst>
              <a:gd name="adj" fmla="val 108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95" name="AutoShape 35"/>
          <p:cNvSpPr>
            <a:spLocks noChangeArrowheads="1"/>
          </p:cNvSpPr>
          <p:nvPr/>
        </p:nvSpPr>
        <p:spPr bwMode="auto">
          <a:xfrm flipH="1">
            <a:off x="5372100" y="2465388"/>
            <a:ext cx="990600" cy="228600"/>
          </a:xfrm>
          <a:prstGeom prst="parallelogram">
            <a:avLst>
              <a:gd name="adj" fmla="val 9736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96" name="AutoShape 36"/>
          <p:cNvSpPr>
            <a:spLocks noChangeArrowheads="1"/>
          </p:cNvSpPr>
          <p:nvPr/>
        </p:nvSpPr>
        <p:spPr bwMode="auto">
          <a:xfrm flipH="1">
            <a:off x="3695700" y="1703388"/>
            <a:ext cx="1066800" cy="228600"/>
          </a:xfrm>
          <a:prstGeom prst="parallelogram">
            <a:avLst>
              <a:gd name="adj" fmla="val 104849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97" name="AutoShape 37"/>
          <p:cNvSpPr>
            <a:spLocks noChangeArrowheads="1"/>
          </p:cNvSpPr>
          <p:nvPr/>
        </p:nvSpPr>
        <p:spPr bwMode="auto">
          <a:xfrm flipH="1">
            <a:off x="3924300" y="2693988"/>
            <a:ext cx="1066800" cy="228600"/>
          </a:xfrm>
          <a:prstGeom prst="parallelogram">
            <a:avLst>
              <a:gd name="adj" fmla="val 104849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98" name="Line 38"/>
          <p:cNvSpPr>
            <a:spLocks noChangeShapeType="1"/>
          </p:cNvSpPr>
          <p:nvPr/>
        </p:nvSpPr>
        <p:spPr bwMode="auto">
          <a:xfrm>
            <a:off x="4229100" y="941388"/>
            <a:ext cx="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99" name="Text Box 39"/>
          <p:cNvSpPr txBox="1">
            <a:spLocks noChangeArrowheads="1"/>
          </p:cNvSpPr>
          <p:nvPr/>
        </p:nvSpPr>
        <p:spPr bwMode="auto">
          <a:xfrm>
            <a:off x="1255713" y="5973763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sz="2400">
                <a:solidFill>
                  <a:schemeClr val="accent2"/>
                </a:solidFill>
              </a:rPr>
              <a:t>从正面看</a:t>
            </a:r>
          </a:p>
        </p:txBody>
      </p:sp>
      <p:sp>
        <p:nvSpPr>
          <p:cNvPr id="15400" name="Text Box 40"/>
          <p:cNvSpPr txBox="1">
            <a:spLocks noChangeArrowheads="1"/>
          </p:cNvSpPr>
          <p:nvPr/>
        </p:nvSpPr>
        <p:spPr bwMode="auto">
          <a:xfrm>
            <a:off x="3797300" y="5973763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sz="2400">
                <a:solidFill>
                  <a:schemeClr val="accent2"/>
                </a:solidFill>
              </a:rPr>
              <a:t>从左面看</a:t>
            </a:r>
          </a:p>
        </p:txBody>
      </p:sp>
      <p:sp>
        <p:nvSpPr>
          <p:cNvPr id="15401" name="Text Box 41"/>
          <p:cNvSpPr txBox="1">
            <a:spLocks noChangeArrowheads="1"/>
          </p:cNvSpPr>
          <p:nvPr/>
        </p:nvSpPr>
        <p:spPr bwMode="auto">
          <a:xfrm>
            <a:off x="6584950" y="5973763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sz="2400">
                <a:solidFill>
                  <a:schemeClr val="accent2"/>
                </a:solidFill>
              </a:rPr>
              <a:t>从上面看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5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15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nimBg="1"/>
      <p:bldP spid="15368" grpId="0" animBg="1"/>
      <p:bldP spid="15369" grpId="0" animBg="1"/>
      <p:bldP spid="15370" grpId="0" animBg="1"/>
      <p:bldP spid="15371" grpId="0" animBg="1"/>
      <p:bldP spid="15387" grpId="0" animBg="1"/>
      <p:bldP spid="15388" grpId="0" animBg="1"/>
      <p:bldP spid="15389" grpId="0" animBg="1"/>
      <p:bldP spid="15390" grpId="0" animBg="1"/>
      <p:bldP spid="15391" grpId="0" animBg="1"/>
      <p:bldP spid="15392" grpId="0" animBg="1"/>
      <p:bldP spid="15393" grpId="0" animBg="1"/>
      <p:bldP spid="15394" grpId="0" animBg="1"/>
      <p:bldP spid="15395" grpId="0" animBg="1"/>
      <p:bldP spid="15396" grpId="0" animBg="1"/>
      <p:bldP spid="15397" grpId="0" animBg="1"/>
      <p:bldP spid="15398" grpId="0" animBg="1"/>
      <p:bldP spid="15399" grpId="0" animBg="1"/>
      <p:bldP spid="15400" grpId="0" animBg="1"/>
      <p:bldP spid="1540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WordArt 3"/>
          <p:cNvSpPr>
            <a:spLocks noChangeArrowheads="1" noChangeShapeType="1" noTextEdit="1"/>
          </p:cNvSpPr>
          <p:nvPr/>
        </p:nvSpPr>
        <p:spPr bwMode="auto">
          <a:xfrm>
            <a:off x="179388" y="549275"/>
            <a:ext cx="17526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9" lon="1080000" rev="0"/>
              </a:camera>
              <a:lightRig rig="legacyFlat3" dir="r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3600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探究</a:t>
            </a:r>
          </a:p>
        </p:txBody>
      </p:sp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2268538" y="620713"/>
            <a:ext cx="657066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400" b="0"/>
              <a:t>        </a:t>
            </a:r>
            <a:r>
              <a:rPr lang="zh-CN" sz="2400" b="0"/>
              <a:t>利用正方体，摆成下面的图形，分别从正面、左面、上面观察这个图形，各能得到什么平面图形？</a:t>
            </a:r>
          </a:p>
        </p:txBody>
      </p:sp>
      <p:grpSp>
        <p:nvGrpSpPr>
          <p:cNvPr id="2" name="Group 5"/>
          <p:cNvGrpSpPr/>
          <p:nvPr/>
        </p:nvGrpSpPr>
        <p:grpSpPr bwMode="auto">
          <a:xfrm>
            <a:off x="6629400" y="4419600"/>
            <a:ext cx="1627188" cy="1917700"/>
            <a:chOff x="0" y="0"/>
            <a:chExt cx="1025" cy="1208"/>
          </a:xfrm>
        </p:grpSpPr>
        <p:grpSp>
          <p:nvGrpSpPr>
            <p:cNvPr id="31748" name="Group 6"/>
            <p:cNvGrpSpPr/>
            <p:nvPr/>
          </p:nvGrpSpPr>
          <p:grpSpPr bwMode="auto">
            <a:xfrm>
              <a:off x="0" y="0"/>
              <a:ext cx="1020" cy="680"/>
              <a:chOff x="0" y="0"/>
              <a:chExt cx="1123" cy="708"/>
            </a:xfrm>
          </p:grpSpPr>
          <p:sp>
            <p:nvSpPr>
              <p:cNvPr id="31749" name="Rectangle 7"/>
              <p:cNvSpPr>
                <a:spLocks noChangeArrowheads="1"/>
              </p:cNvSpPr>
              <p:nvPr/>
            </p:nvSpPr>
            <p:spPr bwMode="auto">
              <a:xfrm>
                <a:off x="0" y="354"/>
                <a:ext cx="374" cy="35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750" name="Rectangle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74" cy="35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751" name="Rectangle 9"/>
              <p:cNvSpPr>
                <a:spLocks noChangeArrowheads="1"/>
              </p:cNvSpPr>
              <p:nvPr/>
            </p:nvSpPr>
            <p:spPr bwMode="auto">
              <a:xfrm>
                <a:off x="749" y="354"/>
                <a:ext cx="374" cy="35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752" name="Rectangle 10"/>
              <p:cNvSpPr>
                <a:spLocks noChangeArrowheads="1"/>
              </p:cNvSpPr>
              <p:nvPr/>
            </p:nvSpPr>
            <p:spPr bwMode="auto">
              <a:xfrm>
                <a:off x="374" y="354"/>
                <a:ext cx="375" cy="35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1753" name="Text Box 11"/>
            <p:cNvSpPr txBox="1">
              <a:spLocks noChangeArrowheads="1"/>
            </p:cNvSpPr>
            <p:nvPr/>
          </p:nvSpPr>
          <p:spPr bwMode="auto">
            <a:xfrm>
              <a:off x="65" y="920"/>
              <a:ext cx="960" cy="28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sz="2400" b="0"/>
                <a:t>从左面看</a:t>
              </a:r>
            </a:p>
          </p:txBody>
        </p:sp>
      </p:grpSp>
      <p:grpSp>
        <p:nvGrpSpPr>
          <p:cNvPr id="31754" name="Group 12"/>
          <p:cNvGrpSpPr/>
          <p:nvPr/>
        </p:nvGrpSpPr>
        <p:grpSpPr bwMode="auto">
          <a:xfrm>
            <a:off x="4038600" y="1600200"/>
            <a:ext cx="3733800" cy="2357438"/>
            <a:chOff x="0" y="0"/>
            <a:chExt cx="3120" cy="1968"/>
          </a:xfrm>
        </p:grpSpPr>
        <p:sp>
          <p:nvSpPr>
            <p:cNvPr id="31755" name="AutoShape 13"/>
            <p:cNvSpPr>
              <a:spLocks noChangeArrowheads="1"/>
            </p:cNvSpPr>
            <p:nvPr/>
          </p:nvSpPr>
          <p:spPr bwMode="auto">
            <a:xfrm>
              <a:off x="0" y="672"/>
              <a:ext cx="864" cy="912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56" name="AutoShape 14"/>
            <p:cNvSpPr>
              <a:spLocks noChangeArrowheads="1"/>
            </p:cNvSpPr>
            <p:nvPr/>
          </p:nvSpPr>
          <p:spPr bwMode="auto">
            <a:xfrm>
              <a:off x="0" y="0"/>
              <a:ext cx="864" cy="912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57" name="AutoShape 15"/>
            <p:cNvSpPr>
              <a:spLocks noChangeArrowheads="1"/>
            </p:cNvSpPr>
            <p:nvPr/>
          </p:nvSpPr>
          <p:spPr bwMode="auto">
            <a:xfrm>
              <a:off x="624" y="672"/>
              <a:ext cx="864" cy="912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58" name="AutoShape 16"/>
            <p:cNvSpPr>
              <a:spLocks noChangeArrowheads="1"/>
            </p:cNvSpPr>
            <p:nvPr/>
          </p:nvSpPr>
          <p:spPr bwMode="auto">
            <a:xfrm>
              <a:off x="1200" y="672"/>
              <a:ext cx="864" cy="912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59" name="AutoShape 17"/>
            <p:cNvSpPr>
              <a:spLocks noChangeArrowheads="1"/>
            </p:cNvSpPr>
            <p:nvPr/>
          </p:nvSpPr>
          <p:spPr bwMode="auto">
            <a:xfrm>
              <a:off x="1824" y="672"/>
              <a:ext cx="864" cy="912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60" name="AutoShape 18"/>
            <p:cNvSpPr>
              <a:spLocks noChangeArrowheads="1"/>
            </p:cNvSpPr>
            <p:nvPr/>
          </p:nvSpPr>
          <p:spPr bwMode="auto">
            <a:xfrm>
              <a:off x="1632" y="864"/>
              <a:ext cx="864" cy="912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61" name="AutoShape 19"/>
            <p:cNvSpPr>
              <a:spLocks noChangeArrowheads="1"/>
            </p:cNvSpPr>
            <p:nvPr/>
          </p:nvSpPr>
          <p:spPr bwMode="auto">
            <a:xfrm>
              <a:off x="1440" y="1056"/>
              <a:ext cx="864" cy="912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62" name="AutoShape 20"/>
            <p:cNvSpPr>
              <a:spLocks noChangeArrowheads="1"/>
            </p:cNvSpPr>
            <p:nvPr/>
          </p:nvSpPr>
          <p:spPr bwMode="auto">
            <a:xfrm>
              <a:off x="2256" y="864"/>
              <a:ext cx="864" cy="912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63" name="AutoShape 21"/>
            <p:cNvSpPr>
              <a:spLocks noChangeArrowheads="1"/>
            </p:cNvSpPr>
            <p:nvPr/>
          </p:nvSpPr>
          <p:spPr bwMode="auto">
            <a:xfrm>
              <a:off x="2064" y="1056"/>
              <a:ext cx="864" cy="912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" name="Group 22"/>
          <p:cNvGrpSpPr/>
          <p:nvPr/>
        </p:nvGrpSpPr>
        <p:grpSpPr bwMode="auto">
          <a:xfrm>
            <a:off x="304800" y="4191000"/>
            <a:ext cx="2698750" cy="1981200"/>
            <a:chOff x="0" y="0"/>
            <a:chExt cx="1700" cy="1248"/>
          </a:xfrm>
        </p:grpSpPr>
        <p:sp>
          <p:nvSpPr>
            <p:cNvPr id="31765" name="Text Box 23"/>
            <p:cNvSpPr txBox="1">
              <a:spLocks noChangeArrowheads="1"/>
            </p:cNvSpPr>
            <p:nvPr/>
          </p:nvSpPr>
          <p:spPr bwMode="auto">
            <a:xfrm>
              <a:off x="528" y="960"/>
              <a:ext cx="884" cy="28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sz="2400" b="0"/>
                <a:t>从正面看</a:t>
              </a:r>
            </a:p>
          </p:txBody>
        </p:sp>
        <p:grpSp>
          <p:nvGrpSpPr>
            <p:cNvPr id="31766" name="Group 24"/>
            <p:cNvGrpSpPr/>
            <p:nvPr/>
          </p:nvGrpSpPr>
          <p:grpSpPr bwMode="auto">
            <a:xfrm>
              <a:off x="0" y="0"/>
              <a:ext cx="1700" cy="680"/>
              <a:chOff x="0" y="0"/>
              <a:chExt cx="1700" cy="680"/>
            </a:xfrm>
          </p:grpSpPr>
          <p:sp>
            <p:nvSpPr>
              <p:cNvPr id="31767" name="Rectangle 2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40" cy="3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768" name="Rectangle 26"/>
              <p:cNvSpPr>
                <a:spLocks noChangeArrowheads="1"/>
              </p:cNvSpPr>
              <p:nvPr/>
            </p:nvSpPr>
            <p:spPr bwMode="auto">
              <a:xfrm>
                <a:off x="0" y="340"/>
                <a:ext cx="340" cy="3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769" name="Rectangle 27"/>
              <p:cNvSpPr>
                <a:spLocks noChangeArrowheads="1"/>
              </p:cNvSpPr>
              <p:nvPr/>
            </p:nvSpPr>
            <p:spPr bwMode="auto">
              <a:xfrm>
                <a:off x="340" y="340"/>
                <a:ext cx="340" cy="3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770" name="Rectangle 28"/>
              <p:cNvSpPr>
                <a:spLocks noChangeArrowheads="1"/>
              </p:cNvSpPr>
              <p:nvPr/>
            </p:nvSpPr>
            <p:spPr bwMode="auto">
              <a:xfrm>
                <a:off x="680" y="340"/>
                <a:ext cx="340" cy="3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771" name="Rectangle 29"/>
              <p:cNvSpPr>
                <a:spLocks noChangeArrowheads="1"/>
              </p:cNvSpPr>
              <p:nvPr/>
            </p:nvSpPr>
            <p:spPr bwMode="auto">
              <a:xfrm>
                <a:off x="1021" y="340"/>
                <a:ext cx="340" cy="3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772" name="Rectangle 30"/>
              <p:cNvSpPr>
                <a:spLocks noChangeArrowheads="1"/>
              </p:cNvSpPr>
              <p:nvPr/>
            </p:nvSpPr>
            <p:spPr bwMode="auto">
              <a:xfrm>
                <a:off x="1360" y="340"/>
                <a:ext cx="340" cy="3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7" name="Group 31"/>
          <p:cNvGrpSpPr/>
          <p:nvPr/>
        </p:nvGrpSpPr>
        <p:grpSpPr bwMode="auto">
          <a:xfrm>
            <a:off x="3117850" y="4267200"/>
            <a:ext cx="2698750" cy="2070100"/>
            <a:chOff x="0" y="0"/>
            <a:chExt cx="1700" cy="1304"/>
          </a:xfrm>
        </p:grpSpPr>
        <p:sp>
          <p:nvSpPr>
            <p:cNvPr id="31774" name="Text Box 32"/>
            <p:cNvSpPr txBox="1">
              <a:spLocks noChangeArrowheads="1"/>
            </p:cNvSpPr>
            <p:nvPr/>
          </p:nvSpPr>
          <p:spPr bwMode="auto">
            <a:xfrm>
              <a:off x="246" y="1016"/>
              <a:ext cx="885" cy="28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sz="2400" b="0"/>
                <a:t>从上面看</a:t>
              </a:r>
            </a:p>
          </p:txBody>
        </p:sp>
        <p:grpSp>
          <p:nvGrpSpPr>
            <p:cNvPr id="31775" name="Group 33"/>
            <p:cNvGrpSpPr/>
            <p:nvPr/>
          </p:nvGrpSpPr>
          <p:grpSpPr bwMode="auto">
            <a:xfrm>
              <a:off x="0" y="0"/>
              <a:ext cx="1700" cy="1020"/>
              <a:chOff x="0" y="0"/>
              <a:chExt cx="1466" cy="885"/>
            </a:xfrm>
          </p:grpSpPr>
          <p:sp>
            <p:nvSpPr>
              <p:cNvPr id="31776" name="Rectangle 3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95" cy="29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777" name="Rectangle 35"/>
              <p:cNvSpPr>
                <a:spLocks noChangeArrowheads="1"/>
              </p:cNvSpPr>
              <p:nvPr/>
            </p:nvSpPr>
            <p:spPr bwMode="auto">
              <a:xfrm>
                <a:off x="290" y="1"/>
                <a:ext cx="295" cy="29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778" name="Rectangle 36"/>
              <p:cNvSpPr>
                <a:spLocks noChangeArrowheads="1"/>
              </p:cNvSpPr>
              <p:nvPr/>
            </p:nvSpPr>
            <p:spPr bwMode="auto">
              <a:xfrm>
                <a:off x="582" y="1"/>
                <a:ext cx="295" cy="29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779" name="Rectangle 37"/>
              <p:cNvSpPr>
                <a:spLocks noChangeArrowheads="1"/>
              </p:cNvSpPr>
              <p:nvPr/>
            </p:nvSpPr>
            <p:spPr bwMode="auto">
              <a:xfrm>
                <a:off x="877" y="1"/>
                <a:ext cx="295" cy="29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780" name="Rectangle 38"/>
              <p:cNvSpPr>
                <a:spLocks noChangeArrowheads="1"/>
              </p:cNvSpPr>
              <p:nvPr/>
            </p:nvSpPr>
            <p:spPr bwMode="auto">
              <a:xfrm>
                <a:off x="1171" y="296"/>
                <a:ext cx="295" cy="29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781" name="Rectangle 39"/>
              <p:cNvSpPr>
                <a:spLocks noChangeArrowheads="1"/>
              </p:cNvSpPr>
              <p:nvPr/>
            </p:nvSpPr>
            <p:spPr bwMode="auto">
              <a:xfrm>
                <a:off x="878" y="296"/>
                <a:ext cx="295" cy="29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782" name="Rectangle 40"/>
              <p:cNvSpPr>
                <a:spLocks noChangeArrowheads="1"/>
              </p:cNvSpPr>
              <p:nvPr/>
            </p:nvSpPr>
            <p:spPr bwMode="auto">
              <a:xfrm>
                <a:off x="878" y="590"/>
                <a:ext cx="295" cy="29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783" name="Rectangle 41"/>
              <p:cNvSpPr>
                <a:spLocks noChangeArrowheads="1"/>
              </p:cNvSpPr>
              <p:nvPr/>
            </p:nvSpPr>
            <p:spPr bwMode="auto">
              <a:xfrm>
                <a:off x="1171" y="590"/>
                <a:ext cx="295" cy="29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1905000"/>
            <a:ext cx="876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2400">
                <a:solidFill>
                  <a:srgbClr val="0000FF"/>
                </a:solidFill>
              </a:rPr>
              <a:t>立体图形：</a:t>
            </a:r>
            <a:r>
              <a:rPr lang="zh-CN" sz="2400" b="0"/>
              <a:t>长方体、正方体、球、圆柱、圆锥、棱柱、棱锥</a:t>
            </a:r>
            <a:r>
              <a:rPr lang="zh-CN" altLang="zh-CN" sz="2400" b="0"/>
              <a:t>······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25146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2400">
                <a:solidFill>
                  <a:srgbClr val="0000FF"/>
                </a:solidFill>
              </a:rPr>
              <a:t>平面图形：</a:t>
            </a:r>
            <a:r>
              <a:rPr lang="zh-CN" sz="2400" b="0"/>
              <a:t>长方形、正方形、三角形、圆、五边形、六边形</a:t>
            </a:r>
            <a:r>
              <a:rPr lang="zh-CN" altLang="zh-CN" sz="2400" b="0"/>
              <a:t>······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0" y="3200400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2400" b="0"/>
              <a:t>从正面看、从左面看、从上面看</a:t>
            </a:r>
            <a:r>
              <a:rPr lang="zh-CN" altLang="zh-CN" sz="2400" b="0"/>
              <a:t>······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57200" y="38100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400" b="0"/>
              <a:t>……..</a:t>
            </a:r>
          </a:p>
        </p:txBody>
      </p:sp>
      <p:sp>
        <p:nvSpPr>
          <p:cNvPr id="32773" name="Text Box 7"/>
          <p:cNvSpPr txBox="1">
            <a:spLocks noChangeArrowheads="1"/>
          </p:cNvSpPr>
          <p:nvPr/>
        </p:nvSpPr>
        <p:spPr bwMode="auto">
          <a:xfrm>
            <a:off x="1295400" y="990600"/>
            <a:ext cx="2743200" cy="579438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3200" b="0">
                <a:ea typeface="华文行楷" panose="02010800040101010101" pitchFamily="2" charset="-122"/>
              </a:rPr>
              <a:t>你有收获吗</a:t>
            </a:r>
            <a:r>
              <a:rPr lang="zh-CN" altLang="zh-CN" sz="3200" b="0">
                <a:ea typeface="华文行楷" panose="02010800040101010101" pitchFamily="2" charset="-122"/>
              </a:rPr>
              <a:t>?</a:t>
            </a:r>
          </a:p>
        </p:txBody>
      </p:sp>
      <p:graphicFrame>
        <p:nvGraphicFramePr>
          <p:cNvPr id="32774" name="Object 8">
            <a:hlinkClick r:id="rId3" action="ppaction://hlinksldjump"/>
          </p:cNvPr>
          <p:cNvGraphicFramePr>
            <a:graphicFrameLocks noChangeAspect="1"/>
          </p:cNvGraphicFramePr>
          <p:nvPr/>
        </p:nvGraphicFramePr>
        <p:xfrm>
          <a:off x="5715000" y="3810000"/>
          <a:ext cx="32004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1" r:id="rId4" imgW="4267200" imgH="2895600" progId="Photoshop.Image.6">
                  <p:embed/>
                </p:oleObj>
              </mc:Choice>
              <mc:Fallback>
                <p:oleObj r:id="rId4" imgW="4267200" imgH="2895600" progId="Photoshop.Image.6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810000"/>
                        <a:ext cx="32004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  <p:bldP spid="17412" grpId="0" animBg="1"/>
      <p:bldP spid="17413" grpId="0" animBg="1"/>
      <p:bldP spid="174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矩形 13"/>
          <p:cNvSpPr>
            <a:spLocks noChangeArrowheads="1"/>
          </p:cNvSpPr>
          <p:nvPr/>
        </p:nvSpPr>
        <p:spPr bwMode="auto">
          <a:xfrm>
            <a:off x="533400" y="914400"/>
            <a:ext cx="8077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dirty="0">
                <a:latin typeface="宋体" panose="02010600030101010101" pitchFamily="2" charset="-122"/>
              </a:rPr>
              <a:t>1.把铅笔尖看做一个点，让铅笔尖在白纸上移动，你有什么发现？</a:t>
            </a:r>
            <a:endParaRPr lang="en-US" altLang="zh-CN" dirty="0">
              <a:latin typeface="宋体" panose="02010600030101010101" pitchFamily="2" charset="-122"/>
              <a:ea typeface="黑体" panose="02010609060101010101" pitchFamily="49" charset="-122"/>
            </a:endParaRPr>
          </a:p>
          <a:p>
            <a:pPr eaLnBrk="0" hangingPunct="0">
              <a:spcBef>
                <a:spcPct val="50000"/>
              </a:spcBef>
            </a:pPr>
            <a:endParaRPr lang="en-US" altLang="zh-CN" dirty="0">
              <a:latin typeface="宋体" panose="02010600030101010101" pitchFamily="2" charset="-122"/>
              <a:ea typeface="黑体" panose="02010609060101010101" pitchFamily="49" charset="-122"/>
            </a:endParaRPr>
          </a:p>
          <a:p>
            <a:pPr eaLnBrk="0" hangingPunct="0">
              <a:spcBef>
                <a:spcPct val="50000"/>
              </a:spcBef>
            </a:pPr>
            <a:r>
              <a:rPr lang="en-US" altLang="zh-CN" dirty="0">
                <a:ea typeface="黑体" panose="02010609060101010101" pitchFamily="49" charset="-122"/>
              </a:rPr>
              <a:t>2</a:t>
            </a:r>
            <a:r>
              <a:rPr lang="en-US" altLang="zh-CN" dirty="0">
                <a:latin typeface="宋体" panose="02010600030101010101" pitchFamily="2" charset="-122"/>
                <a:ea typeface="华文楷体" panose="02010600040101010101" pitchFamily="2" charset="-122"/>
              </a:rPr>
              <a:t>.</a:t>
            </a:r>
            <a:r>
              <a:rPr lang="zh-CN" altLang="en-US" dirty="0">
                <a:latin typeface="宋体" panose="02010600030101010101" pitchFamily="2" charset="-122"/>
              </a:rPr>
              <a:t>下列两种现象说明了什么道理？</a:t>
            </a:r>
            <a:endParaRPr lang="en-US" altLang="zh-CN" dirty="0">
              <a:latin typeface="宋体" panose="02010600030101010101" pitchFamily="2" charset="-122"/>
            </a:endParaRPr>
          </a:p>
          <a:p>
            <a:pPr eaLnBrk="0" hangingPunct="0">
              <a:spcBef>
                <a:spcPct val="50000"/>
              </a:spcBef>
            </a:pPr>
            <a:r>
              <a:rPr lang="zh-CN" altLang="en-US" dirty="0">
                <a:latin typeface="宋体" panose="02010600030101010101" pitchFamily="2" charset="-122"/>
              </a:rPr>
              <a:t>（</a:t>
            </a:r>
            <a:r>
              <a:rPr lang="en-US" altLang="zh-CN" dirty="0"/>
              <a:t>1</a:t>
            </a:r>
            <a:r>
              <a:rPr lang="zh-CN" altLang="en-US" dirty="0">
                <a:latin typeface="宋体" panose="02010600030101010101" pitchFamily="2" charset="-122"/>
              </a:rPr>
              <a:t>）钟表上的分针转动一周形成一个圆面；</a:t>
            </a:r>
            <a:endParaRPr lang="en-US" altLang="zh-CN" dirty="0">
              <a:latin typeface="宋体" panose="02010600030101010101" pitchFamily="2" charset="-122"/>
            </a:endParaRPr>
          </a:p>
          <a:p>
            <a:pPr eaLnBrk="0" hangingPunct="0">
              <a:spcBef>
                <a:spcPct val="50000"/>
              </a:spcBef>
            </a:pPr>
            <a:r>
              <a:rPr lang="zh-CN" altLang="en-US" dirty="0">
                <a:latin typeface="宋体" panose="02010600030101010101" pitchFamily="2" charset="-122"/>
              </a:rPr>
              <a:t>（</a:t>
            </a:r>
            <a:r>
              <a:rPr lang="en-US" altLang="zh-CN" dirty="0"/>
              <a:t>2</a:t>
            </a:r>
            <a:r>
              <a:rPr lang="zh-CN" altLang="en-US" dirty="0">
                <a:latin typeface="宋体" panose="02010600030101010101" pitchFamily="2" charset="-122"/>
              </a:rPr>
              <a:t>）一枚硬币在光滑的桌面上快速旋转形成球</a:t>
            </a:r>
            <a:r>
              <a:rPr lang="en-US" altLang="zh-CN" dirty="0">
                <a:latin typeface="宋体" panose="02010600030101010101" pitchFamily="2" charset="-122"/>
              </a:rPr>
              <a:t>.</a:t>
            </a:r>
            <a:endParaRPr lang="zh-CN" altLang="en-US" dirty="0">
              <a:latin typeface="宋体" panose="02010600030101010101" pitchFamily="2" charset="-122"/>
            </a:endParaRPr>
          </a:p>
        </p:txBody>
      </p:sp>
      <p:sp>
        <p:nvSpPr>
          <p:cNvPr id="5" name="矩形 14"/>
          <p:cNvSpPr>
            <a:spLocks noChangeArrowheads="1"/>
          </p:cNvSpPr>
          <p:nvPr/>
        </p:nvSpPr>
        <p:spPr bwMode="auto">
          <a:xfrm>
            <a:off x="3048000" y="1828800"/>
            <a:ext cx="21542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200">
                <a:solidFill>
                  <a:srgbClr val="FC2514"/>
                </a:solidFill>
                <a:latin typeface="宋体" panose="02010600030101010101" pitchFamily="2" charset="-122"/>
                <a:ea typeface="华文楷体" panose="02010600040101010101" pitchFamily="2" charset="-122"/>
              </a:rPr>
              <a:t>点动成线</a:t>
            </a:r>
            <a:endParaRPr lang="en-US" altLang="zh-CN" sz="3200">
              <a:solidFill>
                <a:srgbClr val="FC2514"/>
              </a:solidFill>
              <a:latin typeface="宋体" panose="0201060003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矩形 15"/>
          <p:cNvSpPr>
            <a:spLocks noChangeArrowheads="1"/>
          </p:cNvSpPr>
          <p:nvPr/>
        </p:nvSpPr>
        <p:spPr bwMode="auto">
          <a:xfrm>
            <a:off x="2362200" y="4800600"/>
            <a:ext cx="3200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3200">
                <a:solidFill>
                  <a:srgbClr val="FC2514"/>
                </a:solidFill>
                <a:latin typeface="宋体" panose="02010600030101010101" pitchFamily="2" charset="-122"/>
                <a:ea typeface="华文楷体" panose="02010600040101010101" pitchFamily="2" charset="-122"/>
              </a:rPr>
              <a:t>(</a:t>
            </a:r>
            <a:r>
              <a:rPr lang="en-US" altLang="zh-CN" sz="3200">
                <a:solidFill>
                  <a:srgbClr val="FC2514"/>
                </a:solidFill>
                <a:ea typeface="黑体" panose="02010609060101010101" pitchFamily="49" charset="-122"/>
              </a:rPr>
              <a:t>1</a:t>
            </a:r>
            <a:r>
              <a:rPr lang="en-US" altLang="zh-CN" sz="3200">
                <a:solidFill>
                  <a:srgbClr val="FC2514"/>
                </a:solidFill>
                <a:latin typeface="宋体" panose="02010600030101010101" pitchFamily="2" charset="-122"/>
                <a:ea typeface="华文楷体" panose="02010600040101010101" pitchFamily="2" charset="-122"/>
              </a:rPr>
              <a:t>)</a:t>
            </a:r>
            <a:r>
              <a:rPr lang="zh-CN" altLang="en-US" sz="3200">
                <a:solidFill>
                  <a:srgbClr val="FC2514"/>
                </a:solidFill>
                <a:latin typeface="宋体" panose="02010600030101010101" pitchFamily="2" charset="-122"/>
              </a:rPr>
              <a:t>线动成面；</a:t>
            </a:r>
            <a:endParaRPr lang="en-US" altLang="zh-CN" sz="3200">
              <a:solidFill>
                <a:srgbClr val="FC2514"/>
              </a:solidFill>
              <a:latin typeface="宋体" panose="02010600030101010101" pitchFamily="2" charset="-122"/>
            </a:endParaRPr>
          </a:p>
          <a:p>
            <a:pPr eaLnBrk="0" hangingPunct="0">
              <a:spcBef>
                <a:spcPct val="50000"/>
              </a:spcBef>
            </a:pPr>
            <a:r>
              <a:rPr lang="en-US" altLang="zh-CN" sz="3200">
                <a:solidFill>
                  <a:srgbClr val="FC2514"/>
                </a:solidFill>
                <a:latin typeface="宋体" panose="02010600030101010101" pitchFamily="2" charset="-122"/>
                <a:ea typeface="华文楷体" panose="02010600040101010101" pitchFamily="2" charset="-122"/>
              </a:rPr>
              <a:t>(</a:t>
            </a:r>
            <a:r>
              <a:rPr lang="en-US" altLang="zh-CN" sz="3200">
                <a:solidFill>
                  <a:srgbClr val="FC2514"/>
                </a:solidFill>
                <a:ea typeface="黑体" panose="02010609060101010101" pitchFamily="49" charset="-122"/>
              </a:rPr>
              <a:t>2</a:t>
            </a:r>
            <a:r>
              <a:rPr lang="en-US" altLang="zh-CN" sz="3200">
                <a:solidFill>
                  <a:srgbClr val="FC2514"/>
                </a:solidFill>
                <a:latin typeface="宋体" panose="02010600030101010101" pitchFamily="2" charset="-122"/>
                <a:ea typeface="华文楷体" panose="02010600040101010101" pitchFamily="2" charset="-122"/>
              </a:rPr>
              <a:t>)</a:t>
            </a:r>
            <a:r>
              <a:rPr lang="zh-CN" altLang="en-US" sz="3200">
                <a:solidFill>
                  <a:srgbClr val="FC2514"/>
                </a:solidFill>
                <a:latin typeface="宋体" panose="02010600030101010101" pitchFamily="2" charset="-122"/>
              </a:rPr>
              <a:t>面动成体</a:t>
            </a:r>
            <a:r>
              <a:rPr lang="en-US" altLang="zh-CN" sz="3200">
                <a:solidFill>
                  <a:srgbClr val="FC2514"/>
                </a:solidFill>
                <a:latin typeface="宋体" panose="02010600030101010101" pitchFamily="2" charset="-122"/>
              </a:rPr>
              <a:t>.</a:t>
            </a:r>
          </a:p>
        </p:txBody>
      </p:sp>
      <p:pic>
        <p:nvPicPr>
          <p:cNvPr id="33796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9563" y="187325"/>
            <a:ext cx="20526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Box 6"/>
          <p:cNvSpPr txBox="1">
            <a:spLocks noChangeArrowheads="1"/>
          </p:cNvSpPr>
          <p:nvPr/>
        </p:nvSpPr>
        <p:spPr bwMode="auto">
          <a:xfrm>
            <a:off x="533400" y="233363"/>
            <a:ext cx="285432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3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-41275" y="-508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>
                <a:solidFill>
                  <a:srgbClr val="FF0000"/>
                </a:solidFill>
              </a:rPr>
              <a:t>下列图形中有你认识的</a:t>
            </a:r>
            <a:r>
              <a:rPr lang="zh-CN" i="1">
                <a:solidFill>
                  <a:srgbClr val="FF0000"/>
                </a:solidFill>
              </a:rPr>
              <a:t>几何图形</a:t>
            </a:r>
            <a:r>
              <a:rPr lang="zh-CN">
                <a:solidFill>
                  <a:srgbClr val="FF0000"/>
                </a:solidFill>
              </a:rPr>
              <a:t>吗？请指出来。</a:t>
            </a:r>
          </a:p>
        </p:txBody>
      </p:sp>
      <p:grpSp>
        <p:nvGrpSpPr>
          <p:cNvPr id="16386" name="Group 4"/>
          <p:cNvGrpSpPr>
            <a:grpSpLocks noChangeAspect="1"/>
          </p:cNvGrpSpPr>
          <p:nvPr/>
        </p:nvGrpSpPr>
        <p:grpSpPr bwMode="auto">
          <a:xfrm>
            <a:off x="3175" y="468313"/>
            <a:ext cx="9144000" cy="5943600"/>
            <a:chOff x="0" y="0"/>
            <a:chExt cx="5760" cy="3744"/>
          </a:xfrm>
        </p:grpSpPr>
        <p:grpSp>
          <p:nvGrpSpPr>
            <p:cNvPr id="16387" name="Group 5"/>
            <p:cNvGrpSpPr>
              <a:grpSpLocks noChangeAspect="1"/>
            </p:cNvGrpSpPr>
            <p:nvPr/>
          </p:nvGrpSpPr>
          <p:grpSpPr bwMode="auto">
            <a:xfrm>
              <a:off x="0" y="0"/>
              <a:ext cx="5760" cy="2496"/>
              <a:chOff x="0" y="0"/>
              <a:chExt cx="5760" cy="2496"/>
            </a:xfrm>
          </p:grpSpPr>
          <p:pic>
            <p:nvPicPr>
              <p:cNvPr id="16388" name="Picture 6" descr="祈年殿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1872" y="0"/>
                <a:ext cx="1965" cy="1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89" name="Picture 7" descr="20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0" y="1296"/>
                <a:ext cx="192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0" name="Picture 8" descr="6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1920" y="1296"/>
                <a:ext cx="2016" cy="1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1" name="Picture 9" descr="F412232005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3840" y="1200"/>
                <a:ext cx="1920" cy="1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2" name="Picture 10" descr="gb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3840" y="0"/>
                <a:ext cx="1920" cy="1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3" name="Picture 11" descr="Planet Earth 101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0" y="0"/>
                <a:ext cx="1920" cy="1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6394" name="Picture 12" descr="DSC00963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0" y="2448"/>
              <a:ext cx="1968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5" name="Picture 13" descr="DSC00959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2928" y="2496"/>
              <a:ext cx="1632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6" name="Picture 14" descr="yinshuiji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920" y="2448"/>
              <a:ext cx="1056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7" name="Picture 15" descr="DSC00956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4560" y="2472"/>
              <a:ext cx="1200" cy="1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93"/>
          <p:cNvSpPr txBox="1">
            <a:spLocks noChangeArrowheads="1"/>
          </p:cNvSpPr>
          <p:nvPr/>
        </p:nvSpPr>
        <p:spPr bwMode="auto">
          <a:xfrm>
            <a:off x="685800" y="914400"/>
            <a:ext cx="3886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>
                <a:latin typeface="宋体" panose="0201060003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>
                <a:latin typeface="宋体" panose="02010600030101010101" pitchFamily="2" charset="-122"/>
              </a:rPr>
              <a:t>   3.说一说，右边的图案，是由哪些平面图形组合成的？</a:t>
            </a:r>
          </a:p>
        </p:txBody>
      </p:sp>
      <p:sp>
        <p:nvSpPr>
          <p:cNvPr id="27" name="AutoShape 22"/>
          <p:cNvSpPr>
            <a:spLocks noChangeArrowheads="1"/>
          </p:cNvSpPr>
          <p:nvPr/>
        </p:nvSpPr>
        <p:spPr bwMode="auto">
          <a:xfrm>
            <a:off x="4965700" y="2870200"/>
            <a:ext cx="2520950" cy="2181225"/>
          </a:xfrm>
          <a:prstGeom prst="hexagon">
            <a:avLst>
              <a:gd name="adj" fmla="val 28894"/>
              <a:gd name="vf" fmla="val 115470"/>
            </a:avLst>
          </a:prstGeom>
          <a:solidFill>
            <a:srgbClr val="A5644E"/>
          </a:solidFill>
          <a:ln w="9525">
            <a:solidFill>
              <a:srgbClr val="A5644E"/>
            </a:solidFill>
            <a:miter lim="800000"/>
          </a:ln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800" b="0" kern="0">
              <a:solidFill>
                <a:sysClr val="windowText" lastClr="000000"/>
              </a:solidFill>
              <a:latin typeface="Arial" panose="020B0604020202020204" pitchFamily="34" charset="0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grpSp>
        <p:nvGrpSpPr>
          <p:cNvPr id="2" name="Group 23"/>
          <p:cNvGrpSpPr/>
          <p:nvPr/>
        </p:nvGrpSpPr>
        <p:grpSpPr bwMode="auto">
          <a:xfrm>
            <a:off x="4965700" y="2870200"/>
            <a:ext cx="2519363" cy="2160588"/>
            <a:chOff x="3742" y="2568"/>
            <a:chExt cx="1587" cy="1361"/>
          </a:xfrm>
        </p:grpSpPr>
        <p:sp>
          <p:nvSpPr>
            <p:cNvPr id="34820" name="AutoShape 24"/>
            <p:cNvSpPr>
              <a:spLocks noChangeArrowheads="1"/>
            </p:cNvSpPr>
            <p:nvPr/>
          </p:nvSpPr>
          <p:spPr bwMode="auto">
            <a:xfrm>
              <a:off x="4785" y="3022"/>
              <a:ext cx="544" cy="453"/>
            </a:xfrm>
            <a:prstGeom prst="hexagon">
              <a:avLst>
                <a:gd name="adj" fmla="val 30022"/>
                <a:gd name="vf" fmla="val 115470"/>
              </a:avLst>
            </a:prstGeom>
            <a:solidFill>
              <a:srgbClr val="33CCCC"/>
            </a:solidFill>
            <a:ln w="9525">
              <a:solidFill>
                <a:srgbClr val="33CCCC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>
                <a:latin typeface="Arial" panose="020B0604020202020204" pitchFamily="34" charset="0"/>
                <a:ea typeface="华文楷体" panose="02010600040101010101" pitchFamily="2" charset="-122"/>
              </a:endParaRPr>
            </a:p>
          </p:txBody>
        </p:sp>
        <p:sp>
          <p:nvSpPr>
            <p:cNvPr id="34821" name="AutoShape 25"/>
            <p:cNvSpPr>
              <a:spLocks noChangeArrowheads="1"/>
            </p:cNvSpPr>
            <p:nvPr/>
          </p:nvSpPr>
          <p:spPr bwMode="auto">
            <a:xfrm>
              <a:off x="4014" y="2568"/>
              <a:ext cx="544" cy="453"/>
            </a:xfrm>
            <a:prstGeom prst="hexagon">
              <a:avLst>
                <a:gd name="adj" fmla="val 30022"/>
                <a:gd name="vf" fmla="val 115470"/>
              </a:avLst>
            </a:prstGeom>
            <a:solidFill>
              <a:srgbClr val="33CCCC"/>
            </a:solidFill>
            <a:ln w="9525">
              <a:solidFill>
                <a:srgbClr val="33CCCC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>
                <a:latin typeface="Arial" panose="020B0604020202020204" pitchFamily="34" charset="0"/>
                <a:ea typeface="华文楷体" panose="02010600040101010101" pitchFamily="2" charset="-122"/>
              </a:endParaRPr>
            </a:p>
          </p:txBody>
        </p:sp>
        <p:sp>
          <p:nvSpPr>
            <p:cNvPr id="34822" name="AutoShape 26"/>
            <p:cNvSpPr>
              <a:spLocks noChangeArrowheads="1"/>
            </p:cNvSpPr>
            <p:nvPr/>
          </p:nvSpPr>
          <p:spPr bwMode="auto">
            <a:xfrm>
              <a:off x="3742" y="3022"/>
              <a:ext cx="544" cy="453"/>
            </a:xfrm>
            <a:prstGeom prst="hexagon">
              <a:avLst>
                <a:gd name="adj" fmla="val 30022"/>
                <a:gd name="vf" fmla="val 115470"/>
              </a:avLst>
            </a:prstGeom>
            <a:solidFill>
              <a:srgbClr val="33CCCC"/>
            </a:solidFill>
            <a:ln w="9525">
              <a:solidFill>
                <a:srgbClr val="33CCCC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>
                <a:latin typeface="Arial" panose="020B0604020202020204" pitchFamily="34" charset="0"/>
                <a:ea typeface="华文楷体" panose="02010600040101010101" pitchFamily="2" charset="-122"/>
              </a:endParaRPr>
            </a:p>
          </p:txBody>
        </p:sp>
        <p:sp>
          <p:nvSpPr>
            <p:cNvPr id="34823" name="AutoShape 27"/>
            <p:cNvSpPr>
              <a:spLocks noChangeArrowheads="1"/>
            </p:cNvSpPr>
            <p:nvPr/>
          </p:nvSpPr>
          <p:spPr bwMode="auto">
            <a:xfrm>
              <a:off x="4513" y="3475"/>
              <a:ext cx="544" cy="453"/>
            </a:xfrm>
            <a:prstGeom prst="hexagon">
              <a:avLst>
                <a:gd name="adj" fmla="val 30022"/>
                <a:gd name="vf" fmla="val 115470"/>
              </a:avLst>
            </a:prstGeom>
            <a:solidFill>
              <a:srgbClr val="33CCCC"/>
            </a:solidFill>
            <a:ln w="9525">
              <a:solidFill>
                <a:srgbClr val="33CCCC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>
                <a:latin typeface="Arial" panose="020B0604020202020204" pitchFamily="34" charset="0"/>
                <a:ea typeface="华文楷体" panose="02010600040101010101" pitchFamily="2" charset="-122"/>
              </a:endParaRPr>
            </a:p>
          </p:txBody>
        </p:sp>
        <p:sp>
          <p:nvSpPr>
            <p:cNvPr id="34824" name="AutoShape 28"/>
            <p:cNvSpPr>
              <a:spLocks noChangeArrowheads="1"/>
            </p:cNvSpPr>
            <p:nvPr/>
          </p:nvSpPr>
          <p:spPr bwMode="auto">
            <a:xfrm>
              <a:off x="4286" y="3022"/>
              <a:ext cx="499" cy="453"/>
            </a:xfrm>
            <a:prstGeom prst="hexagon">
              <a:avLst>
                <a:gd name="adj" fmla="val 27539"/>
                <a:gd name="vf" fmla="val 115470"/>
              </a:avLst>
            </a:prstGeom>
            <a:solidFill>
              <a:srgbClr val="33CCCC"/>
            </a:solidFill>
            <a:ln w="9525">
              <a:solidFill>
                <a:srgbClr val="33CCCC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>
                <a:latin typeface="Arial" panose="020B0604020202020204" pitchFamily="34" charset="0"/>
                <a:ea typeface="华文楷体" panose="02010600040101010101" pitchFamily="2" charset="-122"/>
              </a:endParaRPr>
            </a:p>
          </p:txBody>
        </p:sp>
        <p:sp>
          <p:nvSpPr>
            <p:cNvPr id="34825" name="AutoShape 29"/>
            <p:cNvSpPr>
              <a:spLocks noChangeArrowheads="1"/>
            </p:cNvSpPr>
            <p:nvPr/>
          </p:nvSpPr>
          <p:spPr bwMode="auto">
            <a:xfrm>
              <a:off x="4014" y="3476"/>
              <a:ext cx="499" cy="453"/>
            </a:xfrm>
            <a:prstGeom prst="hexagon">
              <a:avLst>
                <a:gd name="adj" fmla="val 27539"/>
                <a:gd name="vf" fmla="val 115470"/>
              </a:avLst>
            </a:prstGeom>
            <a:solidFill>
              <a:srgbClr val="33CCCC"/>
            </a:solidFill>
            <a:ln w="9525">
              <a:solidFill>
                <a:srgbClr val="33CCCC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>
                <a:latin typeface="Arial" panose="020B0604020202020204" pitchFamily="34" charset="0"/>
                <a:ea typeface="华文楷体" panose="02010600040101010101" pitchFamily="2" charset="-122"/>
              </a:endParaRPr>
            </a:p>
          </p:txBody>
        </p:sp>
        <p:sp>
          <p:nvSpPr>
            <p:cNvPr id="34826" name="AutoShape 30"/>
            <p:cNvSpPr>
              <a:spLocks noChangeArrowheads="1"/>
            </p:cNvSpPr>
            <p:nvPr/>
          </p:nvSpPr>
          <p:spPr bwMode="auto">
            <a:xfrm>
              <a:off x="4558" y="2568"/>
              <a:ext cx="499" cy="453"/>
            </a:xfrm>
            <a:prstGeom prst="hexagon">
              <a:avLst>
                <a:gd name="adj" fmla="val 27539"/>
                <a:gd name="vf" fmla="val 115470"/>
              </a:avLst>
            </a:prstGeom>
            <a:solidFill>
              <a:srgbClr val="33CCCC"/>
            </a:solidFill>
            <a:ln w="9525">
              <a:solidFill>
                <a:srgbClr val="33CCCC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>
                <a:latin typeface="Arial" panose="020B0604020202020204" pitchFamily="34" charset="0"/>
                <a:ea typeface="华文楷体" panose="02010600040101010101" pitchFamily="2" charset="-122"/>
              </a:endParaRPr>
            </a:p>
          </p:txBody>
        </p:sp>
      </p:grpSp>
      <p:grpSp>
        <p:nvGrpSpPr>
          <p:cNvPr id="3" name="Group 31"/>
          <p:cNvGrpSpPr/>
          <p:nvPr/>
        </p:nvGrpSpPr>
        <p:grpSpPr bwMode="auto">
          <a:xfrm>
            <a:off x="5194300" y="2870200"/>
            <a:ext cx="2087563" cy="2173288"/>
            <a:chOff x="3878" y="2568"/>
            <a:chExt cx="1315" cy="1369"/>
          </a:xfrm>
        </p:grpSpPr>
        <p:sp>
          <p:nvSpPr>
            <p:cNvPr id="34828" name="AutoShape 32"/>
            <p:cNvSpPr>
              <a:spLocks noChangeArrowheads="1"/>
            </p:cNvSpPr>
            <p:nvPr/>
          </p:nvSpPr>
          <p:spPr bwMode="auto">
            <a:xfrm>
              <a:off x="3878" y="2795"/>
              <a:ext cx="272" cy="23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>
                <a:latin typeface="Arial" panose="020B0604020202020204" pitchFamily="34" charset="0"/>
                <a:ea typeface="华文楷体" panose="02010600040101010101" pitchFamily="2" charset="-122"/>
              </a:endParaRPr>
            </a:p>
          </p:txBody>
        </p:sp>
        <p:sp>
          <p:nvSpPr>
            <p:cNvPr id="34829" name="AutoShape 33"/>
            <p:cNvSpPr>
              <a:spLocks noChangeArrowheads="1"/>
            </p:cNvSpPr>
            <p:nvPr/>
          </p:nvSpPr>
          <p:spPr bwMode="auto">
            <a:xfrm flipV="1">
              <a:off x="4422" y="2568"/>
              <a:ext cx="272" cy="23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>
                <a:latin typeface="Arial" panose="020B0604020202020204" pitchFamily="34" charset="0"/>
                <a:ea typeface="华文楷体" panose="02010600040101010101" pitchFamily="2" charset="-122"/>
              </a:endParaRPr>
            </a:p>
          </p:txBody>
        </p:sp>
        <p:sp>
          <p:nvSpPr>
            <p:cNvPr id="34830" name="AutoShape 34"/>
            <p:cNvSpPr>
              <a:spLocks noChangeArrowheads="1"/>
            </p:cNvSpPr>
            <p:nvPr/>
          </p:nvSpPr>
          <p:spPr bwMode="auto">
            <a:xfrm flipV="1">
              <a:off x="3878" y="3476"/>
              <a:ext cx="272" cy="23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>
                <a:latin typeface="Arial" panose="020B0604020202020204" pitchFamily="34" charset="0"/>
                <a:ea typeface="华文楷体" panose="02010600040101010101" pitchFamily="2" charset="-122"/>
              </a:endParaRPr>
            </a:p>
          </p:txBody>
        </p:sp>
        <p:sp>
          <p:nvSpPr>
            <p:cNvPr id="34831" name="AutoShape 35"/>
            <p:cNvSpPr>
              <a:spLocks noChangeArrowheads="1"/>
            </p:cNvSpPr>
            <p:nvPr/>
          </p:nvSpPr>
          <p:spPr bwMode="auto">
            <a:xfrm flipV="1">
              <a:off x="4377" y="3475"/>
              <a:ext cx="272" cy="23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>
                <a:latin typeface="Arial" panose="020B0604020202020204" pitchFamily="34" charset="0"/>
                <a:ea typeface="华文楷体" panose="02010600040101010101" pitchFamily="2" charset="-122"/>
              </a:endParaRPr>
            </a:p>
          </p:txBody>
        </p:sp>
        <p:sp>
          <p:nvSpPr>
            <p:cNvPr id="34832" name="AutoShape 36"/>
            <p:cNvSpPr>
              <a:spLocks noChangeArrowheads="1"/>
            </p:cNvSpPr>
            <p:nvPr/>
          </p:nvSpPr>
          <p:spPr bwMode="auto">
            <a:xfrm flipV="1">
              <a:off x="4649" y="3022"/>
              <a:ext cx="272" cy="23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>
                <a:latin typeface="Arial" panose="020B0604020202020204" pitchFamily="34" charset="0"/>
                <a:ea typeface="华文楷体" panose="02010600040101010101" pitchFamily="2" charset="-122"/>
              </a:endParaRPr>
            </a:p>
          </p:txBody>
        </p:sp>
        <p:sp>
          <p:nvSpPr>
            <p:cNvPr id="34833" name="AutoShape 37"/>
            <p:cNvSpPr>
              <a:spLocks noChangeArrowheads="1"/>
            </p:cNvSpPr>
            <p:nvPr/>
          </p:nvSpPr>
          <p:spPr bwMode="auto">
            <a:xfrm>
              <a:off x="4649" y="3249"/>
              <a:ext cx="272" cy="23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>
                <a:latin typeface="Arial" panose="020B0604020202020204" pitchFamily="34" charset="0"/>
                <a:ea typeface="华文楷体" panose="02010600040101010101" pitchFamily="2" charset="-122"/>
              </a:endParaRPr>
            </a:p>
          </p:txBody>
        </p:sp>
        <p:sp>
          <p:nvSpPr>
            <p:cNvPr id="34834" name="AutoShape 38"/>
            <p:cNvSpPr>
              <a:spLocks noChangeArrowheads="1"/>
            </p:cNvSpPr>
            <p:nvPr/>
          </p:nvSpPr>
          <p:spPr bwMode="auto">
            <a:xfrm>
              <a:off x="4921" y="2795"/>
              <a:ext cx="272" cy="23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>
                <a:latin typeface="Arial" panose="020B0604020202020204" pitchFamily="34" charset="0"/>
                <a:ea typeface="华文楷体" panose="02010600040101010101" pitchFamily="2" charset="-122"/>
              </a:endParaRPr>
            </a:p>
          </p:txBody>
        </p:sp>
        <p:sp>
          <p:nvSpPr>
            <p:cNvPr id="34835" name="AutoShape 39"/>
            <p:cNvSpPr>
              <a:spLocks noChangeArrowheads="1"/>
            </p:cNvSpPr>
            <p:nvPr/>
          </p:nvSpPr>
          <p:spPr bwMode="auto">
            <a:xfrm>
              <a:off x="4377" y="3702"/>
              <a:ext cx="272" cy="23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>
                <a:latin typeface="Arial" panose="020B0604020202020204" pitchFamily="34" charset="0"/>
                <a:ea typeface="华文楷体" panose="02010600040101010101" pitchFamily="2" charset="-122"/>
              </a:endParaRPr>
            </a:p>
          </p:txBody>
        </p:sp>
        <p:sp>
          <p:nvSpPr>
            <p:cNvPr id="34836" name="AutoShape 40"/>
            <p:cNvSpPr>
              <a:spLocks noChangeArrowheads="1"/>
            </p:cNvSpPr>
            <p:nvPr/>
          </p:nvSpPr>
          <p:spPr bwMode="auto">
            <a:xfrm>
              <a:off x="4422" y="2795"/>
              <a:ext cx="272" cy="23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>
                <a:latin typeface="Arial" panose="020B0604020202020204" pitchFamily="34" charset="0"/>
                <a:ea typeface="华文楷体" panose="02010600040101010101" pitchFamily="2" charset="-122"/>
              </a:endParaRPr>
            </a:p>
          </p:txBody>
        </p:sp>
        <p:sp>
          <p:nvSpPr>
            <p:cNvPr id="34837" name="AutoShape 41"/>
            <p:cNvSpPr>
              <a:spLocks noChangeArrowheads="1"/>
            </p:cNvSpPr>
            <p:nvPr/>
          </p:nvSpPr>
          <p:spPr bwMode="auto">
            <a:xfrm flipV="1">
              <a:off x="4150" y="3022"/>
              <a:ext cx="272" cy="23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>
                <a:latin typeface="Arial" panose="020B0604020202020204" pitchFamily="34" charset="0"/>
                <a:ea typeface="华文楷体" panose="02010600040101010101" pitchFamily="2" charset="-122"/>
              </a:endParaRPr>
            </a:p>
          </p:txBody>
        </p:sp>
        <p:sp>
          <p:nvSpPr>
            <p:cNvPr id="34838" name="AutoShape 42"/>
            <p:cNvSpPr>
              <a:spLocks noChangeArrowheads="1"/>
            </p:cNvSpPr>
            <p:nvPr/>
          </p:nvSpPr>
          <p:spPr bwMode="auto">
            <a:xfrm flipV="1">
              <a:off x="4921" y="3476"/>
              <a:ext cx="272" cy="23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>
                <a:latin typeface="Arial" panose="020B0604020202020204" pitchFamily="34" charset="0"/>
                <a:ea typeface="华文楷体" panose="02010600040101010101" pitchFamily="2" charset="-122"/>
              </a:endParaRPr>
            </a:p>
          </p:txBody>
        </p:sp>
        <p:sp>
          <p:nvSpPr>
            <p:cNvPr id="34839" name="AutoShape 43"/>
            <p:cNvSpPr>
              <a:spLocks noChangeArrowheads="1"/>
            </p:cNvSpPr>
            <p:nvPr/>
          </p:nvSpPr>
          <p:spPr bwMode="auto">
            <a:xfrm>
              <a:off x="4150" y="3249"/>
              <a:ext cx="272" cy="23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>
                <a:latin typeface="Arial" panose="020B0604020202020204" pitchFamily="34" charset="0"/>
                <a:ea typeface="华文楷体" panose="02010600040101010101" pitchFamily="2" charset="-122"/>
              </a:endParaRPr>
            </a:p>
          </p:txBody>
        </p:sp>
      </p:grp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1143000" y="4267200"/>
            <a:ext cx="3962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3600">
                <a:solidFill>
                  <a:srgbClr val="FF0000"/>
                </a:solidFill>
                <a:latin typeface="宋体" panose="02010600030101010101" pitchFamily="2" charset="-122"/>
              </a:rPr>
              <a:t>三角形、五边形</a:t>
            </a:r>
            <a:r>
              <a:rPr lang="en-US" altLang="zh-CN" sz="3600">
                <a:solidFill>
                  <a:srgbClr val="FF0000"/>
                </a:solidFill>
                <a:latin typeface="宋体" panose="02010600030101010101" pitchFamily="2" charset="-122"/>
              </a:rPr>
              <a:t>.</a:t>
            </a:r>
            <a:endParaRPr lang="zh-CN" altLang="en-US" sz="360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0.29913 -1.11111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14 0.00324 L 0.00018 0.003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018 3.7037E-6 L 0.00018 3.7037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图片 11" descr="123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35063" y="1192213"/>
            <a:ext cx="7091362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矩形 14344"/>
          <p:cNvSpPr>
            <a:spLocks noChangeArrowheads="1"/>
          </p:cNvSpPr>
          <p:nvPr/>
        </p:nvSpPr>
        <p:spPr bwMode="auto">
          <a:xfrm>
            <a:off x="647700" y="5438775"/>
            <a:ext cx="184150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zh-CN" altLang="en-US" sz="20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5843" name="矩形 14345"/>
          <p:cNvSpPr>
            <a:spLocks noChangeArrowheads="1"/>
          </p:cNvSpPr>
          <p:nvPr/>
        </p:nvSpPr>
        <p:spPr bwMode="auto">
          <a:xfrm>
            <a:off x="863600" y="5654675"/>
            <a:ext cx="184150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zh-CN" altLang="en-US" sz="20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35844" name="图片 6" descr="女老师(1)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6361113" y="2587625"/>
            <a:ext cx="2913062" cy="412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 descr="结尾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86200" y="1792288"/>
            <a:ext cx="140335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525713" y="2700338"/>
            <a:ext cx="4124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完成</a:t>
            </a:r>
            <a:r>
              <a:rPr lang="en-US" altLang="zh-CN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11</a:t>
            </a:r>
            <a:r>
              <a:rPr lang="zh-CN" altLang="en-US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页习题</a:t>
            </a:r>
            <a:r>
              <a:rPr lang="en-US" altLang="zh-CN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1.2</a:t>
            </a:r>
            <a:r>
              <a:rPr lang="zh-CN" altLang="en-US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2,3</a:t>
            </a:r>
            <a:r>
              <a:rPr lang="zh-CN" altLang="en-US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题</a:t>
            </a:r>
            <a:endParaRPr lang="zh-CN" altLang="en-US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9563" y="187325"/>
            <a:ext cx="20526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TextBox 6"/>
          <p:cNvSpPr txBox="1">
            <a:spLocks noChangeArrowheads="1"/>
          </p:cNvSpPr>
          <p:nvPr/>
        </p:nvSpPr>
        <p:spPr bwMode="auto">
          <a:xfrm>
            <a:off x="533400" y="233363"/>
            <a:ext cx="28543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布置作业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过程体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682625"/>
            <a:ext cx="3162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76200" y="5264150"/>
            <a:ext cx="899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b="0">
                <a:solidFill>
                  <a:srgbClr val="FF0000"/>
                </a:solidFill>
              </a:rPr>
              <a:t>点、线、面、体以及它们的组合都是</a:t>
            </a:r>
            <a:r>
              <a:rPr lang="zh-CN" sz="3200" b="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几何图形</a:t>
            </a:r>
            <a:r>
              <a:rPr lang="zh-CN" b="0">
                <a:solidFill>
                  <a:srgbClr val="FF0000"/>
                </a:solidFill>
              </a:rPr>
              <a:t>。</a:t>
            </a:r>
            <a:endParaRPr lang="zh-CN" b="0" i="1">
              <a:solidFill>
                <a:srgbClr val="FF0000"/>
              </a:solidFill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1947863"/>
            <a:ext cx="312420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b="0" dirty="0">
                <a:solidFill>
                  <a:srgbClr val="FF0000"/>
                </a:solidFill>
              </a:rPr>
              <a:t>图中有：</a:t>
            </a:r>
          </a:p>
          <a:p>
            <a:pPr>
              <a:spcBef>
                <a:spcPct val="50000"/>
              </a:spcBef>
            </a:pPr>
            <a:r>
              <a:rPr lang="zh-CN" b="0" dirty="0">
                <a:solidFill>
                  <a:srgbClr val="FF0000"/>
                </a:solidFill>
              </a:rPr>
              <a:t>球、棱锥、圆柱、长方体、三角形、长方形（矩形）、线段、点</a:t>
            </a:r>
            <a:r>
              <a:rPr lang="zh-CN" altLang="zh-CN" b="0" dirty="0">
                <a:solidFill>
                  <a:srgbClr val="FF0000"/>
                </a:solidFill>
              </a:rPr>
              <a:t>······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0" y="4614863"/>
            <a:ext cx="3429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b="0">
                <a:solidFill>
                  <a:srgbClr val="FF0000"/>
                </a:solidFill>
              </a:rPr>
              <a:t>这些都是几何图形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57225" y="5913438"/>
            <a:ext cx="76501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b="0">
                <a:solidFill>
                  <a:srgbClr val="0000FF"/>
                </a:solidFill>
              </a:rPr>
              <a:t>几何图形可分为立体图形和平面图形两类。</a:t>
            </a:r>
          </a:p>
        </p:txBody>
      </p:sp>
      <p:grpSp>
        <p:nvGrpSpPr>
          <p:cNvPr id="17414" name="Group 8"/>
          <p:cNvGrpSpPr>
            <a:grpSpLocks noChangeAspect="1"/>
          </p:cNvGrpSpPr>
          <p:nvPr/>
        </p:nvGrpSpPr>
        <p:grpSpPr bwMode="auto">
          <a:xfrm>
            <a:off x="3121025" y="682625"/>
            <a:ext cx="5943600" cy="4191000"/>
            <a:chOff x="0" y="0"/>
            <a:chExt cx="5760" cy="3744"/>
          </a:xfrm>
        </p:grpSpPr>
        <p:grpSp>
          <p:nvGrpSpPr>
            <p:cNvPr id="17415" name="Group 9"/>
            <p:cNvGrpSpPr>
              <a:grpSpLocks noChangeAspect="1"/>
            </p:cNvGrpSpPr>
            <p:nvPr/>
          </p:nvGrpSpPr>
          <p:grpSpPr bwMode="auto">
            <a:xfrm>
              <a:off x="0" y="0"/>
              <a:ext cx="5760" cy="2496"/>
              <a:chOff x="0" y="0"/>
              <a:chExt cx="5760" cy="2496"/>
            </a:xfrm>
          </p:grpSpPr>
          <p:pic>
            <p:nvPicPr>
              <p:cNvPr id="17416" name="Picture 10" descr="祈年殿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1872" y="0"/>
                <a:ext cx="1965" cy="1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17" name="Picture 11" descr="20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0" y="1296"/>
                <a:ext cx="192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18" name="Picture 12" descr="6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1920" y="1296"/>
                <a:ext cx="2016" cy="1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19" name="Picture 13" descr="F412232005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3840" y="1200"/>
                <a:ext cx="1920" cy="1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20" name="Picture 14" descr="gb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3840" y="0"/>
                <a:ext cx="1920" cy="1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21" name="Picture 15" descr="Planet Earth 101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0" y="0"/>
                <a:ext cx="1920" cy="1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7422" name="Picture 16" descr="DSC00963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0" y="2448"/>
              <a:ext cx="1968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3" name="Picture 17" descr="DSC00959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2928" y="2496"/>
              <a:ext cx="1632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4" name="Picture 18" descr="yinshuiji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1920" y="2448"/>
              <a:ext cx="1056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5" name="Picture 19" descr="DSC00956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4560" y="2472"/>
              <a:ext cx="1200" cy="1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5125" grpId="0" animBg="1"/>
      <p:bldP spid="5126" grpId="0" animBg="1"/>
      <p:bldP spid="51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2"/>
          <p:cNvGrpSpPr/>
          <p:nvPr/>
        </p:nvGrpSpPr>
        <p:grpSpPr bwMode="auto">
          <a:xfrm>
            <a:off x="971550" y="1341438"/>
            <a:ext cx="1223963" cy="1265237"/>
            <a:chOff x="3086" y="5617"/>
            <a:chExt cx="1020" cy="960"/>
          </a:xfrm>
        </p:grpSpPr>
        <p:sp>
          <p:nvSpPr>
            <p:cNvPr id="18434" name="Rectangle 3"/>
            <p:cNvSpPr>
              <a:spLocks noChangeArrowheads="1"/>
            </p:cNvSpPr>
            <p:nvPr/>
          </p:nvSpPr>
          <p:spPr bwMode="auto">
            <a:xfrm>
              <a:off x="3386" y="5617"/>
              <a:ext cx="720" cy="720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35" name="Freeform 4"/>
            <p:cNvSpPr>
              <a:spLocks noChangeArrowheads="1"/>
            </p:cNvSpPr>
            <p:nvPr/>
          </p:nvSpPr>
          <p:spPr bwMode="auto">
            <a:xfrm>
              <a:off x="3086" y="5617"/>
              <a:ext cx="300" cy="960"/>
            </a:xfrm>
            <a:custGeom>
              <a:avLst/>
              <a:gdLst>
                <a:gd name="T0" fmla="*/ 300 w 300"/>
                <a:gd name="T1" fmla="*/ 0 h 960"/>
                <a:gd name="T2" fmla="*/ 0 w 300"/>
                <a:gd name="T3" fmla="*/ 240 h 960"/>
                <a:gd name="T4" fmla="*/ 0 w 300"/>
                <a:gd name="T5" fmla="*/ 960 h 960"/>
                <a:gd name="T6" fmla="*/ 300 w 300"/>
                <a:gd name="T7" fmla="*/ 720 h 960"/>
                <a:gd name="T8" fmla="*/ 300 w 300"/>
                <a:gd name="T9" fmla="*/ 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960">
                  <a:moveTo>
                    <a:pt x="300" y="0"/>
                  </a:moveTo>
                  <a:lnTo>
                    <a:pt x="0" y="240"/>
                  </a:lnTo>
                  <a:lnTo>
                    <a:pt x="0" y="960"/>
                  </a:lnTo>
                  <a:lnTo>
                    <a:pt x="300" y="720"/>
                  </a:lnTo>
                  <a:lnTo>
                    <a:pt x="30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0FF"/>
                </a:gs>
                <a:gs pos="100000">
                  <a:srgbClr val="FFCC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36" name="Freeform 5"/>
            <p:cNvSpPr>
              <a:spLocks noChangeArrowheads="1"/>
            </p:cNvSpPr>
            <p:nvPr/>
          </p:nvSpPr>
          <p:spPr bwMode="auto">
            <a:xfrm>
              <a:off x="3086" y="5617"/>
              <a:ext cx="1019" cy="240"/>
            </a:xfrm>
            <a:custGeom>
              <a:avLst/>
              <a:gdLst>
                <a:gd name="T0" fmla="*/ 0 w 1260"/>
                <a:gd name="T1" fmla="*/ 360 h 360"/>
                <a:gd name="T2" fmla="*/ 900 w 1260"/>
                <a:gd name="T3" fmla="*/ 360 h 360"/>
                <a:gd name="T4" fmla="*/ 1260 w 1260"/>
                <a:gd name="T5" fmla="*/ 0 h 360"/>
                <a:gd name="T6" fmla="*/ 360 w 1260"/>
                <a:gd name="T7" fmla="*/ 0 h 360"/>
                <a:gd name="T8" fmla="*/ 0 w 1260"/>
                <a:gd name="T9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0" h="360">
                  <a:moveTo>
                    <a:pt x="0" y="360"/>
                  </a:moveTo>
                  <a:lnTo>
                    <a:pt x="900" y="360"/>
                  </a:lnTo>
                  <a:lnTo>
                    <a:pt x="1260" y="0"/>
                  </a:lnTo>
                  <a:lnTo>
                    <a:pt x="360" y="0"/>
                  </a:lnTo>
                  <a:lnTo>
                    <a:pt x="0" y="360"/>
                  </a:lnTo>
                  <a:close/>
                </a:path>
              </a:pathLst>
            </a:custGeom>
            <a:solidFill>
              <a:srgbClr val="FFCCFF">
                <a:alpha val="50195"/>
              </a:srgbClr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37" name="Freeform 6"/>
            <p:cNvSpPr>
              <a:spLocks noChangeArrowheads="1"/>
            </p:cNvSpPr>
            <p:nvPr/>
          </p:nvSpPr>
          <p:spPr bwMode="auto">
            <a:xfrm>
              <a:off x="3806" y="5617"/>
              <a:ext cx="300" cy="960"/>
            </a:xfrm>
            <a:custGeom>
              <a:avLst/>
              <a:gdLst>
                <a:gd name="T0" fmla="*/ 300 w 300"/>
                <a:gd name="T1" fmla="*/ 0 h 960"/>
                <a:gd name="T2" fmla="*/ 0 w 300"/>
                <a:gd name="T3" fmla="*/ 240 h 960"/>
                <a:gd name="T4" fmla="*/ 0 w 300"/>
                <a:gd name="T5" fmla="*/ 960 h 960"/>
                <a:gd name="T6" fmla="*/ 300 w 300"/>
                <a:gd name="T7" fmla="*/ 720 h 960"/>
                <a:gd name="T8" fmla="*/ 300 w 300"/>
                <a:gd name="T9" fmla="*/ 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960">
                  <a:moveTo>
                    <a:pt x="300" y="0"/>
                  </a:moveTo>
                  <a:lnTo>
                    <a:pt x="0" y="240"/>
                  </a:lnTo>
                  <a:lnTo>
                    <a:pt x="0" y="960"/>
                  </a:lnTo>
                  <a:lnTo>
                    <a:pt x="300" y="720"/>
                  </a:lnTo>
                  <a:lnTo>
                    <a:pt x="30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0FF"/>
                </a:gs>
                <a:gs pos="100000">
                  <a:srgbClr val="FFCCFF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38" name="Freeform 7"/>
            <p:cNvSpPr>
              <a:spLocks noChangeArrowheads="1"/>
            </p:cNvSpPr>
            <p:nvPr/>
          </p:nvSpPr>
          <p:spPr bwMode="auto">
            <a:xfrm>
              <a:off x="3386" y="5617"/>
              <a:ext cx="720" cy="720"/>
            </a:xfrm>
            <a:custGeom>
              <a:avLst/>
              <a:gdLst>
                <a:gd name="T0" fmla="*/ 0 w 720"/>
                <a:gd name="T1" fmla="*/ 0 h 720"/>
                <a:gd name="T2" fmla="*/ 0 w 720"/>
                <a:gd name="T3" fmla="*/ 720 h 720"/>
                <a:gd name="T4" fmla="*/ 720 w 720"/>
                <a:gd name="T5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0" h="720">
                  <a:moveTo>
                    <a:pt x="0" y="0"/>
                  </a:moveTo>
                  <a:lnTo>
                    <a:pt x="0" y="720"/>
                  </a:lnTo>
                  <a:lnTo>
                    <a:pt x="720" y="72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39" name="Rectangle 8"/>
            <p:cNvSpPr>
              <a:spLocks noChangeArrowheads="1"/>
            </p:cNvSpPr>
            <p:nvPr/>
          </p:nvSpPr>
          <p:spPr bwMode="auto">
            <a:xfrm>
              <a:off x="3086" y="5857"/>
              <a:ext cx="720" cy="720"/>
            </a:xfrm>
            <a:prstGeom prst="rect">
              <a:avLst/>
            </a:prstGeom>
            <a:gradFill rotWithShape="0">
              <a:gsLst>
                <a:gs pos="0">
                  <a:srgbClr val="FFF0FF"/>
                </a:gs>
                <a:gs pos="100000">
                  <a:srgbClr val="FFCC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0" name="Freeform 9"/>
            <p:cNvSpPr>
              <a:spLocks noChangeArrowheads="1"/>
            </p:cNvSpPr>
            <p:nvPr/>
          </p:nvSpPr>
          <p:spPr bwMode="auto">
            <a:xfrm>
              <a:off x="3386" y="5617"/>
              <a:ext cx="720" cy="720"/>
            </a:xfrm>
            <a:custGeom>
              <a:avLst/>
              <a:gdLst>
                <a:gd name="T0" fmla="*/ 0 w 720"/>
                <a:gd name="T1" fmla="*/ 0 h 720"/>
                <a:gd name="T2" fmla="*/ 0 w 720"/>
                <a:gd name="T3" fmla="*/ 720 h 720"/>
                <a:gd name="T4" fmla="*/ 720 w 720"/>
                <a:gd name="T5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0" h="720">
                  <a:moveTo>
                    <a:pt x="0" y="0"/>
                  </a:moveTo>
                  <a:lnTo>
                    <a:pt x="0" y="720"/>
                  </a:lnTo>
                  <a:lnTo>
                    <a:pt x="720" y="72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1" name="Line 10"/>
            <p:cNvSpPr>
              <a:spLocks noChangeShapeType="1"/>
            </p:cNvSpPr>
            <p:nvPr/>
          </p:nvSpPr>
          <p:spPr bwMode="auto">
            <a:xfrm flipH="1">
              <a:off x="3086" y="6337"/>
              <a:ext cx="300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442" name="Group 11"/>
          <p:cNvGrpSpPr/>
          <p:nvPr/>
        </p:nvGrpSpPr>
        <p:grpSpPr bwMode="auto">
          <a:xfrm>
            <a:off x="3563938" y="1557338"/>
            <a:ext cx="1473200" cy="914400"/>
            <a:chOff x="2446" y="6170"/>
            <a:chExt cx="1840" cy="1009"/>
          </a:xfrm>
        </p:grpSpPr>
        <p:sp>
          <p:nvSpPr>
            <p:cNvPr id="18443" name="Freeform 12"/>
            <p:cNvSpPr>
              <a:spLocks noChangeArrowheads="1"/>
            </p:cNvSpPr>
            <p:nvPr/>
          </p:nvSpPr>
          <p:spPr bwMode="auto">
            <a:xfrm rot="10800000" flipH="1" flipV="1">
              <a:off x="3870" y="6170"/>
              <a:ext cx="416" cy="1009"/>
            </a:xfrm>
            <a:custGeom>
              <a:avLst/>
              <a:gdLst>
                <a:gd name="T0" fmla="*/ 0 w 420"/>
                <a:gd name="T1" fmla="*/ 1020 h 1020"/>
                <a:gd name="T2" fmla="*/ 420 w 420"/>
                <a:gd name="T3" fmla="*/ 720 h 1020"/>
                <a:gd name="T4" fmla="*/ 420 w 420"/>
                <a:gd name="T5" fmla="*/ 0 h 1020"/>
                <a:gd name="T6" fmla="*/ 0 w 420"/>
                <a:gd name="T7" fmla="*/ 300 h 1020"/>
                <a:gd name="T8" fmla="*/ 0 w 420"/>
                <a:gd name="T9" fmla="*/ 1020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0" h="1020">
                  <a:moveTo>
                    <a:pt x="0" y="1020"/>
                  </a:moveTo>
                  <a:lnTo>
                    <a:pt x="420" y="720"/>
                  </a:lnTo>
                  <a:lnTo>
                    <a:pt x="420" y="0"/>
                  </a:lnTo>
                  <a:lnTo>
                    <a:pt x="0" y="300"/>
                  </a:lnTo>
                  <a:lnTo>
                    <a:pt x="0" y="1020"/>
                  </a:lnTo>
                  <a:close/>
                </a:path>
              </a:pathLst>
            </a:custGeom>
            <a:gradFill rotWithShape="0">
              <a:gsLst>
                <a:gs pos="0">
                  <a:srgbClr val="CCFFCC"/>
                </a:gs>
                <a:gs pos="100000">
                  <a:srgbClr val="99FF99"/>
                </a:gs>
              </a:gsLst>
              <a:lin ang="2700000" scaled="1"/>
            </a:gra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4" name="Freeform 13"/>
            <p:cNvSpPr>
              <a:spLocks noChangeArrowheads="1"/>
            </p:cNvSpPr>
            <p:nvPr/>
          </p:nvSpPr>
          <p:spPr bwMode="auto">
            <a:xfrm rot="10800000" flipH="1" flipV="1">
              <a:off x="2446" y="6170"/>
              <a:ext cx="1840" cy="297"/>
            </a:xfrm>
            <a:custGeom>
              <a:avLst/>
              <a:gdLst>
                <a:gd name="T0" fmla="*/ 1440 w 1860"/>
                <a:gd name="T1" fmla="*/ 300 h 300"/>
                <a:gd name="T2" fmla="*/ 1860 w 1860"/>
                <a:gd name="T3" fmla="*/ 0 h 300"/>
                <a:gd name="T4" fmla="*/ 420 w 1860"/>
                <a:gd name="T5" fmla="*/ 0 h 300"/>
                <a:gd name="T6" fmla="*/ 0 w 1860"/>
                <a:gd name="T7" fmla="*/ 300 h 300"/>
                <a:gd name="T8" fmla="*/ 1440 w 1860"/>
                <a:gd name="T9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0" h="300">
                  <a:moveTo>
                    <a:pt x="1440" y="300"/>
                  </a:moveTo>
                  <a:lnTo>
                    <a:pt x="1860" y="0"/>
                  </a:lnTo>
                  <a:lnTo>
                    <a:pt x="420" y="0"/>
                  </a:lnTo>
                  <a:lnTo>
                    <a:pt x="0" y="300"/>
                  </a:lnTo>
                  <a:lnTo>
                    <a:pt x="1440" y="30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5" name="Rectangle 14"/>
            <p:cNvSpPr>
              <a:spLocks noChangeArrowheads="1"/>
            </p:cNvSpPr>
            <p:nvPr/>
          </p:nvSpPr>
          <p:spPr bwMode="auto">
            <a:xfrm rot="10800000" flipH="1" flipV="1">
              <a:off x="2446" y="6467"/>
              <a:ext cx="1424" cy="711"/>
            </a:xfrm>
            <a:prstGeom prst="rect">
              <a:avLst/>
            </a:prstGeom>
            <a:gradFill rotWithShape="0">
              <a:gsLst>
                <a:gs pos="0">
                  <a:srgbClr val="CCFFCC"/>
                </a:gs>
                <a:gs pos="100000">
                  <a:srgbClr val="99FF99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6" name="Line 15"/>
            <p:cNvSpPr>
              <a:spLocks noChangeShapeType="1"/>
            </p:cNvSpPr>
            <p:nvPr/>
          </p:nvSpPr>
          <p:spPr bwMode="auto">
            <a:xfrm rot="16200000" flipV="1">
              <a:off x="3574" y="6170"/>
              <a:ext cx="0" cy="14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7" name="Freeform 16"/>
            <p:cNvSpPr>
              <a:spLocks noChangeArrowheads="1"/>
            </p:cNvSpPr>
            <p:nvPr/>
          </p:nvSpPr>
          <p:spPr bwMode="auto">
            <a:xfrm rot="16200000" flipV="1">
              <a:off x="2150" y="6467"/>
              <a:ext cx="1008" cy="416"/>
            </a:xfrm>
            <a:custGeom>
              <a:avLst/>
              <a:gdLst>
                <a:gd name="T0" fmla="*/ 1020 w 1020"/>
                <a:gd name="T1" fmla="*/ 0 h 420"/>
                <a:gd name="T2" fmla="*/ 300 w 1020"/>
                <a:gd name="T3" fmla="*/ 0 h 420"/>
                <a:gd name="T4" fmla="*/ 0 w 1020"/>
                <a:gd name="T5" fmla="*/ 42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20" h="420">
                  <a:moveTo>
                    <a:pt x="1020" y="0"/>
                  </a:moveTo>
                  <a:lnTo>
                    <a:pt x="300" y="0"/>
                  </a:lnTo>
                  <a:lnTo>
                    <a:pt x="0" y="42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448" name="Group 17"/>
          <p:cNvGrpSpPr/>
          <p:nvPr/>
        </p:nvGrpSpPr>
        <p:grpSpPr bwMode="auto">
          <a:xfrm>
            <a:off x="6515100" y="1052513"/>
            <a:ext cx="1436688" cy="2362200"/>
            <a:chOff x="9095" y="5895"/>
            <a:chExt cx="1304" cy="1932"/>
          </a:xfrm>
        </p:grpSpPr>
        <p:grpSp>
          <p:nvGrpSpPr>
            <p:cNvPr id="18449" name="Group 18"/>
            <p:cNvGrpSpPr/>
            <p:nvPr/>
          </p:nvGrpSpPr>
          <p:grpSpPr bwMode="auto">
            <a:xfrm>
              <a:off x="9217" y="5895"/>
              <a:ext cx="810" cy="1244"/>
              <a:chOff x="3926" y="12015"/>
              <a:chExt cx="780" cy="1320"/>
            </a:xfrm>
          </p:grpSpPr>
          <p:sp>
            <p:nvSpPr>
              <p:cNvPr id="18450" name="Rectangle 19"/>
              <p:cNvSpPr>
                <a:spLocks noChangeArrowheads="1"/>
              </p:cNvSpPr>
              <p:nvPr/>
            </p:nvSpPr>
            <p:spPr bwMode="auto">
              <a:xfrm>
                <a:off x="3926" y="12135"/>
                <a:ext cx="780" cy="1080"/>
              </a:xfrm>
              <a:prstGeom prst="rect">
                <a:avLst/>
              </a:prstGeom>
              <a:solidFill>
                <a:srgbClr val="FFFF00">
                  <a:alpha val="50195"/>
                </a:srgbClr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51" name="Oval 20"/>
              <p:cNvSpPr>
                <a:spLocks noChangeArrowheads="1"/>
              </p:cNvSpPr>
              <p:nvPr/>
            </p:nvSpPr>
            <p:spPr bwMode="auto">
              <a:xfrm>
                <a:off x="3926" y="13059"/>
                <a:ext cx="780" cy="276"/>
              </a:xfrm>
              <a:prstGeom prst="ellipse">
                <a:avLst/>
              </a:prstGeom>
              <a:gradFill rotWithShape="0">
                <a:gsLst>
                  <a:gs pos="0">
                    <a:srgbClr val="FFFFB2"/>
                  </a:gs>
                  <a:gs pos="50000">
                    <a:srgbClr val="FFFF00"/>
                  </a:gs>
                  <a:gs pos="100000">
                    <a:srgbClr val="FFFFB2"/>
                  </a:gs>
                </a:gsLst>
                <a:lin ang="2700000" scaled="1"/>
              </a:gradFill>
              <a:ln w="9525">
                <a:solidFill>
                  <a:srgbClr val="000000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52" name="Oval 21"/>
              <p:cNvSpPr>
                <a:spLocks noChangeArrowheads="1"/>
              </p:cNvSpPr>
              <p:nvPr/>
            </p:nvSpPr>
            <p:spPr bwMode="auto">
              <a:xfrm>
                <a:off x="3926" y="12015"/>
                <a:ext cx="780" cy="276"/>
              </a:xfrm>
              <a:prstGeom prst="ellipse">
                <a:avLst/>
              </a:prstGeom>
              <a:gradFill rotWithShape="0">
                <a:gsLst>
                  <a:gs pos="0">
                    <a:srgbClr val="FFFFB2"/>
                  </a:gs>
                  <a:gs pos="50000">
                    <a:srgbClr val="FFFF00"/>
                  </a:gs>
                  <a:gs pos="100000">
                    <a:srgbClr val="FFFFB2"/>
                  </a:gs>
                </a:gsLst>
                <a:lin ang="2700000" scaled="1"/>
              </a:gra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53" name="Arc 22"/>
              <p:cNvSpPr>
                <a:spLocks noChangeArrowheads="1"/>
              </p:cNvSpPr>
              <p:nvPr/>
            </p:nvSpPr>
            <p:spPr bwMode="auto">
              <a:xfrm flipH="1" flipV="1">
                <a:off x="3926" y="13197"/>
                <a:ext cx="390" cy="138"/>
              </a:xfrm>
              <a:custGeom>
                <a:avLst/>
                <a:gdLst>
                  <a:gd name="T0" fmla="*/ -1 w 21600"/>
                  <a:gd name="T1" fmla="*/ 0 h 21600"/>
                  <a:gd name="T2" fmla="*/ 21600 w 21600"/>
                  <a:gd name="T3" fmla="*/ 21600 h 21600"/>
                  <a:gd name="T4" fmla="*/ -1 w 21600"/>
                  <a:gd name="T5" fmla="*/ 0 h 21600"/>
                  <a:gd name="T6" fmla="*/ 21600 w 21600"/>
                  <a:gd name="T7" fmla="*/ 21600 h 21600"/>
                  <a:gd name="T8" fmla="*/ 0 w 21600"/>
                  <a:gd name="T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 fill="none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54" name="Arc 23"/>
              <p:cNvSpPr>
                <a:spLocks noChangeArrowheads="1"/>
              </p:cNvSpPr>
              <p:nvPr/>
            </p:nvSpPr>
            <p:spPr bwMode="auto">
              <a:xfrm flipV="1">
                <a:off x="4316" y="13197"/>
                <a:ext cx="390" cy="138"/>
              </a:xfrm>
              <a:custGeom>
                <a:avLst/>
                <a:gdLst>
                  <a:gd name="T0" fmla="*/ -1 w 21600"/>
                  <a:gd name="T1" fmla="*/ 0 h 21600"/>
                  <a:gd name="T2" fmla="*/ 21600 w 21600"/>
                  <a:gd name="T3" fmla="*/ 21600 h 21600"/>
                  <a:gd name="T4" fmla="*/ -1 w 21600"/>
                  <a:gd name="T5" fmla="*/ 0 h 21600"/>
                  <a:gd name="T6" fmla="*/ 21600 w 21600"/>
                  <a:gd name="T7" fmla="*/ 21600 h 21600"/>
                  <a:gd name="T8" fmla="*/ 0 w 21600"/>
                  <a:gd name="T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 fill="none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8455" name="Text Box 24"/>
            <p:cNvSpPr txBox="1">
              <a:spLocks noChangeArrowheads="1"/>
            </p:cNvSpPr>
            <p:nvPr/>
          </p:nvSpPr>
          <p:spPr bwMode="auto">
            <a:xfrm>
              <a:off x="9095" y="7117"/>
              <a:ext cx="1304" cy="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zh-TW" altLang="en-US" sz="2000" b="0">
                  <a:solidFill>
                    <a:srgbClr val="00FFFF"/>
                  </a:solidFill>
                  <a:ea typeface="超研澤粗魏碑"/>
                  <a:cs typeface="超研澤粗魏碑"/>
                </a:rPr>
                <a:t>　　 </a:t>
              </a:r>
            </a:p>
          </p:txBody>
        </p:sp>
      </p:grpSp>
      <p:grpSp>
        <p:nvGrpSpPr>
          <p:cNvPr id="18456" name="Group 25"/>
          <p:cNvGrpSpPr/>
          <p:nvPr/>
        </p:nvGrpSpPr>
        <p:grpSpPr bwMode="auto">
          <a:xfrm>
            <a:off x="2339975" y="3357563"/>
            <a:ext cx="1079500" cy="1460500"/>
            <a:chOff x="4046" y="10303"/>
            <a:chExt cx="804" cy="996"/>
          </a:xfrm>
        </p:grpSpPr>
        <p:sp>
          <p:nvSpPr>
            <p:cNvPr id="18457" name="Freeform 26"/>
            <p:cNvSpPr>
              <a:spLocks noChangeArrowheads="1"/>
            </p:cNvSpPr>
            <p:nvPr/>
          </p:nvSpPr>
          <p:spPr bwMode="auto">
            <a:xfrm>
              <a:off x="4048" y="10303"/>
              <a:ext cx="800" cy="860"/>
            </a:xfrm>
            <a:custGeom>
              <a:avLst/>
              <a:gdLst>
                <a:gd name="T0" fmla="*/ 800 w 800"/>
                <a:gd name="T1" fmla="*/ 860 h 860"/>
                <a:gd name="T2" fmla="*/ 400 w 800"/>
                <a:gd name="T3" fmla="*/ 0 h 860"/>
                <a:gd name="T4" fmla="*/ 0 w 800"/>
                <a:gd name="T5" fmla="*/ 860 h 860"/>
                <a:gd name="T6" fmla="*/ 800 w 800"/>
                <a:gd name="T7" fmla="*/ 860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0" h="860">
                  <a:moveTo>
                    <a:pt x="800" y="860"/>
                  </a:moveTo>
                  <a:lnTo>
                    <a:pt x="400" y="0"/>
                  </a:lnTo>
                  <a:lnTo>
                    <a:pt x="0" y="860"/>
                  </a:lnTo>
                  <a:lnTo>
                    <a:pt x="800" y="860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8" name="Freeform 27"/>
            <p:cNvSpPr>
              <a:spLocks noChangeArrowheads="1"/>
            </p:cNvSpPr>
            <p:nvPr/>
          </p:nvSpPr>
          <p:spPr bwMode="auto">
            <a:xfrm>
              <a:off x="4046" y="10303"/>
              <a:ext cx="802" cy="857"/>
            </a:xfrm>
            <a:custGeom>
              <a:avLst/>
              <a:gdLst>
                <a:gd name="T0" fmla="*/ 802 w 802"/>
                <a:gd name="T1" fmla="*/ 852 h 857"/>
                <a:gd name="T2" fmla="*/ 402 w 802"/>
                <a:gd name="T3" fmla="*/ 0 h 857"/>
                <a:gd name="T4" fmla="*/ 0 w 802"/>
                <a:gd name="T5" fmla="*/ 85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2" h="857">
                  <a:moveTo>
                    <a:pt x="802" y="852"/>
                  </a:moveTo>
                  <a:lnTo>
                    <a:pt x="402" y="0"/>
                  </a:lnTo>
                  <a:lnTo>
                    <a:pt x="0" y="85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9" name="Oval 28"/>
            <p:cNvSpPr>
              <a:spLocks noChangeArrowheads="1"/>
            </p:cNvSpPr>
            <p:nvPr/>
          </p:nvSpPr>
          <p:spPr bwMode="auto">
            <a:xfrm>
              <a:off x="4046" y="11017"/>
              <a:ext cx="800" cy="280"/>
            </a:xfrm>
            <a:prstGeom prst="ellipse">
              <a:avLst/>
            </a:prstGeom>
            <a:gradFill rotWithShape="0">
              <a:gsLst>
                <a:gs pos="0">
                  <a:srgbClr val="D6D6FF"/>
                </a:gs>
                <a:gs pos="50000">
                  <a:srgbClr val="9999FF"/>
                </a:gs>
                <a:gs pos="100000">
                  <a:srgbClr val="D6D6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0" name="Arc 29"/>
            <p:cNvSpPr>
              <a:spLocks noChangeArrowheads="1"/>
            </p:cNvSpPr>
            <p:nvPr/>
          </p:nvSpPr>
          <p:spPr bwMode="auto">
            <a:xfrm flipV="1">
              <a:off x="4046" y="11017"/>
              <a:ext cx="800" cy="140"/>
            </a:xfrm>
            <a:custGeom>
              <a:avLst/>
              <a:gdLst>
                <a:gd name="T0" fmla="*/ 43197 w 43198"/>
                <a:gd name="T1" fmla="*/ 313 h 21600"/>
                <a:gd name="T2" fmla="*/ 21600 w 43198"/>
                <a:gd name="T3" fmla="*/ 21600 h 21600"/>
                <a:gd name="T4" fmla="*/ 0 w 43198"/>
                <a:gd name="T5" fmla="*/ 0 h 21600"/>
                <a:gd name="T6" fmla="*/ 43197 w 43198"/>
                <a:gd name="T7" fmla="*/ 313 h 21600"/>
                <a:gd name="T8" fmla="*/ 21600 w 43198"/>
                <a:gd name="T9" fmla="*/ 21600 h 21600"/>
                <a:gd name="T10" fmla="*/ 0 w 43198"/>
                <a:gd name="T11" fmla="*/ 0 h 21600"/>
                <a:gd name="T12" fmla="*/ 21600 w 43198"/>
                <a:gd name="T13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198" h="21600" fill="none">
                  <a:moveTo>
                    <a:pt x="43197" y="313"/>
                  </a:moveTo>
                  <a:cubicBezTo>
                    <a:pt x="43026" y="12119"/>
                    <a:pt x="33406" y="21599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198" h="21600" stroke="0">
                  <a:moveTo>
                    <a:pt x="43197" y="313"/>
                  </a:moveTo>
                  <a:cubicBezTo>
                    <a:pt x="43026" y="12119"/>
                    <a:pt x="33406" y="21599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1" name="Arc 30"/>
            <p:cNvSpPr>
              <a:spLocks noChangeArrowheads="1"/>
            </p:cNvSpPr>
            <p:nvPr/>
          </p:nvSpPr>
          <p:spPr bwMode="auto">
            <a:xfrm>
              <a:off x="4046" y="11117"/>
              <a:ext cx="804" cy="182"/>
            </a:xfrm>
            <a:custGeom>
              <a:avLst/>
              <a:gdLst>
                <a:gd name="T0" fmla="*/ 42935 w 43200"/>
                <a:gd name="T1" fmla="*/ 3091 h 28060"/>
                <a:gd name="T2" fmla="*/ 43200 w 43200"/>
                <a:gd name="T3" fmla="*/ 6460 h 28060"/>
                <a:gd name="T4" fmla="*/ 21600 w 43200"/>
                <a:gd name="T5" fmla="*/ 28060 h 28060"/>
                <a:gd name="T6" fmla="*/ 0 w 43200"/>
                <a:gd name="T7" fmla="*/ 6460 h 28060"/>
                <a:gd name="T8" fmla="*/ 988 w 43200"/>
                <a:gd name="T9" fmla="*/ -1 h 28060"/>
                <a:gd name="T10" fmla="*/ 42935 w 43200"/>
                <a:gd name="T11" fmla="*/ 3091 h 28060"/>
                <a:gd name="T12" fmla="*/ 43200 w 43200"/>
                <a:gd name="T13" fmla="*/ 6460 h 28060"/>
                <a:gd name="T14" fmla="*/ 21600 w 43200"/>
                <a:gd name="T15" fmla="*/ 28060 h 28060"/>
                <a:gd name="T16" fmla="*/ 0 w 43200"/>
                <a:gd name="T17" fmla="*/ 6460 h 28060"/>
                <a:gd name="T18" fmla="*/ 988 w 43200"/>
                <a:gd name="T19" fmla="*/ -1 h 28060"/>
                <a:gd name="T20" fmla="*/ 21600 w 43200"/>
                <a:gd name="T21" fmla="*/ 6460 h 28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200" h="28060" fill="none">
                  <a:moveTo>
                    <a:pt x="42935" y="3091"/>
                  </a:moveTo>
                  <a:cubicBezTo>
                    <a:pt x="43111" y="4205"/>
                    <a:pt x="43200" y="5331"/>
                    <a:pt x="43200" y="6460"/>
                  </a:cubicBezTo>
                  <a:cubicBezTo>
                    <a:pt x="43200" y="18389"/>
                    <a:pt x="33529" y="28060"/>
                    <a:pt x="21600" y="28060"/>
                  </a:cubicBezTo>
                  <a:cubicBezTo>
                    <a:pt x="9670" y="28060"/>
                    <a:pt x="0" y="18389"/>
                    <a:pt x="0" y="6460"/>
                  </a:cubicBezTo>
                  <a:cubicBezTo>
                    <a:pt x="-1" y="4268"/>
                    <a:pt x="333" y="2090"/>
                    <a:pt x="988" y="-1"/>
                  </a:cubicBezTo>
                </a:path>
                <a:path w="43200" h="28060" stroke="0">
                  <a:moveTo>
                    <a:pt x="42935" y="3091"/>
                  </a:moveTo>
                  <a:cubicBezTo>
                    <a:pt x="43111" y="4205"/>
                    <a:pt x="43200" y="5331"/>
                    <a:pt x="43200" y="6460"/>
                  </a:cubicBezTo>
                  <a:cubicBezTo>
                    <a:pt x="43200" y="18389"/>
                    <a:pt x="33529" y="28060"/>
                    <a:pt x="21600" y="28060"/>
                  </a:cubicBezTo>
                  <a:cubicBezTo>
                    <a:pt x="9670" y="28060"/>
                    <a:pt x="0" y="18389"/>
                    <a:pt x="0" y="6460"/>
                  </a:cubicBezTo>
                  <a:cubicBezTo>
                    <a:pt x="-1" y="4268"/>
                    <a:pt x="333" y="2090"/>
                    <a:pt x="988" y="-1"/>
                  </a:cubicBezTo>
                  <a:lnTo>
                    <a:pt x="21600" y="646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511" name="Text Box 31"/>
          <p:cNvSpPr txBox="1">
            <a:spLocks noChangeArrowheads="1"/>
          </p:cNvSpPr>
          <p:nvPr/>
        </p:nvSpPr>
        <p:spPr bwMode="auto">
          <a:xfrm>
            <a:off x="971550" y="2773363"/>
            <a:ext cx="1728788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0">
                <a:latin typeface="黑体" panose="02010609060101010101" pitchFamily="49" charset="-122"/>
                <a:ea typeface="黑体" panose="02010609060101010101" pitchFamily="49" charset="-122"/>
              </a:rPr>
              <a:t>正方体</a:t>
            </a:r>
          </a:p>
          <a:p>
            <a:pPr>
              <a:spcBef>
                <a:spcPct val="50000"/>
              </a:spcBef>
            </a:pPr>
            <a:endParaRPr lang="zh-CN" altLang="en-US" sz="3200" b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512" name="Text Box 32"/>
          <p:cNvSpPr txBox="1">
            <a:spLocks noChangeArrowheads="1"/>
          </p:cNvSpPr>
          <p:nvPr/>
        </p:nvSpPr>
        <p:spPr bwMode="auto">
          <a:xfrm>
            <a:off x="3490913" y="2709863"/>
            <a:ext cx="216058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0">
                <a:latin typeface="黑体" panose="02010609060101010101" pitchFamily="49" charset="-122"/>
                <a:ea typeface="黑体" panose="02010609060101010101" pitchFamily="49" charset="-122"/>
              </a:rPr>
              <a:t>长方体</a:t>
            </a:r>
          </a:p>
          <a:p>
            <a:pPr>
              <a:spcBef>
                <a:spcPct val="50000"/>
              </a:spcBef>
            </a:pPr>
            <a:endParaRPr lang="zh-CN" altLang="en-US" sz="3200" b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513" name="Text Box 33"/>
          <p:cNvSpPr txBox="1">
            <a:spLocks noChangeArrowheads="1"/>
          </p:cNvSpPr>
          <p:nvPr/>
        </p:nvSpPr>
        <p:spPr bwMode="auto">
          <a:xfrm>
            <a:off x="6443663" y="2852738"/>
            <a:ext cx="302418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0">
                <a:latin typeface="黑体" panose="02010609060101010101" pitchFamily="49" charset="-122"/>
                <a:ea typeface="黑体" panose="02010609060101010101" pitchFamily="49" charset="-122"/>
              </a:rPr>
              <a:t>圆柱体</a:t>
            </a:r>
          </a:p>
          <a:p>
            <a:pPr>
              <a:spcBef>
                <a:spcPct val="50000"/>
              </a:spcBef>
            </a:pPr>
            <a:endParaRPr lang="zh-CN" altLang="en-US" sz="3200" b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514" name="Text Box 34"/>
          <p:cNvSpPr txBox="1">
            <a:spLocks noChangeArrowheads="1"/>
          </p:cNvSpPr>
          <p:nvPr/>
        </p:nvSpPr>
        <p:spPr bwMode="auto">
          <a:xfrm>
            <a:off x="2268538" y="4941888"/>
            <a:ext cx="17287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0">
                <a:latin typeface="黑体" panose="02010609060101010101" pitchFamily="49" charset="-122"/>
                <a:ea typeface="黑体" panose="02010609060101010101" pitchFamily="49" charset="-122"/>
              </a:rPr>
              <a:t>圆锥体</a:t>
            </a:r>
          </a:p>
        </p:txBody>
      </p:sp>
      <p:sp>
        <p:nvSpPr>
          <p:cNvPr id="20515" name="Text Box 35"/>
          <p:cNvSpPr txBox="1">
            <a:spLocks noChangeArrowheads="1"/>
          </p:cNvSpPr>
          <p:nvPr/>
        </p:nvSpPr>
        <p:spPr bwMode="auto">
          <a:xfrm>
            <a:off x="5651500" y="4941888"/>
            <a:ext cx="20510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0">
                <a:latin typeface="黑体" panose="02010609060101010101" pitchFamily="49" charset="-122"/>
                <a:ea typeface="黑体" panose="02010609060101010101" pitchFamily="49" charset="-122"/>
              </a:rPr>
              <a:t>球体</a:t>
            </a:r>
          </a:p>
        </p:txBody>
      </p:sp>
      <p:grpSp>
        <p:nvGrpSpPr>
          <p:cNvPr id="18467" name="Group 36"/>
          <p:cNvGrpSpPr/>
          <p:nvPr/>
        </p:nvGrpSpPr>
        <p:grpSpPr bwMode="auto">
          <a:xfrm>
            <a:off x="5507038" y="3502025"/>
            <a:ext cx="1296987" cy="1223963"/>
            <a:chOff x="4127" y="768"/>
            <a:chExt cx="913" cy="929"/>
          </a:xfrm>
        </p:grpSpPr>
        <p:sp>
          <p:nvSpPr>
            <p:cNvPr id="18468" name="Oval 37"/>
            <p:cNvSpPr>
              <a:spLocks noChangeArrowheads="1"/>
            </p:cNvSpPr>
            <p:nvPr/>
          </p:nvSpPr>
          <p:spPr bwMode="auto">
            <a:xfrm>
              <a:off x="4128" y="768"/>
              <a:ext cx="912" cy="912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69" name="Arc 38"/>
            <p:cNvSpPr>
              <a:spLocks noChangeArrowheads="1"/>
            </p:cNvSpPr>
            <p:nvPr/>
          </p:nvSpPr>
          <p:spPr bwMode="auto">
            <a:xfrm rot="16200000" flipH="1">
              <a:off x="4499" y="869"/>
              <a:ext cx="161" cy="912"/>
            </a:xfrm>
            <a:custGeom>
              <a:avLst/>
              <a:gdLst>
                <a:gd name="T0" fmla="*/ 4358 w 25959"/>
                <a:gd name="T1" fmla="*/ 0 h 43200"/>
                <a:gd name="T2" fmla="*/ 25959 w 25959"/>
                <a:gd name="T3" fmla="*/ 21600 h 43200"/>
                <a:gd name="T4" fmla="*/ 4359 w 25959"/>
                <a:gd name="T5" fmla="*/ 43200 h 43200"/>
                <a:gd name="T6" fmla="*/ 0 w 25959"/>
                <a:gd name="T7" fmla="*/ 42755 h 43200"/>
                <a:gd name="T8" fmla="*/ 4358 w 25959"/>
                <a:gd name="T9" fmla="*/ 0 h 43200"/>
                <a:gd name="T10" fmla="*/ 25959 w 25959"/>
                <a:gd name="T11" fmla="*/ 21600 h 43200"/>
                <a:gd name="T12" fmla="*/ 4359 w 25959"/>
                <a:gd name="T13" fmla="*/ 43200 h 43200"/>
                <a:gd name="T14" fmla="*/ 0 w 25959"/>
                <a:gd name="T15" fmla="*/ 42755 h 43200"/>
                <a:gd name="T16" fmla="*/ 4359 w 25959"/>
                <a:gd name="T17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959" h="43200" fill="none">
                  <a:moveTo>
                    <a:pt x="4358" y="0"/>
                  </a:moveTo>
                  <a:cubicBezTo>
                    <a:pt x="16288" y="0"/>
                    <a:pt x="25959" y="9670"/>
                    <a:pt x="25959" y="21600"/>
                  </a:cubicBezTo>
                  <a:cubicBezTo>
                    <a:pt x="25959" y="33529"/>
                    <a:pt x="16288" y="43200"/>
                    <a:pt x="4359" y="43200"/>
                  </a:cubicBezTo>
                  <a:cubicBezTo>
                    <a:pt x="2894" y="43200"/>
                    <a:pt x="1434" y="43051"/>
                    <a:pt x="0" y="42755"/>
                  </a:cubicBezTo>
                </a:path>
                <a:path w="25959" h="43200" stroke="0">
                  <a:moveTo>
                    <a:pt x="4358" y="0"/>
                  </a:moveTo>
                  <a:cubicBezTo>
                    <a:pt x="16288" y="0"/>
                    <a:pt x="25959" y="9670"/>
                    <a:pt x="25959" y="21600"/>
                  </a:cubicBezTo>
                  <a:cubicBezTo>
                    <a:pt x="25959" y="33529"/>
                    <a:pt x="16288" y="43200"/>
                    <a:pt x="4359" y="43200"/>
                  </a:cubicBezTo>
                  <a:cubicBezTo>
                    <a:pt x="2894" y="43200"/>
                    <a:pt x="1434" y="43051"/>
                    <a:pt x="0" y="42755"/>
                  </a:cubicBezTo>
                  <a:lnTo>
                    <a:pt x="4359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0" name="Arc 39"/>
            <p:cNvSpPr>
              <a:spLocks noChangeArrowheads="1"/>
            </p:cNvSpPr>
            <p:nvPr/>
          </p:nvSpPr>
          <p:spPr bwMode="auto">
            <a:xfrm flipH="1">
              <a:off x="4415" y="785"/>
              <a:ext cx="160" cy="912"/>
            </a:xfrm>
            <a:custGeom>
              <a:avLst/>
              <a:gdLst>
                <a:gd name="T0" fmla="*/ 1627 w 23228"/>
                <a:gd name="T1" fmla="*/ 0 h 43200"/>
                <a:gd name="T2" fmla="*/ 23228 w 23228"/>
                <a:gd name="T3" fmla="*/ 21600 h 43200"/>
                <a:gd name="T4" fmla="*/ 1628 w 23228"/>
                <a:gd name="T5" fmla="*/ 43200 h 43200"/>
                <a:gd name="T6" fmla="*/ 0 w 23228"/>
                <a:gd name="T7" fmla="*/ 43138 h 43200"/>
                <a:gd name="T8" fmla="*/ 1627 w 23228"/>
                <a:gd name="T9" fmla="*/ 0 h 43200"/>
                <a:gd name="T10" fmla="*/ 23228 w 23228"/>
                <a:gd name="T11" fmla="*/ 21600 h 43200"/>
                <a:gd name="T12" fmla="*/ 1628 w 23228"/>
                <a:gd name="T13" fmla="*/ 43200 h 43200"/>
                <a:gd name="T14" fmla="*/ 0 w 23228"/>
                <a:gd name="T15" fmla="*/ 43138 h 43200"/>
                <a:gd name="T16" fmla="*/ 1628 w 23228"/>
                <a:gd name="T17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28" h="43200" fill="none">
                  <a:moveTo>
                    <a:pt x="1627" y="0"/>
                  </a:moveTo>
                  <a:cubicBezTo>
                    <a:pt x="13557" y="0"/>
                    <a:pt x="23228" y="9670"/>
                    <a:pt x="23228" y="21600"/>
                  </a:cubicBezTo>
                  <a:cubicBezTo>
                    <a:pt x="23228" y="33529"/>
                    <a:pt x="13557" y="43200"/>
                    <a:pt x="1628" y="43200"/>
                  </a:cubicBezTo>
                  <a:cubicBezTo>
                    <a:pt x="1084" y="43200"/>
                    <a:pt x="541" y="43179"/>
                    <a:pt x="0" y="43138"/>
                  </a:cubicBezTo>
                </a:path>
                <a:path w="23228" h="43200" stroke="0">
                  <a:moveTo>
                    <a:pt x="1627" y="0"/>
                  </a:moveTo>
                  <a:cubicBezTo>
                    <a:pt x="13557" y="0"/>
                    <a:pt x="23228" y="9670"/>
                    <a:pt x="23228" y="21600"/>
                  </a:cubicBezTo>
                  <a:cubicBezTo>
                    <a:pt x="23228" y="33529"/>
                    <a:pt x="13557" y="43200"/>
                    <a:pt x="1628" y="43200"/>
                  </a:cubicBezTo>
                  <a:cubicBezTo>
                    <a:pt x="1084" y="43200"/>
                    <a:pt x="541" y="43179"/>
                    <a:pt x="0" y="43138"/>
                  </a:cubicBezTo>
                  <a:lnTo>
                    <a:pt x="1628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1" name="Arc 40"/>
            <p:cNvSpPr>
              <a:spLocks noChangeArrowheads="1"/>
            </p:cNvSpPr>
            <p:nvPr/>
          </p:nvSpPr>
          <p:spPr bwMode="auto">
            <a:xfrm>
              <a:off x="4559" y="785"/>
              <a:ext cx="144" cy="912"/>
            </a:xfrm>
            <a:custGeom>
              <a:avLst/>
              <a:gdLst>
                <a:gd name="T0" fmla="*/ 1528 w 23129"/>
                <a:gd name="T1" fmla="*/ 0 h 43200"/>
                <a:gd name="T2" fmla="*/ 23129 w 23129"/>
                <a:gd name="T3" fmla="*/ 21600 h 43200"/>
                <a:gd name="T4" fmla="*/ 1529 w 23129"/>
                <a:gd name="T5" fmla="*/ 43200 h 43200"/>
                <a:gd name="T6" fmla="*/ 0 w 23129"/>
                <a:gd name="T7" fmla="*/ 43145 h 43200"/>
                <a:gd name="T8" fmla="*/ 1528 w 23129"/>
                <a:gd name="T9" fmla="*/ 0 h 43200"/>
                <a:gd name="T10" fmla="*/ 23129 w 23129"/>
                <a:gd name="T11" fmla="*/ 21600 h 43200"/>
                <a:gd name="T12" fmla="*/ 1529 w 23129"/>
                <a:gd name="T13" fmla="*/ 43200 h 43200"/>
                <a:gd name="T14" fmla="*/ 0 w 23129"/>
                <a:gd name="T15" fmla="*/ 43145 h 43200"/>
                <a:gd name="T16" fmla="*/ 1529 w 23129"/>
                <a:gd name="T17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129" h="43200" fill="none">
                  <a:moveTo>
                    <a:pt x="1528" y="0"/>
                  </a:moveTo>
                  <a:cubicBezTo>
                    <a:pt x="13458" y="0"/>
                    <a:pt x="23129" y="9670"/>
                    <a:pt x="23129" y="21600"/>
                  </a:cubicBezTo>
                  <a:cubicBezTo>
                    <a:pt x="23129" y="33529"/>
                    <a:pt x="13458" y="43200"/>
                    <a:pt x="1529" y="43200"/>
                  </a:cubicBezTo>
                  <a:cubicBezTo>
                    <a:pt x="1018" y="43200"/>
                    <a:pt x="508" y="43181"/>
                    <a:pt x="0" y="43145"/>
                  </a:cubicBezTo>
                </a:path>
                <a:path w="23129" h="43200" stroke="0">
                  <a:moveTo>
                    <a:pt x="1528" y="0"/>
                  </a:moveTo>
                  <a:cubicBezTo>
                    <a:pt x="13458" y="0"/>
                    <a:pt x="23129" y="9670"/>
                    <a:pt x="23129" y="21600"/>
                  </a:cubicBezTo>
                  <a:cubicBezTo>
                    <a:pt x="23129" y="33529"/>
                    <a:pt x="13458" y="43200"/>
                    <a:pt x="1529" y="43200"/>
                  </a:cubicBezTo>
                  <a:cubicBezTo>
                    <a:pt x="1018" y="43200"/>
                    <a:pt x="508" y="43181"/>
                    <a:pt x="0" y="43145"/>
                  </a:cubicBezTo>
                  <a:lnTo>
                    <a:pt x="1529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2" name="Arc 41"/>
            <p:cNvSpPr>
              <a:spLocks noChangeArrowheads="1"/>
            </p:cNvSpPr>
            <p:nvPr/>
          </p:nvSpPr>
          <p:spPr bwMode="auto">
            <a:xfrm rot="-5400000">
              <a:off x="4503" y="745"/>
              <a:ext cx="160" cy="912"/>
            </a:xfrm>
            <a:custGeom>
              <a:avLst/>
              <a:gdLst>
                <a:gd name="T0" fmla="*/ 1627 w 23228"/>
                <a:gd name="T1" fmla="*/ 0 h 43200"/>
                <a:gd name="T2" fmla="*/ 23228 w 23228"/>
                <a:gd name="T3" fmla="*/ 21600 h 43200"/>
                <a:gd name="T4" fmla="*/ 1628 w 23228"/>
                <a:gd name="T5" fmla="*/ 43200 h 43200"/>
                <a:gd name="T6" fmla="*/ 0 w 23228"/>
                <a:gd name="T7" fmla="*/ 43138 h 43200"/>
                <a:gd name="T8" fmla="*/ 1627 w 23228"/>
                <a:gd name="T9" fmla="*/ 0 h 43200"/>
                <a:gd name="T10" fmla="*/ 23228 w 23228"/>
                <a:gd name="T11" fmla="*/ 21600 h 43200"/>
                <a:gd name="T12" fmla="*/ 1628 w 23228"/>
                <a:gd name="T13" fmla="*/ 43200 h 43200"/>
                <a:gd name="T14" fmla="*/ 0 w 23228"/>
                <a:gd name="T15" fmla="*/ 43138 h 43200"/>
                <a:gd name="T16" fmla="*/ 1628 w 23228"/>
                <a:gd name="T17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28" h="43200" fill="none">
                  <a:moveTo>
                    <a:pt x="1627" y="0"/>
                  </a:moveTo>
                  <a:cubicBezTo>
                    <a:pt x="13557" y="0"/>
                    <a:pt x="23228" y="9670"/>
                    <a:pt x="23228" y="21600"/>
                  </a:cubicBezTo>
                  <a:cubicBezTo>
                    <a:pt x="23228" y="33529"/>
                    <a:pt x="13557" y="43200"/>
                    <a:pt x="1628" y="43200"/>
                  </a:cubicBezTo>
                  <a:cubicBezTo>
                    <a:pt x="1084" y="43200"/>
                    <a:pt x="541" y="43179"/>
                    <a:pt x="0" y="43138"/>
                  </a:cubicBezTo>
                </a:path>
                <a:path w="23228" h="43200" stroke="0">
                  <a:moveTo>
                    <a:pt x="1627" y="0"/>
                  </a:moveTo>
                  <a:cubicBezTo>
                    <a:pt x="13557" y="0"/>
                    <a:pt x="23228" y="9670"/>
                    <a:pt x="23228" y="21600"/>
                  </a:cubicBezTo>
                  <a:cubicBezTo>
                    <a:pt x="23228" y="33529"/>
                    <a:pt x="13557" y="43200"/>
                    <a:pt x="1628" y="43200"/>
                  </a:cubicBezTo>
                  <a:cubicBezTo>
                    <a:pt x="1084" y="43200"/>
                    <a:pt x="541" y="43179"/>
                    <a:pt x="0" y="43138"/>
                  </a:cubicBezTo>
                  <a:lnTo>
                    <a:pt x="1628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522" name="Text Box 42"/>
          <p:cNvSpPr txBox="1">
            <a:spLocks noChangeArrowheads="1"/>
          </p:cNvSpPr>
          <p:nvPr/>
        </p:nvSpPr>
        <p:spPr bwMode="auto">
          <a:xfrm>
            <a:off x="285750" y="5403850"/>
            <a:ext cx="8569325" cy="946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问题</a:t>
            </a:r>
            <a:r>
              <a:rPr lang="en-US" altLang="zh-CN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：你能举出一些在日常生活中形状与上述几何体类似的物体吗</a:t>
            </a:r>
            <a:r>
              <a:rPr lang="en-US" altLang="zh-CN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?</a:t>
            </a:r>
          </a:p>
        </p:txBody>
      </p:sp>
      <p:sp>
        <p:nvSpPr>
          <p:cNvPr id="18474" name="Rectangle 43"/>
          <p:cNvSpPr>
            <a:spLocks noChangeArrowheads="1"/>
          </p:cNvSpPr>
          <p:nvPr/>
        </p:nvSpPr>
        <p:spPr bwMode="auto">
          <a:xfrm>
            <a:off x="179388" y="525463"/>
            <a:ext cx="9144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问题</a:t>
            </a:r>
            <a:r>
              <a:rPr lang="en-US" altLang="zh-CN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：你认识这些几何体吗</a:t>
            </a:r>
            <a:r>
              <a:rPr lang="en-US" altLang="zh-CN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? </a:t>
            </a:r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请说出它们的名称。</a:t>
            </a:r>
            <a:endParaRPr lang="en-US" altLang="zh-CN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1" grpId="0"/>
      <p:bldP spid="20512" grpId="0"/>
      <p:bldP spid="20513" grpId="0"/>
      <p:bldP spid="20514" grpId="0"/>
      <p:bldP spid="20515" grpId="0"/>
      <p:bldP spid="2052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漏斗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4167188"/>
            <a:ext cx="161607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Office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6375" y="404813"/>
            <a:ext cx="1655763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Slayman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28892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pain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75500" y="1957388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8" descr="210"/>
          <p:cNvSpPr>
            <a:spLocks noChangeArrowheads="1"/>
          </p:cNvSpPr>
          <p:nvPr/>
        </p:nvSpPr>
        <p:spPr bwMode="auto">
          <a:xfrm>
            <a:off x="2413000" y="1603375"/>
            <a:ext cx="4319588" cy="287972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solidFill>
              <a:schemeClr val="folHlink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9462" name="Group 9"/>
          <p:cNvGrpSpPr/>
          <p:nvPr/>
        </p:nvGrpSpPr>
        <p:grpSpPr bwMode="auto">
          <a:xfrm>
            <a:off x="5129213" y="3084513"/>
            <a:ext cx="1460500" cy="1379537"/>
            <a:chOff x="2154" y="2296"/>
            <a:chExt cx="1542" cy="1399"/>
          </a:xfrm>
        </p:grpSpPr>
        <p:sp>
          <p:nvSpPr>
            <p:cNvPr id="19463" name="AutoShape 10"/>
            <p:cNvSpPr>
              <a:spLocks noChangeAspect="1" noChangeArrowheads="1" noTextEdit="1"/>
            </p:cNvSpPr>
            <p:nvPr/>
          </p:nvSpPr>
          <p:spPr bwMode="auto">
            <a:xfrm>
              <a:off x="2154" y="2296"/>
              <a:ext cx="1542" cy="1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19464" name="Picture 1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164" y="2306"/>
              <a:ext cx="1522" cy="1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5" name="Freeform 12"/>
            <p:cNvSpPr>
              <a:spLocks noChangeArrowheads="1"/>
            </p:cNvSpPr>
            <p:nvPr/>
          </p:nvSpPr>
          <p:spPr bwMode="auto">
            <a:xfrm>
              <a:off x="2287" y="2378"/>
              <a:ext cx="1266" cy="1174"/>
            </a:xfrm>
            <a:custGeom>
              <a:avLst/>
              <a:gdLst>
                <a:gd name="T0" fmla="*/ 744 w 744"/>
                <a:gd name="T1" fmla="*/ 600 h 690"/>
                <a:gd name="T2" fmla="*/ 696 w 744"/>
                <a:gd name="T3" fmla="*/ 648 h 690"/>
                <a:gd name="T4" fmla="*/ 630 w 744"/>
                <a:gd name="T5" fmla="*/ 666 h 690"/>
                <a:gd name="T6" fmla="*/ 564 w 744"/>
                <a:gd name="T7" fmla="*/ 678 h 690"/>
                <a:gd name="T8" fmla="*/ 498 w 744"/>
                <a:gd name="T9" fmla="*/ 690 h 690"/>
                <a:gd name="T10" fmla="*/ 426 w 744"/>
                <a:gd name="T11" fmla="*/ 690 h 690"/>
                <a:gd name="T12" fmla="*/ 372 w 744"/>
                <a:gd name="T13" fmla="*/ 690 h 690"/>
                <a:gd name="T14" fmla="*/ 312 w 744"/>
                <a:gd name="T15" fmla="*/ 690 h 690"/>
                <a:gd name="T16" fmla="*/ 240 w 744"/>
                <a:gd name="T17" fmla="*/ 684 h 690"/>
                <a:gd name="T18" fmla="*/ 180 w 744"/>
                <a:gd name="T19" fmla="*/ 678 h 690"/>
                <a:gd name="T20" fmla="*/ 120 w 744"/>
                <a:gd name="T21" fmla="*/ 666 h 690"/>
                <a:gd name="T22" fmla="*/ 48 w 744"/>
                <a:gd name="T23" fmla="*/ 642 h 690"/>
                <a:gd name="T24" fmla="*/ 0 w 744"/>
                <a:gd name="T25" fmla="*/ 600 h 690"/>
                <a:gd name="T26" fmla="*/ 372 w 744"/>
                <a:gd name="T27" fmla="*/ 0 h 690"/>
                <a:gd name="T28" fmla="*/ 744 w 744"/>
                <a:gd name="T29" fmla="*/ 60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4" h="690">
                  <a:moveTo>
                    <a:pt x="744" y="600"/>
                  </a:moveTo>
                  <a:lnTo>
                    <a:pt x="696" y="648"/>
                  </a:lnTo>
                  <a:lnTo>
                    <a:pt x="630" y="666"/>
                  </a:lnTo>
                  <a:lnTo>
                    <a:pt x="564" y="678"/>
                  </a:lnTo>
                  <a:lnTo>
                    <a:pt x="498" y="690"/>
                  </a:lnTo>
                  <a:lnTo>
                    <a:pt x="426" y="690"/>
                  </a:lnTo>
                  <a:lnTo>
                    <a:pt x="372" y="690"/>
                  </a:lnTo>
                  <a:lnTo>
                    <a:pt x="312" y="690"/>
                  </a:lnTo>
                  <a:lnTo>
                    <a:pt x="240" y="684"/>
                  </a:lnTo>
                  <a:lnTo>
                    <a:pt x="180" y="678"/>
                  </a:lnTo>
                  <a:lnTo>
                    <a:pt x="120" y="666"/>
                  </a:lnTo>
                  <a:lnTo>
                    <a:pt x="48" y="642"/>
                  </a:lnTo>
                  <a:lnTo>
                    <a:pt x="0" y="600"/>
                  </a:lnTo>
                  <a:lnTo>
                    <a:pt x="372" y="0"/>
                  </a:lnTo>
                  <a:lnTo>
                    <a:pt x="744" y="600"/>
                  </a:lnTo>
                  <a:close/>
                </a:path>
              </a:pathLst>
            </a:custGeom>
            <a:gradFill rotWithShape="1">
              <a:gsLst>
                <a:gs pos="0">
                  <a:srgbClr val="777AED"/>
                </a:gs>
                <a:gs pos="100000">
                  <a:schemeClr val="accent1"/>
                </a:gs>
              </a:gsLst>
              <a:lin ang="0" scaled="1"/>
            </a:gradFill>
            <a:ln w="0">
              <a:solidFill>
                <a:srgbClr val="0000FF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66" name="Freeform 13"/>
            <p:cNvSpPr>
              <a:spLocks noChangeArrowheads="1"/>
            </p:cNvSpPr>
            <p:nvPr/>
          </p:nvSpPr>
          <p:spPr bwMode="auto">
            <a:xfrm>
              <a:off x="2287" y="3399"/>
              <a:ext cx="1266" cy="153"/>
            </a:xfrm>
            <a:custGeom>
              <a:avLst/>
              <a:gdLst>
                <a:gd name="T0" fmla="*/ 0 w 744"/>
                <a:gd name="T1" fmla="*/ 12 h 90"/>
                <a:gd name="T2" fmla="*/ 12 w 744"/>
                <a:gd name="T3" fmla="*/ 18 h 90"/>
                <a:gd name="T4" fmla="*/ 18 w 744"/>
                <a:gd name="T5" fmla="*/ 30 h 90"/>
                <a:gd name="T6" fmla="*/ 30 w 744"/>
                <a:gd name="T7" fmla="*/ 36 h 90"/>
                <a:gd name="T8" fmla="*/ 42 w 744"/>
                <a:gd name="T9" fmla="*/ 42 h 90"/>
                <a:gd name="T10" fmla="*/ 54 w 744"/>
                <a:gd name="T11" fmla="*/ 48 h 90"/>
                <a:gd name="T12" fmla="*/ 66 w 744"/>
                <a:gd name="T13" fmla="*/ 54 h 90"/>
                <a:gd name="T14" fmla="*/ 78 w 744"/>
                <a:gd name="T15" fmla="*/ 60 h 90"/>
                <a:gd name="T16" fmla="*/ 96 w 744"/>
                <a:gd name="T17" fmla="*/ 60 h 90"/>
                <a:gd name="T18" fmla="*/ 108 w 744"/>
                <a:gd name="T19" fmla="*/ 66 h 90"/>
                <a:gd name="T20" fmla="*/ 120 w 744"/>
                <a:gd name="T21" fmla="*/ 72 h 90"/>
                <a:gd name="T22" fmla="*/ 138 w 744"/>
                <a:gd name="T23" fmla="*/ 72 h 90"/>
                <a:gd name="T24" fmla="*/ 150 w 744"/>
                <a:gd name="T25" fmla="*/ 78 h 90"/>
                <a:gd name="T26" fmla="*/ 168 w 744"/>
                <a:gd name="T27" fmla="*/ 78 h 90"/>
                <a:gd name="T28" fmla="*/ 186 w 744"/>
                <a:gd name="T29" fmla="*/ 78 h 90"/>
                <a:gd name="T30" fmla="*/ 204 w 744"/>
                <a:gd name="T31" fmla="*/ 84 h 90"/>
                <a:gd name="T32" fmla="*/ 222 w 744"/>
                <a:gd name="T33" fmla="*/ 84 h 90"/>
                <a:gd name="T34" fmla="*/ 240 w 744"/>
                <a:gd name="T35" fmla="*/ 84 h 90"/>
                <a:gd name="T36" fmla="*/ 252 w 744"/>
                <a:gd name="T37" fmla="*/ 90 h 90"/>
                <a:gd name="T38" fmla="*/ 270 w 744"/>
                <a:gd name="T39" fmla="*/ 90 h 90"/>
                <a:gd name="T40" fmla="*/ 288 w 744"/>
                <a:gd name="T41" fmla="*/ 90 h 90"/>
                <a:gd name="T42" fmla="*/ 306 w 744"/>
                <a:gd name="T43" fmla="*/ 90 h 90"/>
                <a:gd name="T44" fmla="*/ 324 w 744"/>
                <a:gd name="T45" fmla="*/ 90 h 90"/>
                <a:gd name="T46" fmla="*/ 342 w 744"/>
                <a:gd name="T47" fmla="*/ 90 h 90"/>
                <a:gd name="T48" fmla="*/ 360 w 744"/>
                <a:gd name="T49" fmla="*/ 90 h 90"/>
                <a:gd name="T50" fmla="*/ 378 w 744"/>
                <a:gd name="T51" fmla="*/ 90 h 90"/>
                <a:gd name="T52" fmla="*/ 396 w 744"/>
                <a:gd name="T53" fmla="*/ 90 h 90"/>
                <a:gd name="T54" fmla="*/ 414 w 744"/>
                <a:gd name="T55" fmla="*/ 90 h 90"/>
                <a:gd name="T56" fmla="*/ 432 w 744"/>
                <a:gd name="T57" fmla="*/ 90 h 90"/>
                <a:gd name="T58" fmla="*/ 450 w 744"/>
                <a:gd name="T59" fmla="*/ 90 h 90"/>
                <a:gd name="T60" fmla="*/ 468 w 744"/>
                <a:gd name="T61" fmla="*/ 90 h 90"/>
                <a:gd name="T62" fmla="*/ 486 w 744"/>
                <a:gd name="T63" fmla="*/ 90 h 90"/>
                <a:gd name="T64" fmla="*/ 504 w 744"/>
                <a:gd name="T65" fmla="*/ 90 h 90"/>
                <a:gd name="T66" fmla="*/ 516 w 744"/>
                <a:gd name="T67" fmla="*/ 84 h 90"/>
                <a:gd name="T68" fmla="*/ 534 w 744"/>
                <a:gd name="T69" fmla="*/ 84 h 90"/>
                <a:gd name="T70" fmla="*/ 552 w 744"/>
                <a:gd name="T71" fmla="*/ 84 h 90"/>
                <a:gd name="T72" fmla="*/ 570 w 744"/>
                <a:gd name="T73" fmla="*/ 78 h 90"/>
                <a:gd name="T74" fmla="*/ 588 w 744"/>
                <a:gd name="T75" fmla="*/ 78 h 90"/>
                <a:gd name="T76" fmla="*/ 600 w 744"/>
                <a:gd name="T77" fmla="*/ 72 h 90"/>
                <a:gd name="T78" fmla="*/ 618 w 744"/>
                <a:gd name="T79" fmla="*/ 72 h 90"/>
                <a:gd name="T80" fmla="*/ 630 w 744"/>
                <a:gd name="T81" fmla="*/ 66 h 90"/>
                <a:gd name="T82" fmla="*/ 648 w 744"/>
                <a:gd name="T83" fmla="*/ 66 h 90"/>
                <a:gd name="T84" fmla="*/ 660 w 744"/>
                <a:gd name="T85" fmla="*/ 60 h 90"/>
                <a:gd name="T86" fmla="*/ 672 w 744"/>
                <a:gd name="T87" fmla="*/ 54 h 90"/>
                <a:gd name="T88" fmla="*/ 684 w 744"/>
                <a:gd name="T89" fmla="*/ 48 h 90"/>
                <a:gd name="T90" fmla="*/ 696 w 744"/>
                <a:gd name="T91" fmla="*/ 42 h 90"/>
                <a:gd name="T92" fmla="*/ 708 w 744"/>
                <a:gd name="T93" fmla="*/ 36 h 90"/>
                <a:gd name="T94" fmla="*/ 720 w 744"/>
                <a:gd name="T95" fmla="*/ 30 h 90"/>
                <a:gd name="T96" fmla="*/ 732 w 744"/>
                <a:gd name="T97" fmla="*/ 24 h 90"/>
                <a:gd name="T98" fmla="*/ 738 w 744"/>
                <a:gd name="T99" fmla="*/ 12 h 90"/>
                <a:gd name="T100" fmla="*/ 744 w 744"/>
                <a:gd name="T10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44" h="90">
                  <a:moveTo>
                    <a:pt x="0" y="0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6" y="36"/>
                  </a:lnTo>
                  <a:lnTo>
                    <a:pt x="36" y="42"/>
                  </a:lnTo>
                  <a:lnTo>
                    <a:pt x="42" y="42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60" y="54"/>
                  </a:lnTo>
                  <a:lnTo>
                    <a:pt x="66" y="54"/>
                  </a:lnTo>
                  <a:lnTo>
                    <a:pt x="72" y="54"/>
                  </a:lnTo>
                  <a:lnTo>
                    <a:pt x="78" y="54"/>
                  </a:lnTo>
                  <a:lnTo>
                    <a:pt x="78" y="60"/>
                  </a:lnTo>
                  <a:lnTo>
                    <a:pt x="84" y="60"/>
                  </a:lnTo>
                  <a:lnTo>
                    <a:pt x="90" y="60"/>
                  </a:lnTo>
                  <a:lnTo>
                    <a:pt x="96" y="60"/>
                  </a:lnTo>
                  <a:lnTo>
                    <a:pt x="96" y="66"/>
                  </a:lnTo>
                  <a:lnTo>
                    <a:pt x="102" y="66"/>
                  </a:lnTo>
                  <a:lnTo>
                    <a:pt x="108" y="66"/>
                  </a:lnTo>
                  <a:lnTo>
                    <a:pt x="114" y="66"/>
                  </a:lnTo>
                  <a:lnTo>
                    <a:pt x="120" y="66"/>
                  </a:lnTo>
                  <a:lnTo>
                    <a:pt x="120" y="72"/>
                  </a:lnTo>
                  <a:lnTo>
                    <a:pt x="126" y="72"/>
                  </a:lnTo>
                  <a:lnTo>
                    <a:pt x="132" y="72"/>
                  </a:lnTo>
                  <a:lnTo>
                    <a:pt x="138" y="72"/>
                  </a:lnTo>
                  <a:lnTo>
                    <a:pt x="144" y="72"/>
                  </a:lnTo>
                  <a:lnTo>
                    <a:pt x="150" y="72"/>
                  </a:lnTo>
                  <a:lnTo>
                    <a:pt x="150" y="78"/>
                  </a:lnTo>
                  <a:lnTo>
                    <a:pt x="156" y="78"/>
                  </a:lnTo>
                  <a:lnTo>
                    <a:pt x="162" y="78"/>
                  </a:lnTo>
                  <a:lnTo>
                    <a:pt x="168" y="78"/>
                  </a:lnTo>
                  <a:lnTo>
                    <a:pt x="174" y="78"/>
                  </a:lnTo>
                  <a:lnTo>
                    <a:pt x="180" y="78"/>
                  </a:lnTo>
                  <a:lnTo>
                    <a:pt x="186" y="78"/>
                  </a:lnTo>
                  <a:lnTo>
                    <a:pt x="192" y="84"/>
                  </a:lnTo>
                  <a:lnTo>
                    <a:pt x="198" y="84"/>
                  </a:lnTo>
                  <a:lnTo>
                    <a:pt x="204" y="84"/>
                  </a:lnTo>
                  <a:lnTo>
                    <a:pt x="210" y="84"/>
                  </a:lnTo>
                  <a:lnTo>
                    <a:pt x="216" y="84"/>
                  </a:lnTo>
                  <a:lnTo>
                    <a:pt x="222" y="84"/>
                  </a:lnTo>
                  <a:lnTo>
                    <a:pt x="228" y="84"/>
                  </a:lnTo>
                  <a:lnTo>
                    <a:pt x="234" y="84"/>
                  </a:lnTo>
                  <a:lnTo>
                    <a:pt x="240" y="84"/>
                  </a:lnTo>
                  <a:lnTo>
                    <a:pt x="240" y="90"/>
                  </a:lnTo>
                  <a:lnTo>
                    <a:pt x="246" y="90"/>
                  </a:lnTo>
                  <a:lnTo>
                    <a:pt x="252" y="90"/>
                  </a:lnTo>
                  <a:lnTo>
                    <a:pt x="258" y="90"/>
                  </a:lnTo>
                  <a:lnTo>
                    <a:pt x="264" y="90"/>
                  </a:lnTo>
                  <a:lnTo>
                    <a:pt x="270" y="90"/>
                  </a:lnTo>
                  <a:lnTo>
                    <a:pt x="276" y="90"/>
                  </a:lnTo>
                  <a:lnTo>
                    <a:pt x="282" y="90"/>
                  </a:lnTo>
                  <a:lnTo>
                    <a:pt x="288" y="90"/>
                  </a:lnTo>
                  <a:lnTo>
                    <a:pt x="294" y="90"/>
                  </a:lnTo>
                  <a:lnTo>
                    <a:pt x="300" y="90"/>
                  </a:lnTo>
                  <a:lnTo>
                    <a:pt x="306" y="90"/>
                  </a:lnTo>
                  <a:lnTo>
                    <a:pt x="312" y="90"/>
                  </a:lnTo>
                  <a:lnTo>
                    <a:pt x="318" y="90"/>
                  </a:lnTo>
                  <a:lnTo>
                    <a:pt x="324" y="90"/>
                  </a:lnTo>
                  <a:lnTo>
                    <a:pt x="330" y="90"/>
                  </a:lnTo>
                  <a:lnTo>
                    <a:pt x="336" y="90"/>
                  </a:lnTo>
                  <a:lnTo>
                    <a:pt x="342" y="90"/>
                  </a:lnTo>
                  <a:lnTo>
                    <a:pt x="348" y="90"/>
                  </a:lnTo>
                  <a:lnTo>
                    <a:pt x="354" y="90"/>
                  </a:lnTo>
                  <a:lnTo>
                    <a:pt x="360" y="90"/>
                  </a:lnTo>
                  <a:lnTo>
                    <a:pt x="366" y="90"/>
                  </a:lnTo>
                  <a:lnTo>
                    <a:pt x="372" y="90"/>
                  </a:lnTo>
                  <a:lnTo>
                    <a:pt x="378" y="90"/>
                  </a:lnTo>
                  <a:lnTo>
                    <a:pt x="384" y="90"/>
                  </a:lnTo>
                  <a:lnTo>
                    <a:pt x="390" y="90"/>
                  </a:lnTo>
                  <a:lnTo>
                    <a:pt x="396" y="90"/>
                  </a:lnTo>
                  <a:lnTo>
                    <a:pt x="402" y="90"/>
                  </a:lnTo>
                  <a:lnTo>
                    <a:pt x="408" y="90"/>
                  </a:lnTo>
                  <a:lnTo>
                    <a:pt x="414" y="90"/>
                  </a:lnTo>
                  <a:lnTo>
                    <a:pt x="420" y="90"/>
                  </a:lnTo>
                  <a:lnTo>
                    <a:pt x="426" y="90"/>
                  </a:lnTo>
                  <a:lnTo>
                    <a:pt x="432" y="90"/>
                  </a:lnTo>
                  <a:lnTo>
                    <a:pt x="438" y="90"/>
                  </a:lnTo>
                  <a:lnTo>
                    <a:pt x="444" y="90"/>
                  </a:lnTo>
                  <a:lnTo>
                    <a:pt x="450" y="90"/>
                  </a:lnTo>
                  <a:lnTo>
                    <a:pt x="456" y="90"/>
                  </a:lnTo>
                  <a:lnTo>
                    <a:pt x="462" y="90"/>
                  </a:lnTo>
                  <a:lnTo>
                    <a:pt x="468" y="90"/>
                  </a:lnTo>
                  <a:lnTo>
                    <a:pt x="474" y="90"/>
                  </a:lnTo>
                  <a:lnTo>
                    <a:pt x="480" y="90"/>
                  </a:lnTo>
                  <a:lnTo>
                    <a:pt x="486" y="90"/>
                  </a:lnTo>
                  <a:lnTo>
                    <a:pt x="492" y="90"/>
                  </a:lnTo>
                  <a:lnTo>
                    <a:pt x="498" y="90"/>
                  </a:lnTo>
                  <a:lnTo>
                    <a:pt x="504" y="90"/>
                  </a:lnTo>
                  <a:lnTo>
                    <a:pt x="504" y="84"/>
                  </a:lnTo>
                  <a:lnTo>
                    <a:pt x="510" y="84"/>
                  </a:lnTo>
                  <a:lnTo>
                    <a:pt x="516" y="84"/>
                  </a:lnTo>
                  <a:lnTo>
                    <a:pt x="522" y="84"/>
                  </a:lnTo>
                  <a:lnTo>
                    <a:pt x="528" y="84"/>
                  </a:lnTo>
                  <a:lnTo>
                    <a:pt x="534" y="84"/>
                  </a:lnTo>
                  <a:lnTo>
                    <a:pt x="540" y="84"/>
                  </a:lnTo>
                  <a:lnTo>
                    <a:pt x="546" y="84"/>
                  </a:lnTo>
                  <a:lnTo>
                    <a:pt x="552" y="84"/>
                  </a:lnTo>
                  <a:lnTo>
                    <a:pt x="558" y="78"/>
                  </a:lnTo>
                  <a:lnTo>
                    <a:pt x="564" y="78"/>
                  </a:lnTo>
                  <a:lnTo>
                    <a:pt x="570" y="78"/>
                  </a:lnTo>
                  <a:lnTo>
                    <a:pt x="576" y="78"/>
                  </a:lnTo>
                  <a:lnTo>
                    <a:pt x="582" y="78"/>
                  </a:lnTo>
                  <a:lnTo>
                    <a:pt x="588" y="78"/>
                  </a:lnTo>
                  <a:lnTo>
                    <a:pt x="594" y="78"/>
                  </a:lnTo>
                  <a:lnTo>
                    <a:pt x="594" y="72"/>
                  </a:lnTo>
                  <a:lnTo>
                    <a:pt x="600" y="72"/>
                  </a:lnTo>
                  <a:lnTo>
                    <a:pt x="606" y="72"/>
                  </a:lnTo>
                  <a:lnTo>
                    <a:pt x="612" y="72"/>
                  </a:lnTo>
                  <a:lnTo>
                    <a:pt x="618" y="72"/>
                  </a:lnTo>
                  <a:lnTo>
                    <a:pt x="624" y="72"/>
                  </a:lnTo>
                  <a:lnTo>
                    <a:pt x="624" y="66"/>
                  </a:lnTo>
                  <a:lnTo>
                    <a:pt x="630" y="66"/>
                  </a:lnTo>
                  <a:lnTo>
                    <a:pt x="636" y="66"/>
                  </a:lnTo>
                  <a:lnTo>
                    <a:pt x="642" y="66"/>
                  </a:lnTo>
                  <a:lnTo>
                    <a:pt x="648" y="66"/>
                  </a:lnTo>
                  <a:lnTo>
                    <a:pt x="648" y="60"/>
                  </a:lnTo>
                  <a:lnTo>
                    <a:pt x="654" y="60"/>
                  </a:lnTo>
                  <a:lnTo>
                    <a:pt x="660" y="60"/>
                  </a:lnTo>
                  <a:lnTo>
                    <a:pt x="666" y="60"/>
                  </a:lnTo>
                  <a:lnTo>
                    <a:pt x="666" y="54"/>
                  </a:lnTo>
                  <a:lnTo>
                    <a:pt x="672" y="54"/>
                  </a:lnTo>
                  <a:lnTo>
                    <a:pt x="678" y="54"/>
                  </a:lnTo>
                  <a:lnTo>
                    <a:pt x="684" y="54"/>
                  </a:lnTo>
                  <a:lnTo>
                    <a:pt x="684" y="48"/>
                  </a:lnTo>
                  <a:lnTo>
                    <a:pt x="690" y="48"/>
                  </a:lnTo>
                  <a:lnTo>
                    <a:pt x="696" y="48"/>
                  </a:lnTo>
                  <a:lnTo>
                    <a:pt x="696" y="42"/>
                  </a:lnTo>
                  <a:lnTo>
                    <a:pt x="702" y="42"/>
                  </a:lnTo>
                  <a:lnTo>
                    <a:pt x="708" y="42"/>
                  </a:lnTo>
                  <a:lnTo>
                    <a:pt x="708" y="36"/>
                  </a:lnTo>
                  <a:lnTo>
                    <a:pt x="714" y="36"/>
                  </a:lnTo>
                  <a:lnTo>
                    <a:pt x="720" y="36"/>
                  </a:lnTo>
                  <a:lnTo>
                    <a:pt x="720" y="30"/>
                  </a:lnTo>
                  <a:lnTo>
                    <a:pt x="726" y="30"/>
                  </a:lnTo>
                  <a:lnTo>
                    <a:pt x="726" y="24"/>
                  </a:lnTo>
                  <a:lnTo>
                    <a:pt x="732" y="24"/>
                  </a:lnTo>
                  <a:lnTo>
                    <a:pt x="732" y="18"/>
                  </a:lnTo>
                  <a:lnTo>
                    <a:pt x="738" y="18"/>
                  </a:lnTo>
                  <a:lnTo>
                    <a:pt x="738" y="12"/>
                  </a:lnTo>
                  <a:lnTo>
                    <a:pt x="744" y="12"/>
                  </a:lnTo>
                  <a:lnTo>
                    <a:pt x="744" y="6"/>
                  </a:lnTo>
                  <a:lnTo>
                    <a:pt x="744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67" name="Rectangle 14"/>
            <p:cNvSpPr>
              <a:spLocks noChangeArrowheads="1"/>
            </p:cNvSpPr>
            <p:nvPr/>
          </p:nvSpPr>
          <p:spPr bwMode="auto">
            <a:xfrm>
              <a:off x="2276" y="3389"/>
              <a:ext cx="31" cy="30"/>
            </a:xfrm>
            <a:prstGeom prst="rect">
              <a:avLst/>
            </a:prstGeom>
            <a:solidFill>
              <a:srgbClr val="000080"/>
            </a:solidFill>
            <a:ln w="0">
              <a:solidFill>
                <a:srgbClr val="000080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68" name="Rectangle 15"/>
            <p:cNvSpPr>
              <a:spLocks noChangeArrowheads="1"/>
            </p:cNvSpPr>
            <p:nvPr/>
          </p:nvSpPr>
          <p:spPr bwMode="auto">
            <a:xfrm>
              <a:off x="3543" y="3389"/>
              <a:ext cx="30" cy="30"/>
            </a:xfrm>
            <a:prstGeom prst="rect">
              <a:avLst/>
            </a:prstGeom>
            <a:solidFill>
              <a:srgbClr val="000080"/>
            </a:solidFill>
            <a:ln w="0">
              <a:solidFill>
                <a:srgbClr val="000080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69" name="Freeform 16"/>
            <p:cNvSpPr>
              <a:spLocks noChangeArrowheads="1"/>
            </p:cNvSpPr>
            <p:nvPr/>
          </p:nvSpPr>
          <p:spPr bwMode="auto">
            <a:xfrm>
              <a:off x="2287" y="3246"/>
              <a:ext cx="1266" cy="153"/>
            </a:xfrm>
            <a:custGeom>
              <a:avLst/>
              <a:gdLst>
                <a:gd name="T0" fmla="*/ 744 w 744"/>
                <a:gd name="T1" fmla="*/ 78 h 90"/>
                <a:gd name="T2" fmla="*/ 732 w 744"/>
                <a:gd name="T3" fmla="*/ 72 h 90"/>
                <a:gd name="T4" fmla="*/ 726 w 744"/>
                <a:gd name="T5" fmla="*/ 60 h 90"/>
                <a:gd name="T6" fmla="*/ 714 w 744"/>
                <a:gd name="T7" fmla="*/ 54 h 90"/>
                <a:gd name="T8" fmla="*/ 702 w 744"/>
                <a:gd name="T9" fmla="*/ 48 h 90"/>
                <a:gd name="T10" fmla="*/ 690 w 744"/>
                <a:gd name="T11" fmla="*/ 42 h 90"/>
                <a:gd name="T12" fmla="*/ 678 w 744"/>
                <a:gd name="T13" fmla="*/ 36 h 90"/>
                <a:gd name="T14" fmla="*/ 666 w 744"/>
                <a:gd name="T15" fmla="*/ 30 h 90"/>
                <a:gd name="T16" fmla="*/ 648 w 744"/>
                <a:gd name="T17" fmla="*/ 30 h 90"/>
                <a:gd name="T18" fmla="*/ 636 w 744"/>
                <a:gd name="T19" fmla="*/ 24 h 90"/>
                <a:gd name="T20" fmla="*/ 624 w 744"/>
                <a:gd name="T21" fmla="*/ 18 h 90"/>
                <a:gd name="T22" fmla="*/ 606 w 744"/>
                <a:gd name="T23" fmla="*/ 18 h 90"/>
                <a:gd name="T24" fmla="*/ 594 w 744"/>
                <a:gd name="T25" fmla="*/ 12 h 90"/>
                <a:gd name="T26" fmla="*/ 576 w 744"/>
                <a:gd name="T27" fmla="*/ 12 h 90"/>
                <a:gd name="T28" fmla="*/ 558 w 744"/>
                <a:gd name="T29" fmla="*/ 12 h 90"/>
                <a:gd name="T30" fmla="*/ 540 w 744"/>
                <a:gd name="T31" fmla="*/ 6 h 90"/>
                <a:gd name="T32" fmla="*/ 522 w 744"/>
                <a:gd name="T33" fmla="*/ 6 h 90"/>
                <a:gd name="T34" fmla="*/ 504 w 744"/>
                <a:gd name="T35" fmla="*/ 6 h 90"/>
                <a:gd name="T36" fmla="*/ 492 w 744"/>
                <a:gd name="T37" fmla="*/ 0 h 90"/>
                <a:gd name="T38" fmla="*/ 474 w 744"/>
                <a:gd name="T39" fmla="*/ 0 h 90"/>
                <a:gd name="T40" fmla="*/ 456 w 744"/>
                <a:gd name="T41" fmla="*/ 0 h 90"/>
                <a:gd name="T42" fmla="*/ 438 w 744"/>
                <a:gd name="T43" fmla="*/ 0 h 90"/>
                <a:gd name="T44" fmla="*/ 420 w 744"/>
                <a:gd name="T45" fmla="*/ 0 h 90"/>
                <a:gd name="T46" fmla="*/ 402 w 744"/>
                <a:gd name="T47" fmla="*/ 0 h 90"/>
                <a:gd name="T48" fmla="*/ 384 w 744"/>
                <a:gd name="T49" fmla="*/ 0 h 90"/>
                <a:gd name="T50" fmla="*/ 366 w 744"/>
                <a:gd name="T51" fmla="*/ 0 h 90"/>
                <a:gd name="T52" fmla="*/ 348 w 744"/>
                <a:gd name="T53" fmla="*/ 0 h 90"/>
                <a:gd name="T54" fmla="*/ 330 w 744"/>
                <a:gd name="T55" fmla="*/ 0 h 90"/>
                <a:gd name="T56" fmla="*/ 312 w 744"/>
                <a:gd name="T57" fmla="*/ 0 h 90"/>
                <a:gd name="T58" fmla="*/ 294 w 744"/>
                <a:gd name="T59" fmla="*/ 0 h 90"/>
                <a:gd name="T60" fmla="*/ 276 w 744"/>
                <a:gd name="T61" fmla="*/ 0 h 90"/>
                <a:gd name="T62" fmla="*/ 258 w 744"/>
                <a:gd name="T63" fmla="*/ 0 h 90"/>
                <a:gd name="T64" fmla="*/ 240 w 744"/>
                <a:gd name="T65" fmla="*/ 0 h 90"/>
                <a:gd name="T66" fmla="*/ 228 w 744"/>
                <a:gd name="T67" fmla="*/ 6 h 90"/>
                <a:gd name="T68" fmla="*/ 210 w 744"/>
                <a:gd name="T69" fmla="*/ 6 h 90"/>
                <a:gd name="T70" fmla="*/ 192 w 744"/>
                <a:gd name="T71" fmla="*/ 6 h 90"/>
                <a:gd name="T72" fmla="*/ 174 w 744"/>
                <a:gd name="T73" fmla="*/ 12 h 90"/>
                <a:gd name="T74" fmla="*/ 156 w 744"/>
                <a:gd name="T75" fmla="*/ 12 h 90"/>
                <a:gd name="T76" fmla="*/ 144 w 744"/>
                <a:gd name="T77" fmla="*/ 18 h 90"/>
                <a:gd name="T78" fmla="*/ 126 w 744"/>
                <a:gd name="T79" fmla="*/ 18 h 90"/>
                <a:gd name="T80" fmla="*/ 114 w 744"/>
                <a:gd name="T81" fmla="*/ 24 h 90"/>
                <a:gd name="T82" fmla="*/ 96 w 744"/>
                <a:gd name="T83" fmla="*/ 24 h 90"/>
                <a:gd name="T84" fmla="*/ 84 w 744"/>
                <a:gd name="T85" fmla="*/ 30 h 90"/>
                <a:gd name="T86" fmla="*/ 72 w 744"/>
                <a:gd name="T87" fmla="*/ 36 h 90"/>
                <a:gd name="T88" fmla="*/ 60 w 744"/>
                <a:gd name="T89" fmla="*/ 42 h 90"/>
                <a:gd name="T90" fmla="*/ 48 w 744"/>
                <a:gd name="T91" fmla="*/ 48 h 90"/>
                <a:gd name="T92" fmla="*/ 36 w 744"/>
                <a:gd name="T93" fmla="*/ 54 h 90"/>
                <a:gd name="T94" fmla="*/ 24 w 744"/>
                <a:gd name="T95" fmla="*/ 60 h 90"/>
                <a:gd name="T96" fmla="*/ 12 w 744"/>
                <a:gd name="T97" fmla="*/ 66 h 90"/>
                <a:gd name="T98" fmla="*/ 6 w 744"/>
                <a:gd name="T99" fmla="*/ 78 h 90"/>
                <a:gd name="T100" fmla="*/ 0 w 744"/>
                <a:gd name="T10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44" h="90">
                  <a:moveTo>
                    <a:pt x="744" y="90"/>
                  </a:moveTo>
                  <a:lnTo>
                    <a:pt x="744" y="84"/>
                  </a:lnTo>
                  <a:lnTo>
                    <a:pt x="744" y="78"/>
                  </a:lnTo>
                  <a:lnTo>
                    <a:pt x="738" y="78"/>
                  </a:lnTo>
                  <a:lnTo>
                    <a:pt x="738" y="72"/>
                  </a:lnTo>
                  <a:lnTo>
                    <a:pt x="732" y="72"/>
                  </a:lnTo>
                  <a:lnTo>
                    <a:pt x="732" y="66"/>
                  </a:lnTo>
                  <a:lnTo>
                    <a:pt x="726" y="66"/>
                  </a:lnTo>
                  <a:lnTo>
                    <a:pt x="726" y="60"/>
                  </a:lnTo>
                  <a:lnTo>
                    <a:pt x="720" y="60"/>
                  </a:lnTo>
                  <a:lnTo>
                    <a:pt x="720" y="54"/>
                  </a:lnTo>
                  <a:lnTo>
                    <a:pt x="714" y="54"/>
                  </a:lnTo>
                  <a:lnTo>
                    <a:pt x="708" y="54"/>
                  </a:lnTo>
                  <a:lnTo>
                    <a:pt x="708" y="48"/>
                  </a:lnTo>
                  <a:lnTo>
                    <a:pt x="702" y="48"/>
                  </a:lnTo>
                  <a:lnTo>
                    <a:pt x="696" y="48"/>
                  </a:lnTo>
                  <a:lnTo>
                    <a:pt x="696" y="42"/>
                  </a:lnTo>
                  <a:lnTo>
                    <a:pt x="690" y="42"/>
                  </a:lnTo>
                  <a:lnTo>
                    <a:pt x="684" y="42"/>
                  </a:lnTo>
                  <a:lnTo>
                    <a:pt x="684" y="36"/>
                  </a:lnTo>
                  <a:lnTo>
                    <a:pt x="678" y="36"/>
                  </a:lnTo>
                  <a:lnTo>
                    <a:pt x="672" y="36"/>
                  </a:lnTo>
                  <a:lnTo>
                    <a:pt x="666" y="36"/>
                  </a:lnTo>
                  <a:lnTo>
                    <a:pt x="666" y="30"/>
                  </a:lnTo>
                  <a:lnTo>
                    <a:pt x="660" y="30"/>
                  </a:lnTo>
                  <a:lnTo>
                    <a:pt x="654" y="30"/>
                  </a:lnTo>
                  <a:lnTo>
                    <a:pt x="648" y="30"/>
                  </a:lnTo>
                  <a:lnTo>
                    <a:pt x="648" y="24"/>
                  </a:lnTo>
                  <a:lnTo>
                    <a:pt x="642" y="24"/>
                  </a:lnTo>
                  <a:lnTo>
                    <a:pt x="636" y="24"/>
                  </a:lnTo>
                  <a:lnTo>
                    <a:pt x="630" y="24"/>
                  </a:lnTo>
                  <a:lnTo>
                    <a:pt x="624" y="24"/>
                  </a:lnTo>
                  <a:lnTo>
                    <a:pt x="624" y="18"/>
                  </a:lnTo>
                  <a:lnTo>
                    <a:pt x="618" y="18"/>
                  </a:lnTo>
                  <a:lnTo>
                    <a:pt x="612" y="18"/>
                  </a:lnTo>
                  <a:lnTo>
                    <a:pt x="606" y="18"/>
                  </a:lnTo>
                  <a:lnTo>
                    <a:pt x="600" y="18"/>
                  </a:lnTo>
                  <a:lnTo>
                    <a:pt x="594" y="18"/>
                  </a:lnTo>
                  <a:lnTo>
                    <a:pt x="594" y="12"/>
                  </a:lnTo>
                  <a:lnTo>
                    <a:pt x="588" y="12"/>
                  </a:lnTo>
                  <a:lnTo>
                    <a:pt x="582" y="12"/>
                  </a:lnTo>
                  <a:lnTo>
                    <a:pt x="576" y="12"/>
                  </a:lnTo>
                  <a:lnTo>
                    <a:pt x="570" y="12"/>
                  </a:lnTo>
                  <a:lnTo>
                    <a:pt x="564" y="12"/>
                  </a:lnTo>
                  <a:lnTo>
                    <a:pt x="558" y="12"/>
                  </a:lnTo>
                  <a:lnTo>
                    <a:pt x="552" y="6"/>
                  </a:lnTo>
                  <a:lnTo>
                    <a:pt x="546" y="6"/>
                  </a:lnTo>
                  <a:lnTo>
                    <a:pt x="540" y="6"/>
                  </a:lnTo>
                  <a:lnTo>
                    <a:pt x="534" y="6"/>
                  </a:lnTo>
                  <a:lnTo>
                    <a:pt x="528" y="6"/>
                  </a:lnTo>
                  <a:lnTo>
                    <a:pt x="522" y="6"/>
                  </a:lnTo>
                  <a:lnTo>
                    <a:pt x="516" y="6"/>
                  </a:lnTo>
                  <a:lnTo>
                    <a:pt x="510" y="6"/>
                  </a:lnTo>
                  <a:lnTo>
                    <a:pt x="504" y="6"/>
                  </a:lnTo>
                  <a:lnTo>
                    <a:pt x="504" y="0"/>
                  </a:lnTo>
                  <a:lnTo>
                    <a:pt x="498" y="0"/>
                  </a:lnTo>
                  <a:lnTo>
                    <a:pt x="492" y="0"/>
                  </a:lnTo>
                  <a:lnTo>
                    <a:pt x="486" y="0"/>
                  </a:lnTo>
                  <a:lnTo>
                    <a:pt x="480" y="0"/>
                  </a:lnTo>
                  <a:lnTo>
                    <a:pt x="474" y="0"/>
                  </a:lnTo>
                  <a:lnTo>
                    <a:pt x="468" y="0"/>
                  </a:lnTo>
                  <a:lnTo>
                    <a:pt x="462" y="0"/>
                  </a:lnTo>
                  <a:lnTo>
                    <a:pt x="456" y="0"/>
                  </a:lnTo>
                  <a:lnTo>
                    <a:pt x="450" y="0"/>
                  </a:lnTo>
                  <a:lnTo>
                    <a:pt x="444" y="0"/>
                  </a:lnTo>
                  <a:lnTo>
                    <a:pt x="438" y="0"/>
                  </a:lnTo>
                  <a:lnTo>
                    <a:pt x="432" y="0"/>
                  </a:lnTo>
                  <a:lnTo>
                    <a:pt x="426" y="0"/>
                  </a:lnTo>
                  <a:lnTo>
                    <a:pt x="420" y="0"/>
                  </a:lnTo>
                  <a:lnTo>
                    <a:pt x="414" y="0"/>
                  </a:lnTo>
                  <a:lnTo>
                    <a:pt x="408" y="0"/>
                  </a:lnTo>
                  <a:lnTo>
                    <a:pt x="402" y="0"/>
                  </a:lnTo>
                  <a:lnTo>
                    <a:pt x="396" y="0"/>
                  </a:lnTo>
                  <a:lnTo>
                    <a:pt x="390" y="0"/>
                  </a:lnTo>
                  <a:lnTo>
                    <a:pt x="384" y="0"/>
                  </a:lnTo>
                  <a:lnTo>
                    <a:pt x="378" y="0"/>
                  </a:lnTo>
                  <a:lnTo>
                    <a:pt x="372" y="0"/>
                  </a:lnTo>
                  <a:lnTo>
                    <a:pt x="366" y="0"/>
                  </a:lnTo>
                  <a:lnTo>
                    <a:pt x="360" y="0"/>
                  </a:lnTo>
                  <a:lnTo>
                    <a:pt x="354" y="0"/>
                  </a:lnTo>
                  <a:lnTo>
                    <a:pt x="348" y="0"/>
                  </a:lnTo>
                  <a:lnTo>
                    <a:pt x="342" y="0"/>
                  </a:lnTo>
                  <a:lnTo>
                    <a:pt x="336" y="0"/>
                  </a:lnTo>
                  <a:lnTo>
                    <a:pt x="330" y="0"/>
                  </a:lnTo>
                  <a:lnTo>
                    <a:pt x="324" y="0"/>
                  </a:lnTo>
                  <a:lnTo>
                    <a:pt x="318" y="0"/>
                  </a:lnTo>
                  <a:lnTo>
                    <a:pt x="312" y="0"/>
                  </a:lnTo>
                  <a:lnTo>
                    <a:pt x="306" y="0"/>
                  </a:lnTo>
                  <a:lnTo>
                    <a:pt x="300" y="0"/>
                  </a:lnTo>
                  <a:lnTo>
                    <a:pt x="294" y="0"/>
                  </a:lnTo>
                  <a:lnTo>
                    <a:pt x="288" y="0"/>
                  </a:lnTo>
                  <a:lnTo>
                    <a:pt x="282" y="0"/>
                  </a:lnTo>
                  <a:lnTo>
                    <a:pt x="276" y="0"/>
                  </a:lnTo>
                  <a:lnTo>
                    <a:pt x="270" y="0"/>
                  </a:lnTo>
                  <a:lnTo>
                    <a:pt x="264" y="0"/>
                  </a:lnTo>
                  <a:lnTo>
                    <a:pt x="258" y="0"/>
                  </a:lnTo>
                  <a:lnTo>
                    <a:pt x="252" y="0"/>
                  </a:lnTo>
                  <a:lnTo>
                    <a:pt x="246" y="0"/>
                  </a:lnTo>
                  <a:lnTo>
                    <a:pt x="240" y="0"/>
                  </a:lnTo>
                  <a:lnTo>
                    <a:pt x="240" y="6"/>
                  </a:lnTo>
                  <a:lnTo>
                    <a:pt x="234" y="6"/>
                  </a:lnTo>
                  <a:lnTo>
                    <a:pt x="228" y="6"/>
                  </a:lnTo>
                  <a:lnTo>
                    <a:pt x="222" y="6"/>
                  </a:lnTo>
                  <a:lnTo>
                    <a:pt x="216" y="6"/>
                  </a:lnTo>
                  <a:lnTo>
                    <a:pt x="210" y="6"/>
                  </a:lnTo>
                  <a:lnTo>
                    <a:pt x="204" y="6"/>
                  </a:lnTo>
                  <a:lnTo>
                    <a:pt x="198" y="6"/>
                  </a:lnTo>
                  <a:lnTo>
                    <a:pt x="192" y="6"/>
                  </a:lnTo>
                  <a:lnTo>
                    <a:pt x="186" y="12"/>
                  </a:lnTo>
                  <a:lnTo>
                    <a:pt x="180" y="12"/>
                  </a:lnTo>
                  <a:lnTo>
                    <a:pt x="174" y="12"/>
                  </a:lnTo>
                  <a:lnTo>
                    <a:pt x="168" y="12"/>
                  </a:lnTo>
                  <a:lnTo>
                    <a:pt x="162" y="12"/>
                  </a:lnTo>
                  <a:lnTo>
                    <a:pt x="156" y="12"/>
                  </a:lnTo>
                  <a:lnTo>
                    <a:pt x="150" y="12"/>
                  </a:lnTo>
                  <a:lnTo>
                    <a:pt x="150" y="18"/>
                  </a:lnTo>
                  <a:lnTo>
                    <a:pt x="144" y="18"/>
                  </a:lnTo>
                  <a:lnTo>
                    <a:pt x="138" y="18"/>
                  </a:lnTo>
                  <a:lnTo>
                    <a:pt x="132" y="18"/>
                  </a:lnTo>
                  <a:lnTo>
                    <a:pt x="126" y="18"/>
                  </a:lnTo>
                  <a:lnTo>
                    <a:pt x="120" y="18"/>
                  </a:lnTo>
                  <a:lnTo>
                    <a:pt x="120" y="24"/>
                  </a:lnTo>
                  <a:lnTo>
                    <a:pt x="114" y="24"/>
                  </a:lnTo>
                  <a:lnTo>
                    <a:pt x="108" y="24"/>
                  </a:lnTo>
                  <a:lnTo>
                    <a:pt x="102" y="24"/>
                  </a:lnTo>
                  <a:lnTo>
                    <a:pt x="96" y="24"/>
                  </a:lnTo>
                  <a:lnTo>
                    <a:pt x="96" y="30"/>
                  </a:lnTo>
                  <a:lnTo>
                    <a:pt x="90" y="30"/>
                  </a:lnTo>
                  <a:lnTo>
                    <a:pt x="84" y="30"/>
                  </a:lnTo>
                  <a:lnTo>
                    <a:pt x="78" y="30"/>
                  </a:lnTo>
                  <a:lnTo>
                    <a:pt x="78" y="36"/>
                  </a:lnTo>
                  <a:lnTo>
                    <a:pt x="72" y="36"/>
                  </a:lnTo>
                  <a:lnTo>
                    <a:pt x="66" y="36"/>
                  </a:lnTo>
                  <a:lnTo>
                    <a:pt x="60" y="36"/>
                  </a:lnTo>
                  <a:lnTo>
                    <a:pt x="60" y="42"/>
                  </a:lnTo>
                  <a:lnTo>
                    <a:pt x="54" y="42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42" y="48"/>
                  </a:lnTo>
                  <a:lnTo>
                    <a:pt x="36" y="48"/>
                  </a:lnTo>
                  <a:lnTo>
                    <a:pt x="36" y="54"/>
                  </a:lnTo>
                  <a:lnTo>
                    <a:pt x="30" y="54"/>
                  </a:lnTo>
                  <a:lnTo>
                    <a:pt x="24" y="54"/>
                  </a:lnTo>
                  <a:lnTo>
                    <a:pt x="24" y="60"/>
                  </a:lnTo>
                  <a:lnTo>
                    <a:pt x="18" y="60"/>
                  </a:lnTo>
                  <a:lnTo>
                    <a:pt x="18" y="66"/>
                  </a:lnTo>
                  <a:lnTo>
                    <a:pt x="12" y="66"/>
                  </a:lnTo>
                  <a:lnTo>
                    <a:pt x="12" y="72"/>
                  </a:lnTo>
                  <a:lnTo>
                    <a:pt x="6" y="72"/>
                  </a:lnTo>
                  <a:lnTo>
                    <a:pt x="6" y="78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0" y="90"/>
                  </a:lnTo>
                </a:path>
              </a:pathLst>
            </a:custGeom>
            <a:noFill/>
            <a:ln w="0">
              <a:solidFill>
                <a:srgbClr val="00008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0" name="Rectangle 17"/>
            <p:cNvSpPr>
              <a:spLocks noChangeArrowheads="1"/>
            </p:cNvSpPr>
            <p:nvPr/>
          </p:nvSpPr>
          <p:spPr bwMode="auto">
            <a:xfrm>
              <a:off x="3543" y="3389"/>
              <a:ext cx="30" cy="30"/>
            </a:xfrm>
            <a:prstGeom prst="rect">
              <a:avLst/>
            </a:prstGeom>
            <a:solidFill>
              <a:srgbClr val="000080"/>
            </a:solidFill>
            <a:ln w="0">
              <a:solidFill>
                <a:srgbClr val="000080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1" name="Rectangle 18"/>
            <p:cNvSpPr>
              <a:spLocks noChangeArrowheads="1"/>
            </p:cNvSpPr>
            <p:nvPr/>
          </p:nvSpPr>
          <p:spPr bwMode="auto">
            <a:xfrm>
              <a:off x="2276" y="3389"/>
              <a:ext cx="31" cy="30"/>
            </a:xfrm>
            <a:prstGeom prst="rect">
              <a:avLst/>
            </a:prstGeom>
            <a:solidFill>
              <a:srgbClr val="000080"/>
            </a:solidFill>
            <a:ln w="0">
              <a:solidFill>
                <a:srgbClr val="000080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2" name="Line 19"/>
            <p:cNvSpPr>
              <a:spLocks noChangeShapeType="1"/>
            </p:cNvSpPr>
            <p:nvPr/>
          </p:nvSpPr>
          <p:spPr bwMode="auto">
            <a:xfrm>
              <a:off x="2920" y="2378"/>
              <a:ext cx="633" cy="1021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3" name="Line 20"/>
            <p:cNvSpPr>
              <a:spLocks noChangeShapeType="1"/>
            </p:cNvSpPr>
            <p:nvPr/>
          </p:nvSpPr>
          <p:spPr bwMode="auto">
            <a:xfrm flipH="1">
              <a:off x="2287" y="2378"/>
              <a:ext cx="633" cy="1021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474" name="Group 21"/>
          <p:cNvGrpSpPr>
            <a:grpSpLocks noChangeAspect="1"/>
          </p:cNvGrpSpPr>
          <p:nvPr/>
        </p:nvGrpSpPr>
        <p:grpSpPr bwMode="auto">
          <a:xfrm>
            <a:off x="3005138" y="3236913"/>
            <a:ext cx="1279525" cy="1260475"/>
            <a:chOff x="3969" y="2115"/>
            <a:chExt cx="990" cy="990"/>
          </a:xfrm>
        </p:grpSpPr>
        <p:sp>
          <p:nvSpPr>
            <p:cNvPr id="19475" name="AutoShape 22"/>
            <p:cNvSpPr>
              <a:spLocks noChangeAspect="1" noChangeArrowheads="1" noTextEdit="1"/>
            </p:cNvSpPr>
            <p:nvPr/>
          </p:nvSpPr>
          <p:spPr bwMode="auto">
            <a:xfrm>
              <a:off x="3969" y="2115"/>
              <a:ext cx="990" cy="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6" name="Oval 23"/>
            <p:cNvSpPr>
              <a:spLocks noChangeArrowheads="1"/>
            </p:cNvSpPr>
            <p:nvPr/>
          </p:nvSpPr>
          <p:spPr bwMode="auto">
            <a:xfrm>
              <a:off x="4047" y="2193"/>
              <a:ext cx="834" cy="834"/>
            </a:xfrm>
            <a:prstGeom prst="ellipse">
              <a:avLst/>
            </a:prstGeom>
            <a:gradFill rotWithShape="1">
              <a:gsLst>
                <a:gs pos="0">
                  <a:srgbClr val="777AED"/>
                </a:gs>
                <a:gs pos="100000">
                  <a:schemeClr val="accent1"/>
                </a:gs>
              </a:gsLst>
              <a:lin ang="0" scaled="1"/>
            </a:gradFill>
            <a:ln w="31750">
              <a:solidFill>
                <a:srgbClr val="00008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7" name="Freeform 24"/>
            <p:cNvSpPr>
              <a:spLocks noChangeArrowheads="1"/>
            </p:cNvSpPr>
            <p:nvPr/>
          </p:nvSpPr>
          <p:spPr bwMode="auto">
            <a:xfrm>
              <a:off x="4047" y="2469"/>
              <a:ext cx="828" cy="276"/>
            </a:xfrm>
            <a:custGeom>
              <a:avLst/>
              <a:gdLst>
                <a:gd name="T0" fmla="*/ 822 w 828"/>
                <a:gd name="T1" fmla="*/ 114 h 276"/>
                <a:gd name="T2" fmla="*/ 804 w 828"/>
                <a:gd name="T3" fmla="*/ 96 h 276"/>
                <a:gd name="T4" fmla="*/ 786 w 828"/>
                <a:gd name="T5" fmla="*/ 78 h 276"/>
                <a:gd name="T6" fmla="*/ 762 w 828"/>
                <a:gd name="T7" fmla="*/ 66 h 276"/>
                <a:gd name="T8" fmla="*/ 738 w 828"/>
                <a:gd name="T9" fmla="*/ 54 h 276"/>
                <a:gd name="T10" fmla="*/ 714 w 828"/>
                <a:gd name="T11" fmla="*/ 42 h 276"/>
                <a:gd name="T12" fmla="*/ 684 w 828"/>
                <a:gd name="T13" fmla="*/ 36 h 276"/>
                <a:gd name="T14" fmla="*/ 660 w 828"/>
                <a:gd name="T15" fmla="*/ 24 h 276"/>
                <a:gd name="T16" fmla="*/ 624 w 828"/>
                <a:gd name="T17" fmla="*/ 18 h 276"/>
                <a:gd name="T18" fmla="*/ 594 w 828"/>
                <a:gd name="T19" fmla="*/ 12 h 276"/>
                <a:gd name="T20" fmla="*/ 558 w 828"/>
                <a:gd name="T21" fmla="*/ 6 h 276"/>
                <a:gd name="T22" fmla="*/ 522 w 828"/>
                <a:gd name="T23" fmla="*/ 6 h 276"/>
                <a:gd name="T24" fmla="*/ 492 w 828"/>
                <a:gd name="T25" fmla="*/ 0 h 276"/>
                <a:gd name="T26" fmla="*/ 456 w 828"/>
                <a:gd name="T27" fmla="*/ 0 h 276"/>
                <a:gd name="T28" fmla="*/ 420 w 828"/>
                <a:gd name="T29" fmla="*/ 0 h 276"/>
                <a:gd name="T30" fmla="*/ 384 w 828"/>
                <a:gd name="T31" fmla="*/ 0 h 276"/>
                <a:gd name="T32" fmla="*/ 348 w 828"/>
                <a:gd name="T33" fmla="*/ 0 h 276"/>
                <a:gd name="T34" fmla="*/ 318 w 828"/>
                <a:gd name="T35" fmla="*/ 6 h 276"/>
                <a:gd name="T36" fmla="*/ 282 w 828"/>
                <a:gd name="T37" fmla="*/ 6 h 276"/>
                <a:gd name="T38" fmla="*/ 246 w 828"/>
                <a:gd name="T39" fmla="*/ 12 h 276"/>
                <a:gd name="T40" fmla="*/ 216 w 828"/>
                <a:gd name="T41" fmla="*/ 18 h 276"/>
                <a:gd name="T42" fmla="*/ 180 w 828"/>
                <a:gd name="T43" fmla="*/ 24 h 276"/>
                <a:gd name="T44" fmla="*/ 150 w 828"/>
                <a:gd name="T45" fmla="*/ 30 h 276"/>
                <a:gd name="T46" fmla="*/ 126 w 828"/>
                <a:gd name="T47" fmla="*/ 42 h 276"/>
                <a:gd name="T48" fmla="*/ 96 w 828"/>
                <a:gd name="T49" fmla="*/ 48 h 276"/>
                <a:gd name="T50" fmla="*/ 72 w 828"/>
                <a:gd name="T51" fmla="*/ 60 h 276"/>
                <a:gd name="T52" fmla="*/ 48 w 828"/>
                <a:gd name="T53" fmla="*/ 72 h 276"/>
                <a:gd name="T54" fmla="*/ 30 w 828"/>
                <a:gd name="T55" fmla="*/ 90 h 276"/>
                <a:gd name="T56" fmla="*/ 12 w 828"/>
                <a:gd name="T57" fmla="*/ 108 h 276"/>
                <a:gd name="T58" fmla="*/ 0 w 828"/>
                <a:gd name="T59" fmla="*/ 132 h 276"/>
                <a:gd name="T60" fmla="*/ 6 w 828"/>
                <a:gd name="T61" fmla="*/ 162 h 276"/>
                <a:gd name="T62" fmla="*/ 24 w 828"/>
                <a:gd name="T63" fmla="*/ 180 h 276"/>
                <a:gd name="T64" fmla="*/ 42 w 828"/>
                <a:gd name="T65" fmla="*/ 198 h 276"/>
                <a:gd name="T66" fmla="*/ 66 w 828"/>
                <a:gd name="T67" fmla="*/ 210 h 276"/>
                <a:gd name="T68" fmla="*/ 90 w 828"/>
                <a:gd name="T69" fmla="*/ 222 h 276"/>
                <a:gd name="T70" fmla="*/ 114 w 828"/>
                <a:gd name="T71" fmla="*/ 234 h 276"/>
                <a:gd name="T72" fmla="*/ 144 w 828"/>
                <a:gd name="T73" fmla="*/ 240 h 276"/>
                <a:gd name="T74" fmla="*/ 168 w 828"/>
                <a:gd name="T75" fmla="*/ 252 h 276"/>
                <a:gd name="T76" fmla="*/ 204 w 828"/>
                <a:gd name="T77" fmla="*/ 258 h 276"/>
                <a:gd name="T78" fmla="*/ 234 w 828"/>
                <a:gd name="T79" fmla="*/ 264 h 276"/>
                <a:gd name="T80" fmla="*/ 270 w 828"/>
                <a:gd name="T81" fmla="*/ 270 h 276"/>
                <a:gd name="T82" fmla="*/ 306 w 828"/>
                <a:gd name="T83" fmla="*/ 270 h 276"/>
                <a:gd name="T84" fmla="*/ 336 w 828"/>
                <a:gd name="T85" fmla="*/ 276 h 276"/>
                <a:gd name="T86" fmla="*/ 372 w 828"/>
                <a:gd name="T87" fmla="*/ 276 h 276"/>
                <a:gd name="T88" fmla="*/ 408 w 828"/>
                <a:gd name="T89" fmla="*/ 276 h 276"/>
                <a:gd name="T90" fmla="*/ 444 w 828"/>
                <a:gd name="T91" fmla="*/ 276 h 276"/>
                <a:gd name="T92" fmla="*/ 480 w 828"/>
                <a:gd name="T93" fmla="*/ 276 h 276"/>
                <a:gd name="T94" fmla="*/ 510 w 828"/>
                <a:gd name="T95" fmla="*/ 270 h 276"/>
                <a:gd name="T96" fmla="*/ 546 w 828"/>
                <a:gd name="T97" fmla="*/ 270 h 276"/>
                <a:gd name="T98" fmla="*/ 582 w 828"/>
                <a:gd name="T99" fmla="*/ 264 h 276"/>
                <a:gd name="T100" fmla="*/ 612 w 828"/>
                <a:gd name="T101" fmla="*/ 258 h 276"/>
                <a:gd name="T102" fmla="*/ 648 w 828"/>
                <a:gd name="T103" fmla="*/ 252 h 276"/>
                <a:gd name="T104" fmla="*/ 678 w 828"/>
                <a:gd name="T105" fmla="*/ 246 h 276"/>
                <a:gd name="T106" fmla="*/ 702 w 828"/>
                <a:gd name="T107" fmla="*/ 234 h 276"/>
                <a:gd name="T108" fmla="*/ 732 w 828"/>
                <a:gd name="T109" fmla="*/ 228 h 276"/>
                <a:gd name="T110" fmla="*/ 756 w 828"/>
                <a:gd name="T111" fmla="*/ 216 h 276"/>
                <a:gd name="T112" fmla="*/ 780 w 828"/>
                <a:gd name="T113" fmla="*/ 204 h 276"/>
                <a:gd name="T114" fmla="*/ 798 w 828"/>
                <a:gd name="T115" fmla="*/ 186 h 276"/>
                <a:gd name="T116" fmla="*/ 816 w 828"/>
                <a:gd name="T117" fmla="*/ 168 h 276"/>
                <a:gd name="T118" fmla="*/ 828 w 828"/>
                <a:gd name="T119" fmla="*/ 144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28" h="276">
                  <a:moveTo>
                    <a:pt x="828" y="138"/>
                  </a:moveTo>
                  <a:lnTo>
                    <a:pt x="828" y="132"/>
                  </a:lnTo>
                  <a:lnTo>
                    <a:pt x="828" y="126"/>
                  </a:lnTo>
                  <a:lnTo>
                    <a:pt x="828" y="120"/>
                  </a:lnTo>
                  <a:lnTo>
                    <a:pt x="822" y="120"/>
                  </a:lnTo>
                  <a:lnTo>
                    <a:pt x="822" y="114"/>
                  </a:lnTo>
                  <a:lnTo>
                    <a:pt x="822" y="108"/>
                  </a:lnTo>
                  <a:lnTo>
                    <a:pt x="816" y="108"/>
                  </a:lnTo>
                  <a:lnTo>
                    <a:pt x="816" y="102"/>
                  </a:lnTo>
                  <a:lnTo>
                    <a:pt x="810" y="102"/>
                  </a:lnTo>
                  <a:lnTo>
                    <a:pt x="810" y="96"/>
                  </a:lnTo>
                  <a:lnTo>
                    <a:pt x="804" y="96"/>
                  </a:lnTo>
                  <a:lnTo>
                    <a:pt x="804" y="90"/>
                  </a:lnTo>
                  <a:lnTo>
                    <a:pt x="798" y="90"/>
                  </a:lnTo>
                  <a:lnTo>
                    <a:pt x="798" y="84"/>
                  </a:lnTo>
                  <a:lnTo>
                    <a:pt x="792" y="84"/>
                  </a:lnTo>
                  <a:lnTo>
                    <a:pt x="792" y="78"/>
                  </a:lnTo>
                  <a:lnTo>
                    <a:pt x="786" y="78"/>
                  </a:lnTo>
                  <a:lnTo>
                    <a:pt x="780" y="78"/>
                  </a:lnTo>
                  <a:lnTo>
                    <a:pt x="780" y="72"/>
                  </a:lnTo>
                  <a:lnTo>
                    <a:pt x="774" y="72"/>
                  </a:lnTo>
                  <a:lnTo>
                    <a:pt x="774" y="66"/>
                  </a:lnTo>
                  <a:lnTo>
                    <a:pt x="768" y="66"/>
                  </a:lnTo>
                  <a:lnTo>
                    <a:pt x="762" y="66"/>
                  </a:lnTo>
                  <a:lnTo>
                    <a:pt x="762" y="60"/>
                  </a:lnTo>
                  <a:lnTo>
                    <a:pt x="756" y="60"/>
                  </a:lnTo>
                  <a:lnTo>
                    <a:pt x="750" y="60"/>
                  </a:lnTo>
                  <a:lnTo>
                    <a:pt x="750" y="54"/>
                  </a:lnTo>
                  <a:lnTo>
                    <a:pt x="744" y="54"/>
                  </a:lnTo>
                  <a:lnTo>
                    <a:pt x="738" y="54"/>
                  </a:lnTo>
                  <a:lnTo>
                    <a:pt x="738" y="48"/>
                  </a:lnTo>
                  <a:lnTo>
                    <a:pt x="732" y="48"/>
                  </a:lnTo>
                  <a:lnTo>
                    <a:pt x="726" y="48"/>
                  </a:lnTo>
                  <a:lnTo>
                    <a:pt x="720" y="48"/>
                  </a:lnTo>
                  <a:lnTo>
                    <a:pt x="720" y="42"/>
                  </a:lnTo>
                  <a:lnTo>
                    <a:pt x="714" y="42"/>
                  </a:lnTo>
                  <a:lnTo>
                    <a:pt x="708" y="42"/>
                  </a:lnTo>
                  <a:lnTo>
                    <a:pt x="702" y="42"/>
                  </a:lnTo>
                  <a:lnTo>
                    <a:pt x="702" y="36"/>
                  </a:lnTo>
                  <a:lnTo>
                    <a:pt x="696" y="36"/>
                  </a:lnTo>
                  <a:lnTo>
                    <a:pt x="690" y="36"/>
                  </a:lnTo>
                  <a:lnTo>
                    <a:pt x="684" y="36"/>
                  </a:lnTo>
                  <a:lnTo>
                    <a:pt x="684" y="30"/>
                  </a:lnTo>
                  <a:lnTo>
                    <a:pt x="678" y="30"/>
                  </a:lnTo>
                  <a:lnTo>
                    <a:pt x="672" y="30"/>
                  </a:lnTo>
                  <a:lnTo>
                    <a:pt x="666" y="30"/>
                  </a:lnTo>
                  <a:lnTo>
                    <a:pt x="660" y="30"/>
                  </a:lnTo>
                  <a:lnTo>
                    <a:pt x="660" y="24"/>
                  </a:lnTo>
                  <a:lnTo>
                    <a:pt x="654" y="24"/>
                  </a:lnTo>
                  <a:lnTo>
                    <a:pt x="648" y="24"/>
                  </a:lnTo>
                  <a:lnTo>
                    <a:pt x="642" y="24"/>
                  </a:lnTo>
                  <a:lnTo>
                    <a:pt x="636" y="24"/>
                  </a:lnTo>
                  <a:lnTo>
                    <a:pt x="630" y="18"/>
                  </a:lnTo>
                  <a:lnTo>
                    <a:pt x="624" y="18"/>
                  </a:lnTo>
                  <a:lnTo>
                    <a:pt x="618" y="18"/>
                  </a:lnTo>
                  <a:lnTo>
                    <a:pt x="612" y="18"/>
                  </a:lnTo>
                  <a:lnTo>
                    <a:pt x="606" y="18"/>
                  </a:lnTo>
                  <a:lnTo>
                    <a:pt x="600" y="18"/>
                  </a:lnTo>
                  <a:lnTo>
                    <a:pt x="600" y="12"/>
                  </a:lnTo>
                  <a:lnTo>
                    <a:pt x="594" y="12"/>
                  </a:lnTo>
                  <a:lnTo>
                    <a:pt x="588" y="12"/>
                  </a:lnTo>
                  <a:lnTo>
                    <a:pt x="582" y="12"/>
                  </a:lnTo>
                  <a:lnTo>
                    <a:pt x="576" y="12"/>
                  </a:lnTo>
                  <a:lnTo>
                    <a:pt x="570" y="12"/>
                  </a:lnTo>
                  <a:lnTo>
                    <a:pt x="564" y="12"/>
                  </a:lnTo>
                  <a:lnTo>
                    <a:pt x="558" y="6"/>
                  </a:lnTo>
                  <a:lnTo>
                    <a:pt x="552" y="6"/>
                  </a:lnTo>
                  <a:lnTo>
                    <a:pt x="546" y="6"/>
                  </a:lnTo>
                  <a:lnTo>
                    <a:pt x="540" y="6"/>
                  </a:lnTo>
                  <a:lnTo>
                    <a:pt x="534" y="6"/>
                  </a:lnTo>
                  <a:lnTo>
                    <a:pt x="528" y="6"/>
                  </a:lnTo>
                  <a:lnTo>
                    <a:pt x="522" y="6"/>
                  </a:lnTo>
                  <a:lnTo>
                    <a:pt x="516" y="6"/>
                  </a:lnTo>
                  <a:lnTo>
                    <a:pt x="510" y="6"/>
                  </a:lnTo>
                  <a:lnTo>
                    <a:pt x="504" y="6"/>
                  </a:lnTo>
                  <a:lnTo>
                    <a:pt x="498" y="6"/>
                  </a:lnTo>
                  <a:lnTo>
                    <a:pt x="498" y="0"/>
                  </a:lnTo>
                  <a:lnTo>
                    <a:pt x="492" y="0"/>
                  </a:lnTo>
                  <a:lnTo>
                    <a:pt x="486" y="0"/>
                  </a:lnTo>
                  <a:lnTo>
                    <a:pt x="480" y="0"/>
                  </a:lnTo>
                  <a:lnTo>
                    <a:pt x="474" y="0"/>
                  </a:lnTo>
                  <a:lnTo>
                    <a:pt x="468" y="0"/>
                  </a:lnTo>
                  <a:lnTo>
                    <a:pt x="462" y="0"/>
                  </a:lnTo>
                  <a:lnTo>
                    <a:pt x="456" y="0"/>
                  </a:lnTo>
                  <a:lnTo>
                    <a:pt x="450" y="0"/>
                  </a:lnTo>
                  <a:lnTo>
                    <a:pt x="444" y="0"/>
                  </a:lnTo>
                  <a:lnTo>
                    <a:pt x="438" y="0"/>
                  </a:lnTo>
                  <a:lnTo>
                    <a:pt x="432" y="0"/>
                  </a:lnTo>
                  <a:lnTo>
                    <a:pt x="426" y="0"/>
                  </a:lnTo>
                  <a:lnTo>
                    <a:pt x="420" y="0"/>
                  </a:lnTo>
                  <a:lnTo>
                    <a:pt x="414" y="0"/>
                  </a:lnTo>
                  <a:lnTo>
                    <a:pt x="408" y="0"/>
                  </a:lnTo>
                  <a:lnTo>
                    <a:pt x="402" y="0"/>
                  </a:lnTo>
                  <a:lnTo>
                    <a:pt x="396" y="0"/>
                  </a:lnTo>
                  <a:lnTo>
                    <a:pt x="390" y="0"/>
                  </a:lnTo>
                  <a:lnTo>
                    <a:pt x="384" y="0"/>
                  </a:lnTo>
                  <a:lnTo>
                    <a:pt x="378" y="0"/>
                  </a:lnTo>
                  <a:lnTo>
                    <a:pt x="372" y="0"/>
                  </a:lnTo>
                  <a:lnTo>
                    <a:pt x="366" y="0"/>
                  </a:lnTo>
                  <a:lnTo>
                    <a:pt x="360" y="0"/>
                  </a:lnTo>
                  <a:lnTo>
                    <a:pt x="354" y="0"/>
                  </a:lnTo>
                  <a:lnTo>
                    <a:pt x="348" y="0"/>
                  </a:lnTo>
                  <a:lnTo>
                    <a:pt x="342" y="0"/>
                  </a:lnTo>
                  <a:lnTo>
                    <a:pt x="336" y="0"/>
                  </a:lnTo>
                  <a:lnTo>
                    <a:pt x="330" y="0"/>
                  </a:lnTo>
                  <a:lnTo>
                    <a:pt x="330" y="6"/>
                  </a:lnTo>
                  <a:lnTo>
                    <a:pt x="324" y="6"/>
                  </a:lnTo>
                  <a:lnTo>
                    <a:pt x="318" y="6"/>
                  </a:lnTo>
                  <a:lnTo>
                    <a:pt x="312" y="6"/>
                  </a:lnTo>
                  <a:lnTo>
                    <a:pt x="306" y="6"/>
                  </a:lnTo>
                  <a:lnTo>
                    <a:pt x="300" y="6"/>
                  </a:lnTo>
                  <a:lnTo>
                    <a:pt x="294" y="6"/>
                  </a:lnTo>
                  <a:lnTo>
                    <a:pt x="288" y="6"/>
                  </a:lnTo>
                  <a:lnTo>
                    <a:pt x="282" y="6"/>
                  </a:lnTo>
                  <a:lnTo>
                    <a:pt x="276" y="6"/>
                  </a:lnTo>
                  <a:lnTo>
                    <a:pt x="270" y="6"/>
                  </a:lnTo>
                  <a:lnTo>
                    <a:pt x="264" y="12"/>
                  </a:lnTo>
                  <a:lnTo>
                    <a:pt x="258" y="12"/>
                  </a:lnTo>
                  <a:lnTo>
                    <a:pt x="252" y="12"/>
                  </a:lnTo>
                  <a:lnTo>
                    <a:pt x="246" y="12"/>
                  </a:lnTo>
                  <a:lnTo>
                    <a:pt x="240" y="12"/>
                  </a:lnTo>
                  <a:lnTo>
                    <a:pt x="234" y="12"/>
                  </a:lnTo>
                  <a:lnTo>
                    <a:pt x="228" y="12"/>
                  </a:lnTo>
                  <a:lnTo>
                    <a:pt x="228" y="18"/>
                  </a:lnTo>
                  <a:lnTo>
                    <a:pt x="222" y="18"/>
                  </a:lnTo>
                  <a:lnTo>
                    <a:pt x="216" y="18"/>
                  </a:lnTo>
                  <a:lnTo>
                    <a:pt x="210" y="18"/>
                  </a:lnTo>
                  <a:lnTo>
                    <a:pt x="204" y="18"/>
                  </a:lnTo>
                  <a:lnTo>
                    <a:pt x="198" y="18"/>
                  </a:lnTo>
                  <a:lnTo>
                    <a:pt x="192" y="24"/>
                  </a:lnTo>
                  <a:lnTo>
                    <a:pt x="186" y="24"/>
                  </a:lnTo>
                  <a:lnTo>
                    <a:pt x="180" y="24"/>
                  </a:lnTo>
                  <a:lnTo>
                    <a:pt x="174" y="24"/>
                  </a:lnTo>
                  <a:lnTo>
                    <a:pt x="168" y="24"/>
                  </a:lnTo>
                  <a:lnTo>
                    <a:pt x="168" y="30"/>
                  </a:lnTo>
                  <a:lnTo>
                    <a:pt x="162" y="30"/>
                  </a:lnTo>
                  <a:lnTo>
                    <a:pt x="156" y="30"/>
                  </a:lnTo>
                  <a:lnTo>
                    <a:pt x="150" y="30"/>
                  </a:lnTo>
                  <a:lnTo>
                    <a:pt x="144" y="30"/>
                  </a:lnTo>
                  <a:lnTo>
                    <a:pt x="144" y="36"/>
                  </a:lnTo>
                  <a:lnTo>
                    <a:pt x="138" y="36"/>
                  </a:lnTo>
                  <a:lnTo>
                    <a:pt x="132" y="36"/>
                  </a:lnTo>
                  <a:lnTo>
                    <a:pt x="126" y="36"/>
                  </a:lnTo>
                  <a:lnTo>
                    <a:pt x="126" y="42"/>
                  </a:lnTo>
                  <a:lnTo>
                    <a:pt x="120" y="42"/>
                  </a:lnTo>
                  <a:lnTo>
                    <a:pt x="114" y="42"/>
                  </a:lnTo>
                  <a:lnTo>
                    <a:pt x="108" y="42"/>
                  </a:lnTo>
                  <a:lnTo>
                    <a:pt x="108" y="48"/>
                  </a:lnTo>
                  <a:lnTo>
                    <a:pt x="102" y="48"/>
                  </a:lnTo>
                  <a:lnTo>
                    <a:pt x="96" y="48"/>
                  </a:lnTo>
                  <a:lnTo>
                    <a:pt x="90" y="48"/>
                  </a:lnTo>
                  <a:lnTo>
                    <a:pt x="90" y="54"/>
                  </a:lnTo>
                  <a:lnTo>
                    <a:pt x="84" y="54"/>
                  </a:lnTo>
                  <a:lnTo>
                    <a:pt x="78" y="54"/>
                  </a:lnTo>
                  <a:lnTo>
                    <a:pt x="78" y="60"/>
                  </a:lnTo>
                  <a:lnTo>
                    <a:pt x="72" y="60"/>
                  </a:lnTo>
                  <a:lnTo>
                    <a:pt x="66" y="60"/>
                  </a:lnTo>
                  <a:lnTo>
                    <a:pt x="66" y="66"/>
                  </a:lnTo>
                  <a:lnTo>
                    <a:pt x="60" y="66"/>
                  </a:lnTo>
                  <a:lnTo>
                    <a:pt x="54" y="66"/>
                  </a:lnTo>
                  <a:lnTo>
                    <a:pt x="54" y="72"/>
                  </a:lnTo>
                  <a:lnTo>
                    <a:pt x="48" y="72"/>
                  </a:lnTo>
                  <a:lnTo>
                    <a:pt x="48" y="78"/>
                  </a:lnTo>
                  <a:lnTo>
                    <a:pt x="42" y="78"/>
                  </a:lnTo>
                  <a:lnTo>
                    <a:pt x="36" y="78"/>
                  </a:lnTo>
                  <a:lnTo>
                    <a:pt x="36" y="84"/>
                  </a:lnTo>
                  <a:lnTo>
                    <a:pt x="30" y="84"/>
                  </a:lnTo>
                  <a:lnTo>
                    <a:pt x="30" y="90"/>
                  </a:lnTo>
                  <a:lnTo>
                    <a:pt x="24" y="90"/>
                  </a:lnTo>
                  <a:lnTo>
                    <a:pt x="24" y="96"/>
                  </a:lnTo>
                  <a:lnTo>
                    <a:pt x="18" y="96"/>
                  </a:lnTo>
                  <a:lnTo>
                    <a:pt x="18" y="102"/>
                  </a:lnTo>
                  <a:lnTo>
                    <a:pt x="12" y="102"/>
                  </a:lnTo>
                  <a:lnTo>
                    <a:pt x="12" y="108"/>
                  </a:lnTo>
                  <a:lnTo>
                    <a:pt x="6" y="108"/>
                  </a:lnTo>
                  <a:lnTo>
                    <a:pt x="6" y="114"/>
                  </a:lnTo>
                  <a:lnTo>
                    <a:pt x="6" y="120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0" y="132"/>
                  </a:lnTo>
                  <a:lnTo>
                    <a:pt x="0" y="138"/>
                  </a:lnTo>
                  <a:lnTo>
                    <a:pt x="0" y="144"/>
                  </a:lnTo>
                  <a:lnTo>
                    <a:pt x="0" y="150"/>
                  </a:lnTo>
                  <a:lnTo>
                    <a:pt x="0" y="156"/>
                  </a:lnTo>
                  <a:lnTo>
                    <a:pt x="6" y="156"/>
                  </a:lnTo>
                  <a:lnTo>
                    <a:pt x="6" y="162"/>
                  </a:lnTo>
                  <a:lnTo>
                    <a:pt x="6" y="168"/>
                  </a:lnTo>
                  <a:lnTo>
                    <a:pt x="12" y="168"/>
                  </a:lnTo>
                  <a:lnTo>
                    <a:pt x="12" y="174"/>
                  </a:lnTo>
                  <a:lnTo>
                    <a:pt x="18" y="174"/>
                  </a:lnTo>
                  <a:lnTo>
                    <a:pt x="18" y="180"/>
                  </a:lnTo>
                  <a:lnTo>
                    <a:pt x="24" y="180"/>
                  </a:lnTo>
                  <a:lnTo>
                    <a:pt x="24" y="186"/>
                  </a:lnTo>
                  <a:lnTo>
                    <a:pt x="30" y="186"/>
                  </a:lnTo>
                  <a:lnTo>
                    <a:pt x="30" y="192"/>
                  </a:lnTo>
                  <a:lnTo>
                    <a:pt x="36" y="192"/>
                  </a:lnTo>
                  <a:lnTo>
                    <a:pt x="36" y="198"/>
                  </a:lnTo>
                  <a:lnTo>
                    <a:pt x="42" y="198"/>
                  </a:lnTo>
                  <a:lnTo>
                    <a:pt x="48" y="198"/>
                  </a:lnTo>
                  <a:lnTo>
                    <a:pt x="48" y="204"/>
                  </a:lnTo>
                  <a:lnTo>
                    <a:pt x="54" y="204"/>
                  </a:lnTo>
                  <a:lnTo>
                    <a:pt x="54" y="210"/>
                  </a:lnTo>
                  <a:lnTo>
                    <a:pt x="60" y="210"/>
                  </a:lnTo>
                  <a:lnTo>
                    <a:pt x="66" y="210"/>
                  </a:lnTo>
                  <a:lnTo>
                    <a:pt x="66" y="216"/>
                  </a:lnTo>
                  <a:lnTo>
                    <a:pt x="72" y="216"/>
                  </a:lnTo>
                  <a:lnTo>
                    <a:pt x="78" y="216"/>
                  </a:lnTo>
                  <a:lnTo>
                    <a:pt x="78" y="222"/>
                  </a:lnTo>
                  <a:lnTo>
                    <a:pt x="84" y="222"/>
                  </a:lnTo>
                  <a:lnTo>
                    <a:pt x="90" y="222"/>
                  </a:lnTo>
                  <a:lnTo>
                    <a:pt x="90" y="228"/>
                  </a:lnTo>
                  <a:lnTo>
                    <a:pt x="96" y="228"/>
                  </a:lnTo>
                  <a:lnTo>
                    <a:pt x="102" y="228"/>
                  </a:lnTo>
                  <a:lnTo>
                    <a:pt x="108" y="228"/>
                  </a:lnTo>
                  <a:lnTo>
                    <a:pt x="108" y="234"/>
                  </a:lnTo>
                  <a:lnTo>
                    <a:pt x="114" y="234"/>
                  </a:lnTo>
                  <a:lnTo>
                    <a:pt x="120" y="234"/>
                  </a:lnTo>
                  <a:lnTo>
                    <a:pt x="126" y="234"/>
                  </a:lnTo>
                  <a:lnTo>
                    <a:pt x="126" y="240"/>
                  </a:lnTo>
                  <a:lnTo>
                    <a:pt x="132" y="240"/>
                  </a:lnTo>
                  <a:lnTo>
                    <a:pt x="138" y="240"/>
                  </a:lnTo>
                  <a:lnTo>
                    <a:pt x="144" y="240"/>
                  </a:lnTo>
                  <a:lnTo>
                    <a:pt x="144" y="246"/>
                  </a:lnTo>
                  <a:lnTo>
                    <a:pt x="150" y="246"/>
                  </a:lnTo>
                  <a:lnTo>
                    <a:pt x="156" y="246"/>
                  </a:lnTo>
                  <a:lnTo>
                    <a:pt x="162" y="246"/>
                  </a:lnTo>
                  <a:lnTo>
                    <a:pt x="168" y="246"/>
                  </a:lnTo>
                  <a:lnTo>
                    <a:pt x="168" y="252"/>
                  </a:lnTo>
                  <a:lnTo>
                    <a:pt x="174" y="252"/>
                  </a:lnTo>
                  <a:lnTo>
                    <a:pt x="180" y="252"/>
                  </a:lnTo>
                  <a:lnTo>
                    <a:pt x="186" y="252"/>
                  </a:lnTo>
                  <a:lnTo>
                    <a:pt x="192" y="252"/>
                  </a:lnTo>
                  <a:lnTo>
                    <a:pt x="198" y="258"/>
                  </a:lnTo>
                  <a:lnTo>
                    <a:pt x="204" y="258"/>
                  </a:lnTo>
                  <a:lnTo>
                    <a:pt x="210" y="258"/>
                  </a:lnTo>
                  <a:lnTo>
                    <a:pt x="216" y="258"/>
                  </a:lnTo>
                  <a:lnTo>
                    <a:pt x="222" y="258"/>
                  </a:lnTo>
                  <a:lnTo>
                    <a:pt x="228" y="258"/>
                  </a:lnTo>
                  <a:lnTo>
                    <a:pt x="228" y="264"/>
                  </a:lnTo>
                  <a:lnTo>
                    <a:pt x="234" y="264"/>
                  </a:lnTo>
                  <a:lnTo>
                    <a:pt x="240" y="264"/>
                  </a:lnTo>
                  <a:lnTo>
                    <a:pt x="246" y="264"/>
                  </a:lnTo>
                  <a:lnTo>
                    <a:pt x="252" y="264"/>
                  </a:lnTo>
                  <a:lnTo>
                    <a:pt x="258" y="264"/>
                  </a:lnTo>
                  <a:lnTo>
                    <a:pt x="264" y="264"/>
                  </a:lnTo>
                  <a:lnTo>
                    <a:pt x="270" y="270"/>
                  </a:lnTo>
                  <a:lnTo>
                    <a:pt x="276" y="270"/>
                  </a:lnTo>
                  <a:lnTo>
                    <a:pt x="282" y="270"/>
                  </a:lnTo>
                  <a:lnTo>
                    <a:pt x="288" y="270"/>
                  </a:lnTo>
                  <a:lnTo>
                    <a:pt x="294" y="270"/>
                  </a:lnTo>
                  <a:lnTo>
                    <a:pt x="300" y="270"/>
                  </a:lnTo>
                  <a:lnTo>
                    <a:pt x="306" y="270"/>
                  </a:lnTo>
                  <a:lnTo>
                    <a:pt x="312" y="270"/>
                  </a:lnTo>
                  <a:lnTo>
                    <a:pt x="318" y="270"/>
                  </a:lnTo>
                  <a:lnTo>
                    <a:pt x="324" y="270"/>
                  </a:lnTo>
                  <a:lnTo>
                    <a:pt x="330" y="270"/>
                  </a:lnTo>
                  <a:lnTo>
                    <a:pt x="330" y="276"/>
                  </a:lnTo>
                  <a:lnTo>
                    <a:pt x="336" y="276"/>
                  </a:lnTo>
                  <a:lnTo>
                    <a:pt x="342" y="276"/>
                  </a:lnTo>
                  <a:lnTo>
                    <a:pt x="348" y="276"/>
                  </a:lnTo>
                  <a:lnTo>
                    <a:pt x="354" y="276"/>
                  </a:lnTo>
                  <a:lnTo>
                    <a:pt x="360" y="276"/>
                  </a:lnTo>
                  <a:lnTo>
                    <a:pt x="366" y="276"/>
                  </a:lnTo>
                  <a:lnTo>
                    <a:pt x="372" y="276"/>
                  </a:lnTo>
                  <a:lnTo>
                    <a:pt x="378" y="276"/>
                  </a:lnTo>
                  <a:lnTo>
                    <a:pt x="384" y="276"/>
                  </a:lnTo>
                  <a:lnTo>
                    <a:pt x="390" y="276"/>
                  </a:lnTo>
                  <a:lnTo>
                    <a:pt x="396" y="276"/>
                  </a:lnTo>
                  <a:lnTo>
                    <a:pt x="402" y="276"/>
                  </a:lnTo>
                  <a:lnTo>
                    <a:pt x="408" y="276"/>
                  </a:lnTo>
                  <a:lnTo>
                    <a:pt x="414" y="276"/>
                  </a:lnTo>
                  <a:lnTo>
                    <a:pt x="420" y="276"/>
                  </a:lnTo>
                  <a:lnTo>
                    <a:pt x="426" y="276"/>
                  </a:lnTo>
                  <a:lnTo>
                    <a:pt x="432" y="276"/>
                  </a:lnTo>
                  <a:lnTo>
                    <a:pt x="438" y="276"/>
                  </a:lnTo>
                  <a:lnTo>
                    <a:pt x="444" y="276"/>
                  </a:lnTo>
                  <a:lnTo>
                    <a:pt x="450" y="276"/>
                  </a:lnTo>
                  <a:lnTo>
                    <a:pt x="456" y="276"/>
                  </a:lnTo>
                  <a:lnTo>
                    <a:pt x="462" y="276"/>
                  </a:lnTo>
                  <a:lnTo>
                    <a:pt x="468" y="276"/>
                  </a:lnTo>
                  <a:lnTo>
                    <a:pt x="474" y="276"/>
                  </a:lnTo>
                  <a:lnTo>
                    <a:pt x="480" y="276"/>
                  </a:lnTo>
                  <a:lnTo>
                    <a:pt x="486" y="276"/>
                  </a:lnTo>
                  <a:lnTo>
                    <a:pt x="492" y="276"/>
                  </a:lnTo>
                  <a:lnTo>
                    <a:pt x="498" y="276"/>
                  </a:lnTo>
                  <a:lnTo>
                    <a:pt x="498" y="270"/>
                  </a:lnTo>
                  <a:lnTo>
                    <a:pt x="504" y="270"/>
                  </a:lnTo>
                  <a:lnTo>
                    <a:pt x="510" y="270"/>
                  </a:lnTo>
                  <a:lnTo>
                    <a:pt x="516" y="270"/>
                  </a:lnTo>
                  <a:lnTo>
                    <a:pt x="522" y="270"/>
                  </a:lnTo>
                  <a:lnTo>
                    <a:pt x="528" y="270"/>
                  </a:lnTo>
                  <a:lnTo>
                    <a:pt x="534" y="270"/>
                  </a:lnTo>
                  <a:lnTo>
                    <a:pt x="540" y="270"/>
                  </a:lnTo>
                  <a:lnTo>
                    <a:pt x="546" y="270"/>
                  </a:lnTo>
                  <a:lnTo>
                    <a:pt x="552" y="270"/>
                  </a:lnTo>
                  <a:lnTo>
                    <a:pt x="558" y="270"/>
                  </a:lnTo>
                  <a:lnTo>
                    <a:pt x="564" y="264"/>
                  </a:lnTo>
                  <a:lnTo>
                    <a:pt x="570" y="264"/>
                  </a:lnTo>
                  <a:lnTo>
                    <a:pt x="576" y="264"/>
                  </a:lnTo>
                  <a:lnTo>
                    <a:pt x="582" y="264"/>
                  </a:lnTo>
                  <a:lnTo>
                    <a:pt x="588" y="264"/>
                  </a:lnTo>
                  <a:lnTo>
                    <a:pt x="594" y="264"/>
                  </a:lnTo>
                  <a:lnTo>
                    <a:pt x="600" y="264"/>
                  </a:lnTo>
                  <a:lnTo>
                    <a:pt x="600" y="258"/>
                  </a:lnTo>
                  <a:lnTo>
                    <a:pt x="606" y="258"/>
                  </a:lnTo>
                  <a:lnTo>
                    <a:pt x="612" y="258"/>
                  </a:lnTo>
                  <a:lnTo>
                    <a:pt x="618" y="258"/>
                  </a:lnTo>
                  <a:lnTo>
                    <a:pt x="624" y="258"/>
                  </a:lnTo>
                  <a:lnTo>
                    <a:pt x="630" y="258"/>
                  </a:lnTo>
                  <a:lnTo>
                    <a:pt x="636" y="252"/>
                  </a:lnTo>
                  <a:lnTo>
                    <a:pt x="642" y="252"/>
                  </a:lnTo>
                  <a:lnTo>
                    <a:pt x="648" y="252"/>
                  </a:lnTo>
                  <a:lnTo>
                    <a:pt x="654" y="252"/>
                  </a:lnTo>
                  <a:lnTo>
                    <a:pt x="660" y="252"/>
                  </a:lnTo>
                  <a:lnTo>
                    <a:pt x="660" y="246"/>
                  </a:lnTo>
                  <a:lnTo>
                    <a:pt x="666" y="246"/>
                  </a:lnTo>
                  <a:lnTo>
                    <a:pt x="672" y="246"/>
                  </a:lnTo>
                  <a:lnTo>
                    <a:pt x="678" y="246"/>
                  </a:lnTo>
                  <a:lnTo>
                    <a:pt x="684" y="246"/>
                  </a:lnTo>
                  <a:lnTo>
                    <a:pt x="684" y="240"/>
                  </a:lnTo>
                  <a:lnTo>
                    <a:pt x="690" y="240"/>
                  </a:lnTo>
                  <a:lnTo>
                    <a:pt x="696" y="240"/>
                  </a:lnTo>
                  <a:lnTo>
                    <a:pt x="702" y="240"/>
                  </a:lnTo>
                  <a:lnTo>
                    <a:pt x="702" y="234"/>
                  </a:lnTo>
                  <a:lnTo>
                    <a:pt x="708" y="234"/>
                  </a:lnTo>
                  <a:lnTo>
                    <a:pt x="714" y="234"/>
                  </a:lnTo>
                  <a:lnTo>
                    <a:pt x="720" y="234"/>
                  </a:lnTo>
                  <a:lnTo>
                    <a:pt x="720" y="228"/>
                  </a:lnTo>
                  <a:lnTo>
                    <a:pt x="726" y="228"/>
                  </a:lnTo>
                  <a:lnTo>
                    <a:pt x="732" y="228"/>
                  </a:lnTo>
                  <a:lnTo>
                    <a:pt x="738" y="228"/>
                  </a:lnTo>
                  <a:lnTo>
                    <a:pt x="738" y="222"/>
                  </a:lnTo>
                  <a:lnTo>
                    <a:pt x="744" y="222"/>
                  </a:lnTo>
                  <a:lnTo>
                    <a:pt x="750" y="222"/>
                  </a:lnTo>
                  <a:lnTo>
                    <a:pt x="750" y="216"/>
                  </a:lnTo>
                  <a:lnTo>
                    <a:pt x="756" y="216"/>
                  </a:lnTo>
                  <a:lnTo>
                    <a:pt x="762" y="216"/>
                  </a:lnTo>
                  <a:lnTo>
                    <a:pt x="762" y="210"/>
                  </a:lnTo>
                  <a:lnTo>
                    <a:pt x="768" y="210"/>
                  </a:lnTo>
                  <a:lnTo>
                    <a:pt x="774" y="210"/>
                  </a:lnTo>
                  <a:lnTo>
                    <a:pt x="774" y="204"/>
                  </a:lnTo>
                  <a:lnTo>
                    <a:pt x="780" y="204"/>
                  </a:lnTo>
                  <a:lnTo>
                    <a:pt x="780" y="198"/>
                  </a:lnTo>
                  <a:lnTo>
                    <a:pt x="786" y="198"/>
                  </a:lnTo>
                  <a:lnTo>
                    <a:pt x="792" y="198"/>
                  </a:lnTo>
                  <a:lnTo>
                    <a:pt x="792" y="192"/>
                  </a:lnTo>
                  <a:lnTo>
                    <a:pt x="798" y="192"/>
                  </a:lnTo>
                  <a:lnTo>
                    <a:pt x="798" y="186"/>
                  </a:lnTo>
                  <a:lnTo>
                    <a:pt x="804" y="186"/>
                  </a:lnTo>
                  <a:lnTo>
                    <a:pt x="804" y="180"/>
                  </a:lnTo>
                  <a:lnTo>
                    <a:pt x="810" y="180"/>
                  </a:lnTo>
                  <a:lnTo>
                    <a:pt x="810" y="174"/>
                  </a:lnTo>
                  <a:lnTo>
                    <a:pt x="816" y="174"/>
                  </a:lnTo>
                  <a:lnTo>
                    <a:pt x="816" y="168"/>
                  </a:lnTo>
                  <a:lnTo>
                    <a:pt x="822" y="168"/>
                  </a:lnTo>
                  <a:lnTo>
                    <a:pt x="822" y="162"/>
                  </a:lnTo>
                  <a:lnTo>
                    <a:pt x="822" y="156"/>
                  </a:lnTo>
                  <a:lnTo>
                    <a:pt x="828" y="156"/>
                  </a:lnTo>
                  <a:lnTo>
                    <a:pt x="828" y="150"/>
                  </a:lnTo>
                  <a:lnTo>
                    <a:pt x="828" y="144"/>
                  </a:lnTo>
                  <a:lnTo>
                    <a:pt x="828" y="138"/>
                  </a:lnTo>
                </a:path>
              </a:pathLst>
            </a:custGeom>
            <a:noFill/>
            <a:ln w="0">
              <a:solidFill>
                <a:srgbClr val="800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8" name="Oval 25"/>
            <p:cNvSpPr>
              <a:spLocks noChangeArrowheads="1"/>
            </p:cNvSpPr>
            <p:nvPr/>
          </p:nvSpPr>
          <p:spPr bwMode="auto">
            <a:xfrm>
              <a:off x="4047" y="2193"/>
              <a:ext cx="834" cy="834"/>
            </a:xfrm>
            <a:prstGeom prst="ellipse">
              <a:avLst/>
            </a:prstGeom>
            <a:noFill/>
            <a:ln w="9525">
              <a:solidFill>
                <a:srgbClr val="008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9" name="Freeform 26"/>
            <p:cNvSpPr>
              <a:spLocks noChangeArrowheads="1"/>
            </p:cNvSpPr>
            <p:nvPr/>
          </p:nvSpPr>
          <p:spPr bwMode="auto">
            <a:xfrm>
              <a:off x="4323" y="2193"/>
              <a:ext cx="276" cy="828"/>
            </a:xfrm>
            <a:custGeom>
              <a:avLst/>
              <a:gdLst>
                <a:gd name="T0" fmla="*/ 276 w 276"/>
                <a:gd name="T1" fmla="*/ 378 h 828"/>
                <a:gd name="T2" fmla="*/ 276 w 276"/>
                <a:gd name="T3" fmla="*/ 342 h 828"/>
                <a:gd name="T4" fmla="*/ 276 w 276"/>
                <a:gd name="T5" fmla="*/ 306 h 828"/>
                <a:gd name="T6" fmla="*/ 270 w 276"/>
                <a:gd name="T7" fmla="*/ 276 h 828"/>
                <a:gd name="T8" fmla="*/ 270 w 276"/>
                <a:gd name="T9" fmla="*/ 240 h 828"/>
                <a:gd name="T10" fmla="*/ 264 w 276"/>
                <a:gd name="T11" fmla="*/ 210 h 828"/>
                <a:gd name="T12" fmla="*/ 258 w 276"/>
                <a:gd name="T13" fmla="*/ 174 h 828"/>
                <a:gd name="T14" fmla="*/ 252 w 276"/>
                <a:gd name="T15" fmla="*/ 138 h 828"/>
                <a:gd name="T16" fmla="*/ 240 w 276"/>
                <a:gd name="T17" fmla="*/ 108 h 828"/>
                <a:gd name="T18" fmla="*/ 228 w 276"/>
                <a:gd name="T19" fmla="*/ 84 h 828"/>
                <a:gd name="T20" fmla="*/ 216 w 276"/>
                <a:gd name="T21" fmla="*/ 48 h 828"/>
                <a:gd name="T22" fmla="*/ 198 w 276"/>
                <a:gd name="T23" fmla="*/ 30 h 828"/>
                <a:gd name="T24" fmla="*/ 180 w 276"/>
                <a:gd name="T25" fmla="*/ 12 h 828"/>
                <a:gd name="T26" fmla="*/ 150 w 276"/>
                <a:gd name="T27" fmla="*/ 0 h 828"/>
                <a:gd name="T28" fmla="*/ 126 w 276"/>
                <a:gd name="T29" fmla="*/ 12 h 828"/>
                <a:gd name="T30" fmla="*/ 102 w 276"/>
                <a:gd name="T31" fmla="*/ 24 h 828"/>
                <a:gd name="T32" fmla="*/ 84 w 276"/>
                <a:gd name="T33" fmla="*/ 48 h 828"/>
                <a:gd name="T34" fmla="*/ 72 w 276"/>
                <a:gd name="T35" fmla="*/ 72 h 828"/>
                <a:gd name="T36" fmla="*/ 60 w 276"/>
                <a:gd name="T37" fmla="*/ 102 h 828"/>
                <a:gd name="T38" fmla="*/ 48 w 276"/>
                <a:gd name="T39" fmla="*/ 126 h 828"/>
                <a:gd name="T40" fmla="*/ 42 w 276"/>
                <a:gd name="T41" fmla="*/ 156 h 828"/>
                <a:gd name="T42" fmla="*/ 30 w 276"/>
                <a:gd name="T43" fmla="*/ 180 h 828"/>
                <a:gd name="T44" fmla="*/ 24 w 276"/>
                <a:gd name="T45" fmla="*/ 210 h 828"/>
                <a:gd name="T46" fmla="*/ 18 w 276"/>
                <a:gd name="T47" fmla="*/ 240 h 828"/>
                <a:gd name="T48" fmla="*/ 12 w 276"/>
                <a:gd name="T49" fmla="*/ 276 h 828"/>
                <a:gd name="T50" fmla="*/ 6 w 276"/>
                <a:gd name="T51" fmla="*/ 306 h 828"/>
                <a:gd name="T52" fmla="*/ 6 w 276"/>
                <a:gd name="T53" fmla="*/ 342 h 828"/>
                <a:gd name="T54" fmla="*/ 0 w 276"/>
                <a:gd name="T55" fmla="*/ 372 h 828"/>
                <a:gd name="T56" fmla="*/ 0 w 276"/>
                <a:gd name="T57" fmla="*/ 408 h 828"/>
                <a:gd name="T58" fmla="*/ 0 w 276"/>
                <a:gd name="T59" fmla="*/ 444 h 828"/>
                <a:gd name="T60" fmla="*/ 0 w 276"/>
                <a:gd name="T61" fmla="*/ 480 h 828"/>
                <a:gd name="T62" fmla="*/ 0 w 276"/>
                <a:gd name="T63" fmla="*/ 516 h 828"/>
                <a:gd name="T64" fmla="*/ 0 w 276"/>
                <a:gd name="T65" fmla="*/ 552 h 828"/>
                <a:gd name="T66" fmla="*/ 6 w 276"/>
                <a:gd name="T67" fmla="*/ 582 h 828"/>
                <a:gd name="T68" fmla="*/ 12 w 276"/>
                <a:gd name="T69" fmla="*/ 612 h 828"/>
                <a:gd name="T70" fmla="*/ 12 w 276"/>
                <a:gd name="T71" fmla="*/ 648 h 828"/>
                <a:gd name="T72" fmla="*/ 24 w 276"/>
                <a:gd name="T73" fmla="*/ 678 h 828"/>
                <a:gd name="T74" fmla="*/ 30 w 276"/>
                <a:gd name="T75" fmla="*/ 714 h 828"/>
                <a:gd name="T76" fmla="*/ 42 w 276"/>
                <a:gd name="T77" fmla="*/ 738 h 828"/>
                <a:gd name="T78" fmla="*/ 54 w 276"/>
                <a:gd name="T79" fmla="*/ 762 h 828"/>
                <a:gd name="T80" fmla="*/ 66 w 276"/>
                <a:gd name="T81" fmla="*/ 786 h 828"/>
                <a:gd name="T82" fmla="*/ 84 w 276"/>
                <a:gd name="T83" fmla="*/ 810 h 828"/>
                <a:gd name="T84" fmla="*/ 102 w 276"/>
                <a:gd name="T85" fmla="*/ 828 h 828"/>
                <a:gd name="T86" fmla="*/ 138 w 276"/>
                <a:gd name="T87" fmla="*/ 828 h 828"/>
                <a:gd name="T88" fmla="*/ 162 w 276"/>
                <a:gd name="T89" fmla="*/ 816 h 828"/>
                <a:gd name="T90" fmla="*/ 180 w 276"/>
                <a:gd name="T91" fmla="*/ 798 h 828"/>
                <a:gd name="T92" fmla="*/ 192 w 276"/>
                <a:gd name="T93" fmla="*/ 774 h 828"/>
                <a:gd name="T94" fmla="*/ 204 w 276"/>
                <a:gd name="T95" fmla="*/ 750 h 828"/>
                <a:gd name="T96" fmla="*/ 216 w 276"/>
                <a:gd name="T97" fmla="*/ 726 h 828"/>
                <a:gd name="T98" fmla="*/ 228 w 276"/>
                <a:gd name="T99" fmla="*/ 702 h 828"/>
                <a:gd name="T100" fmla="*/ 234 w 276"/>
                <a:gd name="T101" fmla="*/ 672 h 828"/>
                <a:gd name="T102" fmla="*/ 246 w 276"/>
                <a:gd name="T103" fmla="*/ 642 h 828"/>
                <a:gd name="T104" fmla="*/ 252 w 276"/>
                <a:gd name="T105" fmla="*/ 606 h 828"/>
                <a:gd name="T106" fmla="*/ 258 w 276"/>
                <a:gd name="T107" fmla="*/ 576 h 828"/>
                <a:gd name="T108" fmla="*/ 264 w 276"/>
                <a:gd name="T109" fmla="*/ 540 h 828"/>
                <a:gd name="T110" fmla="*/ 270 w 276"/>
                <a:gd name="T111" fmla="*/ 510 h 828"/>
                <a:gd name="T112" fmla="*/ 270 w 276"/>
                <a:gd name="T113" fmla="*/ 474 h 828"/>
                <a:gd name="T114" fmla="*/ 276 w 276"/>
                <a:gd name="T115" fmla="*/ 444 h 828"/>
                <a:gd name="T116" fmla="*/ 276 w 276"/>
                <a:gd name="T117" fmla="*/ 40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6" h="828">
                  <a:moveTo>
                    <a:pt x="276" y="408"/>
                  </a:moveTo>
                  <a:lnTo>
                    <a:pt x="276" y="402"/>
                  </a:lnTo>
                  <a:lnTo>
                    <a:pt x="276" y="396"/>
                  </a:lnTo>
                  <a:lnTo>
                    <a:pt x="276" y="390"/>
                  </a:lnTo>
                  <a:lnTo>
                    <a:pt x="276" y="384"/>
                  </a:lnTo>
                  <a:lnTo>
                    <a:pt x="276" y="378"/>
                  </a:lnTo>
                  <a:lnTo>
                    <a:pt x="276" y="372"/>
                  </a:lnTo>
                  <a:lnTo>
                    <a:pt x="276" y="366"/>
                  </a:lnTo>
                  <a:lnTo>
                    <a:pt x="276" y="360"/>
                  </a:lnTo>
                  <a:lnTo>
                    <a:pt x="276" y="354"/>
                  </a:lnTo>
                  <a:lnTo>
                    <a:pt x="276" y="348"/>
                  </a:lnTo>
                  <a:lnTo>
                    <a:pt x="276" y="342"/>
                  </a:lnTo>
                  <a:lnTo>
                    <a:pt x="276" y="336"/>
                  </a:lnTo>
                  <a:lnTo>
                    <a:pt x="276" y="330"/>
                  </a:lnTo>
                  <a:lnTo>
                    <a:pt x="276" y="324"/>
                  </a:lnTo>
                  <a:lnTo>
                    <a:pt x="276" y="318"/>
                  </a:lnTo>
                  <a:lnTo>
                    <a:pt x="276" y="312"/>
                  </a:lnTo>
                  <a:lnTo>
                    <a:pt x="276" y="306"/>
                  </a:lnTo>
                  <a:lnTo>
                    <a:pt x="276" y="300"/>
                  </a:lnTo>
                  <a:lnTo>
                    <a:pt x="276" y="294"/>
                  </a:lnTo>
                  <a:lnTo>
                    <a:pt x="276" y="288"/>
                  </a:lnTo>
                  <a:lnTo>
                    <a:pt x="276" y="282"/>
                  </a:lnTo>
                  <a:lnTo>
                    <a:pt x="270" y="282"/>
                  </a:lnTo>
                  <a:lnTo>
                    <a:pt x="270" y="276"/>
                  </a:lnTo>
                  <a:lnTo>
                    <a:pt x="270" y="270"/>
                  </a:lnTo>
                  <a:lnTo>
                    <a:pt x="270" y="264"/>
                  </a:lnTo>
                  <a:lnTo>
                    <a:pt x="270" y="258"/>
                  </a:lnTo>
                  <a:lnTo>
                    <a:pt x="270" y="252"/>
                  </a:lnTo>
                  <a:lnTo>
                    <a:pt x="270" y="246"/>
                  </a:lnTo>
                  <a:lnTo>
                    <a:pt x="270" y="240"/>
                  </a:lnTo>
                  <a:lnTo>
                    <a:pt x="270" y="234"/>
                  </a:lnTo>
                  <a:lnTo>
                    <a:pt x="270" y="228"/>
                  </a:lnTo>
                  <a:lnTo>
                    <a:pt x="264" y="228"/>
                  </a:lnTo>
                  <a:lnTo>
                    <a:pt x="264" y="222"/>
                  </a:lnTo>
                  <a:lnTo>
                    <a:pt x="264" y="216"/>
                  </a:lnTo>
                  <a:lnTo>
                    <a:pt x="264" y="210"/>
                  </a:lnTo>
                  <a:lnTo>
                    <a:pt x="264" y="204"/>
                  </a:lnTo>
                  <a:lnTo>
                    <a:pt x="264" y="198"/>
                  </a:lnTo>
                  <a:lnTo>
                    <a:pt x="264" y="192"/>
                  </a:lnTo>
                  <a:lnTo>
                    <a:pt x="258" y="186"/>
                  </a:lnTo>
                  <a:lnTo>
                    <a:pt x="258" y="180"/>
                  </a:lnTo>
                  <a:lnTo>
                    <a:pt x="258" y="174"/>
                  </a:lnTo>
                  <a:lnTo>
                    <a:pt x="258" y="168"/>
                  </a:lnTo>
                  <a:lnTo>
                    <a:pt x="258" y="162"/>
                  </a:lnTo>
                  <a:lnTo>
                    <a:pt x="252" y="156"/>
                  </a:lnTo>
                  <a:lnTo>
                    <a:pt x="252" y="150"/>
                  </a:lnTo>
                  <a:lnTo>
                    <a:pt x="252" y="144"/>
                  </a:lnTo>
                  <a:lnTo>
                    <a:pt x="252" y="138"/>
                  </a:lnTo>
                  <a:lnTo>
                    <a:pt x="246" y="132"/>
                  </a:lnTo>
                  <a:lnTo>
                    <a:pt x="246" y="126"/>
                  </a:lnTo>
                  <a:lnTo>
                    <a:pt x="246" y="120"/>
                  </a:lnTo>
                  <a:lnTo>
                    <a:pt x="246" y="114"/>
                  </a:lnTo>
                  <a:lnTo>
                    <a:pt x="240" y="114"/>
                  </a:lnTo>
                  <a:lnTo>
                    <a:pt x="240" y="108"/>
                  </a:lnTo>
                  <a:lnTo>
                    <a:pt x="240" y="102"/>
                  </a:lnTo>
                  <a:lnTo>
                    <a:pt x="240" y="96"/>
                  </a:lnTo>
                  <a:lnTo>
                    <a:pt x="234" y="96"/>
                  </a:lnTo>
                  <a:lnTo>
                    <a:pt x="234" y="90"/>
                  </a:lnTo>
                  <a:lnTo>
                    <a:pt x="234" y="84"/>
                  </a:lnTo>
                  <a:lnTo>
                    <a:pt x="228" y="84"/>
                  </a:lnTo>
                  <a:lnTo>
                    <a:pt x="228" y="78"/>
                  </a:lnTo>
                  <a:lnTo>
                    <a:pt x="228" y="72"/>
                  </a:lnTo>
                  <a:lnTo>
                    <a:pt x="222" y="66"/>
                  </a:lnTo>
                  <a:lnTo>
                    <a:pt x="222" y="60"/>
                  </a:lnTo>
                  <a:lnTo>
                    <a:pt x="216" y="54"/>
                  </a:lnTo>
                  <a:lnTo>
                    <a:pt x="216" y="48"/>
                  </a:lnTo>
                  <a:lnTo>
                    <a:pt x="210" y="48"/>
                  </a:lnTo>
                  <a:lnTo>
                    <a:pt x="210" y="42"/>
                  </a:lnTo>
                  <a:lnTo>
                    <a:pt x="210" y="36"/>
                  </a:lnTo>
                  <a:lnTo>
                    <a:pt x="204" y="36"/>
                  </a:lnTo>
                  <a:lnTo>
                    <a:pt x="204" y="30"/>
                  </a:lnTo>
                  <a:lnTo>
                    <a:pt x="198" y="30"/>
                  </a:lnTo>
                  <a:lnTo>
                    <a:pt x="198" y="24"/>
                  </a:lnTo>
                  <a:lnTo>
                    <a:pt x="192" y="24"/>
                  </a:lnTo>
                  <a:lnTo>
                    <a:pt x="192" y="18"/>
                  </a:lnTo>
                  <a:lnTo>
                    <a:pt x="186" y="18"/>
                  </a:lnTo>
                  <a:lnTo>
                    <a:pt x="186" y="12"/>
                  </a:lnTo>
                  <a:lnTo>
                    <a:pt x="180" y="12"/>
                  </a:lnTo>
                  <a:lnTo>
                    <a:pt x="174" y="6"/>
                  </a:lnTo>
                  <a:lnTo>
                    <a:pt x="168" y="6"/>
                  </a:lnTo>
                  <a:lnTo>
                    <a:pt x="162" y="6"/>
                  </a:lnTo>
                  <a:lnTo>
                    <a:pt x="162" y="0"/>
                  </a:lnTo>
                  <a:lnTo>
                    <a:pt x="156" y="0"/>
                  </a:lnTo>
                  <a:lnTo>
                    <a:pt x="150" y="0"/>
                  </a:lnTo>
                  <a:lnTo>
                    <a:pt x="144" y="0"/>
                  </a:lnTo>
                  <a:lnTo>
                    <a:pt x="144" y="6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6" y="12"/>
                  </a:lnTo>
                  <a:lnTo>
                    <a:pt x="120" y="12"/>
                  </a:lnTo>
                  <a:lnTo>
                    <a:pt x="120" y="18"/>
                  </a:lnTo>
                  <a:lnTo>
                    <a:pt x="114" y="18"/>
                  </a:lnTo>
                  <a:lnTo>
                    <a:pt x="108" y="18"/>
                  </a:lnTo>
                  <a:lnTo>
                    <a:pt x="108" y="24"/>
                  </a:lnTo>
                  <a:lnTo>
                    <a:pt x="102" y="24"/>
                  </a:lnTo>
                  <a:lnTo>
                    <a:pt x="102" y="30"/>
                  </a:lnTo>
                  <a:lnTo>
                    <a:pt x="96" y="36"/>
                  </a:lnTo>
                  <a:lnTo>
                    <a:pt x="96" y="42"/>
                  </a:lnTo>
                  <a:lnTo>
                    <a:pt x="90" y="42"/>
                  </a:lnTo>
                  <a:lnTo>
                    <a:pt x="90" y="48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84" y="60"/>
                  </a:lnTo>
                  <a:lnTo>
                    <a:pt x="78" y="60"/>
                  </a:lnTo>
                  <a:lnTo>
                    <a:pt x="78" y="66"/>
                  </a:lnTo>
                  <a:lnTo>
                    <a:pt x="72" y="66"/>
                  </a:lnTo>
                  <a:lnTo>
                    <a:pt x="72" y="72"/>
                  </a:lnTo>
                  <a:lnTo>
                    <a:pt x="72" y="78"/>
                  </a:lnTo>
                  <a:lnTo>
                    <a:pt x="66" y="78"/>
                  </a:lnTo>
                  <a:lnTo>
                    <a:pt x="66" y="84"/>
                  </a:lnTo>
                  <a:lnTo>
                    <a:pt x="66" y="90"/>
                  </a:lnTo>
                  <a:lnTo>
                    <a:pt x="60" y="96"/>
                  </a:lnTo>
                  <a:lnTo>
                    <a:pt x="60" y="102"/>
                  </a:lnTo>
                  <a:lnTo>
                    <a:pt x="60" y="108"/>
                  </a:lnTo>
                  <a:lnTo>
                    <a:pt x="54" y="108"/>
                  </a:lnTo>
                  <a:lnTo>
                    <a:pt x="54" y="114"/>
                  </a:lnTo>
                  <a:lnTo>
                    <a:pt x="54" y="120"/>
                  </a:lnTo>
                  <a:lnTo>
                    <a:pt x="48" y="120"/>
                  </a:lnTo>
                  <a:lnTo>
                    <a:pt x="48" y="126"/>
                  </a:lnTo>
                  <a:lnTo>
                    <a:pt x="48" y="132"/>
                  </a:lnTo>
                  <a:lnTo>
                    <a:pt x="48" y="138"/>
                  </a:lnTo>
                  <a:lnTo>
                    <a:pt x="42" y="138"/>
                  </a:lnTo>
                  <a:lnTo>
                    <a:pt x="42" y="144"/>
                  </a:lnTo>
                  <a:lnTo>
                    <a:pt x="42" y="150"/>
                  </a:lnTo>
                  <a:lnTo>
                    <a:pt x="42" y="156"/>
                  </a:lnTo>
                  <a:lnTo>
                    <a:pt x="36" y="156"/>
                  </a:lnTo>
                  <a:lnTo>
                    <a:pt x="36" y="162"/>
                  </a:lnTo>
                  <a:lnTo>
                    <a:pt x="36" y="168"/>
                  </a:lnTo>
                  <a:lnTo>
                    <a:pt x="36" y="174"/>
                  </a:lnTo>
                  <a:lnTo>
                    <a:pt x="36" y="180"/>
                  </a:lnTo>
                  <a:lnTo>
                    <a:pt x="30" y="180"/>
                  </a:lnTo>
                  <a:lnTo>
                    <a:pt x="30" y="186"/>
                  </a:lnTo>
                  <a:lnTo>
                    <a:pt x="30" y="192"/>
                  </a:lnTo>
                  <a:lnTo>
                    <a:pt x="30" y="198"/>
                  </a:lnTo>
                  <a:lnTo>
                    <a:pt x="30" y="204"/>
                  </a:lnTo>
                  <a:lnTo>
                    <a:pt x="24" y="204"/>
                  </a:lnTo>
                  <a:lnTo>
                    <a:pt x="24" y="210"/>
                  </a:lnTo>
                  <a:lnTo>
                    <a:pt x="24" y="216"/>
                  </a:lnTo>
                  <a:lnTo>
                    <a:pt x="24" y="222"/>
                  </a:lnTo>
                  <a:lnTo>
                    <a:pt x="24" y="228"/>
                  </a:lnTo>
                  <a:lnTo>
                    <a:pt x="18" y="228"/>
                  </a:lnTo>
                  <a:lnTo>
                    <a:pt x="18" y="234"/>
                  </a:lnTo>
                  <a:lnTo>
                    <a:pt x="18" y="240"/>
                  </a:lnTo>
                  <a:lnTo>
                    <a:pt x="18" y="246"/>
                  </a:lnTo>
                  <a:lnTo>
                    <a:pt x="18" y="252"/>
                  </a:lnTo>
                  <a:lnTo>
                    <a:pt x="18" y="258"/>
                  </a:lnTo>
                  <a:lnTo>
                    <a:pt x="12" y="264"/>
                  </a:lnTo>
                  <a:lnTo>
                    <a:pt x="12" y="270"/>
                  </a:lnTo>
                  <a:lnTo>
                    <a:pt x="12" y="276"/>
                  </a:lnTo>
                  <a:lnTo>
                    <a:pt x="12" y="282"/>
                  </a:lnTo>
                  <a:lnTo>
                    <a:pt x="12" y="288"/>
                  </a:lnTo>
                  <a:lnTo>
                    <a:pt x="12" y="294"/>
                  </a:lnTo>
                  <a:lnTo>
                    <a:pt x="12" y="300"/>
                  </a:lnTo>
                  <a:lnTo>
                    <a:pt x="6" y="300"/>
                  </a:lnTo>
                  <a:lnTo>
                    <a:pt x="6" y="306"/>
                  </a:lnTo>
                  <a:lnTo>
                    <a:pt x="6" y="312"/>
                  </a:lnTo>
                  <a:lnTo>
                    <a:pt x="6" y="318"/>
                  </a:lnTo>
                  <a:lnTo>
                    <a:pt x="6" y="324"/>
                  </a:lnTo>
                  <a:lnTo>
                    <a:pt x="6" y="330"/>
                  </a:lnTo>
                  <a:lnTo>
                    <a:pt x="6" y="336"/>
                  </a:lnTo>
                  <a:lnTo>
                    <a:pt x="6" y="342"/>
                  </a:lnTo>
                  <a:lnTo>
                    <a:pt x="6" y="348"/>
                  </a:lnTo>
                  <a:lnTo>
                    <a:pt x="6" y="354"/>
                  </a:lnTo>
                  <a:lnTo>
                    <a:pt x="6" y="360"/>
                  </a:lnTo>
                  <a:lnTo>
                    <a:pt x="0" y="360"/>
                  </a:lnTo>
                  <a:lnTo>
                    <a:pt x="0" y="366"/>
                  </a:lnTo>
                  <a:lnTo>
                    <a:pt x="0" y="372"/>
                  </a:lnTo>
                  <a:lnTo>
                    <a:pt x="0" y="378"/>
                  </a:lnTo>
                  <a:lnTo>
                    <a:pt x="0" y="384"/>
                  </a:lnTo>
                  <a:lnTo>
                    <a:pt x="0" y="390"/>
                  </a:lnTo>
                  <a:lnTo>
                    <a:pt x="0" y="396"/>
                  </a:lnTo>
                  <a:lnTo>
                    <a:pt x="0" y="402"/>
                  </a:lnTo>
                  <a:lnTo>
                    <a:pt x="0" y="408"/>
                  </a:lnTo>
                  <a:lnTo>
                    <a:pt x="0" y="414"/>
                  </a:lnTo>
                  <a:lnTo>
                    <a:pt x="0" y="420"/>
                  </a:lnTo>
                  <a:lnTo>
                    <a:pt x="0" y="426"/>
                  </a:lnTo>
                  <a:lnTo>
                    <a:pt x="0" y="432"/>
                  </a:lnTo>
                  <a:lnTo>
                    <a:pt x="0" y="438"/>
                  </a:lnTo>
                  <a:lnTo>
                    <a:pt x="0" y="444"/>
                  </a:lnTo>
                  <a:lnTo>
                    <a:pt x="0" y="450"/>
                  </a:lnTo>
                  <a:lnTo>
                    <a:pt x="0" y="456"/>
                  </a:lnTo>
                  <a:lnTo>
                    <a:pt x="0" y="462"/>
                  </a:lnTo>
                  <a:lnTo>
                    <a:pt x="0" y="468"/>
                  </a:lnTo>
                  <a:lnTo>
                    <a:pt x="0" y="474"/>
                  </a:lnTo>
                  <a:lnTo>
                    <a:pt x="0" y="480"/>
                  </a:lnTo>
                  <a:lnTo>
                    <a:pt x="0" y="486"/>
                  </a:lnTo>
                  <a:lnTo>
                    <a:pt x="0" y="492"/>
                  </a:lnTo>
                  <a:lnTo>
                    <a:pt x="0" y="498"/>
                  </a:lnTo>
                  <a:lnTo>
                    <a:pt x="0" y="504"/>
                  </a:lnTo>
                  <a:lnTo>
                    <a:pt x="0" y="510"/>
                  </a:lnTo>
                  <a:lnTo>
                    <a:pt x="0" y="516"/>
                  </a:lnTo>
                  <a:lnTo>
                    <a:pt x="0" y="522"/>
                  </a:lnTo>
                  <a:lnTo>
                    <a:pt x="0" y="528"/>
                  </a:lnTo>
                  <a:lnTo>
                    <a:pt x="0" y="534"/>
                  </a:lnTo>
                  <a:lnTo>
                    <a:pt x="0" y="540"/>
                  </a:lnTo>
                  <a:lnTo>
                    <a:pt x="0" y="546"/>
                  </a:lnTo>
                  <a:lnTo>
                    <a:pt x="0" y="552"/>
                  </a:lnTo>
                  <a:lnTo>
                    <a:pt x="0" y="558"/>
                  </a:lnTo>
                  <a:lnTo>
                    <a:pt x="6" y="558"/>
                  </a:lnTo>
                  <a:lnTo>
                    <a:pt x="6" y="564"/>
                  </a:lnTo>
                  <a:lnTo>
                    <a:pt x="6" y="570"/>
                  </a:lnTo>
                  <a:lnTo>
                    <a:pt x="6" y="576"/>
                  </a:lnTo>
                  <a:lnTo>
                    <a:pt x="6" y="582"/>
                  </a:lnTo>
                  <a:lnTo>
                    <a:pt x="6" y="588"/>
                  </a:lnTo>
                  <a:lnTo>
                    <a:pt x="6" y="594"/>
                  </a:lnTo>
                  <a:lnTo>
                    <a:pt x="6" y="600"/>
                  </a:lnTo>
                  <a:lnTo>
                    <a:pt x="6" y="606"/>
                  </a:lnTo>
                  <a:lnTo>
                    <a:pt x="6" y="612"/>
                  </a:lnTo>
                  <a:lnTo>
                    <a:pt x="12" y="612"/>
                  </a:lnTo>
                  <a:lnTo>
                    <a:pt x="12" y="618"/>
                  </a:lnTo>
                  <a:lnTo>
                    <a:pt x="12" y="624"/>
                  </a:lnTo>
                  <a:lnTo>
                    <a:pt x="12" y="630"/>
                  </a:lnTo>
                  <a:lnTo>
                    <a:pt x="12" y="636"/>
                  </a:lnTo>
                  <a:lnTo>
                    <a:pt x="12" y="642"/>
                  </a:lnTo>
                  <a:lnTo>
                    <a:pt x="12" y="648"/>
                  </a:lnTo>
                  <a:lnTo>
                    <a:pt x="18" y="648"/>
                  </a:lnTo>
                  <a:lnTo>
                    <a:pt x="18" y="654"/>
                  </a:lnTo>
                  <a:lnTo>
                    <a:pt x="18" y="660"/>
                  </a:lnTo>
                  <a:lnTo>
                    <a:pt x="18" y="666"/>
                  </a:lnTo>
                  <a:lnTo>
                    <a:pt x="18" y="672"/>
                  </a:lnTo>
                  <a:lnTo>
                    <a:pt x="24" y="678"/>
                  </a:lnTo>
                  <a:lnTo>
                    <a:pt x="24" y="684"/>
                  </a:lnTo>
                  <a:lnTo>
                    <a:pt x="24" y="690"/>
                  </a:lnTo>
                  <a:lnTo>
                    <a:pt x="24" y="696"/>
                  </a:lnTo>
                  <a:lnTo>
                    <a:pt x="30" y="702"/>
                  </a:lnTo>
                  <a:lnTo>
                    <a:pt x="30" y="708"/>
                  </a:lnTo>
                  <a:lnTo>
                    <a:pt x="30" y="714"/>
                  </a:lnTo>
                  <a:lnTo>
                    <a:pt x="30" y="720"/>
                  </a:lnTo>
                  <a:lnTo>
                    <a:pt x="36" y="720"/>
                  </a:lnTo>
                  <a:lnTo>
                    <a:pt x="36" y="726"/>
                  </a:lnTo>
                  <a:lnTo>
                    <a:pt x="36" y="732"/>
                  </a:lnTo>
                  <a:lnTo>
                    <a:pt x="36" y="738"/>
                  </a:lnTo>
                  <a:lnTo>
                    <a:pt x="42" y="738"/>
                  </a:lnTo>
                  <a:lnTo>
                    <a:pt x="42" y="744"/>
                  </a:lnTo>
                  <a:lnTo>
                    <a:pt x="42" y="750"/>
                  </a:lnTo>
                  <a:lnTo>
                    <a:pt x="48" y="750"/>
                  </a:lnTo>
                  <a:lnTo>
                    <a:pt x="48" y="756"/>
                  </a:lnTo>
                  <a:lnTo>
                    <a:pt x="48" y="762"/>
                  </a:lnTo>
                  <a:lnTo>
                    <a:pt x="54" y="762"/>
                  </a:lnTo>
                  <a:lnTo>
                    <a:pt x="54" y="768"/>
                  </a:lnTo>
                  <a:lnTo>
                    <a:pt x="54" y="774"/>
                  </a:lnTo>
                  <a:lnTo>
                    <a:pt x="60" y="774"/>
                  </a:lnTo>
                  <a:lnTo>
                    <a:pt x="60" y="780"/>
                  </a:lnTo>
                  <a:lnTo>
                    <a:pt x="60" y="786"/>
                  </a:lnTo>
                  <a:lnTo>
                    <a:pt x="66" y="786"/>
                  </a:lnTo>
                  <a:lnTo>
                    <a:pt x="66" y="792"/>
                  </a:lnTo>
                  <a:lnTo>
                    <a:pt x="72" y="798"/>
                  </a:lnTo>
                  <a:lnTo>
                    <a:pt x="72" y="804"/>
                  </a:lnTo>
                  <a:lnTo>
                    <a:pt x="78" y="804"/>
                  </a:lnTo>
                  <a:lnTo>
                    <a:pt x="78" y="810"/>
                  </a:lnTo>
                  <a:lnTo>
                    <a:pt x="84" y="810"/>
                  </a:lnTo>
                  <a:lnTo>
                    <a:pt x="84" y="816"/>
                  </a:lnTo>
                  <a:lnTo>
                    <a:pt x="90" y="816"/>
                  </a:lnTo>
                  <a:lnTo>
                    <a:pt x="90" y="822"/>
                  </a:lnTo>
                  <a:lnTo>
                    <a:pt x="96" y="822"/>
                  </a:lnTo>
                  <a:lnTo>
                    <a:pt x="102" y="822"/>
                  </a:lnTo>
                  <a:lnTo>
                    <a:pt x="102" y="828"/>
                  </a:lnTo>
                  <a:lnTo>
                    <a:pt x="108" y="828"/>
                  </a:lnTo>
                  <a:lnTo>
                    <a:pt x="114" y="828"/>
                  </a:lnTo>
                  <a:lnTo>
                    <a:pt x="120" y="828"/>
                  </a:lnTo>
                  <a:lnTo>
                    <a:pt x="126" y="828"/>
                  </a:lnTo>
                  <a:lnTo>
                    <a:pt x="132" y="828"/>
                  </a:lnTo>
                  <a:lnTo>
                    <a:pt x="138" y="828"/>
                  </a:lnTo>
                  <a:lnTo>
                    <a:pt x="144" y="828"/>
                  </a:lnTo>
                  <a:lnTo>
                    <a:pt x="144" y="822"/>
                  </a:lnTo>
                  <a:lnTo>
                    <a:pt x="150" y="822"/>
                  </a:lnTo>
                  <a:lnTo>
                    <a:pt x="156" y="822"/>
                  </a:lnTo>
                  <a:lnTo>
                    <a:pt x="156" y="816"/>
                  </a:lnTo>
                  <a:lnTo>
                    <a:pt x="162" y="816"/>
                  </a:lnTo>
                  <a:lnTo>
                    <a:pt x="162" y="810"/>
                  </a:lnTo>
                  <a:lnTo>
                    <a:pt x="168" y="810"/>
                  </a:lnTo>
                  <a:lnTo>
                    <a:pt x="168" y="804"/>
                  </a:lnTo>
                  <a:lnTo>
                    <a:pt x="174" y="804"/>
                  </a:lnTo>
                  <a:lnTo>
                    <a:pt x="174" y="798"/>
                  </a:lnTo>
                  <a:lnTo>
                    <a:pt x="180" y="798"/>
                  </a:lnTo>
                  <a:lnTo>
                    <a:pt x="180" y="792"/>
                  </a:lnTo>
                  <a:lnTo>
                    <a:pt x="186" y="792"/>
                  </a:lnTo>
                  <a:lnTo>
                    <a:pt x="186" y="786"/>
                  </a:lnTo>
                  <a:lnTo>
                    <a:pt x="186" y="780"/>
                  </a:lnTo>
                  <a:lnTo>
                    <a:pt x="192" y="780"/>
                  </a:lnTo>
                  <a:lnTo>
                    <a:pt x="192" y="774"/>
                  </a:lnTo>
                  <a:lnTo>
                    <a:pt x="198" y="774"/>
                  </a:lnTo>
                  <a:lnTo>
                    <a:pt x="198" y="768"/>
                  </a:lnTo>
                  <a:lnTo>
                    <a:pt x="198" y="762"/>
                  </a:lnTo>
                  <a:lnTo>
                    <a:pt x="204" y="762"/>
                  </a:lnTo>
                  <a:lnTo>
                    <a:pt x="204" y="756"/>
                  </a:lnTo>
                  <a:lnTo>
                    <a:pt x="204" y="750"/>
                  </a:lnTo>
                  <a:lnTo>
                    <a:pt x="210" y="750"/>
                  </a:lnTo>
                  <a:lnTo>
                    <a:pt x="210" y="744"/>
                  </a:lnTo>
                  <a:lnTo>
                    <a:pt x="210" y="738"/>
                  </a:lnTo>
                  <a:lnTo>
                    <a:pt x="216" y="738"/>
                  </a:lnTo>
                  <a:lnTo>
                    <a:pt x="216" y="732"/>
                  </a:lnTo>
                  <a:lnTo>
                    <a:pt x="216" y="726"/>
                  </a:lnTo>
                  <a:lnTo>
                    <a:pt x="222" y="726"/>
                  </a:lnTo>
                  <a:lnTo>
                    <a:pt x="222" y="720"/>
                  </a:lnTo>
                  <a:lnTo>
                    <a:pt x="222" y="714"/>
                  </a:lnTo>
                  <a:lnTo>
                    <a:pt x="222" y="708"/>
                  </a:lnTo>
                  <a:lnTo>
                    <a:pt x="228" y="708"/>
                  </a:lnTo>
                  <a:lnTo>
                    <a:pt x="228" y="702"/>
                  </a:lnTo>
                  <a:lnTo>
                    <a:pt x="228" y="696"/>
                  </a:lnTo>
                  <a:lnTo>
                    <a:pt x="228" y="690"/>
                  </a:lnTo>
                  <a:lnTo>
                    <a:pt x="234" y="690"/>
                  </a:lnTo>
                  <a:lnTo>
                    <a:pt x="234" y="684"/>
                  </a:lnTo>
                  <a:lnTo>
                    <a:pt x="234" y="678"/>
                  </a:lnTo>
                  <a:lnTo>
                    <a:pt x="234" y="672"/>
                  </a:lnTo>
                  <a:lnTo>
                    <a:pt x="240" y="672"/>
                  </a:lnTo>
                  <a:lnTo>
                    <a:pt x="240" y="666"/>
                  </a:lnTo>
                  <a:lnTo>
                    <a:pt x="240" y="660"/>
                  </a:lnTo>
                  <a:lnTo>
                    <a:pt x="240" y="654"/>
                  </a:lnTo>
                  <a:lnTo>
                    <a:pt x="246" y="648"/>
                  </a:lnTo>
                  <a:lnTo>
                    <a:pt x="246" y="642"/>
                  </a:lnTo>
                  <a:lnTo>
                    <a:pt x="246" y="636"/>
                  </a:lnTo>
                  <a:lnTo>
                    <a:pt x="246" y="630"/>
                  </a:lnTo>
                  <a:lnTo>
                    <a:pt x="252" y="624"/>
                  </a:lnTo>
                  <a:lnTo>
                    <a:pt x="252" y="618"/>
                  </a:lnTo>
                  <a:lnTo>
                    <a:pt x="252" y="612"/>
                  </a:lnTo>
                  <a:lnTo>
                    <a:pt x="252" y="606"/>
                  </a:lnTo>
                  <a:lnTo>
                    <a:pt x="252" y="600"/>
                  </a:lnTo>
                  <a:lnTo>
                    <a:pt x="258" y="600"/>
                  </a:lnTo>
                  <a:lnTo>
                    <a:pt x="258" y="594"/>
                  </a:lnTo>
                  <a:lnTo>
                    <a:pt x="258" y="588"/>
                  </a:lnTo>
                  <a:lnTo>
                    <a:pt x="258" y="582"/>
                  </a:lnTo>
                  <a:lnTo>
                    <a:pt x="258" y="576"/>
                  </a:lnTo>
                  <a:lnTo>
                    <a:pt x="258" y="570"/>
                  </a:lnTo>
                  <a:lnTo>
                    <a:pt x="264" y="564"/>
                  </a:lnTo>
                  <a:lnTo>
                    <a:pt x="264" y="558"/>
                  </a:lnTo>
                  <a:lnTo>
                    <a:pt x="264" y="552"/>
                  </a:lnTo>
                  <a:lnTo>
                    <a:pt x="264" y="546"/>
                  </a:lnTo>
                  <a:lnTo>
                    <a:pt x="264" y="540"/>
                  </a:lnTo>
                  <a:lnTo>
                    <a:pt x="264" y="534"/>
                  </a:lnTo>
                  <a:lnTo>
                    <a:pt x="264" y="528"/>
                  </a:lnTo>
                  <a:lnTo>
                    <a:pt x="270" y="528"/>
                  </a:lnTo>
                  <a:lnTo>
                    <a:pt x="270" y="522"/>
                  </a:lnTo>
                  <a:lnTo>
                    <a:pt x="270" y="516"/>
                  </a:lnTo>
                  <a:lnTo>
                    <a:pt x="270" y="510"/>
                  </a:lnTo>
                  <a:lnTo>
                    <a:pt x="270" y="504"/>
                  </a:lnTo>
                  <a:lnTo>
                    <a:pt x="270" y="498"/>
                  </a:lnTo>
                  <a:lnTo>
                    <a:pt x="270" y="492"/>
                  </a:lnTo>
                  <a:lnTo>
                    <a:pt x="270" y="486"/>
                  </a:lnTo>
                  <a:lnTo>
                    <a:pt x="270" y="480"/>
                  </a:lnTo>
                  <a:lnTo>
                    <a:pt x="270" y="474"/>
                  </a:lnTo>
                  <a:lnTo>
                    <a:pt x="270" y="468"/>
                  </a:lnTo>
                  <a:lnTo>
                    <a:pt x="276" y="468"/>
                  </a:lnTo>
                  <a:lnTo>
                    <a:pt x="276" y="462"/>
                  </a:lnTo>
                  <a:lnTo>
                    <a:pt x="276" y="456"/>
                  </a:lnTo>
                  <a:lnTo>
                    <a:pt x="276" y="450"/>
                  </a:lnTo>
                  <a:lnTo>
                    <a:pt x="276" y="444"/>
                  </a:lnTo>
                  <a:lnTo>
                    <a:pt x="276" y="438"/>
                  </a:lnTo>
                  <a:lnTo>
                    <a:pt x="276" y="432"/>
                  </a:lnTo>
                  <a:lnTo>
                    <a:pt x="276" y="426"/>
                  </a:lnTo>
                  <a:lnTo>
                    <a:pt x="276" y="420"/>
                  </a:lnTo>
                  <a:lnTo>
                    <a:pt x="276" y="414"/>
                  </a:lnTo>
                  <a:lnTo>
                    <a:pt x="276" y="408"/>
                  </a:lnTo>
                </a:path>
              </a:pathLst>
            </a:custGeom>
            <a:noFill/>
            <a:ln w="0">
              <a:solidFill>
                <a:srgbClr val="800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0" name="Oval 27"/>
            <p:cNvSpPr>
              <a:spLocks noChangeArrowheads="1"/>
            </p:cNvSpPr>
            <p:nvPr/>
          </p:nvSpPr>
          <p:spPr bwMode="auto">
            <a:xfrm>
              <a:off x="4047" y="2193"/>
              <a:ext cx="834" cy="834"/>
            </a:xfrm>
            <a:prstGeom prst="ellipse">
              <a:avLst/>
            </a:prstGeom>
            <a:noFill/>
            <a:ln w="12700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481" name="Group 28"/>
          <p:cNvGrpSpPr>
            <a:grpSpLocks noChangeAspect="1"/>
          </p:cNvGrpSpPr>
          <p:nvPr/>
        </p:nvGrpSpPr>
        <p:grpSpPr bwMode="auto">
          <a:xfrm>
            <a:off x="5545138" y="1770063"/>
            <a:ext cx="1066800" cy="1438275"/>
            <a:chOff x="4195" y="527"/>
            <a:chExt cx="929" cy="1270"/>
          </a:xfrm>
        </p:grpSpPr>
        <p:sp>
          <p:nvSpPr>
            <p:cNvPr id="19482" name="AutoShape 29"/>
            <p:cNvSpPr>
              <a:spLocks noChangeAspect="1" noChangeArrowheads="1" noTextEdit="1"/>
            </p:cNvSpPr>
            <p:nvPr/>
          </p:nvSpPr>
          <p:spPr bwMode="auto">
            <a:xfrm>
              <a:off x="4195" y="527"/>
              <a:ext cx="929" cy="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3" name="Freeform 30"/>
            <p:cNvSpPr>
              <a:spLocks noChangeArrowheads="1"/>
            </p:cNvSpPr>
            <p:nvPr/>
          </p:nvSpPr>
          <p:spPr bwMode="auto">
            <a:xfrm>
              <a:off x="4315" y="647"/>
              <a:ext cx="680" cy="1021"/>
            </a:xfrm>
            <a:custGeom>
              <a:avLst/>
              <a:gdLst>
                <a:gd name="T0" fmla="*/ 0 w 680"/>
                <a:gd name="T1" fmla="*/ 920 h 1021"/>
                <a:gd name="T2" fmla="*/ 0 w 680"/>
                <a:gd name="T3" fmla="*/ 110 h 1021"/>
                <a:gd name="T4" fmla="*/ 55 w 680"/>
                <a:gd name="T5" fmla="*/ 46 h 1021"/>
                <a:gd name="T6" fmla="*/ 119 w 680"/>
                <a:gd name="T7" fmla="*/ 18 h 1021"/>
                <a:gd name="T8" fmla="*/ 230 w 680"/>
                <a:gd name="T9" fmla="*/ 0 h 1021"/>
                <a:gd name="T10" fmla="*/ 340 w 680"/>
                <a:gd name="T11" fmla="*/ 0 h 1021"/>
                <a:gd name="T12" fmla="*/ 432 w 680"/>
                <a:gd name="T13" fmla="*/ 0 h 1021"/>
                <a:gd name="T14" fmla="*/ 533 w 680"/>
                <a:gd name="T15" fmla="*/ 18 h 1021"/>
                <a:gd name="T16" fmla="*/ 616 w 680"/>
                <a:gd name="T17" fmla="*/ 46 h 1021"/>
                <a:gd name="T18" fmla="*/ 671 w 680"/>
                <a:gd name="T19" fmla="*/ 82 h 1021"/>
                <a:gd name="T20" fmla="*/ 680 w 680"/>
                <a:gd name="T21" fmla="*/ 911 h 1021"/>
                <a:gd name="T22" fmla="*/ 634 w 680"/>
                <a:gd name="T23" fmla="*/ 966 h 1021"/>
                <a:gd name="T24" fmla="*/ 542 w 680"/>
                <a:gd name="T25" fmla="*/ 1003 h 1021"/>
                <a:gd name="T26" fmla="*/ 459 w 680"/>
                <a:gd name="T27" fmla="*/ 1021 h 1021"/>
                <a:gd name="T28" fmla="*/ 349 w 680"/>
                <a:gd name="T29" fmla="*/ 1021 h 1021"/>
                <a:gd name="T30" fmla="*/ 257 w 680"/>
                <a:gd name="T31" fmla="*/ 1021 h 1021"/>
                <a:gd name="T32" fmla="*/ 156 w 680"/>
                <a:gd name="T33" fmla="*/ 1003 h 1021"/>
                <a:gd name="T34" fmla="*/ 64 w 680"/>
                <a:gd name="T35" fmla="*/ 975 h 1021"/>
                <a:gd name="T36" fmla="*/ 0 w 680"/>
                <a:gd name="T37" fmla="*/ 920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0" h="1021">
                  <a:moveTo>
                    <a:pt x="0" y="920"/>
                  </a:moveTo>
                  <a:lnTo>
                    <a:pt x="0" y="110"/>
                  </a:lnTo>
                  <a:lnTo>
                    <a:pt x="55" y="46"/>
                  </a:lnTo>
                  <a:lnTo>
                    <a:pt x="119" y="18"/>
                  </a:lnTo>
                  <a:lnTo>
                    <a:pt x="230" y="0"/>
                  </a:lnTo>
                  <a:lnTo>
                    <a:pt x="340" y="0"/>
                  </a:lnTo>
                  <a:lnTo>
                    <a:pt x="432" y="0"/>
                  </a:lnTo>
                  <a:lnTo>
                    <a:pt x="533" y="18"/>
                  </a:lnTo>
                  <a:lnTo>
                    <a:pt x="616" y="46"/>
                  </a:lnTo>
                  <a:lnTo>
                    <a:pt x="671" y="82"/>
                  </a:lnTo>
                  <a:lnTo>
                    <a:pt x="680" y="911"/>
                  </a:lnTo>
                  <a:lnTo>
                    <a:pt x="634" y="966"/>
                  </a:lnTo>
                  <a:lnTo>
                    <a:pt x="542" y="1003"/>
                  </a:lnTo>
                  <a:lnTo>
                    <a:pt x="459" y="1021"/>
                  </a:lnTo>
                  <a:lnTo>
                    <a:pt x="349" y="1021"/>
                  </a:lnTo>
                  <a:lnTo>
                    <a:pt x="257" y="1021"/>
                  </a:lnTo>
                  <a:lnTo>
                    <a:pt x="156" y="1003"/>
                  </a:lnTo>
                  <a:lnTo>
                    <a:pt x="64" y="975"/>
                  </a:lnTo>
                  <a:lnTo>
                    <a:pt x="0" y="920"/>
                  </a:lnTo>
                  <a:close/>
                </a:path>
              </a:pathLst>
            </a:custGeom>
            <a:gradFill rotWithShape="1">
              <a:gsLst>
                <a:gs pos="0">
                  <a:srgbClr val="777AED"/>
                </a:gs>
                <a:gs pos="100000">
                  <a:schemeClr val="accent1"/>
                </a:gs>
              </a:gsLst>
              <a:lin ang="0" scaled="1"/>
            </a:gradFill>
            <a:ln w="0">
              <a:solidFill>
                <a:srgbClr val="8A66D9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4" name="Freeform 31"/>
            <p:cNvSpPr>
              <a:spLocks noChangeArrowheads="1"/>
            </p:cNvSpPr>
            <p:nvPr/>
          </p:nvSpPr>
          <p:spPr bwMode="auto">
            <a:xfrm>
              <a:off x="4315" y="1447"/>
              <a:ext cx="680" cy="221"/>
            </a:xfrm>
            <a:custGeom>
              <a:avLst/>
              <a:gdLst>
                <a:gd name="T0" fmla="*/ 671 w 680"/>
                <a:gd name="T1" fmla="*/ 92 h 221"/>
                <a:gd name="T2" fmla="*/ 653 w 680"/>
                <a:gd name="T3" fmla="*/ 65 h 221"/>
                <a:gd name="T4" fmla="*/ 625 w 680"/>
                <a:gd name="T5" fmla="*/ 56 h 221"/>
                <a:gd name="T6" fmla="*/ 607 w 680"/>
                <a:gd name="T7" fmla="*/ 37 h 221"/>
                <a:gd name="T8" fmla="*/ 579 w 680"/>
                <a:gd name="T9" fmla="*/ 28 h 221"/>
                <a:gd name="T10" fmla="*/ 551 w 680"/>
                <a:gd name="T11" fmla="*/ 19 h 221"/>
                <a:gd name="T12" fmla="*/ 515 w 680"/>
                <a:gd name="T13" fmla="*/ 19 h 221"/>
                <a:gd name="T14" fmla="*/ 487 w 680"/>
                <a:gd name="T15" fmla="*/ 9 h 221"/>
                <a:gd name="T16" fmla="*/ 459 w 680"/>
                <a:gd name="T17" fmla="*/ 0 h 221"/>
                <a:gd name="T18" fmla="*/ 423 w 680"/>
                <a:gd name="T19" fmla="*/ 0 h 221"/>
                <a:gd name="T20" fmla="*/ 386 w 680"/>
                <a:gd name="T21" fmla="*/ 0 h 221"/>
                <a:gd name="T22" fmla="*/ 349 w 680"/>
                <a:gd name="T23" fmla="*/ 0 h 221"/>
                <a:gd name="T24" fmla="*/ 312 w 680"/>
                <a:gd name="T25" fmla="*/ 0 h 221"/>
                <a:gd name="T26" fmla="*/ 276 w 680"/>
                <a:gd name="T27" fmla="*/ 0 h 221"/>
                <a:gd name="T28" fmla="*/ 239 w 680"/>
                <a:gd name="T29" fmla="*/ 0 h 221"/>
                <a:gd name="T30" fmla="*/ 211 w 680"/>
                <a:gd name="T31" fmla="*/ 9 h 221"/>
                <a:gd name="T32" fmla="*/ 174 w 680"/>
                <a:gd name="T33" fmla="*/ 9 h 221"/>
                <a:gd name="T34" fmla="*/ 147 w 680"/>
                <a:gd name="T35" fmla="*/ 19 h 221"/>
                <a:gd name="T36" fmla="*/ 119 w 680"/>
                <a:gd name="T37" fmla="*/ 28 h 221"/>
                <a:gd name="T38" fmla="*/ 92 w 680"/>
                <a:gd name="T39" fmla="*/ 37 h 221"/>
                <a:gd name="T40" fmla="*/ 64 w 680"/>
                <a:gd name="T41" fmla="*/ 46 h 221"/>
                <a:gd name="T42" fmla="*/ 36 w 680"/>
                <a:gd name="T43" fmla="*/ 56 h 221"/>
                <a:gd name="T44" fmla="*/ 18 w 680"/>
                <a:gd name="T45" fmla="*/ 74 h 221"/>
                <a:gd name="T46" fmla="*/ 0 w 680"/>
                <a:gd name="T47" fmla="*/ 102 h 221"/>
                <a:gd name="T48" fmla="*/ 9 w 680"/>
                <a:gd name="T49" fmla="*/ 129 h 221"/>
                <a:gd name="T50" fmla="*/ 27 w 680"/>
                <a:gd name="T51" fmla="*/ 157 h 221"/>
                <a:gd name="T52" fmla="*/ 55 w 680"/>
                <a:gd name="T53" fmla="*/ 166 h 221"/>
                <a:gd name="T54" fmla="*/ 73 w 680"/>
                <a:gd name="T55" fmla="*/ 184 h 221"/>
                <a:gd name="T56" fmla="*/ 101 w 680"/>
                <a:gd name="T57" fmla="*/ 194 h 221"/>
                <a:gd name="T58" fmla="*/ 128 w 680"/>
                <a:gd name="T59" fmla="*/ 203 h 221"/>
                <a:gd name="T60" fmla="*/ 165 w 680"/>
                <a:gd name="T61" fmla="*/ 203 h 221"/>
                <a:gd name="T62" fmla="*/ 193 w 680"/>
                <a:gd name="T63" fmla="*/ 212 h 221"/>
                <a:gd name="T64" fmla="*/ 220 w 680"/>
                <a:gd name="T65" fmla="*/ 221 h 221"/>
                <a:gd name="T66" fmla="*/ 257 w 680"/>
                <a:gd name="T67" fmla="*/ 221 h 221"/>
                <a:gd name="T68" fmla="*/ 294 w 680"/>
                <a:gd name="T69" fmla="*/ 221 h 221"/>
                <a:gd name="T70" fmla="*/ 331 w 680"/>
                <a:gd name="T71" fmla="*/ 221 h 221"/>
                <a:gd name="T72" fmla="*/ 367 w 680"/>
                <a:gd name="T73" fmla="*/ 221 h 221"/>
                <a:gd name="T74" fmla="*/ 404 w 680"/>
                <a:gd name="T75" fmla="*/ 221 h 221"/>
                <a:gd name="T76" fmla="*/ 441 w 680"/>
                <a:gd name="T77" fmla="*/ 221 h 221"/>
                <a:gd name="T78" fmla="*/ 469 w 680"/>
                <a:gd name="T79" fmla="*/ 212 h 221"/>
                <a:gd name="T80" fmla="*/ 505 w 680"/>
                <a:gd name="T81" fmla="*/ 212 h 221"/>
                <a:gd name="T82" fmla="*/ 533 w 680"/>
                <a:gd name="T83" fmla="*/ 203 h 221"/>
                <a:gd name="T84" fmla="*/ 561 w 680"/>
                <a:gd name="T85" fmla="*/ 194 h 221"/>
                <a:gd name="T86" fmla="*/ 588 w 680"/>
                <a:gd name="T87" fmla="*/ 184 h 221"/>
                <a:gd name="T88" fmla="*/ 616 w 680"/>
                <a:gd name="T89" fmla="*/ 175 h 221"/>
                <a:gd name="T90" fmla="*/ 643 w 680"/>
                <a:gd name="T91" fmla="*/ 166 h 221"/>
                <a:gd name="T92" fmla="*/ 662 w 680"/>
                <a:gd name="T93" fmla="*/ 148 h 221"/>
                <a:gd name="T94" fmla="*/ 680 w 680"/>
                <a:gd name="T95" fmla="*/ 12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80" h="221">
                  <a:moveTo>
                    <a:pt x="680" y="111"/>
                  </a:moveTo>
                  <a:lnTo>
                    <a:pt x="680" y="102"/>
                  </a:lnTo>
                  <a:lnTo>
                    <a:pt x="680" y="92"/>
                  </a:lnTo>
                  <a:lnTo>
                    <a:pt x="671" y="92"/>
                  </a:lnTo>
                  <a:lnTo>
                    <a:pt x="671" y="83"/>
                  </a:lnTo>
                  <a:lnTo>
                    <a:pt x="662" y="74"/>
                  </a:lnTo>
                  <a:lnTo>
                    <a:pt x="653" y="74"/>
                  </a:lnTo>
                  <a:lnTo>
                    <a:pt x="653" y="65"/>
                  </a:lnTo>
                  <a:lnTo>
                    <a:pt x="643" y="65"/>
                  </a:lnTo>
                  <a:lnTo>
                    <a:pt x="643" y="56"/>
                  </a:lnTo>
                  <a:lnTo>
                    <a:pt x="634" y="56"/>
                  </a:lnTo>
                  <a:lnTo>
                    <a:pt x="625" y="56"/>
                  </a:lnTo>
                  <a:lnTo>
                    <a:pt x="625" y="46"/>
                  </a:lnTo>
                  <a:lnTo>
                    <a:pt x="616" y="46"/>
                  </a:lnTo>
                  <a:lnTo>
                    <a:pt x="607" y="46"/>
                  </a:lnTo>
                  <a:lnTo>
                    <a:pt x="607" y="37"/>
                  </a:lnTo>
                  <a:lnTo>
                    <a:pt x="597" y="37"/>
                  </a:lnTo>
                  <a:lnTo>
                    <a:pt x="588" y="37"/>
                  </a:lnTo>
                  <a:lnTo>
                    <a:pt x="588" y="28"/>
                  </a:lnTo>
                  <a:lnTo>
                    <a:pt x="579" y="28"/>
                  </a:lnTo>
                  <a:lnTo>
                    <a:pt x="570" y="28"/>
                  </a:lnTo>
                  <a:lnTo>
                    <a:pt x="561" y="28"/>
                  </a:lnTo>
                  <a:lnTo>
                    <a:pt x="561" y="19"/>
                  </a:lnTo>
                  <a:lnTo>
                    <a:pt x="551" y="19"/>
                  </a:lnTo>
                  <a:lnTo>
                    <a:pt x="542" y="19"/>
                  </a:lnTo>
                  <a:lnTo>
                    <a:pt x="533" y="19"/>
                  </a:lnTo>
                  <a:lnTo>
                    <a:pt x="524" y="19"/>
                  </a:lnTo>
                  <a:lnTo>
                    <a:pt x="515" y="19"/>
                  </a:lnTo>
                  <a:lnTo>
                    <a:pt x="515" y="9"/>
                  </a:lnTo>
                  <a:lnTo>
                    <a:pt x="505" y="9"/>
                  </a:lnTo>
                  <a:lnTo>
                    <a:pt x="496" y="9"/>
                  </a:lnTo>
                  <a:lnTo>
                    <a:pt x="487" y="9"/>
                  </a:lnTo>
                  <a:lnTo>
                    <a:pt x="478" y="9"/>
                  </a:lnTo>
                  <a:lnTo>
                    <a:pt x="469" y="9"/>
                  </a:lnTo>
                  <a:lnTo>
                    <a:pt x="459" y="9"/>
                  </a:lnTo>
                  <a:lnTo>
                    <a:pt x="459" y="0"/>
                  </a:lnTo>
                  <a:lnTo>
                    <a:pt x="450" y="0"/>
                  </a:lnTo>
                  <a:lnTo>
                    <a:pt x="441" y="0"/>
                  </a:lnTo>
                  <a:lnTo>
                    <a:pt x="432" y="0"/>
                  </a:lnTo>
                  <a:lnTo>
                    <a:pt x="423" y="0"/>
                  </a:lnTo>
                  <a:lnTo>
                    <a:pt x="413" y="0"/>
                  </a:lnTo>
                  <a:lnTo>
                    <a:pt x="404" y="0"/>
                  </a:lnTo>
                  <a:lnTo>
                    <a:pt x="395" y="0"/>
                  </a:lnTo>
                  <a:lnTo>
                    <a:pt x="386" y="0"/>
                  </a:lnTo>
                  <a:lnTo>
                    <a:pt x="377" y="0"/>
                  </a:lnTo>
                  <a:lnTo>
                    <a:pt x="367" y="0"/>
                  </a:lnTo>
                  <a:lnTo>
                    <a:pt x="358" y="0"/>
                  </a:lnTo>
                  <a:lnTo>
                    <a:pt x="349" y="0"/>
                  </a:lnTo>
                  <a:lnTo>
                    <a:pt x="340" y="0"/>
                  </a:lnTo>
                  <a:lnTo>
                    <a:pt x="331" y="0"/>
                  </a:lnTo>
                  <a:lnTo>
                    <a:pt x="322" y="0"/>
                  </a:lnTo>
                  <a:lnTo>
                    <a:pt x="312" y="0"/>
                  </a:lnTo>
                  <a:lnTo>
                    <a:pt x="303" y="0"/>
                  </a:lnTo>
                  <a:lnTo>
                    <a:pt x="294" y="0"/>
                  </a:lnTo>
                  <a:lnTo>
                    <a:pt x="285" y="0"/>
                  </a:lnTo>
                  <a:lnTo>
                    <a:pt x="276" y="0"/>
                  </a:lnTo>
                  <a:lnTo>
                    <a:pt x="266" y="0"/>
                  </a:lnTo>
                  <a:lnTo>
                    <a:pt x="257" y="0"/>
                  </a:lnTo>
                  <a:lnTo>
                    <a:pt x="248" y="0"/>
                  </a:lnTo>
                  <a:lnTo>
                    <a:pt x="239" y="0"/>
                  </a:lnTo>
                  <a:lnTo>
                    <a:pt x="230" y="0"/>
                  </a:lnTo>
                  <a:lnTo>
                    <a:pt x="220" y="0"/>
                  </a:lnTo>
                  <a:lnTo>
                    <a:pt x="220" y="9"/>
                  </a:lnTo>
                  <a:lnTo>
                    <a:pt x="211" y="9"/>
                  </a:lnTo>
                  <a:lnTo>
                    <a:pt x="202" y="9"/>
                  </a:lnTo>
                  <a:lnTo>
                    <a:pt x="193" y="9"/>
                  </a:lnTo>
                  <a:lnTo>
                    <a:pt x="184" y="9"/>
                  </a:lnTo>
                  <a:lnTo>
                    <a:pt x="174" y="9"/>
                  </a:lnTo>
                  <a:lnTo>
                    <a:pt x="165" y="9"/>
                  </a:lnTo>
                  <a:lnTo>
                    <a:pt x="165" y="19"/>
                  </a:lnTo>
                  <a:lnTo>
                    <a:pt x="156" y="19"/>
                  </a:lnTo>
                  <a:lnTo>
                    <a:pt x="147" y="19"/>
                  </a:lnTo>
                  <a:lnTo>
                    <a:pt x="138" y="19"/>
                  </a:lnTo>
                  <a:lnTo>
                    <a:pt x="128" y="19"/>
                  </a:lnTo>
                  <a:lnTo>
                    <a:pt x="119" y="19"/>
                  </a:lnTo>
                  <a:lnTo>
                    <a:pt x="119" y="28"/>
                  </a:lnTo>
                  <a:lnTo>
                    <a:pt x="110" y="28"/>
                  </a:lnTo>
                  <a:lnTo>
                    <a:pt x="101" y="28"/>
                  </a:lnTo>
                  <a:lnTo>
                    <a:pt x="92" y="28"/>
                  </a:lnTo>
                  <a:lnTo>
                    <a:pt x="92" y="37"/>
                  </a:lnTo>
                  <a:lnTo>
                    <a:pt x="82" y="37"/>
                  </a:lnTo>
                  <a:lnTo>
                    <a:pt x="73" y="37"/>
                  </a:lnTo>
                  <a:lnTo>
                    <a:pt x="73" y="46"/>
                  </a:lnTo>
                  <a:lnTo>
                    <a:pt x="64" y="46"/>
                  </a:lnTo>
                  <a:lnTo>
                    <a:pt x="55" y="46"/>
                  </a:lnTo>
                  <a:lnTo>
                    <a:pt x="55" y="56"/>
                  </a:lnTo>
                  <a:lnTo>
                    <a:pt x="46" y="56"/>
                  </a:lnTo>
                  <a:lnTo>
                    <a:pt x="36" y="56"/>
                  </a:lnTo>
                  <a:lnTo>
                    <a:pt x="36" y="65"/>
                  </a:lnTo>
                  <a:lnTo>
                    <a:pt x="27" y="65"/>
                  </a:lnTo>
                  <a:lnTo>
                    <a:pt x="27" y="74"/>
                  </a:lnTo>
                  <a:lnTo>
                    <a:pt x="18" y="74"/>
                  </a:lnTo>
                  <a:lnTo>
                    <a:pt x="9" y="83"/>
                  </a:lnTo>
                  <a:lnTo>
                    <a:pt x="9" y="92"/>
                  </a:lnTo>
                  <a:lnTo>
                    <a:pt x="0" y="92"/>
                  </a:lnTo>
                  <a:lnTo>
                    <a:pt x="0" y="102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0" y="129"/>
                  </a:lnTo>
                  <a:lnTo>
                    <a:pt x="9" y="129"/>
                  </a:lnTo>
                  <a:lnTo>
                    <a:pt x="9" y="138"/>
                  </a:lnTo>
                  <a:lnTo>
                    <a:pt x="18" y="148"/>
                  </a:lnTo>
                  <a:lnTo>
                    <a:pt x="27" y="148"/>
                  </a:lnTo>
                  <a:lnTo>
                    <a:pt x="27" y="157"/>
                  </a:lnTo>
                  <a:lnTo>
                    <a:pt x="36" y="157"/>
                  </a:lnTo>
                  <a:lnTo>
                    <a:pt x="36" y="166"/>
                  </a:lnTo>
                  <a:lnTo>
                    <a:pt x="46" y="166"/>
                  </a:lnTo>
                  <a:lnTo>
                    <a:pt x="55" y="166"/>
                  </a:lnTo>
                  <a:lnTo>
                    <a:pt x="55" y="175"/>
                  </a:lnTo>
                  <a:lnTo>
                    <a:pt x="64" y="175"/>
                  </a:lnTo>
                  <a:lnTo>
                    <a:pt x="73" y="175"/>
                  </a:lnTo>
                  <a:lnTo>
                    <a:pt x="73" y="184"/>
                  </a:lnTo>
                  <a:lnTo>
                    <a:pt x="82" y="184"/>
                  </a:lnTo>
                  <a:lnTo>
                    <a:pt x="92" y="184"/>
                  </a:lnTo>
                  <a:lnTo>
                    <a:pt x="92" y="194"/>
                  </a:lnTo>
                  <a:lnTo>
                    <a:pt x="101" y="194"/>
                  </a:lnTo>
                  <a:lnTo>
                    <a:pt x="110" y="194"/>
                  </a:lnTo>
                  <a:lnTo>
                    <a:pt x="119" y="194"/>
                  </a:lnTo>
                  <a:lnTo>
                    <a:pt x="119" y="203"/>
                  </a:lnTo>
                  <a:lnTo>
                    <a:pt x="128" y="203"/>
                  </a:lnTo>
                  <a:lnTo>
                    <a:pt x="138" y="203"/>
                  </a:lnTo>
                  <a:lnTo>
                    <a:pt x="147" y="203"/>
                  </a:lnTo>
                  <a:lnTo>
                    <a:pt x="156" y="203"/>
                  </a:lnTo>
                  <a:lnTo>
                    <a:pt x="165" y="203"/>
                  </a:lnTo>
                  <a:lnTo>
                    <a:pt x="165" y="212"/>
                  </a:lnTo>
                  <a:lnTo>
                    <a:pt x="174" y="212"/>
                  </a:lnTo>
                  <a:lnTo>
                    <a:pt x="184" y="212"/>
                  </a:lnTo>
                  <a:lnTo>
                    <a:pt x="193" y="212"/>
                  </a:lnTo>
                  <a:lnTo>
                    <a:pt x="202" y="212"/>
                  </a:lnTo>
                  <a:lnTo>
                    <a:pt x="211" y="212"/>
                  </a:lnTo>
                  <a:lnTo>
                    <a:pt x="220" y="212"/>
                  </a:lnTo>
                  <a:lnTo>
                    <a:pt x="220" y="221"/>
                  </a:lnTo>
                  <a:lnTo>
                    <a:pt x="230" y="221"/>
                  </a:lnTo>
                  <a:lnTo>
                    <a:pt x="239" y="221"/>
                  </a:lnTo>
                  <a:lnTo>
                    <a:pt x="248" y="221"/>
                  </a:lnTo>
                  <a:lnTo>
                    <a:pt x="257" y="221"/>
                  </a:lnTo>
                  <a:lnTo>
                    <a:pt x="266" y="221"/>
                  </a:lnTo>
                  <a:lnTo>
                    <a:pt x="276" y="221"/>
                  </a:lnTo>
                  <a:lnTo>
                    <a:pt x="285" y="221"/>
                  </a:lnTo>
                  <a:lnTo>
                    <a:pt x="294" y="221"/>
                  </a:lnTo>
                  <a:lnTo>
                    <a:pt x="303" y="221"/>
                  </a:lnTo>
                  <a:lnTo>
                    <a:pt x="312" y="221"/>
                  </a:lnTo>
                  <a:lnTo>
                    <a:pt x="322" y="221"/>
                  </a:lnTo>
                  <a:lnTo>
                    <a:pt x="331" y="221"/>
                  </a:lnTo>
                  <a:lnTo>
                    <a:pt x="340" y="221"/>
                  </a:lnTo>
                  <a:lnTo>
                    <a:pt x="349" y="221"/>
                  </a:lnTo>
                  <a:lnTo>
                    <a:pt x="358" y="221"/>
                  </a:lnTo>
                  <a:lnTo>
                    <a:pt x="367" y="221"/>
                  </a:lnTo>
                  <a:lnTo>
                    <a:pt x="377" y="221"/>
                  </a:lnTo>
                  <a:lnTo>
                    <a:pt x="386" y="221"/>
                  </a:lnTo>
                  <a:lnTo>
                    <a:pt x="395" y="221"/>
                  </a:lnTo>
                  <a:lnTo>
                    <a:pt x="404" y="221"/>
                  </a:lnTo>
                  <a:lnTo>
                    <a:pt x="413" y="221"/>
                  </a:lnTo>
                  <a:lnTo>
                    <a:pt x="423" y="221"/>
                  </a:lnTo>
                  <a:lnTo>
                    <a:pt x="432" y="221"/>
                  </a:lnTo>
                  <a:lnTo>
                    <a:pt x="441" y="221"/>
                  </a:lnTo>
                  <a:lnTo>
                    <a:pt x="450" y="221"/>
                  </a:lnTo>
                  <a:lnTo>
                    <a:pt x="459" y="221"/>
                  </a:lnTo>
                  <a:lnTo>
                    <a:pt x="459" y="212"/>
                  </a:lnTo>
                  <a:lnTo>
                    <a:pt x="469" y="212"/>
                  </a:lnTo>
                  <a:lnTo>
                    <a:pt x="478" y="212"/>
                  </a:lnTo>
                  <a:lnTo>
                    <a:pt x="487" y="212"/>
                  </a:lnTo>
                  <a:lnTo>
                    <a:pt x="496" y="212"/>
                  </a:lnTo>
                  <a:lnTo>
                    <a:pt x="505" y="212"/>
                  </a:lnTo>
                  <a:lnTo>
                    <a:pt x="515" y="212"/>
                  </a:lnTo>
                  <a:lnTo>
                    <a:pt x="515" y="203"/>
                  </a:lnTo>
                  <a:lnTo>
                    <a:pt x="524" y="203"/>
                  </a:lnTo>
                  <a:lnTo>
                    <a:pt x="533" y="203"/>
                  </a:lnTo>
                  <a:lnTo>
                    <a:pt x="542" y="203"/>
                  </a:lnTo>
                  <a:lnTo>
                    <a:pt x="551" y="203"/>
                  </a:lnTo>
                  <a:lnTo>
                    <a:pt x="561" y="203"/>
                  </a:lnTo>
                  <a:lnTo>
                    <a:pt x="561" y="194"/>
                  </a:lnTo>
                  <a:lnTo>
                    <a:pt x="570" y="194"/>
                  </a:lnTo>
                  <a:lnTo>
                    <a:pt x="579" y="194"/>
                  </a:lnTo>
                  <a:lnTo>
                    <a:pt x="588" y="194"/>
                  </a:lnTo>
                  <a:lnTo>
                    <a:pt x="588" y="184"/>
                  </a:lnTo>
                  <a:lnTo>
                    <a:pt x="597" y="184"/>
                  </a:lnTo>
                  <a:lnTo>
                    <a:pt x="607" y="184"/>
                  </a:lnTo>
                  <a:lnTo>
                    <a:pt x="607" y="175"/>
                  </a:lnTo>
                  <a:lnTo>
                    <a:pt x="616" y="175"/>
                  </a:lnTo>
                  <a:lnTo>
                    <a:pt x="625" y="175"/>
                  </a:lnTo>
                  <a:lnTo>
                    <a:pt x="625" y="166"/>
                  </a:lnTo>
                  <a:lnTo>
                    <a:pt x="634" y="166"/>
                  </a:lnTo>
                  <a:lnTo>
                    <a:pt x="643" y="166"/>
                  </a:lnTo>
                  <a:lnTo>
                    <a:pt x="643" y="157"/>
                  </a:lnTo>
                  <a:lnTo>
                    <a:pt x="653" y="157"/>
                  </a:lnTo>
                  <a:lnTo>
                    <a:pt x="653" y="148"/>
                  </a:lnTo>
                  <a:lnTo>
                    <a:pt x="662" y="148"/>
                  </a:lnTo>
                  <a:lnTo>
                    <a:pt x="671" y="138"/>
                  </a:lnTo>
                  <a:lnTo>
                    <a:pt x="671" y="129"/>
                  </a:lnTo>
                  <a:lnTo>
                    <a:pt x="680" y="129"/>
                  </a:lnTo>
                  <a:lnTo>
                    <a:pt x="680" y="120"/>
                  </a:lnTo>
                  <a:lnTo>
                    <a:pt x="680" y="111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5" name="Freeform 32"/>
            <p:cNvSpPr>
              <a:spLocks noChangeArrowheads="1"/>
            </p:cNvSpPr>
            <p:nvPr/>
          </p:nvSpPr>
          <p:spPr bwMode="auto">
            <a:xfrm>
              <a:off x="4315" y="647"/>
              <a:ext cx="680" cy="221"/>
            </a:xfrm>
            <a:custGeom>
              <a:avLst/>
              <a:gdLst>
                <a:gd name="T0" fmla="*/ 671 w 680"/>
                <a:gd name="T1" fmla="*/ 92 h 221"/>
                <a:gd name="T2" fmla="*/ 653 w 680"/>
                <a:gd name="T3" fmla="*/ 64 h 221"/>
                <a:gd name="T4" fmla="*/ 625 w 680"/>
                <a:gd name="T5" fmla="*/ 55 h 221"/>
                <a:gd name="T6" fmla="*/ 607 w 680"/>
                <a:gd name="T7" fmla="*/ 36 h 221"/>
                <a:gd name="T8" fmla="*/ 579 w 680"/>
                <a:gd name="T9" fmla="*/ 27 h 221"/>
                <a:gd name="T10" fmla="*/ 551 w 680"/>
                <a:gd name="T11" fmla="*/ 18 h 221"/>
                <a:gd name="T12" fmla="*/ 515 w 680"/>
                <a:gd name="T13" fmla="*/ 18 h 221"/>
                <a:gd name="T14" fmla="*/ 487 w 680"/>
                <a:gd name="T15" fmla="*/ 9 h 221"/>
                <a:gd name="T16" fmla="*/ 459 w 680"/>
                <a:gd name="T17" fmla="*/ 0 h 221"/>
                <a:gd name="T18" fmla="*/ 423 w 680"/>
                <a:gd name="T19" fmla="*/ 0 h 221"/>
                <a:gd name="T20" fmla="*/ 386 w 680"/>
                <a:gd name="T21" fmla="*/ 0 h 221"/>
                <a:gd name="T22" fmla="*/ 349 w 680"/>
                <a:gd name="T23" fmla="*/ 0 h 221"/>
                <a:gd name="T24" fmla="*/ 312 w 680"/>
                <a:gd name="T25" fmla="*/ 0 h 221"/>
                <a:gd name="T26" fmla="*/ 276 w 680"/>
                <a:gd name="T27" fmla="*/ 0 h 221"/>
                <a:gd name="T28" fmla="*/ 239 w 680"/>
                <a:gd name="T29" fmla="*/ 0 h 221"/>
                <a:gd name="T30" fmla="*/ 211 w 680"/>
                <a:gd name="T31" fmla="*/ 9 h 221"/>
                <a:gd name="T32" fmla="*/ 174 w 680"/>
                <a:gd name="T33" fmla="*/ 9 h 221"/>
                <a:gd name="T34" fmla="*/ 147 w 680"/>
                <a:gd name="T35" fmla="*/ 18 h 221"/>
                <a:gd name="T36" fmla="*/ 119 w 680"/>
                <a:gd name="T37" fmla="*/ 27 h 221"/>
                <a:gd name="T38" fmla="*/ 92 w 680"/>
                <a:gd name="T39" fmla="*/ 36 h 221"/>
                <a:gd name="T40" fmla="*/ 64 w 680"/>
                <a:gd name="T41" fmla="*/ 46 h 221"/>
                <a:gd name="T42" fmla="*/ 36 w 680"/>
                <a:gd name="T43" fmla="*/ 55 h 221"/>
                <a:gd name="T44" fmla="*/ 18 w 680"/>
                <a:gd name="T45" fmla="*/ 73 h 221"/>
                <a:gd name="T46" fmla="*/ 0 w 680"/>
                <a:gd name="T47" fmla="*/ 101 h 221"/>
                <a:gd name="T48" fmla="*/ 9 w 680"/>
                <a:gd name="T49" fmla="*/ 128 h 221"/>
                <a:gd name="T50" fmla="*/ 27 w 680"/>
                <a:gd name="T51" fmla="*/ 156 h 221"/>
                <a:gd name="T52" fmla="*/ 55 w 680"/>
                <a:gd name="T53" fmla="*/ 165 h 221"/>
                <a:gd name="T54" fmla="*/ 73 w 680"/>
                <a:gd name="T55" fmla="*/ 184 h 221"/>
                <a:gd name="T56" fmla="*/ 101 w 680"/>
                <a:gd name="T57" fmla="*/ 193 h 221"/>
                <a:gd name="T58" fmla="*/ 128 w 680"/>
                <a:gd name="T59" fmla="*/ 202 h 221"/>
                <a:gd name="T60" fmla="*/ 165 w 680"/>
                <a:gd name="T61" fmla="*/ 202 h 221"/>
                <a:gd name="T62" fmla="*/ 193 w 680"/>
                <a:gd name="T63" fmla="*/ 211 h 221"/>
                <a:gd name="T64" fmla="*/ 220 w 680"/>
                <a:gd name="T65" fmla="*/ 221 h 221"/>
                <a:gd name="T66" fmla="*/ 257 w 680"/>
                <a:gd name="T67" fmla="*/ 221 h 221"/>
                <a:gd name="T68" fmla="*/ 294 w 680"/>
                <a:gd name="T69" fmla="*/ 221 h 221"/>
                <a:gd name="T70" fmla="*/ 331 w 680"/>
                <a:gd name="T71" fmla="*/ 221 h 221"/>
                <a:gd name="T72" fmla="*/ 367 w 680"/>
                <a:gd name="T73" fmla="*/ 221 h 221"/>
                <a:gd name="T74" fmla="*/ 404 w 680"/>
                <a:gd name="T75" fmla="*/ 221 h 221"/>
                <a:gd name="T76" fmla="*/ 441 w 680"/>
                <a:gd name="T77" fmla="*/ 221 h 221"/>
                <a:gd name="T78" fmla="*/ 469 w 680"/>
                <a:gd name="T79" fmla="*/ 211 h 221"/>
                <a:gd name="T80" fmla="*/ 505 w 680"/>
                <a:gd name="T81" fmla="*/ 211 h 221"/>
                <a:gd name="T82" fmla="*/ 533 w 680"/>
                <a:gd name="T83" fmla="*/ 202 h 221"/>
                <a:gd name="T84" fmla="*/ 561 w 680"/>
                <a:gd name="T85" fmla="*/ 193 h 221"/>
                <a:gd name="T86" fmla="*/ 588 w 680"/>
                <a:gd name="T87" fmla="*/ 184 h 221"/>
                <a:gd name="T88" fmla="*/ 616 w 680"/>
                <a:gd name="T89" fmla="*/ 174 h 221"/>
                <a:gd name="T90" fmla="*/ 643 w 680"/>
                <a:gd name="T91" fmla="*/ 165 h 221"/>
                <a:gd name="T92" fmla="*/ 662 w 680"/>
                <a:gd name="T93" fmla="*/ 147 h 221"/>
                <a:gd name="T94" fmla="*/ 680 w 680"/>
                <a:gd name="T95" fmla="*/ 11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80" h="221">
                  <a:moveTo>
                    <a:pt x="680" y="110"/>
                  </a:moveTo>
                  <a:lnTo>
                    <a:pt x="680" y="101"/>
                  </a:lnTo>
                  <a:lnTo>
                    <a:pt x="680" y="92"/>
                  </a:lnTo>
                  <a:lnTo>
                    <a:pt x="671" y="92"/>
                  </a:lnTo>
                  <a:lnTo>
                    <a:pt x="671" y="82"/>
                  </a:lnTo>
                  <a:lnTo>
                    <a:pt x="662" y="73"/>
                  </a:lnTo>
                  <a:lnTo>
                    <a:pt x="653" y="73"/>
                  </a:lnTo>
                  <a:lnTo>
                    <a:pt x="653" y="64"/>
                  </a:lnTo>
                  <a:lnTo>
                    <a:pt x="643" y="64"/>
                  </a:lnTo>
                  <a:lnTo>
                    <a:pt x="643" y="55"/>
                  </a:lnTo>
                  <a:lnTo>
                    <a:pt x="634" y="55"/>
                  </a:lnTo>
                  <a:lnTo>
                    <a:pt x="625" y="55"/>
                  </a:lnTo>
                  <a:lnTo>
                    <a:pt x="625" y="46"/>
                  </a:lnTo>
                  <a:lnTo>
                    <a:pt x="616" y="46"/>
                  </a:lnTo>
                  <a:lnTo>
                    <a:pt x="607" y="46"/>
                  </a:lnTo>
                  <a:lnTo>
                    <a:pt x="607" y="36"/>
                  </a:lnTo>
                  <a:lnTo>
                    <a:pt x="597" y="36"/>
                  </a:lnTo>
                  <a:lnTo>
                    <a:pt x="588" y="36"/>
                  </a:lnTo>
                  <a:lnTo>
                    <a:pt x="588" y="27"/>
                  </a:lnTo>
                  <a:lnTo>
                    <a:pt x="579" y="27"/>
                  </a:lnTo>
                  <a:lnTo>
                    <a:pt x="570" y="27"/>
                  </a:lnTo>
                  <a:lnTo>
                    <a:pt x="561" y="27"/>
                  </a:lnTo>
                  <a:lnTo>
                    <a:pt x="561" y="18"/>
                  </a:lnTo>
                  <a:lnTo>
                    <a:pt x="551" y="18"/>
                  </a:lnTo>
                  <a:lnTo>
                    <a:pt x="542" y="18"/>
                  </a:lnTo>
                  <a:lnTo>
                    <a:pt x="533" y="18"/>
                  </a:lnTo>
                  <a:lnTo>
                    <a:pt x="524" y="18"/>
                  </a:lnTo>
                  <a:lnTo>
                    <a:pt x="515" y="18"/>
                  </a:lnTo>
                  <a:lnTo>
                    <a:pt x="515" y="9"/>
                  </a:lnTo>
                  <a:lnTo>
                    <a:pt x="505" y="9"/>
                  </a:lnTo>
                  <a:lnTo>
                    <a:pt x="496" y="9"/>
                  </a:lnTo>
                  <a:lnTo>
                    <a:pt x="487" y="9"/>
                  </a:lnTo>
                  <a:lnTo>
                    <a:pt x="478" y="9"/>
                  </a:lnTo>
                  <a:lnTo>
                    <a:pt x="469" y="9"/>
                  </a:lnTo>
                  <a:lnTo>
                    <a:pt x="459" y="9"/>
                  </a:lnTo>
                  <a:lnTo>
                    <a:pt x="459" y="0"/>
                  </a:lnTo>
                  <a:lnTo>
                    <a:pt x="450" y="0"/>
                  </a:lnTo>
                  <a:lnTo>
                    <a:pt x="441" y="0"/>
                  </a:lnTo>
                  <a:lnTo>
                    <a:pt x="432" y="0"/>
                  </a:lnTo>
                  <a:lnTo>
                    <a:pt x="423" y="0"/>
                  </a:lnTo>
                  <a:lnTo>
                    <a:pt x="413" y="0"/>
                  </a:lnTo>
                  <a:lnTo>
                    <a:pt x="404" y="0"/>
                  </a:lnTo>
                  <a:lnTo>
                    <a:pt x="395" y="0"/>
                  </a:lnTo>
                  <a:lnTo>
                    <a:pt x="386" y="0"/>
                  </a:lnTo>
                  <a:lnTo>
                    <a:pt x="377" y="0"/>
                  </a:lnTo>
                  <a:lnTo>
                    <a:pt x="367" y="0"/>
                  </a:lnTo>
                  <a:lnTo>
                    <a:pt x="358" y="0"/>
                  </a:lnTo>
                  <a:lnTo>
                    <a:pt x="349" y="0"/>
                  </a:lnTo>
                  <a:lnTo>
                    <a:pt x="340" y="0"/>
                  </a:lnTo>
                  <a:lnTo>
                    <a:pt x="331" y="0"/>
                  </a:lnTo>
                  <a:lnTo>
                    <a:pt x="322" y="0"/>
                  </a:lnTo>
                  <a:lnTo>
                    <a:pt x="312" y="0"/>
                  </a:lnTo>
                  <a:lnTo>
                    <a:pt x="303" y="0"/>
                  </a:lnTo>
                  <a:lnTo>
                    <a:pt x="294" y="0"/>
                  </a:lnTo>
                  <a:lnTo>
                    <a:pt x="285" y="0"/>
                  </a:lnTo>
                  <a:lnTo>
                    <a:pt x="276" y="0"/>
                  </a:lnTo>
                  <a:lnTo>
                    <a:pt x="266" y="0"/>
                  </a:lnTo>
                  <a:lnTo>
                    <a:pt x="257" y="0"/>
                  </a:lnTo>
                  <a:lnTo>
                    <a:pt x="248" y="0"/>
                  </a:lnTo>
                  <a:lnTo>
                    <a:pt x="239" y="0"/>
                  </a:lnTo>
                  <a:lnTo>
                    <a:pt x="230" y="0"/>
                  </a:lnTo>
                  <a:lnTo>
                    <a:pt x="220" y="0"/>
                  </a:lnTo>
                  <a:lnTo>
                    <a:pt x="220" y="9"/>
                  </a:lnTo>
                  <a:lnTo>
                    <a:pt x="211" y="9"/>
                  </a:lnTo>
                  <a:lnTo>
                    <a:pt x="202" y="9"/>
                  </a:lnTo>
                  <a:lnTo>
                    <a:pt x="193" y="9"/>
                  </a:lnTo>
                  <a:lnTo>
                    <a:pt x="184" y="9"/>
                  </a:lnTo>
                  <a:lnTo>
                    <a:pt x="174" y="9"/>
                  </a:lnTo>
                  <a:lnTo>
                    <a:pt x="165" y="9"/>
                  </a:lnTo>
                  <a:lnTo>
                    <a:pt x="165" y="18"/>
                  </a:lnTo>
                  <a:lnTo>
                    <a:pt x="156" y="18"/>
                  </a:lnTo>
                  <a:lnTo>
                    <a:pt x="147" y="18"/>
                  </a:lnTo>
                  <a:lnTo>
                    <a:pt x="138" y="18"/>
                  </a:lnTo>
                  <a:lnTo>
                    <a:pt x="128" y="18"/>
                  </a:lnTo>
                  <a:lnTo>
                    <a:pt x="119" y="18"/>
                  </a:lnTo>
                  <a:lnTo>
                    <a:pt x="119" y="27"/>
                  </a:lnTo>
                  <a:lnTo>
                    <a:pt x="110" y="27"/>
                  </a:lnTo>
                  <a:lnTo>
                    <a:pt x="101" y="27"/>
                  </a:lnTo>
                  <a:lnTo>
                    <a:pt x="92" y="27"/>
                  </a:lnTo>
                  <a:lnTo>
                    <a:pt x="92" y="36"/>
                  </a:lnTo>
                  <a:lnTo>
                    <a:pt x="82" y="36"/>
                  </a:lnTo>
                  <a:lnTo>
                    <a:pt x="73" y="36"/>
                  </a:lnTo>
                  <a:lnTo>
                    <a:pt x="73" y="46"/>
                  </a:lnTo>
                  <a:lnTo>
                    <a:pt x="64" y="46"/>
                  </a:lnTo>
                  <a:lnTo>
                    <a:pt x="55" y="46"/>
                  </a:lnTo>
                  <a:lnTo>
                    <a:pt x="55" y="55"/>
                  </a:lnTo>
                  <a:lnTo>
                    <a:pt x="46" y="55"/>
                  </a:lnTo>
                  <a:lnTo>
                    <a:pt x="36" y="55"/>
                  </a:lnTo>
                  <a:lnTo>
                    <a:pt x="36" y="64"/>
                  </a:lnTo>
                  <a:lnTo>
                    <a:pt x="27" y="64"/>
                  </a:lnTo>
                  <a:lnTo>
                    <a:pt x="27" y="73"/>
                  </a:lnTo>
                  <a:lnTo>
                    <a:pt x="18" y="73"/>
                  </a:lnTo>
                  <a:lnTo>
                    <a:pt x="9" y="82"/>
                  </a:lnTo>
                  <a:lnTo>
                    <a:pt x="9" y="92"/>
                  </a:lnTo>
                  <a:lnTo>
                    <a:pt x="0" y="92"/>
                  </a:lnTo>
                  <a:lnTo>
                    <a:pt x="0" y="101"/>
                  </a:lnTo>
                  <a:lnTo>
                    <a:pt x="0" y="110"/>
                  </a:lnTo>
                  <a:lnTo>
                    <a:pt x="0" y="119"/>
                  </a:lnTo>
                  <a:lnTo>
                    <a:pt x="0" y="128"/>
                  </a:lnTo>
                  <a:lnTo>
                    <a:pt x="9" y="128"/>
                  </a:lnTo>
                  <a:lnTo>
                    <a:pt x="9" y="138"/>
                  </a:lnTo>
                  <a:lnTo>
                    <a:pt x="18" y="147"/>
                  </a:lnTo>
                  <a:lnTo>
                    <a:pt x="27" y="147"/>
                  </a:lnTo>
                  <a:lnTo>
                    <a:pt x="27" y="156"/>
                  </a:lnTo>
                  <a:lnTo>
                    <a:pt x="36" y="156"/>
                  </a:lnTo>
                  <a:lnTo>
                    <a:pt x="36" y="165"/>
                  </a:lnTo>
                  <a:lnTo>
                    <a:pt x="46" y="165"/>
                  </a:lnTo>
                  <a:lnTo>
                    <a:pt x="55" y="165"/>
                  </a:lnTo>
                  <a:lnTo>
                    <a:pt x="55" y="174"/>
                  </a:lnTo>
                  <a:lnTo>
                    <a:pt x="64" y="174"/>
                  </a:lnTo>
                  <a:lnTo>
                    <a:pt x="73" y="174"/>
                  </a:lnTo>
                  <a:lnTo>
                    <a:pt x="73" y="184"/>
                  </a:lnTo>
                  <a:lnTo>
                    <a:pt x="82" y="184"/>
                  </a:lnTo>
                  <a:lnTo>
                    <a:pt x="92" y="184"/>
                  </a:lnTo>
                  <a:lnTo>
                    <a:pt x="92" y="193"/>
                  </a:lnTo>
                  <a:lnTo>
                    <a:pt x="101" y="193"/>
                  </a:lnTo>
                  <a:lnTo>
                    <a:pt x="110" y="193"/>
                  </a:lnTo>
                  <a:lnTo>
                    <a:pt x="119" y="193"/>
                  </a:lnTo>
                  <a:lnTo>
                    <a:pt x="119" y="202"/>
                  </a:lnTo>
                  <a:lnTo>
                    <a:pt x="128" y="202"/>
                  </a:lnTo>
                  <a:lnTo>
                    <a:pt x="138" y="202"/>
                  </a:lnTo>
                  <a:lnTo>
                    <a:pt x="147" y="202"/>
                  </a:lnTo>
                  <a:lnTo>
                    <a:pt x="156" y="202"/>
                  </a:lnTo>
                  <a:lnTo>
                    <a:pt x="165" y="202"/>
                  </a:lnTo>
                  <a:lnTo>
                    <a:pt x="165" y="211"/>
                  </a:lnTo>
                  <a:lnTo>
                    <a:pt x="174" y="211"/>
                  </a:lnTo>
                  <a:lnTo>
                    <a:pt x="184" y="211"/>
                  </a:lnTo>
                  <a:lnTo>
                    <a:pt x="193" y="211"/>
                  </a:lnTo>
                  <a:lnTo>
                    <a:pt x="202" y="211"/>
                  </a:lnTo>
                  <a:lnTo>
                    <a:pt x="211" y="211"/>
                  </a:lnTo>
                  <a:lnTo>
                    <a:pt x="220" y="211"/>
                  </a:lnTo>
                  <a:lnTo>
                    <a:pt x="220" y="221"/>
                  </a:lnTo>
                  <a:lnTo>
                    <a:pt x="230" y="221"/>
                  </a:lnTo>
                  <a:lnTo>
                    <a:pt x="239" y="221"/>
                  </a:lnTo>
                  <a:lnTo>
                    <a:pt x="248" y="221"/>
                  </a:lnTo>
                  <a:lnTo>
                    <a:pt x="257" y="221"/>
                  </a:lnTo>
                  <a:lnTo>
                    <a:pt x="266" y="221"/>
                  </a:lnTo>
                  <a:lnTo>
                    <a:pt x="276" y="221"/>
                  </a:lnTo>
                  <a:lnTo>
                    <a:pt x="285" y="221"/>
                  </a:lnTo>
                  <a:lnTo>
                    <a:pt x="294" y="221"/>
                  </a:lnTo>
                  <a:lnTo>
                    <a:pt x="303" y="221"/>
                  </a:lnTo>
                  <a:lnTo>
                    <a:pt x="312" y="221"/>
                  </a:lnTo>
                  <a:lnTo>
                    <a:pt x="322" y="221"/>
                  </a:lnTo>
                  <a:lnTo>
                    <a:pt x="331" y="221"/>
                  </a:lnTo>
                  <a:lnTo>
                    <a:pt x="340" y="221"/>
                  </a:lnTo>
                  <a:lnTo>
                    <a:pt x="349" y="221"/>
                  </a:lnTo>
                  <a:lnTo>
                    <a:pt x="358" y="221"/>
                  </a:lnTo>
                  <a:lnTo>
                    <a:pt x="367" y="221"/>
                  </a:lnTo>
                  <a:lnTo>
                    <a:pt x="377" y="221"/>
                  </a:lnTo>
                  <a:lnTo>
                    <a:pt x="386" y="221"/>
                  </a:lnTo>
                  <a:lnTo>
                    <a:pt x="395" y="221"/>
                  </a:lnTo>
                  <a:lnTo>
                    <a:pt x="404" y="221"/>
                  </a:lnTo>
                  <a:lnTo>
                    <a:pt x="413" y="221"/>
                  </a:lnTo>
                  <a:lnTo>
                    <a:pt x="423" y="221"/>
                  </a:lnTo>
                  <a:lnTo>
                    <a:pt x="432" y="221"/>
                  </a:lnTo>
                  <a:lnTo>
                    <a:pt x="441" y="221"/>
                  </a:lnTo>
                  <a:lnTo>
                    <a:pt x="450" y="221"/>
                  </a:lnTo>
                  <a:lnTo>
                    <a:pt x="459" y="221"/>
                  </a:lnTo>
                  <a:lnTo>
                    <a:pt x="459" y="211"/>
                  </a:lnTo>
                  <a:lnTo>
                    <a:pt x="469" y="211"/>
                  </a:lnTo>
                  <a:lnTo>
                    <a:pt x="478" y="211"/>
                  </a:lnTo>
                  <a:lnTo>
                    <a:pt x="487" y="211"/>
                  </a:lnTo>
                  <a:lnTo>
                    <a:pt x="496" y="211"/>
                  </a:lnTo>
                  <a:lnTo>
                    <a:pt x="505" y="211"/>
                  </a:lnTo>
                  <a:lnTo>
                    <a:pt x="515" y="211"/>
                  </a:lnTo>
                  <a:lnTo>
                    <a:pt x="515" y="202"/>
                  </a:lnTo>
                  <a:lnTo>
                    <a:pt x="524" y="202"/>
                  </a:lnTo>
                  <a:lnTo>
                    <a:pt x="533" y="202"/>
                  </a:lnTo>
                  <a:lnTo>
                    <a:pt x="542" y="202"/>
                  </a:lnTo>
                  <a:lnTo>
                    <a:pt x="551" y="202"/>
                  </a:lnTo>
                  <a:lnTo>
                    <a:pt x="561" y="202"/>
                  </a:lnTo>
                  <a:lnTo>
                    <a:pt x="561" y="193"/>
                  </a:lnTo>
                  <a:lnTo>
                    <a:pt x="570" y="193"/>
                  </a:lnTo>
                  <a:lnTo>
                    <a:pt x="579" y="193"/>
                  </a:lnTo>
                  <a:lnTo>
                    <a:pt x="588" y="193"/>
                  </a:lnTo>
                  <a:lnTo>
                    <a:pt x="588" y="184"/>
                  </a:lnTo>
                  <a:lnTo>
                    <a:pt x="597" y="184"/>
                  </a:lnTo>
                  <a:lnTo>
                    <a:pt x="607" y="184"/>
                  </a:lnTo>
                  <a:lnTo>
                    <a:pt x="607" y="174"/>
                  </a:lnTo>
                  <a:lnTo>
                    <a:pt x="616" y="174"/>
                  </a:lnTo>
                  <a:lnTo>
                    <a:pt x="625" y="174"/>
                  </a:lnTo>
                  <a:lnTo>
                    <a:pt x="625" y="165"/>
                  </a:lnTo>
                  <a:lnTo>
                    <a:pt x="634" y="165"/>
                  </a:lnTo>
                  <a:lnTo>
                    <a:pt x="643" y="165"/>
                  </a:lnTo>
                  <a:lnTo>
                    <a:pt x="643" y="156"/>
                  </a:lnTo>
                  <a:lnTo>
                    <a:pt x="653" y="156"/>
                  </a:lnTo>
                  <a:lnTo>
                    <a:pt x="653" y="147"/>
                  </a:lnTo>
                  <a:lnTo>
                    <a:pt x="662" y="147"/>
                  </a:lnTo>
                  <a:lnTo>
                    <a:pt x="671" y="138"/>
                  </a:lnTo>
                  <a:lnTo>
                    <a:pt x="671" y="128"/>
                  </a:lnTo>
                  <a:lnTo>
                    <a:pt x="680" y="128"/>
                  </a:lnTo>
                  <a:lnTo>
                    <a:pt x="680" y="119"/>
                  </a:lnTo>
                  <a:lnTo>
                    <a:pt x="680" y="110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6" name="Line 33"/>
            <p:cNvSpPr>
              <a:spLocks noChangeShapeType="1"/>
            </p:cNvSpPr>
            <p:nvPr/>
          </p:nvSpPr>
          <p:spPr bwMode="auto">
            <a:xfrm>
              <a:off x="4315" y="757"/>
              <a:ext cx="1" cy="1"/>
            </a:xfrm>
            <a:prstGeom prst="line">
              <a:avLst/>
            </a:prstGeom>
            <a:noFill/>
            <a:ln w="14288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7" name="Line 34"/>
            <p:cNvSpPr>
              <a:spLocks noChangeShapeType="1"/>
            </p:cNvSpPr>
            <p:nvPr/>
          </p:nvSpPr>
          <p:spPr bwMode="auto">
            <a:xfrm>
              <a:off x="4315" y="757"/>
              <a:ext cx="1" cy="810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8" name="Line 35"/>
            <p:cNvSpPr>
              <a:spLocks noChangeShapeType="1"/>
            </p:cNvSpPr>
            <p:nvPr/>
          </p:nvSpPr>
          <p:spPr bwMode="auto">
            <a:xfrm>
              <a:off x="4995" y="757"/>
              <a:ext cx="1" cy="801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21540" name="Picture 36" descr="06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2492375"/>
            <a:ext cx="2268538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1" name="Picture 37" descr="10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0325" y="4498975"/>
            <a:ext cx="227965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91" name="Text Box 38" descr="0019"/>
          <p:cNvSpPr txBox="1">
            <a:spLocks noChangeArrowheads="1"/>
          </p:cNvSpPr>
          <p:nvPr/>
        </p:nvSpPr>
        <p:spPr bwMode="auto">
          <a:xfrm>
            <a:off x="1511300" y="909638"/>
            <a:ext cx="2089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4400">
              <a:solidFill>
                <a:srgbClr val="FF33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1543" name="Text Box 39"/>
          <p:cNvSpPr txBox="1">
            <a:spLocks noChangeArrowheads="1"/>
          </p:cNvSpPr>
          <p:nvPr/>
        </p:nvSpPr>
        <p:spPr bwMode="auto">
          <a:xfrm>
            <a:off x="5324475" y="3865563"/>
            <a:ext cx="165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F33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圆锥体</a:t>
            </a:r>
          </a:p>
        </p:txBody>
      </p:sp>
      <p:sp>
        <p:nvSpPr>
          <p:cNvPr id="21544" name="Text Box 40"/>
          <p:cNvSpPr txBox="1">
            <a:spLocks noChangeArrowheads="1"/>
          </p:cNvSpPr>
          <p:nvPr/>
        </p:nvSpPr>
        <p:spPr bwMode="auto">
          <a:xfrm>
            <a:off x="5683250" y="2492375"/>
            <a:ext cx="165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F33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圆柱</a:t>
            </a:r>
          </a:p>
        </p:txBody>
      </p:sp>
      <p:sp>
        <p:nvSpPr>
          <p:cNvPr id="21545" name="Text Box 41"/>
          <p:cNvSpPr txBox="1">
            <a:spLocks noChangeArrowheads="1"/>
          </p:cNvSpPr>
          <p:nvPr/>
        </p:nvSpPr>
        <p:spPr bwMode="auto">
          <a:xfrm>
            <a:off x="3262313" y="3759200"/>
            <a:ext cx="165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F33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球体</a:t>
            </a:r>
          </a:p>
        </p:txBody>
      </p:sp>
      <p:grpSp>
        <p:nvGrpSpPr>
          <p:cNvPr id="19495" name="Group 42"/>
          <p:cNvGrpSpPr>
            <a:grpSpLocks noChangeAspect="1"/>
          </p:cNvGrpSpPr>
          <p:nvPr/>
        </p:nvGrpSpPr>
        <p:grpSpPr bwMode="auto">
          <a:xfrm>
            <a:off x="3876675" y="1962150"/>
            <a:ext cx="1655763" cy="1042988"/>
            <a:chOff x="2064" y="754"/>
            <a:chExt cx="1633" cy="1043"/>
          </a:xfrm>
        </p:grpSpPr>
        <p:sp>
          <p:nvSpPr>
            <p:cNvPr id="19496" name="AutoShape 43"/>
            <p:cNvSpPr>
              <a:spLocks noChangeAspect="1" noChangeArrowheads="1" noTextEdit="1"/>
            </p:cNvSpPr>
            <p:nvPr/>
          </p:nvSpPr>
          <p:spPr bwMode="auto">
            <a:xfrm>
              <a:off x="2064" y="754"/>
              <a:ext cx="1633" cy="1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97" name="Freeform 44"/>
            <p:cNvSpPr>
              <a:spLocks noChangeArrowheads="1"/>
            </p:cNvSpPr>
            <p:nvPr/>
          </p:nvSpPr>
          <p:spPr bwMode="auto">
            <a:xfrm>
              <a:off x="3162" y="865"/>
              <a:ext cx="424" cy="821"/>
            </a:xfrm>
            <a:custGeom>
              <a:avLst/>
              <a:gdLst>
                <a:gd name="T0" fmla="*/ 0 w 424"/>
                <a:gd name="T1" fmla="*/ 249 h 821"/>
                <a:gd name="T2" fmla="*/ 424 w 424"/>
                <a:gd name="T3" fmla="*/ 0 h 821"/>
                <a:gd name="T4" fmla="*/ 424 w 424"/>
                <a:gd name="T5" fmla="*/ 572 h 821"/>
                <a:gd name="T6" fmla="*/ 0 w 424"/>
                <a:gd name="T7" fmla="*/ 821 h 821"/>
                <a:gd name="T8" fmla="*/ 0 w 424"/>
                <a:gd name="T9" fmla="*/ 249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" h="821">
                  <a:moveTo>
                    <a:pt x="0" y="249"/>
                  </a:moveTo>
                  <a:lnTo>
                    <a:pt x="424" y="0"/>
                  </a:lnTo>
                  <a:lnTo>
                    <a:pt x="424" y="572"/>
                  </a:lnTo>
                  <a:lnTo>
                    <a:pt x="0" y="821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777AED"/>
            </a:solidFill>
            <a:ln w="0">
              <a:solidFill>
                <a:srgbClr val="4551E2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98" name="Freeform 45"/>
            <p:cNvSpPr>
              <a:spLocks noChangeArrowheads="1"/>
            </p:cNvSpPr>
            <p:nvPr/>
          </p:nvSpPr>
          <p:spPr bwMode="auto">
            <a:xfrm>
              <a:off x="2175" y="865"/>
              <a:ext cx="1411" cy="249"/>
            </a:xfrm>
            <a:custGeom>
              <a:avLst/>
              <a:gdLst>
                <a:gd name="T0" fmla="*/ 0 w 1411"/>
                <a:gd name="T1" fmla="*/ 249 h 249"/>
                <a:gd name="T2" fmla="*/ 424 w 1411"/>
                <a:gd name="T3" fmla="*/ 0 h 249"/>
                <a:gd name="T4" fmla="*/ 1411 w 1411"/>
                <a:gd name="T5" fmla="*/ 0 h 249"/>
                <a:gd name="T6" fmla="*/ 987 w 1411"/>
                <a:gd name="T7" fmla="*/ 249 h 249"/>
                <a:gd name="T8" fmla="*/ 0 w 1411"/>
                <a:gd name="T9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1" h="249">
                  <a:moveTo>
                    <a:pt x="0" y="249"/>
                  </a:moveTo>
                  <a:lnTo>
                    <a:pt x="424" y="0"/>
                  </a:lnTo>
                  <a:lnTo>
                    <a:pt x="1411" y="0"/>
                  </a:lnTo>
                  <a:lnTo>
                    <a:pt x="987" y="249"/>
                  </a:lnTo>
                  <a:lnTo>
                    <a:pt x="0" y="249"/>
                  </a:lnTo>
                  <a:close/>
                </a:path>
              </a:pathLst>
            </a:custGeom>
            <a:gradFill rotWithShape="1">
              <a:gsLst>
                <a:gs pos="0">
                  <a:srgbClr val="777AED"/>
                </a:gs>
                <a:gs pos="100000">
                  <a:schemeClr val="accent1"/>
                </a:gs>
              </a:gsLst>
              <a:lin ang="0" scaled="1"/>
            </a:gradFill>
            <a:ln w="0">
              <a:solidFill>
                <a:srgbClr val="4551E2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99" name="Rectangle 46"/>
            <p:cNvSpPr>
              <a:spLocks noChangeArrowheads="1"/>
            </p:cNvSpPr>
            <p:nvPr/>
          </p:nvSpPr>
          <p:spPr bwMode="auto">
            <a:xfrm>
              <a:off x="2175" y="1114"/>
              <a:ext cx="987" cy="572"/>
            </a:xfrm>
            <a:prstGeom prst="rect">
              <a:avLst/>
            </a:prstGeom>
            <a:gradFill rotWithShape="1">
              <a:gsLst>
                <a:gs pos="0">
                  <a:srgbClr val="777AED"/>
                </a:gs>
                <a:gs pos="100000">
                  <a:schemeClr val="accent1"/>
                </a:gs>
              </a:gsLst>
              <a:lin ang="0" scaled="1"/>
            </a:gradFill>
            <a:ln w="0">
              <a:solidFill>
                <a:srgbClr val="4551E2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00" name="Line 47"/>
            <p:cNvSpPr>
              <a:spLocks noChangeShapeType="1"/>
            </p:cNvSpPr>
            <p:nvPr/>
          </p:nvSpPr>
          <p:spPr bwMode="auto">
            <a:xfrm>
              <a:off x="2175" y="1686"/>
              <a:ext cx="987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01" name="Line 48"/>
            <p:cNvSpPr>
              <a:spLocks noChangeShapeType="1"/>
            </p:cNvSpPr>
            <p:nvPr/>
          </p:nvSpPr>
          <p:spPr bwMode="auto">
            <a:xfrm flipH="1">
              <a:off x="2175" y="1437"/>
              <a:ext cx="424" cy="249"/>
            </a:xfrm>
            <a:prstGeom prst="line">
              <a:avLst/>
            </a:prstGeom>
            <a:noFill/>
            <a:ln w="0">
              <a:solidFill>
                <a:srgbClr val="00008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02" name="Line 49"/>
            <p:cNvSpPr>
              <a:spLocks noChangeShapeType="1"/>
            </p:cNvSpPr>
            <p:nvPr/>
          </p:nvSpPr>
          <p:spPr bwMode="auto">
            <a:xfrm flipH="1">
              <a:off x="3162" y="1437"/>
              <a:ext cx="424" cy="249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03" name="Line 50"/>
            <p:cNvSpPr>
              <a:spLocks noChangeShapeType="1"/>
            </p:cNvSpPr>
            <p:nvPr/>
          </p:nvSpPr>
          <p:spPr bwMode="auto">
            <a:xfrm>
              <a:off x="2599" y="1437"/>
              <a:ext cx="987" cy="1"/>
            </a:xfrm>
            <a:prstGeom prst="line">
              <a:avLst/>
            </a:prstGeom>
            <a:noFill/>
            <a:ln w="0">
              <a:solidFill>
                <a:srgbClr val="00008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04" name="Line 51"/>
            <p:cNvSpPr>
              <a:spLocks noChangeShapeType="1"/>
            </p:cNvSpPr>
            <p:nvPr/>
          </p:nvSpPr>
          <p:spPr bwMode="auto">
            <a:xfrm>
              <a:off x="2175" y="1114"/>
              <a:ext cx="987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05" name="Line 52"/>
            <p:cNvSpPr>
              <a:spLocks noChangeShapeType="1"/>
            </p:cNvSpPr>
            <p:nvPr/>
          </p:nvSpPr>
          <p:spPr bwMode="auto">
            <a:xfrm flipH="1">
              <a:off x="2175" y="865"/>
              <a:ext cx="424" cy="249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06" name="Line 53"/>
            <p:cNvSpPr>
              <a:spLocks noChangeShapeType="1"/>
            </p:cNvSpPr>
            <p:nvPr/>
          </p:nvSpPr>
          <p:spPr bwMode="auto">
            <a:xfrm flipH="1">
              <a:off x="3162" y="865"/>
              <a:ext cx="424" cy="249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07" name="Line 54"/>
            <p:cNvSpPr>
              <a:spLocks noChangeShapeType="1"/>
            </p:cNvSpPr>
            <p:nvPr/>
          </p:nvSpPr>
          <p:spPr bwMode="auto">
            <a:xfrm>
              <a:off x="2599" y="865"/>
              <a:ext cx="987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08" name="Line 55"/>
            <p:cNvSpPr>
              <a:spLocks noChangeShapeType="1"/>
            </p:cNvSpPr>
            <p:nvPr/>
          </p:nvSpPr>
          <p:spPr bwMode="auto">
            <a:xfrm>
              <a:off x="2175" y="1114"/>
              <a:ext cx="1" cy="572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09" name="Line 56"/>
            <p:cNvSpPr>
              <a:spLocks noChangeShapeType="1"/>
            </p:cNvSpPr>
            <p:nvPr/>
          </p:nvSpPr>
          <p:spPr bwMode="auto">
            <a:xfrm>
              <a:off x="2599" y="865"/>
              <a:ext cx="1" cy="572"/>
            </a:xfrm>
            <a:prstGeom prst="line">
              <a:avLst/>
            </a:prstGeom>
            <a:noFill/>
            <a:ln w="0">
              <a:solidFill>
                <a:srgbClr val="00008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10" name="Line 57"/>
            <p:cNvSpPr>
              <a:spLocks noChangeShapeType="1"/>
            </p:cNvSpPr>
            <p:nvPr/>
          </p:nvSpPr>
          <p:spPr bwMode="auto">
            <a:xfrm>
              <a:off x="3162" y="1114"/>
              <a:ext cx="1" cy="572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11" name="Line 58"/>
            <p:cNvSpPr>
              <a:spLocks noChangeShapeType="1"/>
            </p:cNvSpPr>
            <p:nvPr/>
          </p:nvSpPr>
          <p:spPr bwMode="auto">
            <a:xfrm>
              <a:off x="3586" y="865"/>
              <a:ext cx="1" cy="572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1563" name="Text Box 59"/>
          <p:cNvSpPr txBox="1">
            <a:spLocks noChangeArrowheads="1"/>
          </p:cNvSpPr>
          <p:nvPr/>
        </p:nvSpPr>
        <p:spPr bwMode="auto">
          <a:xfrm>
            <a:off x="3875088" y="2492375"/>
            <a:ext cx="165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F33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长方体</a:t>
            </a:r>
          </a:p>
        </p:txBody>
      </p:sp>
      <p:grpSp>
        <p:nvGrpSpPr>
          <p:cNvPr id="19513" name="Group 60"/>
          <p:cNvGrpSpPr/>
          <p:nvPr/>
        </p:nvGrpSpPr>
        <p:grpSpPr bwMode="auto">
          <a:xfrm>
            <a:off x="2339975" y="1868488"/>
            <a:ext cx="1439863" cy="1296987"/>
            <a:chOff x="930" y="2024"/>
            <a:chExt cx="1224" cy="1196"/>
          </a:xfrm>
        </p:grpSpPr>
        <p:sp>
          <p:nvSpPr>
            <p:cNvPr id="19514" name="AutoShape 61"/>
            <p:cNvSpPr>
              <a:spLocks noChangeAspect="1" noChangeArrowheads="1" noTextEdit="1"/>
            </p:cNvSpPr>
            <p:nvPr/>
          </p:nvSpPr>
          <p:spPr bwMode="auto">
            <a:xfrm>
              <a:off x="930" y="2024"/>
              <a:ext cx="1224" cy="1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15" name="Freeform 62"/>
            <p:cNvSpPr>
              <a:spLocks noChangeArrowheads="1"/>
            </p:cNvSpPr>
            <p:nvPr/>
          </p:nvSpPr>
          <p:spPr bwMode="auto">
            <a:xfrm>
              <a:off x="1044" y="2138"/>
              <a:ext cx="987" cy="275"/>
            </a:xfrm>
            <a:custGeom>
              <a:avLst/>
              <a:gdLst>
                <a:gd name="T0" fmla="*/ 168 w 624"/>
                <a:gd name="T1" fmla="*/ 0 h 174"/>
                <a:gd name="T2" fmla="*/ 0 w 624"/>
                <a:gd name="T3" fmla="*/ 174 h 174"/>
                <a:gd name="T4" fmla="*/ 474 w 624"/>
                <a:gd name="T5" fmla="*/ 174 h 174"/>
                <a:gd name="T6" fmla="*/ 624 w 624"/>
                <a:gd name="T7" fmla="*/ 0 h 174"/>
                <a:gd name="T8" fmla="*/ 168 w 624"/>
                <a:gd name="T9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4" h="174">
                  <a:moveTo>
                    <a:pt x="168" y="0"/>
                  </a:moveTo>
                  <a:lnTo>
                    <a:pt x="0" y="174"/>
                  </a:lnTo>
                  <a:lnTo>
                    <a:pt x="474" y="174"/>
                  </a:lnTo>
                  <a:lnTo>
                    <a:pt x="624" y="0"/>
                  </a:lnTo>
                  <a:lnTo>
                    <a:pt x="168" y="0"/>
                  </a:lnTo>
                  <a:close/>
                </a:path>
              </a:pathLst>
            </a:custGeom>
            <a:gradFill rotWithShape="1">
              <a:gsLst>
                <a:gs pos="0">
                  <a:srgbClr val="777AED"/>
                </a:gs>
                <a:gs pos="100000">
                  <a:schemeClr val="accent1"/>
                </a:gs>
              </a:gsLst>
              <a:lin ang="0" scaled="1"/>
            </a:gradFill>
            <a:ln w="0">
              <a:solidFill>
                <a:srgbClr val="4551E2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16" name="Freeform 63"/>
            <p:cNvSpPr>
              <a:spLocks noChangeArrowheads="1"/>
            </p:cNvSpPr>
            <p:nvPr/>
          </p:nvSpPr>
          <p:spPr bwMode="auto">
            <a:xfrm>
              <a:off x="1793" y="2138"/>
              <a:ext cx="247" cy="968"/>
            </a:xfrm>
            <a:custGeom>
              <a:avLst/>
              <a:gdLst>
                <a:gd name="T0" fmla="*/ 0 w 156"/>
                <a:gd name="T1" fmla="*/ 174 h 612"/>
                <a:gd name="T2" fmla="*/ 150 w 156"/>
                <a:gd name="T3" fmla="*/ 0 h 612"/>
                <a:gd name="T4" fmla="*/ 156 w 156"/>
                <a:gd name="T5" fmla="*/ 462 h 612"/>
                <a:gd name="T6" fmla="*/ 0 w 156"/>
                <a:gd name="T7" fmla="*/ 612 h 612"/>
                <a:gd name="T8" fmla="*/ 0 w 156"/>
                <a:gd name="T9" fmla="*/ 174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612">
                  <a:moveTo>
                    <a:pt x="0" y="174"/>
                  </a:moveTo>
                  <a:lnTo>
                    <a:pt x="150" y="0"/>
                  </a:lnTo>
                  <a:lnTo>
                    <a:pt x="156" y="462"/>
                  </a:lnTo>
                  <a:lnTo>
                    <a:pt x="0" y="612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777AED"/>
            </a:solidFill>
            <a:ln w="0">
              <a:solidFill>
                <a:srgbClr val="4551E2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17" name="Rectangle 64"/>
            <p:cNvSpPr>
              <a:spLocks noChangeArrowheads="1"/>
            </p:cNvSpPr>
            <p:nvPr/>
          </p:nvSpPr>
          <p:spPr bwMode="auto">
            <a:xfrm>
              <a:off x="1044" y="2413"/>
              <a:ext cx="749" cy="693"/>
            </a:xfrm>
            <a:prstGeom prst="rect">
              <a:avLst/>
            </a:prstGeom>
            <a:gradFill rotWithShape="1">
              <a:gsLst>
                <a:gs pos="0">
                  <a:srgbClr val="777AED"/>
                </a:gs>
                <a:gs pos="100000">
                  <a:schemeClr val="accent1"/>
                </a:gs>
              </a:gsLst>
              <a:lin ang="0" scaled="1"/>
            </a:gradFill>
            <a:ln w="0">
              <a:solidFill>
                <a:srgbClr val="4551E2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18" name="Line 65"/>
            <p:cNvSpPr>
              <a:spLocks noChangeShapeType="1"/>
            </p:cNvSpPr>
            <p:nvPr/>
          </p:nvSpPr>
          <p:spPr bwMode="auto">
            <a:xfrm>
              <a:off x="1310" y="2138"/>
              <a:ext cx="721" cy="1"/>
            </a:xfrm>
            <a:prstGeom prst="line">
              <a:avLst/>
            </a:prstGeom>
            <a:noFill/>
            <a:ln w="0">
              <a:solidFill>
                <a:srgbClr val="4551E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19" name="Line 66"/>
            <p:cNvSpPr>
              <a:spLocks noChangeShapeType="1"/>
            </p:cNvSpPr>
            <p:nvPr/>
          </p:nvSpPr>
          <p:spPr bwMode="auto">
            <a:xfrm flipH="1">
              <a:off x="1044" y="2138"/>
              <a:ext cx="266" cy="275"/>
            </a:xfrm>
            <a:prstGeom prst="line">
              <a:avLst/>
            </a:prstGeom>
            <a:noFill/>
            <a:ln w="0">
              <a:solidFill>
                <a:srgbClr val="4551E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20" name="Line 67"/>
            <p:cNvSpPr>
              <a:spLocks noChangeShapeType="1"/>
            </p:cNvSpPr>
            <p:nvPr/>
          </p:nvSpPr>
          <p:spPr bwMode="auto">
            <a:xfrm>
              <a:off x="1044" y="2413"/>
              <a:ext cx="749" cy="2"/>
            </a:xfrm>
            <a:prstGeom prst="line">
              <a:avLst/>
            </a:prstGeom>
            <a:noFill/>
            <a:ln w="0">
              <a:solidFill>
                <a:srgbClr val="4551E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21" name="Line 68"/>
            <p:cNvSpPr>
              <a:spLocks noChangeShapeType="1"/>
            </p:cNvSpPr>
            <p:nvPr/>
          </p:nvSpPr>
          <p:spPr bwMode="auto">
            <a:xfrm flipH="1">
              <a:off x="1793" y="2138"/>
              <a:ext cx="238" cy="275"/>
            </a:xfrm>
            <a:prstGeom prst="line">
              <a:avLst/>
            </a:prstGeom>
            <a:noFill/>
            <a:ln w="0">
              <a:solidFill>
                <a:srgbClr val="4551E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22" name="Line 69"/>
            <p:cNvSpPr>
              <a:spLocks noChangeShapeType="1"/>
            </p:cNvSpPr>
            <p:nvPr/>
          </p:nvSpPr>
          <p:spPr bwMode="auto">
            <a:xfrm>
              <a:off x="1793" y="2413"/>
              <a:ext cx="2" cy="693"/>
            </a:xfrm>
            <a:prstGeom prst="line">
              <a:avLst/>
            </a:prstGeom>
            <a:noFill/>
            <a:ln w="0">
              <a:solidFill>
                <a:srgbClr val="4551E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23" name="Line 70"/>
            <p:cNvSpPr>
              <a:spLocks noChangeShapeType="1"/>
            </p:cNvSpPr>
            <p:nvPr/>
          </p:nvSpPr>
          <p:spPr bwMode="auto">
            <a:xfrm flipH="1">
              <a:off x="1793" y="2869"/>
              <a:ext cx="247" cy="237"/>
            </a:xfrm>
            <a:prstGeom prst="line">
              <a:avLst/>
            </a:prstGeom>
            <a:noFill/>
            <a:ln w="0">
              <a:solidFill>
                <a:srgbClr val="4551E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24" name="Line 71"/>
            <p:cNvSpPr>
              <a:spLocks noChangeShapeType="1"/>
            </p:cNvSpPr>
            <p:nvPr/>
          </p:nvSpPr>
          <p:spPr bwMode="auto">
            <a:xfrm>
              <a:off x="2031" y="2138"/>
              <a:ext cx="9" cy="731"/>
            </a:xfrm>
            <a:prstGeom prst="line">
              <a:avLst/>
            </a:prstGeom>
            <a:noFill/>
            <a:ln w="0">
              <a:solidFill>
                <a:srgbClr val="4551E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25" name="Line 72"/>
            <p:cNvSpPr>
              <a:spLocks noChangeShapeType="1"/>
            </p:cNvSpPr>
            <p:nvPr/>
          </p:nvSpPr>
          <p:spPr bwMode="auto">
            <a:xfrm>
              <a:off x="1044" y="2413"/>
              <a:ext cx="1" cy="693"/>
            </a:xfrm>
            <a:prstGeom prst="line">
              <a:avLst/>
            </a:prstGeom>
            <a:noFill/>
            <a:ln w="0">
              <a:solidFill>
                <a:srgbClr val="4551E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26" name="Line 73"/>
            <p:cNvSpPr>
              <a:spLocks noChangeShapeType="1"/>
            </p:cNvSpPr>
            <p:nvPr/>
          </p:nvSpPr>
          <p:spPr bwMode="auto">
            <a:xfrm>
              <a:off x="1044" y="3106"/>
              <a:ext cx="749" cy="2"/>
            </a:xfrm>
            <a:prstGeom prst="line">
              <a:avLst/>
            </a:prstGeom>
            <a:noFill/>
            <a:ln w="0">
              <a:solidFill>
                <a:srgbClr val="4551E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27" name="Line 74"/>
            <p:cNvSpPr>
              <a:spLocks noChangeShapeType="1"/>
            </p:cNvSpPr>
            <p:nvPr/>
          </p:nvSpPr>
          <p:spPr bwMode="auto">
            <a:xfrm>
              <a:off x="1310" y="2138"/>
              <a:ext cx="1" cy="731"/>
            </a:xfrm>
            <a:prstGeom prst="line">
              <a:avLst/>
            </a:prstGeom>
            <a:noFill/>
            <a:ln w="0">
              <a:solidFill>
                <a:srgbClr val="4551E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28" name="Line 75"/>
            <p:cNvSpPr>
              <a:spLocks noChangeShapeType="1"/>
            </p:cNvSpPr>
            <p:nvPr/>
          </p:nvSpPr>
          <p:spPr bwMode="auto">
            <a:xfrm flipH="1">
              <a:off x="1044" y="2869"/>
              <a:ext cx="266" cy="237"/>
            </a:xfrm>
            <a:prstGeom prst="line">
              <a:avLst/>
            </a:prstGeom>
            <a:noFill/>
            <a:ln w="0">
              <a:solidFill>
                <a:srgbClr val="4551E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29" name="Line 76"/>
            <p:cNvSpPr>
              <a:spLocks noChangeShapeType="1"/>
            </p:cNvSpPr>
            <p:nvPr/>
          </p:nvSpPr>
          <p:spPr bwMode="auto">
            <a:xfrm>
              <a:off x="1310" y="2869"/>
              <a:ext cx="730" cy="1"/>
            </a:xfrm>
            <a:prstGeom prst="line">
              <a:avLst/>
            </a:prstGeom>
            <a:noFill/>
            <a:ln w="0">
              <a:solidFill>
                <a:srgbClr val="4551E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1581" name="Text Box 77"/>
          <p:cNvSpPr txBox="1">
            <a:spLocks noChangeArrowheads="1"/>
          </p:cNvSpPr>
          <p:nvPr/>
        </p:nvSpPr>
        <p:spPr bwMode="auto">
          <a:xfrm>
            <a:off x="2339975" y="2492375"/>
            <a:ext cx="165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F33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正方体</a:t>
            </a:r>
          </a:p>
        </p:txBody>
      </p:sp>
      <p:pic>
        <p:nvPicPr>
          <p:cNvPr id="2" name="图片 1" descr="a6f1c6d011ec3eb8-e39f04a81d9a2c55-2c23bbb17b310430100b442f093a92cf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379788" y="98425"/>
            <a:ext cx="1863725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79937a3ab481226cb31f7ca89c76eac0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846513" y="4645025"/>
            <a:ext cx="1452562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  <p:sndAc>
      <p:stSnd>
        <p:snd r:embed="rId2" name="铃声1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2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3" grpId="0"/>
      <p:bldP spid="21544" grpId="0"/>
      <p:bldP spid="21545" grpId="0"/>
      <p:bldP spid="21563" grpId="0"/>
      <p:bldP spid="215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2"/>
          <p:cNvSpPr txBox="1">
            <a:spLocks noChangeArrowheads="1"/>
          </p:cNvSpPr>
          <p:nvPr/>
        </p:nvSpPr>
        <p:spPr bwMode="auto">
          <a:xfrm>
            <a:off x="0" y="684213"/>
            <a:ext cx="93964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问题3：你能把下列几何图形分成两类吗?并要说出理由.</a:t>
            </a:r>
            <a:r>
              <a:rPr lang="en-US" altLang="zh-CN">
                <a:solidFill>
                  <a:srgbClr val="33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7391400" y="42672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宋体" panose="02010600030101010101" pitchFamily="2" charset="-122"/>
              </a:rPr>
              <a:t>(1), (2)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156325" y="5661025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宋体" panose="02010600030101010101" pitchFamily="2" charset="-122"/>
              </a:rPr>
              <a:t>(3),(4),(5),(6)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057400" y="43434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F3300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立体图形</a:t>
            </a:r>
            <a:r>
              <a:rPr lang="en-US" altLang="zh-CN" sz="2400">
                <a:solidFill>
                  <a:srgbClr val="FF3300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: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2051050" y="5157788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F3300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平面图形</a:t>
            </a:r>
            <a:r>
              <a:rPr lang="en-US" altLang="zh-CN" sz="2400">
                <a:solidFill>
                  <a:srgbClr val="FF3300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: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505200" y="434340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000000"/>
                </a:solidFill>
                <a:latin typeface="Verdana" panose="020B0604030504040204" pitchFamily="34" charset="0"/>
              </a:rPr>
              <a:t>各个部分不在同一个平面内</a:t>
            </a:r>
            <a:r>
              <a:rPr lang="en-US" altLang="zh-CN" sz="2400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3505200" y="5229225"/>
            <a:ext cx="563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000000"/>
                </a:solidFill>
                <a:latin typeface="Verdana" panose="020B0604030504040204" pitchFamily="34" charset="0"/>
              </a:rPr>
              <a:t>各个部分都在同一个平面内</a:t>
            </a:r>
            <a:r>
              <a:rPr lang="en-US" altLang="zh-CN" sz="2400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</a:p>
        </p:txBody>
      </p:sp>
      <p:grpSp>
        <p:nvGrpSpPr>
          <p:cNvPr id="2" name="Group 9"/>
          <p:cNvGrpSpPr/>
          <p:nvPr/>
        </p:nvGrpSpPr>
        <p:grpSpPr bwMode="auto">
          <a:xfrm>
            <a:off x="4953000" y="4724400"/>
            <a:ext cx="1524000" cy="76200"/>
            <a:chOff x="2208" y="2496"/>
            <a:chExt cx="960" cy="48"/>
          </a:xfrm>
        </p:grpSpPr>
        <p:sp>
          <p:nvSpPr>
            <p:cNvPr id="20489" name="Oval 10"/>
            <p:cNvSpPr>
              <a:spLocks noChangeArrowheads="1"/>
            </p:cNvSpPr>
            <p:nvPr/>
          </p:nvSpPr>
          <p:spPr bwMode="auto">
            <a:xfrm>
              <a:off x="2208" y="249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490" name="Oval 11"/>
            <p:cNvSpPr>
              <a:spLocks noChangeArrowheads="1"/>
            </p:cNvSpPr>
            <p:nvPr/>
          </p:nvSpPr>
          <p:spPr bwMode="auto">
            <a:xfrm>
              <a:off x="2400" y="249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491" name="Oval 12"/>
            <p:cNvSpPr>
              <a:spLocks noChangeArrowheads="1"/>
            </p:cNvSpPr>
            <p:nvPr/>
          </p:nvSpPr>
          <p:spPr bwMode="auto">
            <a:xfrm>
              <a:off x="2640" y="249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492" name="Oval 13"/>
            <p:cNvSpPr>
              <a:spLocks noChangeArrowheads="1"/>
            </p:cNvSpPr>
            <p:nvPr/>
          </p:nvSpPr>
          <p:spPr bwMode="auto">
            <a:xfrm>
              <a:off x="2880" y="249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493" name="Oval 14"/>
            <p:cNvSpPr>
              <a:spLocks noChangeArrowheads="1"/>
            </p:cNvSpPr>
            <p:nvPr/>
          </p:nvSpPr>
          <p:spPr bwMode="auto">
            <a:xfrm>
              <a:off x="3120" y="249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" name="Group 15"/>
          <p:cNvGrpSpPr/>
          <p:nvPr/>
        </p:nvGrpSpPr>
        <p:grpSpPr bwMode="auto">
          <a:xfrm>
            <a:off x="4932363" y="5661025"/>
            <a:ext cx="1524000" cy="76200"/>
            <a:chOff x="2208" y="2496"/>
            <a:chExt cx="960" cy="48"/>
          </a:xfrm>
        </p:grpSpPr>
        <p:sp>
          <p:nvSpPr>
            <p:cNvPr id="20495" name="Oval 16"/>
            <p:cNvSpPr>
              <a:spLocks noChangeArrowheads="1"/>
            </p:cNvSpPr>
            <p:nvPr/>
          </p:nvSpPr>
          <p:spPr bwMode="auto">
            <a:xfrm>
              <a:off x="2208" y="249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496" name="Oval 17"/>
            <p:cNvSpPr>
              <a:spLocks noChangeArrowheads="1"/>
            </p:cNvSpPr>
            <p:nvPr/>
          </p:nvSpPr>
          <p:spPr bwMode="auto">
            <a:xfrm>
              <a:off x="2400" y="249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497" name="Oval 18"/>
            <p:cNvSpPr>
              <a:spLocks noChangeArrowheads="1"/>
            </p:cNvSpPr>
            <p:nvPr/>
          </p:nvSpPr>
          <p:spPr bwMode="auto">
            <a:xfrm>
              <a:off x="2640" y="249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498" name="Oval 19"/>
            <p:cNvSpPr>
              <a:spLocks noChangeArrowheads="1"/>
            </p:cNvSpPr>
            <p:nvPr/>
          </p:nvSpPr>
          <p:spPr bwMode="auto">
            <a:xfrm>
              <a:off x="2880" y="249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499" name="Oval 20"/>
            <p:cNvSpPr>
              <a:spLocks noChangeArrowheads="1"/>
            </p:cNvSpPr>
            <p:nvPr/>
          </p:nvSpPr>
          <p:spPr bwMode="auto">
            <a:xfrm>
              <a:off x="3120" y="249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0500" name="Group 21"/>
          <p:cNvGrpSpPr/>
          <p:nvPr/>
        </p:nvGrpSpPr>
        <p:grpSpPr bwMode="auto">
          <a:xfrm>
            <a:off x="611188" y="1412875"/>
            <a:ext cx="8229600" cy="2093913"/>
            <a:chOff x="385" y="890"/>
            <a:chExt cx="5184" cy="1319"/>
          </a:xfrm>
        </p:grpSpPr>
        <p:sp>
          <p:nvSpPr>
            <p:cNvPr id="20501" name="Text Box 22"/>
            <p:cNvSpPr txBox="1">
              <a:spLocks noChangeArrowheads="1"/>
            </p:cNvSpPr>
            <p:nvPr/>
          </p:nvSpPr>
          <p:spPr bwMode="auto">
            <a:xfrm>
              <a:off x="385" y="1979"/>
              <a:ext cx="518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800" b="0">
                  <a:latin typeface="宋体" panose="02010600030101010101" pitchFamily="2" charset="-122"/>
                  <a:ea typeface="楷体" panose="02010609060101010101" pitchFamily="49" charset="-122"/>
                </a:rPr>
                <a:t>(1)          (2)          (3)          (4)        (5)        (6)</a:t>
              </a:r>
            </a:p>
          </p:txBody>
        </p:sp>
        <p:sp>
          <p:nvSpPr>
            <p:cNvPr id="20502" name="Line 23"/>
            <p:cNvSpPr>
              <a:spLocks noChangeShapeType="1"/>
            </p:cNvSpPr>
            <p:nvPr/>
          </p:nvSpPr>
          <p:spPr bwMode="auto">
            <a:xfrm flipV="1">
              <a:off x="3065" y="890"/>
              <a:ext cx="480" cy="7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3" name="AutoShape 24"/>
            <p:cNvSpPr>
              <a:spLocks noChangeArrowheads="1"/>
            </p:cNvSpPr>
            <p:nvPr/>
          </p:nvSpPr>
          <p:spPr bwMode="auto">
            <a:xfrm>
              <a:off x="2249" y="1082"/>
              <a:ext cx="432" cy="62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504" name="Oval 25"/>
            <p:cNvSpPr>
              <a:spLocks noChangeArrowheads="1"/>
            </p:cNvSpPr>
            <p:nvPr/>
          </p:nvSpPr>
          <p:spPr bwMode="auto">
            <a:xfrm>
              <a:off x="3833" y="890"/>
              <a:ext cx="624" cy="59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505" name="AutoShape 26"/>
            <p:cNvSpPr>
              <a:spLocks noChangeArrowheads="1"/>
            </p:cNvSpPr>
            <p:nvPr/>
          </p:nvSpPr>
          <p:spPr bwMode="auto">
            <a:xfrm>
              <a:off x="4937" y="1226"/>
              <a:ext cx="48" cy="47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0506" name="Group 27"/>
          <p:cNvGrpSpPr/>
          <p:nvPr/>
        </p:nvGrpSpPr>
        <p:grpSpPr bwMode="auto">
          <a:xfrm>
            <a:off x="620713" y="1557338"/>
            <a:ext cx="2497137" cy="1970087"/>
            <a:chOff x="391" y="981"/>
            <a:chExt cx="1573" cy="1241"/>
          </a:xfrm>
        </p:grpSpPr>
        <p:sp>
          <p:nvSpPr>
            <p:cNvPr id="20507" name="AutoShape 28"/>
            <p:cNvSpPr>
              <a:spLocks noChangeArrowheads="1"/>
            </p:cNvSpPr>
            <p:nvPr/>
          </p:nvSpPr>
          <p:spPr bwMode="auto">
            <a:xfrm>
              <a:off x="431" y="1034"/>
              <a:ext cx="528" cy="736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0508" name="Group 29"/>
            <p:cNvGrpSpPr/>
            <p:nvPr/>
          </p:nvGrpSpPr>
          <p:grpSpPr bwMode="auto">
            <a:xfrm>
              <a:off x="1292" y="981"/>
              <a:ext cx="672" cy="676"/>
              <a:chOff x="3312" y="960"/>
              <a:chExt cx="672" cy="676"/>
            </a:xfrm>
          </p:grpSpPr>
          <p:grpSp>
            <p:nvGrpSpPr>
              <p:cNvPr id="20509" name="Group 30"/>
              <p:cNvGrpSpPr/>
              <p:nvPr/>
            </p:nvGrpSpPr>
            <p:grpSpPr bwMode="auto">
              <a:xfrm>
                <a:off x="3312" y="960"/>
                <a:ext cx="672" cy="676"/>
                <a:chOff x="4656" y="768"/>
                <a:chExt cx="672" cy="676"/>
              </a:xfrm>
            </p:grpSpPr>
            <p:sp>
              <p:nvSpPr>
                <p:cNvPr id="20510" name="Oval 31"/>
                <p:cNvSpPr>
                  <a:spLocks noChangeArrowheads="1"/>
                </p:cNvSpPr>
                <p:nvPr/>
              </p:nvSpPr>
              <p:spPr bwMode="auto">
                <a:xfrm>
                  <a:off x="4657" y="768"/>
                  <a:ext cx="671" cy="67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511" name="Arc 32"/>
                <p:cNvSpPr>
                  <a:spLocks noChangeArrowheads="1"/>
                </p:cNvSpPr>
                <p:nvPr/>
              </p:nvSpPr>
              <p:spPr bwMode="auto">
                <a:xfrm flipH="1">
                  <a:off x="4896" y="768"/>
                  <a:ext cx="118" cy="676"/>
                </a:xfrm>
                <a:custGeom>
                  <a:avLst/>
                  <a:gdLst>
                    <a:gd name="T0" fmla="*/ 1627 w 23228"/>
                    <a:gd name="T1" fmla="*/ 0 h 43200"/>
                    <a:gd name="T2" fmla="*/ 23228 w 23228"/>
                    <a:gd name="T3" fmla="*/ 21600 h 43200"/>
                    <a:gd name="T4" fmla="*/ 1628 w 23228"/>
                    <a:gd name="T5" fmla="*/ 43200 h 43200"/>
                    <a:gd name="T6" fmla="*/ 0 w 23228"/>
                    <a:gd name="T7" fmla="*/ 43138 h 43200"/>
                    <a:gd name="T8" fmla="*/ 1627 w 23228"/>
                    <a:gd name="T9" fmla="*/ 0 h 43200"/>
                    <a:gd name="T10" fmla="*/ 23228 w 23228"/>
                    <a:gd name="T11" fmla="*/ 21600 h 43200"/>
                    <a:gd name="T12" fmla="*/ 1628 w 23228"/>
                    <a:gd name="T13" fmla="*/ 43200 h 43200"/>
                    <a:gd name="T14" fmla="*/ 0 w 23228"/>
                    <a:gd name="T15" fmla="*/ 43138 h 43200"/>
                    <a:gd name="T16" fmla="*/ 1628 w 23228"/>
                    <a:gd name="T17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228" h="43200" fill="none">
                      <a:moveTo>
                        <a:pt x="1627" y="0"/>
                      </a:moveTo>
                      <a:cubicBezTo>
                        <a:pt x="13557" y="0"/>
                        <a:pt x="23228" y="9670"/>
                        <a:pt x="23228" y="21600"/>
                      </a:cubicBezTo>
                      <a:cubicBezTo>
                        <a:pt x="23228" y="33529"/>
                        <a:pt x="13557" y="43200"/>
                        <a:pt x="1628" y="43200"/>
                      </a:cubicBezTo>
                      <a:cubicBezTo>
                        <a:pt x="1084" y="43200"/>
                        <a:pt x="541" y="43179"/>
                        <a:pt x="0" y="43138"/>
                      </a:cubicBezTo>
                    </a:path>
                    <a:path w="23228" h="43200" stroke="0">
                      <a:moveTo>
                        <a:pt x="1627" y="0"/>
                      </a:moveTo>
                      <a:cubicBezTo>
                        <a:pt x="13557" y="0"/>
                        <a:pt x="23228" y="9670"/>
                        <a:pt x="23228" y="21600"/>
                      </a:cubicBezTo>
                      <a:cubicBezTo>
                        <a:pt x="23228" y="33529"/>
                        <a:pt x="13557" y="43200"/>
                        <a:pt x="1628" y="43200"/>
                      </a:cubicBezTo>
                      <a:cubicBezTo>
                        <a:pt x="1084" y="43200"/>
                        <a:pt x="541" y="43179"/>
                        <a:pt x="0" y="43138"/>
                      </a:cubicBezTo>
                      <a:lnTo>
                        <a:pt x="1628" y="216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512" name="Arc 33"/>
                <p:cNvSpPr>
                  <a:spLocks noChangeArrowheads="1"/>
                </p:cNvSpPr>
                <p:nvPr/>
              </p:nvSpPr>
              <p:spPr bwMode="auto">
                <a:xfrm rot="-5400000">
                  <a:off x="4929" y="727"/>
                  <a:ext cx="118" cy="671"/>
                </a:xfrm>
                <a:custGeom>
                  <a:avLst/>
                  <a:gdLst>
                    <a:gd name="T0" fmla="*/ 1627 w 23228"/>
                    <a:gd name="T1" fmla="*/ 0 h 43200"/>
                    <a:gd name="T2" fmla="*/ 23228 w 23228"/>
                    <a:gd name="T3" fmla="*/ 21600 h 43200"/>
                    <a:gd name="T4" fmla="*/ 1628 w 23228"/>
                    <a:gd name="T5" fmla="*/ 43200 h 43200"/>
                    <a:gd name="T6" fmla="*/ 0 w 23228"/>
                    <a:gd name="T7" fmla="*/ 43138 h 43200"/>
                    <a:gd name="T8" fmla="*/ 1627 w 23228"/>
                    <a:gd name="T9" fmla="*/ 0 h 43200"/>
                    <a:gd name="T10" fmla="*/ 23228 w 23228"/>
                    <a:gd name="T11" fmla="*/ 21600 h 43200"/>
                    <a:gd name="T12" fmla="*/ 1628 w 23228"/>
                    <a:gd name="T13" fmla="*/ 43200 h 43200"/>
                    <a:gd name="T14" fmla="*/ 0 w 23228"/>
                    <a:gd name="T15" fmla="*/ 43138 h 43200"/>
                    <a:gd name="T16" fmla="*/ 1628 w 23228"/>
                    <a:gd name="T17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228" h="43200" fill="none">
                      <a:moveTo>
                        <a:pt x="1627" y="0"/>
                      </a:moveTo>
                      <a:cubicBezTo>
                        <a:pt x="13557" y="0"/>
                        <a:pt x="23228" y="9670"/>
                        <a:pt x="23228" y="21600"/>
                      </a:cubicBezTo>
                      <a:cubicBezTo>
                        <a:pt x="23228" y="33529"/>
                        <a:pt x="13557" y="43200"/>
                        <a:pt x="1628" y="43200"/>
                      </a:cubicBezTo>
                      <a:cubicBezTo>
                        <a:pt x="1084" y="43200"/>
                        <a:pt x="541" y="43179"/>
                        <a:pt x="0" y="43138"/>
                      </a:cubicBezTo>
                    </a:path>
                    <a:path w="23228" h="43200" stroke="0">
                      <a:moveTo>
                        <a:pt x="1627" y="0"/>
                      </a:moveTo>
                      <a:cubicBezTo>
                        <a:pt x="13557" y="0"/>
                        <a:pt x="23228" y="9670"/>
                        <a:pt x="23228" y="21600"/>
                      </a:cubicBezTo>
                      <a:cubicBezTo>
                        <a:pt x="23228" y="33529"/>
                        <a:pt x="13557" y="43200"/>
                        <a:pt x="1628" y="43200"/>
                      </a:cubicBezTo>
                      <a:cubicBezTo>
                        <a:pt x="1084" y="43200"/>
                        <a:pt x="541" y="43179"/>
                        <a:pt x="0" y="43138"/>
                      </a:cubicBezTo>
                      <a:lnTo>
                        <a:pt x="1628" y="216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0513" name="Group 34"/>
              <p:cNvGrpSpPr/>
              <p:nvPr/>
            </p:nvGrpSpPr>
            <p:grpSpPr bwMode="auto">
              <a:xfrm>
                <a:off x="3312" y="960"/>
                <a:ext cx="671" cy="676"/>
                <a:chOff x="4656" y="768"/>
                <a:chExt cx="671" cy="676"/>
              </a:xfrm>
            </p:grpSpPr>
            <p:sp>
              <p:nvSpPr>
                <p:cNvPr id="20514" name="Arc 35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4932" y="828"/>
                  <a:ext cx="119" cy="671"/>
                </a:xfrm>
                <a:custGeom>
                  <a:avLst/>
                  <a:gdLst>
                    <a:gd name="T0" fmla="*/ 4358 w 25959"/>
                    <a:gd name="T1" fmla="*/ 0 h 43200"/>
                    <a:gd name="T2" fmla="*/ 25959 w 25959"/>
                    <a:gd name="T3" fmla="*/ 21600 h 43200"/>
                    <a:gd name="T4" fmla="*/ 4359 w 25959"/>
                    <a:gd name="T5" fmla="*/ 43200 h 43200"/>
                    <a:gd name="T6" fmla="*/ 0 w 25959"/>
                    <a:gd name="T7" fmla="*/ 42755 h 43200"/>
                    <a:gd name="T8" fmla="*/ 4358 w 25959"/>
                    <a:gd name="T9" fmla="*/ 0 h 43200"/>
                    <a:gd name="T10" fmla="*/ 25959 w 25959"/>
                    <a:gd name="T11" fmla="*/ 21600 h 43200"/>
                    <a:gd name="T12" fmla="*/ 4359 w 25959"/>
                    <a:gd name="T13" fmla="*/ 43200 h 43200"/>
                    <a:gd name="T14" fmla="*/ 0 w 25959"/>
                    <a:gd name="T15" fmla="*/ 42755 h 43200"/>
                    <a:gd name="T16" fmla="*/ 4359 w 25959"/>
                    <a:gd name="T17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959" h="43200" fill="none">
                      <a:moveTo>
                        <a:pt x="4358" y="0"/>
                      </a:moveTo>
                      <a:cubicBezTo>
                        <a:pt x="16288" y="0"/>
                        <a:pt x="25959" y="9670"/>
                        <a:pt x="25959" y="21600"/>
                      </a:cubicBezTo>
                      <a:cubicBezTo>
                        <a:pt x="25959" y="33529"/>
                        <a:pt x="16288" y="43200"/>
                        <a:pt x="4359" y="43200"/>
                      </a:cubicBezTo>
                      <a:cubicBezTo>
                        <a:pt x="2894" y="43200"/>
                        <a:pt x="1434" y="43051"/>
                        <a:pt x="0" y="42755"/>
                      </a:cubicBezTo>
                    </a:path>
                    <a:path w="25959" h="43200" stroke="0">
                      <a:moveTo>
                        <a:pt x="4358" y="0"/>
                      </a:moveTo>
                      <a:cubicBezTo>
                        <a:pt x="16288" y="0"/>
                        <a:pt x="25959" y="9670"/>
                        <a:pt x="25959" y="21600"/>
                      </a:cubicBezTo>
                      <a:cubicBezTo>
                        <a:pt x="25959" y="33529"/>
                        <a:pt x="16288" y="43200"/>
                        <a:pt x="4359" y="43200"/>
                      </a:cubicBezTo>
                      <a:cubicBezTo>
                        <a:pt x="2894" y="43200"/>
                        <a:pt x="1434" y="43051"/>
                        <a:pt x="0" y="42755"/>
                      </a:cubicBezTo>
                      <a:lnTo>
                        <a:pt x="4359" y="216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515" name="Arc 36"/>
                <p:cNvSpPr>
                  <a:spLocks noChangeArrowheads="1"/>
                </p:cNvSpPr>
                <p:nvPr/>
              </p:nvSpPr>
              <p:spPr bwMode="auto">
                <a:xfrm rot="-5400000">
                  <a:off x="4929" y="727"/>
                  <a:ext cx="118" cy="671"/>
                </a:xfrm>
                <a:custGeom>
                  <a:avLst/>
                  <a:gdLst>
                    <a:gd name="T0" fmla="*/ 1627 w 23228"/>
                    <a:gd name="T1" fmla="*/ 0 h 43200"/>
                    <a:gd name="T2" fmla="*/ 23228 w 23228"/>
                    <a:gd name="T3" fmla="*/ 21600 h 43200"/>
                    <a:gd name="T4" fmla="*/ 1628 w 23228"/>
                    <a:gd name="T5" fmla="*/ 43200 h 43200"/>
                    <a:gd name="T6" fmla="*/ 0 w 23228"/>
                    <a:gd name="T7" fmla="*/ 43138 h 43200"/>
                    <a:gd name="T8" fmla="*/ 1627 w 23228"/>
                    <a:gd name="T9" fmla="*/ 0 h 43200"/>
                    <a:gd name="T10" fmla="*/ 23228 w 23228"/>
                    <a:gd name="T11" fmla="*/ 21600 h 43200"/>
                    <a:gd name="T12" fmla="*/ 1628 w 23228"/>
                    <a:gd name="T13" fmla="*/ 43200 h 43200"/>
                    <a:gd name="T14" fmla="*/ 0 w 23228"/>
                    <a:gd name="T15" fmla="*/ 43138 h 43200"/>
                    <a:gd name="T16" fmla="*/ 1628 w 23228"/>
                    <a:gd name="T17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228" h="43200" fill="none">
                      <a:moveTo>
                        <a:pt x="1627" y="0"/>
                      </a:moveTo>
                      <a:cubicBezTo>
                        <a:pt x="13557" y="0"/>
                        <a:pt x="23228" y="9670"/>
                        <a:pt x="23228" y="21600"/>
                      </a:cubicBezTo>
                      <a:cubicBezTo>
                        <a:pt x="23228" y="33529"/>
                        <a:pt x="13557" y="43200"/>
                        <a:pt x="1628" y="43200"/>
                      </a:cubicBezTo>
                      <a:cubicBezTo>
                        <a:pt x="1084" y="43200"/>
                        <a:pt x="541" y="43179"/>
                        <a:pt x="0" y="43138"/>
                      </a:cubicBezTo>
                    </a:path>
                    <a:path w="23228" h="43200" stroke="0">
                      <a:moveTo>
                        <a:pt x="1627" y="0"/>
                      </a:moveTo>
                      <a:cubicBezTo>
                        <a:pt x="13557" y="0"/>
                        <a:pt x="23228" y="9670"/>
                        <a:pt x="23228" y="21600"/>
                      </a:cubicBezTo>
                      <a:cubicBezTo>
                        <a:pt x="23228" y="33529"/>
                        <a:pt x="13557" y="43200"/>
                        <a:pt x="1628" y="43200"/>
                      </a:cubicBezTo>
                      <a:cubicBezTo>
                        <a:pt x="1084" y="43200"/>
                        <a:pt x="541" y="43179"/>
                        <a:pt x="0" y="43138"/>
                      </a:cubicBezTo>
                      <a:lnTo>
                        <a:pt x="1628" y="216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516" name="Arc 37"/>
                <p:cNvSpPr>
                  <a:spLocks noChangeArrowheads="1"/>
                </p:cNvSpPr>
                <p:nvPr/>
              </p:nvSpPr>
              <p:spPr bwMode="auto">
                <a:xfrm flipH="1">
                  <a:off x="4896" y="768"/>
                  <a:ext cx="118" cy="676"/>
                </a:xfrm>
                <a:custGeom>
                  <a:avLst/>
                  <a:gdLst>
                    <a:gd name="T0" fmla="*/ 1627 w 23228"/>
                    <a:gd name="T1" fmla="*/ 0 h 43200"/>
                    <a:gd name="T2" fmla="*/ 23228 w 23228"/>
                    <a:gd name="T3" fmla="*/ 21600 h 43200"/>
                    <a:gd name="T4" fmla="*/ 1628 w 23228"/>
                    <a:gd name="T5" fmla="*/ 43200 h 43200"/>
                    <a:gd name="T6" fmla="*/ 0 w 23228"/>
                    <a:gd name="T7" fmla="*/ 43138 h 43200"/>
                    <a:gd name="T8" fmla="*/ 1627 w 23228"/>
                    <a:gd name="T9" fmla="*/ 0 h 43200"/>
                    <a:gd name="T10" fmla="*/ 23228 w 23228"/>
                    <a:gd name="T11" fmla="*/ 21600 h 43200"/>
                    <a:gd name="T12" fmla="*/ 1628 w 23228"/>
                    <a:gd name="T13" fmla="*/ 43200 h 43200"/>
                    <a:gd name="T14" fmla="*/ 0 w 23228"/>
                    <a:gd name="T15" fmla="*/ 43138 h 43200"/>
                    <a:gd name="T16" fmla="*/ 1628 w 23228"/>
                    <a:gd name="T17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228" h="43200" fill="none">
                      <a:moveTo>
                        <a:pt x="1627" y="0"/>
                      </a:moveTo>
                      <a:cubicBezTo>
                        <a:pt x="13557" y="0"/>
                        <a:pt x="23228" y="9670"/>
                        <a:pt x="23228" y="21600"/>
                      </a:cubicBezTo>
                      <a:cubicBezTo>
                        <a:pt x="23228" y="33529"/>
                        <a:pt x="13557" y="43200"/>
                        <a:pt x="1628" y="43200"/>
                      </a:cubicBezTo>
                      <a:cubicBezTo>
                        <a:pt x="1084" y="43200"/>
                        <a:pt x="541" y="43179"/>
                        <a:pt x="0" y="43138"/>
                      </a:cubicBezTo>
                    </a:path>
                    <a:path w="23228" h="43200" stroke="0">
                      <a:moveTo>
                        <a:pt x="1627" y="0"/>
                      </a:moveTo>
                      <a:cubicBezTo>
                        <a:pt x="13557" y="0"/>
                        <a:pt x="23228" y="9670"/>
                        <a:pt x="23228" y="21600"/>
                      </a:cubicBezTo>
                      <a:cubicBezTo>
                        <a:pt x="23228" y="33529"/>
                        <a:pt x="13557" y="43200"/>
                        <a:pt x="1628" y="43200"/>
                      </a:cubicBezTo>
                      <a:cubicBezTo>
                        <a:pt x="1084" y="43200"/>
                        <a:pt x="541" y="43179"/>
                        <a:pt x="0" y="43138"/>
                      </a:cubicBezTo>
                      <a:lnTo>
                        <a:pt x="1628" y="216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517" name="Arc 38"/>
                <p:cNvSpPr>
                  <a:spLocks noChangeArrowheads="1"/>
                </p:cNvSpPr>
                <p:nvPr/>
              </p:nvSpPr>
              <p:spPr bwMode="auto">
                <a:xfrm>
                  <a:off x="4992" y="768"/>
                  <a:ext cx="106" cy="676"/>
                </a:xfrm>
                <a:custGeom>
                  <a:avLst/>
                  <a:gdLst>
                    <a:gd name="T0" fmla="*/ 1528 w 23129"/>
                    <a:gd name="T1" fmla="*/ 0 h 43200"/>
                    <a:gd name="T2" fmla="*/ 23129 w 23129"/>
                    <a:gd name="T3" fmla="*/ 21600 h 43200"/>
                    <a:gd name="T4" fmla="*/ 1529 w 23129"/>
                    <a:gd name="T5" fmla="*/ 43200 h 43200"/>
                    <a:gd name="T6" fmla="*/ 0 w 23129"/>
                    <a:gd name="T7" fmla="*/ 43145 h 43200"/>
                    <a:gd name="T8" fmla="*/ 1528 w 23129"/>
                    <a:gd name="T9" fmla="*/ 0 h 43200"/>
                    <a:gd name="T10" fmla="*/ 23129 w 23129"/>
                    <a:gd name="T11" fmla="*/ 21600 h 43200"/>
                    <a:gd name="T12" fmla="*/ 1529 w 23129"/>
                    <a:gd name="T13" fmla="*/ 43200 h 43200"/>
                    <a:gd name="T14" fmla="*/ 0 w 23129"/>
                    <a:gd name="T15" fmla="*/ 43145 h 43200"/>
                    <a:gd name="T16" fmla="*/ 1529 w 23129"/>
                    <a:gd name="T17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129" h="43200" fill="none">
                      <a:moveTo>
                        <a:pt x="1528" y="0"/>
                      </a:moveTo>
                      <a:cubicBezTo>
                        <a:pt x="13458" y="0"/>
                        <a:pt x="23129" y="9670"/>
                        <a:pt x="23129" y="21600"/>
                      </a:cubicBezTo>
                      <a:cubicBezTo>
                        <a:pt x="23129" y="33529"/>
                        <a:pt x="13458" y="43200"/>
                        <a:pt x="1529" y="43200"/>
                      </a:cubicBezTo>
                      <a:cubicBezTo>
                        <a:pt x="1018" y="43200"/>
                        <a:pt x="508" y="43181"/>
                        <a:pt x="0" y="43145"/>
                      </a:cubicBezTo>
                    </a:path>
                    <a:path w="23129" h="43200" stroke="0">
                      <a:moveTo>
                        <a:pt x="1528" y="0"/>
                      </a:moveTo>
                      <a:cubicBezTo>
                        <a:pt x="13458" y="0"/>
                        <a:pt x="23129" y="9670"/>
                        <a:pt x="23129" y="21600"/>
                      </a:cubicBezTo>
                      <a:cubicBezTo>
                        <a:pt x="23129" y="33529"/>
                        <a:pt x="13458" y="43200"/>
                        <a:pt x="1529" y="43200"/>
                      </a:cubicBezTo>
                      <a:cubicBezTo>
                        <a:pt x="1018" y="43200"/>
                        <a:pt x="508" y="43181"/>
                        <a:pt x="0" y="43145"/>
                      </a:cubicBezTo>
                      <a:lnTo>
                        <a:pt x="1529" y="216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prstDash val="dash"/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20518" name="Text Box 39"/>
            <p:cNvSpPr txBox="1">
              <a:spLocks noChangeArrowheads="1"/>
            </p:cNvSpPr>
            <p:nvPr/>
          </p:nvSpPr>
          <p:spPr bwMode="auto">
            <a:xfrm>
              <a:off x="391" y="1991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endParaRPr lang="zh-CN" altLang="en-US" sz="1800" b="0">
                <a:latin typeface="Verdana" panose="020B0604030504040204" pitchFamily="34" charset="0"/>
              </a:endParaRPr>
            </a:p>
          </p:txBody>
        </p:sp>
      </p:grpSp>
      <p:sp>
        <p:nvSpPr>
          <p:cNvPr id="24616" name="Text Box 40"/>
          <p:cNvSpPr txBox="1">
            <a:spLocks noChangeArrowheads="1"/>
          </p:cNvSpPr>
          <p:nvPr/>
        </p:nvSpPr>
        <p:spPr bwMode="auto">
          <a:xfrm>
            <a:off x="0" y="4419600"/>
            <a:ext cx="3429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几何图形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</a:p>
          <a:p>
            <a:r>
              <a:rPr lang="en-US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线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面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体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en-US" altLang="zh-CN" sz="2400" b="0">
              <a:latin typeface="Verdana" panose="020B0604030504040204" pitchFamily="34" charset="0"/>
            </a:endParaRPr>
          </a:p>
        </p:txBody>
      </p:sp>
      <p:grpSp>
        <p:nvGrpSpPr>
          <p:cNvPr id="9" name="Group 41"/>
          <p:cNvGrpSpPr/>
          <p:nvPr/>
        </p:nvGrpSpPr>
        <p:grpSpPr bwMode="auto">
          <a:xfrm>
            <a:off x="1344613" y="4191000"/>
            <a:ext cx="865187" cy="1901825"/>
            <a:chOff x="-281" y="1008"/>
            <a:chExt cx="1049" cy="1440"/>
          </a:xfrm>
        </p:grpSpPr>
        <p:sp>
          <p:nvSpPr>
            <p:cNvPr id="20521" name="Text Box 42"/>
            <p:cNvSpPr txBox="1">
              <a:spLocks noChangeArrowheads="1"/>
            </p:cNvSpPr>
            <p:nvPr/>
          </p:nvSpPr>
          <p:spPr bwMode="auto">
            <a:xfrm>
              <a:off x="-281" y="1008"/>
              <a:ext cx="889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600">
                  <a:solidFill>
                    <a:srgbClr val="FF0000"/>
                  </a:solidFill>
                  <a:latin typeface="Verdana" panose="020B0604030504040204" pitchFamily="34" charset="0"/>
                </a:rPr>
                <a:t> </a:t>
              </a:r>
            </a:p>
          </p:txBody>
        </p:sp>
        <p:sp>
          <p:nvSpPr>
            <p:cNvPr id="20522" name="AutoShape 43"/>
            <p:cNvSpPr/>
            <p:nvPr/>
          </p:nvSpPr>
          <p:spPr bwMode="auto">
            <a:xfrm>
              <a:off x="480" y="1200"/>
              <a:ext cx="288" cy="768"/>
            </a:xfrm>
            <a:prstGeom prst="leftBrace">
              <a:avLst>
                <a:gd name="adj1" fmla="val 22173"/>
                <a:gd name="adj2" fmla="val 50000"/>
              </a:avLst>
            </a:prstGeom>
            <a:noFill/>
            <a:ln w="952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0" grpId="0"/>
      <p:bldP spid="24581" grpId="0"/>
      <p:bldP spid="24582" grpId="0"/>
      <p:bldP spid="24583" grpId="0"/>
      <p:bldP spid="24584" grpId="0"/>
      <p:bldP spid="246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过程体验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93725"/>
            <a:ext cx="223202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34925" y="1133475"/>
            <a:ext cx="8991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zh-CN">
                <a:solidFill>
                  <a:srgbClr val="FF6600"/>
                </a:solidFill>
                <a:latin typeface="宋体" panose="02010600030101010101" pitchFamily="2" charset="-122"/>
              </a:rPr>
              <a:t>    </a:t>
            </a:r>
            <a:r>
              <a:rPr lang="zh-CN">
                <a:solidFill>
                  <a:srgbClr val="FF6600"/>
                </a:solidFill>
                <a:latin typeface="宋体" panose="02010600030101010101" pitchFamily="2" charset="-122"/>
              </a:rPr>
              <a:t>生活中你会常见很多实物，由下列实物能想象出你熟悉的立体图形（几何体）吗？</a:t>
            </a:r>
          </a:p>
        </p:txBody>
      </p:sp>
      <p:pic>
        <p:nvPicPr>
          <p:cNvPr id="21507" name="Picture 4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613" y="3575050"/>
            <a:ext cx="1828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3727450"/>
            <a:ext cx="1905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828800" y="2432050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b="0">
                <a:solidFill>
                  <a:srgbClr val="FF0000"/>
                </a:solidFill>
              </a:rPr>
              <a:t>球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572000" y="2584450"/>
            <a:ext cx="198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b="0">
                <a:solidFill>
                  <a:srgbClr val="FF0000"/>
                </a:solidFill>
              </a:rPr>
              <a:t>正方体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981200" y="4641850"/>
            <a:ext cx="611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b="0">
                <a:solidFill>
                  <a:srgbClr val="FF0000"/>
                </a:solidFill>
              </a:rPr>
              <a:t>长方体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8153400" y="4489450"/>
            <a:ext cx="685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b="0">
                <a:solidFill>
                  <a:srgbClr val="FF0000"/>
                </a:solidFill>
              </a:rPr>
              <a:t>圆台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3657600" y="3956050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b="0">
                <a:solidFill>
                  <a:srgbClr val="FF0000"/>
                </a:solidFill>
              </a:rPr>
              <a:t>圆锥</a:t>
            </a:r>
          </a:p>
        </p:txBody>
      </p:sp>
      <p:pic>
        <p:nvPicPr>
          <p:cNvPr id="21514" name="Picture 11" descr="mofa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2051050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2" descr="qi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06638" y="20193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3" descr="loudou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19400" y="4489450"/>
            <a:ext cx="284003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10775301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2060575"/>
            <a:ext cx="16573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3" descr="16-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7763" y="2060575"/>
            <a:ext cx="2232025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2268538" y="692150"/>
            <a:ext cx="670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>
                <a:solidFill>
                  <a:srgbClr val="FF6600"/>
                </a:solidFill>
                <a:latin typeface="宋体" panose="02010600030101010101" pitchFamily="2" charset="-122"/>
              </a:rPr>
              <a:t>下列实物与给出的哪个立体图形相似？</a:t>
            </a:r>
          </a:p>
        </p:txBody>
      </p:sp>
      <p:sp>
        <p:nvSpPr>
          <p:cNvPr id="22532" name="WordArt 5"/>
          <p:cNvSpPr>
            <a:spLocks noChangeArrowheads="1" noChangeShapeType="1" noTextEdit="1"/>
          </p:cNvSpPr>
          <p:nvPr/>
        </p:nvSpPr>
        <p:spPr bwMode="auto">
          <a:xfrm>
            <a:off x="296863" y="731838"/>
            <a:ext cx="17526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9" lon="1080000" rev="0"/>
              </a:camera>
              <a:lightRig rig="legacyFlat3" dir="r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3600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探究</a:t>
            </a:r>
          </a:p>
        </p:txBody>
      </p:sp>
      <p:pic>
        <p:nvPicPr>
          <p:cNvPr id="22533" name="Picture 6" descr="lz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11913" y="4575175"/>
            <a:ext cx="2141537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7" descr="lzi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7375" y="4575175"/>
            <a:ext cx="2519363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8" descr="M5-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51288" y="4575175"/>
            <a:ext cx="2449512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2555875" y="4076700"/>
            <a:ext cx="2376488" cy="64770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H="1">
            <a:off x="2362200" y="3886200"/>
            <a:ext cx="4876800" cy="137160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4716463" y="4005263"/>
            <a:ext cx="2446337" cy="642937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9" name="Text Box 12"/>
          <p:cNvSpPr txBox="1">
            <a:spLocks noChangeArrowheads="1"/>
          </p:cNvSpPr>
          <p:nvPr/>
        </p:nvSpPr>
        <p:spPr bwMode="auto">
          <a:xfrm>
            <a:off x="2049463" y="604678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1800" b="0">
                <a:latin typeface="Comic Sans MS" panose="030F0702030302020204" pitchFamily="66" charset="0"/>
                <a:ea typeface="新宋体" panose="02010609030101010101" pitchFamily="49" charset="-122"/>
              </a:rPr>
              <a:t>图</a:t>
            </a:r>
            <a:r>
              <a:rPr lang="zh-CN" altLang="zh-CN" sz="1800" b="0">
                <a:latin typeface="Comic Sans MS" panose="030F0702030302020204" pitchFamily="66" charset="0"/>
                <a:ea typeface="新宋体" panose="02010609030101010101" pitchFamily="49" charset="-122"/>
              </a:rPr>
              <a:t>1</a:t>
            </a:r>
          </a:p>
        </p:txBody>
      </p:sp>
      <p:sp>
        <p:nvSpPr>
          <p:cNvPr id="22540" name="Text Box 13"/>
          <p:cNvSpPr txBox="1">
            <a:spLocks noChangeArrowheads="1"/>
          </p:cNvSpPr>
          <p:nvPr/>
        </p:nvSpPr>
        <p:spPr bwMode="auto">
          <a:xfrm>
            <a:off x="4643438" y="603408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1800" b="0">
                <a:latin typeface="Comic Sans MS" panose="030F0702030302020204" pitchFamily="66" charset="0"/>
                <a:ea typeface="新宋体" panose="02010609030101010101" pitchFamily="49" charset="-122"/>
              </a:rPr>
              <a:t>图</a:t>
            </a:r>
            <a:r>
              <a:rPr lang="zh-CN" altLang="zh-CN" sz="1800" b="0">
                <a:latin typeface="Comic Sans MS" panose="030F0702030302020204" pitchFamily="66" charset="0"/>
                <a:ea typeface="新宋体" panose="02010609030101010101" pitchFamily="49" charset="-122"/>
              </a:rPr>
              <a:t>2</a:t>
            </a:r>
          </a:p>
        </p:txBody>
      </p:sp>
      <p:sp>
        <p:nvSpPr>
          <p:cNvPr id="22541" name="Text Box 14"/>
          <p:cNvSpPr txBox="1">
            <a:spLocks noChangeArrowheads="1"/>
          </p:cNvSpPr>
          <p:nvPr/>
        </p:nvSpPr>
        <p:spPr bwMode="auto">
          <a:xfrm>
            <a:off x="7239000" y="604678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1800" b="0">
                <a:latin typeface="Comic Sans MS" panose="030F0702030302020204" pitchFamily="66" charset="0"/>
                <a:ea typeface="新宋体" panose="02010609030101010101" pitchFamily="49" charset="-122"/>
              </a:rPr>
              <a:t>图</a:t>
            </a:r>
            <a:r>
              <a:rPr lang="zh-CN" altLang="zh-CN" sz="1800" b="0">
                <a:latin typeface="Comic Sans MS" panose="030F0702030302020204" pitchFamily="66" charset="0"/>
                <a:ea typeface="新宋体" panose="02010609030101010101" pitchFamily="49" charset="-122"/>
              </a:rPr>
              <a:t>3</a:t>
            </a:r>
          </a:p>
        </p:txBody>
      </p:sp>
      <p:pic>
        <p:nvPicPr>
          <p:cNvPr id="22542" name="Picture 15" descr="11405-5137673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2057400"/>
            <a:ext cx="259238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6400800" y="4876800"/>
            <a:ext cx="61118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b="0">
                <a:solidFill>
                  <a:srgbClr val="FF0000"/>
                </a:solidFill>
              </a:rPr>
              <a:t>六棱柱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3886200" y="5029200"/>
            <a:ext cx="6111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b="0">
                <a:solidFill>
                  <a:srgbClr val="FF0000"/>
                </a:solidFill>
              </a:rPr>
              <a:t>三棱柱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838200" y="5029200"/>
            <a:ext cx="6111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b="0">
                <a:solidFill>
                  <a:srgbClr val="FF0000"/>
                </a:solidFill>
              </a:rPr>
              <a:t>三棱锥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 animBg="1"/>
      <p:bldP spid="7178" grpId="0" animBg="1"/>
      <p:bldP spid="7179" grpId="0" animBg="1"/>
      <p:bldP spid="7184" grpId="0" animBg="1"/>
      <p:bldP spid="7185" grpId="0" animBg="1"/>
      <p:bldP spid="718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ChangeArrowheads="1"/>
          </p:cNvSpPr>
          <p:nvPr/>
        </p:nvSpPr>
        <p:spPr bwMode="auto">
          <a:xfrm>
            <a:off x="-225425" y="457200"/>
            <a:ext cx="91408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zh-CN" altLang="zh-CN" sz="4800"/>
              <a:t>  </a:t>
            </a:r>
            <a:r>
              <a:rPr lang="zh-CN" sz="3600">
                <a:solidFill>
                  <a:srgbClr val="FF0000"/>
                </a:solidFill>
                <a:ea typeface="黑体" panose="02010609060101010101" pitchFamily="49" charset="-122"/>
              </a:rPr>
              <a:t>常见的立体图形</a:t>
            </a:r>
            <a:r>
              <a:rPr lang="zh-CN" altLang="zh-CN" sz="3600">
                <a:solidFill>
                  <a:srgbClr val="FF0000"/>
                </a:solidFill>
                <a:ea typeface="黑体" panose="02010609060101010101" pitchFamily="49" charset="-122"/>
              </a:rPr>
              <a:t>(</a:t>
            </a:r>
            <a:r>
              <a:rPr lang="zh-CN" sz="3600">
                <a:solidFill>
                  <a:srgbClr val="FF0000"/>
                </a:solidFill>
                <a:ea typeface="黑体" panose="02010609060101010101" pitchFamily="49" charset="-122"/>
              </a:rPr>
              <a:t>各部分不在同一个平面内</a:t>
            </a:r>
            <a:r>
              <a:rPr lang="zh-CN" altLang="zh-CN" sz="3600">
                <a:solidFill>
                  <a:srgbClr val="FF0000"/>
                </a:solidFill>
                <a:ea typeface="黑体" panose="02010609060101010101" pitchFamily="49" charset="-122"/>
              </a:rPr>
              <a:t>)</a:t>
            </a:r>
            <a:endParaRPr lang="zh-CN" altLang="zh-CN" sz="3600">
              <a:solidFill>
                <a:srgbClr val="660033"/>
              </a:solidFill>
            </a:endParaRPr>
          </a:p>
        </p:txBody>
      </p:sp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755650" y="1700213"/>
            <a:ext cx="21066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sz="4400">
                <a:solidFill>
                  <a:srgbClr val="660033"/>
                </a:solidFill>
              </a:rPr>
              <a:t>长方体</a:t>
            </a:r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684213" y="3141663"/>
            <a:ext cx="21796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sz="4400">
                <a:solidFill>
                  <a:srgbClr val="660033"/>
                </a:solidFill>
              </a:rPr>
              <a:t>正方体</a:t>
            </a:r>
          </a:p>
        </p:txBody>
      </p:sp>
      <p:sp>
        <p:nvSpPr>
          <p:cNvPr id="23556" name="AutoShape 6"/>
          <p:cNvSpPr>
            <a:spLocks noChangeArrowheads="1"/>
          </p:cNvSpPr>
          <p:nvPr/>
        </p:nvSpPr>
        <p:spPr bwMode="auto">
          <a:xfrm>
            <a:off x="6705600" y="1447800"/>
            <a:ext cx="1447800" cy="13716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spcBef>
                <a:spcPct val="30000"/>
              </a:spcBef>
            </a:pPr>
            <a:endParaRPr lang="zh-CN" altLang="zh-CN" sz="1200" b="0"/>
          </a:p>
          <a:p>
            <a:pPr algn="ctr"/>
            <a:endParaRPr lang="zh-CN" altLang="zh-CN" sz="2400" b="0"/>
          </a:p>
        </p:txBody>
      </p:sp>
      <p:sp>
        <p:nvSpPr>
          <p:cNvPr id="23557" name="AutoShape 7"/>
          <p:cNvSpPr>
            <a:spLocks noChangeArrowheads="1"/>
          </p:cNvSpPr>
          <p:nvPr/>
        </p:nvSpPr>
        <p:spPr bwMode="auto">
          <a:xfrm>
            <a:off x="3059113" y="1484313"/>
            <a:ext cx="1676400" cy="909637"/>
          </a:xfrm>
          <a:prstGeom prst="cube">
            <a:avLst>
              <a:gd name="adj" fmla="val 25000"/>
            </a:avLst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spcBef>
                <a:spcPct val="30000"/>
              </a:spcBef>
            </a:pPr>
            <a:endParaRPr lang="zh-CN" altLang="zh-CN" sz="1200" b="0"/>
          </a:p>
          <a:p>
            <a:pPr algn="ctr"/>
            <a:endParaRPr lang="zh-CN" altLang="zh-CN" sz="2400" b="0"/>
          </a:p>
        </p:txBody>
      </p:sp>
      <p:sp>
        <p:nvSpPr>
          <p:cNvPr id="23558" name="AutoShape 8"/>
          <p:cNvSpPr>
            <a:spLocks noChangeArrowheads="1"/>
          </p:cNvSpPr>
          <p:nvPr/>
        </p:nvSpPr>
        <p:spPr bwMode="auto">
          <a:xfrm>
            <a:off x="3492500" y="2852738"/>
            <a:ext cx="990600" cy="914400"/>
          </a:xfrm>
          <a:prstGeom prst="cube">
            <a:avLst>
              <a:gd name="adj" fmla="val 25000"/>
            </a:avLst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zh-CN" sz="2400" b="0"/>
          </a:p>
        </p:txBody>
      </p:sp>
      <p:sp>
        <p:nvSpPr>
          <p:cNvPr id="23559" name="AutoShape 9"/>
          <p:cNvSpPr>
            <a:spLocks noChangeArrowheads="1"/>
          </p:cNvSpPr>
          <p:nvPr/>
        </p:nvSpPr>
        <p:spPr bwMode="auto">
          <a:xfrm>
            <a:off x="3276600" y="4419600"/>
            <a:ext cx="914400" cy="1214438"/>
          </a:xfrm>
          <a:prstGeom prst="can">
            <a:avLst>
              <a:gd name="adj" fmla="val 33191"/>
            </a:avLst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60" name="Oval 10"/>
          <p:cNvSpPr>
            <a:spLocks noChangeArrowheads="1"/>
          </p:cNvSpPr>
          <p:nvPr/>
        </p:nvSpPr>
        <p:spPr bwMode="auto">
          <a:xfrm>
            <a:off x="6705600" y="2590800"/>
            <a:ext cx="1447800" cy="533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>
              <a:spcBef>
                <a:spcPct val="30000"/>
              </a:spcBef>
            </a:pPr>
            <a:endParaRPr lang="zh-CN" altLang="zh-CN" sz="1200" b="0"/>
          </a:p>
          <a:p>
            <a:pPr algn="ctr"/>
            <a:endParaRPr lang="zh-CN" altLang="zh-CN" sz="2400" b="0"/>
          </a:p>
        </p:txBody>
      </p:sp>
      <p:sp>
        <p:nvSpPr>
          <p:cNvPr id="23561" name="Rectangle 11"/>
          <p:cNvSpPr>
            <a:spLocks noChangeArrowheads="1"/>
          </p:cNvSpPr>
          <p:nvPr/>
        </p:nvSpPr>
        <p:spPr bwMode="auto">
          <a:xfrm>
            <a:off x="5181600" y="1905000"/>
            <a:ext cx="21066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sz="4400">
                <a:solidFill>
                  <a:srgbClr val="660033"/>
                </a:solidFill>
              </a:rPr>
              <a:t>圆锥</a:t>
            </a:r>
          </a:p>
        </p:txBody>
      </p:sp>
      <p:sp>
        <p:nvSpPr>
          <p:cNvPr id="23562" name="Rectangle 12"/>
          <p:cNvSpPr>
            <a:spLocks noChangeArrowheads="1"/>
          </p:cNvSpPr>
          <p:nvPr/>
        </p:nvSpPr>
        <p:spPr bwMode="auto">
          <a:xfrm>
            <a:off x="5334000" y="4191000"/>
            <a:ext cx="10080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sz="4400">
                <a:solidFill>
                  <a:srgbClr val="660033"/>
                </a:solidFill>
              </a:rPr>
              <a:t>球</a:t>
            </a:r>
          </a:p>
        </p:txBody>
      </p:sp>
      <p:sp>
        <p:nvSpPr>
          <p:cNvPr id="23563" name="Rectangle 13"/>
          <p:cNvSpPr>
            <a:spLocks noChangeArrowheads="1"/>
          </p:cNvSpPr>
          <p:nvPr/>
        </p:nvSpPr>
        <p:spPr bwMode="auto">
          <a:xfrm>
            <a:off x="1219200" y="4648200"/>
            <a:ext cx="133985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1200" b="0"/>
              <a:t> </a:t>
            </a:r>
            <a:r>
              <a:rPr lang="zh-CN" sz="4400">
                <a:solidFill>
                  <a:srgbClr val="660033"/>
                </a:solidFill>
              </a:rPr>
              <a:t>圆柱</a:t>
            </a:r>
          </a:p>
          <a:p>
            <a:endParaRPr lang="zh-CN" altLang="zh-CN" sz="4400">
              <a:solidFill>
                <a:srgbClr val="660033"/>
              </a:solidFill>
            </a:endParaRPr>
          </a:p>
        </p:txBody>
      </p:sp>
      <p:sp>
        <p:nvSpPr>
          <p:cNvPr id="23564" name="Oval 14"/>
          <p:cNvSpPr>
            <a:spLocks noChangeAspect="1" noChangeArrowheads="1"/>
          </p:cNvSpPr>
          <p:nvPr/>
        </p:nvSpPr>
        <p:spPr bwMode="auto">
          <a:xfrm>
            <a:off x="6705600" y="4114800"/>
            <a:ext cx="1295400" cy="12954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65" name="Oval 15"/>
          <p:cNvSpPr>
            <a:spLocks noChangeAspect="1" noChangeArrowheads="1"/>
          </p:cNvSpPr>
          <p:nvPr/>
        </p:nvSpPr>
        <p:spPr bwMode="auto">
          <a:xfrm>
            <a:off x="6705600" y="4724400"/>
            <a:ext cx="1295400" cy="163513"/>
          </a:xfrm>
          <a:prstGeom prst="ellipse">
            <a:avLst/>
          </a:prstGeom>
          <a:noFill/>
          <a:ln w="9525">
            <a:solidFill>
              <a:schemeClr val="tx1"/>
            </a:solidFill>
            <a:prstDash val="lg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627</Words>
  <Application>Microsoft Office PowerPoint</Application>
  <PresentationFormat>全屏显示(4:3)</PresentationFormat>
  <Paragraphs>121</Paragraphs>
  <Slides>21</Slides>
  <Notes>0</Notes>
  <HiddenSlides>0</HiddenSlides>
  <MMClips>0</MMClips>
  <ScaleCrop>false</ScaleCrop>
  <HeadingPairs>
    <vt:vector size="10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  <vt:variant>
        <vt:lpstr>自定义放映</vt:lpstr>
      </vt:variant>
      <vt:variant>
        <vt:i4>1</vt:i4>
      </vt:variant>
    </vt:vector>
  </HeadingPairs>
  <TitlesOfParts>
    <vt:vector size="41" baseType="lpstr">
      <vt:lpstr>楷体</vt:lpstr>
      <vt:lpstr>华文楷体</vt:lpstr>
      <vt:lpstr>Times New Roman</vt:lpstr>
      <vt:lpstr>Arial</vt:lpstr>
      <vt:lpstr>华文新魏</vt:lpstr>
      <vt:lpstr>宋体</vt:lpstr>
      <vt:lpstr>微软雅黑</vt:lpstr>
      <vt:lpstr>新宋体</vt:lpstr>
      <vt:lpstr>Comic Sans MS</vt:lpstr>
      <vt:lpstr>Verdana</vt:lpstr>
      <vt:lpstr>黑体</vt:lpstr>
      <vt:lpstr>Calibri</vt:lpstr>
      <vt:lpstr>隶书</vt:lpstr>
      <vt:lpstr>Tahoma</vt:lpstr>
      <vt:lpstr>超研澤粗魏碑</vt:lpstr>
      <vt:lpstr>华文行楷</vt:lpstr>
      <vt:lpstr>楷体_GB2312</vt:lpstr>
      <vt:lpstr>WWW.2PPT.COM
</vt:lpstr>
      <vt:lpstr>Photoshop.Image.6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自定义放映1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2017-09-01T06:10:00Z</dcterms:created>
  <dcterms:modified xsi:type="dcterms:W3CDTF">2023-01-17T00:08:29Z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1BB70E7FDD7B4691AA97A305DE87D790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