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629" r:id="rId2"/>
    <p:sldId id="559" r:id="rId3"/>
    <p:sldId id="525" r:id="rId4"/>
    <p:sldId id="626" r:id="rId5"/>
    <p:sldId id="594" r:id="rId6"/>
    <p:sldId id="531" r:id="rId7"/>
    <p:sldId id="528" r:id="rId8"/>
    <p:sldId id="527" r:id="rId9"/>
    <p:sldId id="627" r:id="rId10"/>
    <p:sldId id="604" r:id="rId11"/>
    <p:sldId id="530" r:id="rId12"/>
    <p:sldId id="625" r:id="rId13"/>
    <p:sldId id="539" r:id="rId14"/>
    <p:sldId id="541" r:id="rId15"/>
    <p:sldId id="592" r:id="rId16"/>
    <p:sldId id="628" r:id="rId17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7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827"/>
        <p:guide pos="2807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2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0516" y="2452383"/>
            <a:ext cx="124296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0" y="1293220"/>
            <a:ext cx="914400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b="1" dirty="0"/>
              <a:t>平行线的性质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71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/>
        </p:nvSpPr>
        <p:spPr>
          <a:xfrm>
            <a:off x="170974" y="953929"/>
            <a:ext cx="6315551" cy="208264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．如图，一束平行光线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射向一个水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平镜面后被反射，此时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的大小有什么关系？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呢？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）反射光线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也平行吗？</a:t>
            </a:r>
          </a:p>
        </p:txBody>
      </p:sp>
      <p:pic>
        <p:nvPicPr>
          <p:cNvPr id="2" name="图片 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0974" y="114300"/>
            <a:ext cx="2206943" cy="70627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703445" y="2409579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1845" y="2064060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12205" y="904399"/>
            <a:ext cx="2775585" cy="121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384007" y="2678907"/>
            <a:ext cx="3164681" cy="1310164"/>
          </a:xfrm>
          <a:prstGeom prst="cloudCallout">
            <a:avLst>
              <a:gd name="adj1" fmla="val -116716"/>
              <a:gd name="adj2" fmla="val -3800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注意区分平行线的判定和性质</a:t>
            </a:r>
          </a:p>
        </p:txBody>
      </p:sp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33135" y="811054"/>
            <a:ext cx="2775585" cy="1213485"/>
          </a:xfrm>
          <a:prstGeom prst="rect">
            <a:avLst/>
          </a:prstGeom>
        </p:spPr>
      </p:pic>
      <p:sp>
        <p:nvSpPr>
          <p:cNvPr id="15362" name="Rectangle 3"/>
          <p:cNvSpPr>
            <a:spLocks noGrp="1"/>
          </p:cNvSpPr>
          <p:nvPr/>
        </p:nvSpPr>
        <p:spPr>
          <a:xfrm>
            <a:off x="210026" y="643414"/>
            <a:ext cx="6474143" cy="309657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已知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),</a:t>
            </a: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两直线平行，同位角相等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已知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),</a:t>
            </a:r>
            <a:endParaRPr lang="en-US" altLang="zh-CN" sz="21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（等量代换）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EF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同位角相等，两直线平行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349" y="37623"/>
            <a:ext cx="4416266" cy="713423"/>
          </a:xfrm>
          <a:prstGeom prst="rect">
            <a:avLst/>
          </a:prstGeom>
        </p:spPr>
      </p:pic>
      <p:sp>
        <p:nvSpPr>
          <p:cNvPr id="21506" name="Text Box 38"/>
          <p:cNvSpPr txBox="1"/>
          <p:nvPr/>
        </p:nvSpPr>
        <p:spPr>
          <a:xfrm>
            <a:off x="358616" y="1518285"/>
            <a:ext cx="5489258" cy="25236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 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=∠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理由：∵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     )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=_______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                      )                        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      )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=______ (                       )                                    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         )</a:t>
            </a:r>
          </a:p>
        </p:txBody>
      </p:sp>
      <p:sp>
        <p:nvSpPr>
          <p:cNvPr id="3" name="Text Box 8"/>
          <p:cNvSpPr txBox="1"/>
          <p:nvPr/>
        </p:nvSpPr>
        <p:spPr>
          <a:xfrm>
            <a:off x="314325" y="480537"/>
            <a:ext cx="770477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,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，请说出∠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之间的数量关系，并说明理由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21507" name="Group 20"/>
          <p:cNvGrpSpPr/>
          <p:nvPr/>
        </p:nvGrpSpPr>
        <p:grpSpPr>
          <a:xfrm>
            <a:off x="6809423" y="1215629"/>
            <a:ext cx="1813322" cy="2068115"/>
            <a:chOff x="0" y="0"/>
            <a:chExt cx="4834" cy="5258"/>
          </a:xfrm>
        </p:grpSpPr>
        <p:sp>
          <p:nvSpPr>
            <p:cNvPr id="21508" name="Line 12"/>
            <p:cNvSpPr/>
            <p:nvPr/>
          </p:nvSpPr>
          <p:spPr>
            <a:xfrm flipV="1">
              <a:off x="699" y="2790"/>
              <a:ext cx="3400" cy="30"/>
            </a:xfrm>
            <a:prstGeom prst="line">
              <a:avLst/>
            </a:prstGeom>
            <a:ln w="444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509" name="Group 40"/>
            <p:cNvGrpSpPr/>
            <p:nvPr/>
          </p:nvGrpSpPr>
          <p:grpSpPr>
            <a:xfrm>
              <a:off x="0" y="0"/>
              <a:ext cx="4834" cy="5258"/>
              <a:chOff x="0" y="0"/>
              <a:chExt cx="1934" cy="2103"/>
            </a:xfrm>
          </p:grpSpPr>
          <p:sp>
            <p:nvSpPr>
              <p:cNvPr id="21510" name="Text Box 20"/>
              <p:cNvSpPr txBox="1"/>
              <p:nvPr/>
            </p:nvSpPr>
            <p:spPr>
              <a:xfrm>
                <a:off x="654" y="843"/>
                <a:ext cx="380" cy="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21511" name="Line 11"/>
              <p:cNvSpPr/>
              <p:nvPr/>
            </p:nvSpPr>
            <p:spPr>
              <a:xfrm flipH="1">
                <a:off x="295" y="185"/>
                <a:ext cx="689" cy="941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2" name="Line 13"/>
              <p:cNvSpPr/>
              <p:nvPr/>
            </p:nvSpPr>
            <p:spPr>
              <a:xfrm flipH="1">
                <a:off x="486" y="499"/>
                <a:ext cx="804" cy="1098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3" name="Line 14"/>
              <p:cNvSpPr/>
              <p:nvPr/>
            </p:nvSpPr>
            <p:spPr>
              <a:xfrm>
                <a:off x="486" y="1611"/>
                <a:ext cx="1169" cy="2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4" name="Text Box 15"/>
              <p:cNvSpPr txBox="1"/>
              <p:nvPr/>
            </p:nvSpPr>
            <p:spPr>
              <a:xfrm>
                <a:off x="757" y="0"/>
                <a:ext cx="412" cy="3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21515" name="Text Box 16"/>
              <p:cNvSpPr txBox="1"/>
              <p:nvPr/>
            </p:nvSpPr>
            <p:spPr>
              <a:xfrm>
                <a:off x="1275" y="296"/>
                <a:ext cx="413" cy="5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1516" name="Text Box 17"/>
              <p:cNvSpPr txBox="1"/>
              <p:nvPr/>
            </p:nvSpPr>
            <p:spPr>
              <a:xfrm>
                <a:off x="1474" y="1058"/>
                <a:ext cx="412" cy="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21517" name="Text Box 18"/>
              <p:cNvSpPr txBox="1"/>
              <p:nvPr/>
            </p:nvSpPr>
            <p:spPr>
              <a:xfrm>
                <a:off x="1521" y="1579"/>
                <a:ext cx="413" cy="5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518" name="Text Box 19"/>
              <p:cNvSpPr txBox="1"/>
              <p:nvPr/>
            </p:nvSpPr>
            <p:spPr>
              <a:xfrm>
                <a:off x="205" y="1444"/>
                <a:ext cx="413" cy="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519" name="Text Box 21"/>
              <p:cNvSpPr txBox="1"/>
              <p:nvPr/>
            </p:nvSpPr>
            <p:spPr>
              <a:xfrm>
                <a:off x="0" y="941"/>
                <a:ext cx="412" cy="5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21539" name="Text Box 41"/>
          <p:cNvSpPr txBox="1"/>
          <p:nvPr/>
        </p:nvSpPr>
        <p:spPr>
          <a:xfrm>
            <a:off x="2637949" y="1807369"/>
            <a:ext cx="93868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</a:p>
        </p:txBody>
      </p:sp>
      <p:sp>
        <p:nvSpPr>
          <p:cNvPr id="21540" name="Text Box 42"/>
          <p:cNvSpPr txBox="1"/>
          <p:nvPr/>
        </p:nvSpPr>
        <p:spPr>
          <a:xfrm>
            <a:off x="1285876" y="2373154"/>
            <a:ext cx="112252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∠CPE</a:t>
            </a:r>
          </a:p>
        </p:txBody>
      </p:sp>
      <p:sp>
        <p:nvSpPr>
          <p:cNvPr id="21541" name="Text Box 44"/>
          <p:cNvSpPr txBox="1"/>
          <p:nvPr/>
        </p:nvSpPr>
        <p:spPr>
          <a:xfrm>
            <a:off x="2627948" y="2376487"/>
            <a:ext cx="301609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21542" name="Text Box 45"/>
          <p:cNvSpPr txBox="1"/>
          <p:nvPr/>
        </p:nvSpPr>
        <p:spPr>
          <a:xfrm>
            <a:off x="1889284" y="2775108"/>
            <a:ext cx="7943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 </a:t>
            </a:r>
          </a:p>
        </p:txBody>
      </p:sp>
      <p:sp>
        <p:nvSpPr>
          <p:cNvPr id="21543" name="Text Box 46"/>
          <p:cNvSpPr txBox="1"/>
          <p:nvPr/>
        </p:nvSpPr>
        <p:spPr>
          <a:xfrm>
            <a:off x="1220153" y="3231356"/>
            <a:ext cx="109204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∠CPE </a:t>
            </a:r>
          </a:p>
        </p:txBody>
      </p:sp>
      <p:sp>
        <p:nvSpPr>
          <p:cNvPr id="21544" name="Text Box 47"/>
          <p:cNvSpPr txBox="1"/>
          <p:nvPr/>
        </p:nvSpPr>
        <p:spPr>
          <a:xfrm>
            <a:off x="2408397" y="3231356"/>
            <a:ext cx="322849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21545" name="Text Box 48"/>
          <p:cNvSpPr txBox="1"/>
          <p:nvPr/>
        </p:nvSpPr>
        <p:spPr>
          <a:xfrm>
            <a:off x="2004060" y="3650456"/>
            <a:ext cx="138064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" grpId="0"/>
      <p:bldP spid="21539" grpId="0"/>
      <p:bldP spid="21540" grpId="0"/>
      <p:bldP spid="21541" grpId="0"/>
      <p:bldP spid="21542" grpId="0"/>
      <p:bldP spid="21543" grpId="0"/>
      <p:bldP spid="21544" grpId="0"/>
      <p:bldP spid="215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7"/>
          <p:cNvSpPr txBox="1">
            <a:spLocks noChangeArrowheads="1"/>
          </p:cNvSpPr>
          <p:nvPr/>
        </p:nvSpPr>
        <p:spPr bwMode="auto">
          <a:xfrm>
            <a:off x="277654" y="114300"/>
            <a:ext cx="6014085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如图，如果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DF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，且∠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65°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那么你能说出∠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的度数吗？为什么？</a:t>
            </a:r>
          </a:p>
        </p:txBody>
      </p:sp>
      <p:pic>
        <p:nvPicPr>
          <p:cNvPr id="56336" name="Picture 18" descr="y251b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7433" y="675085"/>
            <a:ext cx="2003822" cy="1519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340519" y="1152049"/>
            <a:ext cx="6159341" cy="380809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解：能．∠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理由如下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两直线平行，内错角相等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两直线平行，同旁内角互补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65°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（已知），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两直线平行，同位角相等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等量代换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384007" y="3262789"/>
            <a:ext cx="2590324" cy="1310164"/>
          </a:xfrm>
          <a:prstGeom prst="cloudCallout">
            <a:avLst>
              <a:gd name="adj1" fmla="val -92465"/>
              <a:gd name="adj2" fmla="val -563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准确的识别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三类角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并选择合适的性质说明</a:t>
            </a:r>
          </a:p>
        </p:txBody>
      </p:sp>
      <p:sp>
        <p:nvSpPr>
          <p:cNvPr id="59396" name="内容占位符 7"/>
          <p:cNvSpPr txBox="1"/>
          <p:nvPr/>
        </p:nvSpPr>
        <p:spPr>
          <a:xfrm>
            <a:off x="300038" y="229077"/>
            <a:ext cx="457009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分别找出与∠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相等或互补的角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内容占位符 7"/>
          <p:cNvSpPr txBox="1"/>
          <p:nvPr/>
        </p:nvSpPr>
        <p:spPr>
          <a:xfrm>
            <a:off x="348615" y="1362790"/>
            <a:ext cx="5035154" cy="249221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解：如图，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相等的角有∠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互补的角有∠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409" name="Picture 3" descr="DT231T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57198" y="1221105"/>
            <a:ext cx="2318147" cy="1341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93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403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22529" name="Rectangle 2"/>
          <p:cNvSpPr/>
          <p:nvPr/>
        </p:nvSpPr>
        <p:spPr>
          <a:xfrm>
            <a:off x="1404224" y="945119"/>
            <a:ext cx="5372100" cy="3028950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同位角相等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内错角相等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22530" name="AutoShape 3"/>
          <p:cNvSpPr/>
          <p:nvPr/>
        </p:nvSpPr>
        <p:spPr>
          <a:xfrm>
            <a:off x="3092768" y="2015729"/>
            <a:ext cx="171450" cy="914400"/>
          </a:xfrm>
          <a:prstGeom prst="rightBrace">
            <a:avLst>
              <a:gd name="adj1" fmla="val 44222"/>
              <a:gd name="adj2" fmla="val 50000"/>
            </a:avLst>
          </a:prstGeom>
          <a:noFill/>
          <a:ln w="5080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531" name="Oval 4"/>
          <p:cNvSpPr/>
          <p:nvPr/>
        </p:nvSpPr>
        <p:spPr>
          <a:xfrm>
            <a:off x="4665346" y="2162890"/>
            <a:ext cx="2057400" cy="59412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23572" name="Oval 5"/>
          <p:cNvSpPr/>
          <p:nvPr/>
        </p:nvSpPr>
        <p:spPr>
          <a:xfrm>
            <a:off x="3520440" y="1587818"/>
            <a:ext cx="1218248" cy="520541"/>
          </a:xfrm>
          <a:prstGeom prst="ellipse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判定</a:t>
            </a:r>
          </a:p>
        </p:txBody>
      </p:sp>
      <p:sp>
        <p:nvSpPr>
          <p:cNvPr id="23573" name="Oval 6"/>
          <p:cNvSpPr/>
          <p:nvPr/>
        </p:nvSpPr>
        <p:spPr>
          <a:xfrm>
            <a:off x="3534252" y="2628900"/>
            <a:ext cx="1278255" cy="628650"/>
          </a:xfrm>
          <a:prstGeom prst="ellipse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</a:t>
            </a:r>
          </a:p>
        </p:txBody>
      </p:sp>
      <p:pic>
        <p:nvPicPr>
          <p:cNvPr id="23574" name="Picture 7" descr="003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64018" y="2084309"/>
            <a:ext cx="9144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8" descr="00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023" y="2501504"/>
            <a:ext cx="972740" cy="13930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Group 9"/>
          <p:cNvGrpSpPr/>
          <p:nvPr/>
        </p:nvGrpSpPr>
        <p:grpSpPr>
          <a:xfrm>
            <a:off x="1994536" y="1101328"/>
            <a:ext cx="4336256" cy="871538"/>
            <a:chOff x="-6" y="0"/>
            <a:chExt cx="3642" cy="732"/>
          </a:xfrm>
        </p:grpSpPr>
        <p:sp>
          <p:nvSpPr>
            <p:cNvPr id="22537" name="Text Box 10"/>
            <p:cNvSpPr txBox="1"/>
            <p:nvPr/>
          </p:nvSpPr>
          <p:spPr>
            <a:xfrm>
              <a:off x="-6" y="0"/>
              <a:ext cx="82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已知</a:t>
              </a:r>
            </a:p>
          </p:txBody>
        </p:sp>
        <p:sp>
          <p:nvSpPr>
            <p:cNvPr id="22538" name="Text Box 11"/>
            <p:cNvSpPr txBox="1"/>
            <p:nvPr/>
          </p:nvSpPr>
          <p:spPr>
            <a:xfrm>
              <a:off x="2829" y="55"/>
              <a:ext cx="80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得到</a:t>
              </a:r>
            </a:p>
          </p:txBody>
        </p:sp>
        <p:sp>
          <p:nvSpPr>
            <p:cNvPr id="22539" name="AutoShape 12"/>
            <p:cNvSpPr/>
            <p:nvPr/>
          </p:nvSpPr>
          <p:spPr>
            <a:xfrm>
              <a:off x="133" y="291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540" name="AutoShape 13"/>
            <p:cNvSpPr/>
            <p:nvPr/>
          </p:nvSpPr>
          <p:spPr>
            <a:xfrm>
              <a:off x="3036" y="324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1782605" y="3005137"/>
            <a:ext cx="4469606" cy="907258"/>
            <a:chOff x="-45" y="0"/>
            <a:chExt cx="3754" cy="762"/>
          </a:xfrm>
        </p:grpSpPr>
        <p:sp>
          <p:nvSpPr>
            <p:cNvPr id="22542" name="Text Box 15"/>
            <p:cNvSpPr txBox="1"/>
            <p:nvPr/>
          </p:nvSpPr>
          <p:spPr>
            <a:xfrm>
              <a:off x="-45" y="413"/>
              <a:ext cx="8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得到</a:t>
              </a:r>
            </a:p>
          </p:txBody>
        </p:sp>
        <p:sp>
          <p:nvSpPr>
            <p:cNvPr id="22543" name="Text Box 16"/>
            <p:cNvSpPr txBox="1"/>
            <p:nvPr/>
          </p:nvSpPr>
          <p:spPr>
            <a:xfrm>
              <a:off x="2813" y="413"/>
              <a:ext cx="89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已知</a:t>
              </a:r>
            </a:p>
          </p:txBody>
        </p:sp>
        <p:sp>
          <p:nvSpPr>
            <p:cNvPr id="22544" name="AutoShape 17"/>
            <p:cNvSpPr/>
            <p:nvPr/>
          </p:nvSpPr>
          <p:spPr>
            <a:xfrm flipV="1">
              <a:off x="272" y="1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545" name="AutoShape 18"/>
            <p:cNvSpPr/>
            <p:nvPr/>
          </p:nvSpPr>
          <p:spPr>
            <a:xfrm flipV="1">
              <a:off x="3175" y="0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529" grpId="0"/>
      <p:bldP spid="22530" grpId="0" animBg="1"/>
      <p:bldP spid="22531" grpId="0" animBg="1"/>
      <p:bldP spid="23572" grpId="0"/>
      <p:bldP spid="235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标注 6"/>
          <p:cNvSpPr/>
          <p:nvPr/>
        </p:nvSpPr>
        <p:spPr>
          <a:xfrm>
            <a:off x="5120640" y="515779"/>
            <a:ext cx="2240756" cy="1310164"/>
          </a:xfrm>
          <a:prstGeom prst="cloudCallout">
            <a:avLst>
              <a:gd name="adj1" fmla="val -115441"/>
              <a:gd name="adj2" fmla="val 21246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根据已知灵活选择！</a:t>
            </a:r>
          </a:p>
        </p:txBody>
      </p:sp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7178" name="Text Box 2"/>
          <p:cNvSpPr txBox="1"/>
          <p:nvPr/>
        </p:nvSpPr>
        <p:spPr>
          <a:xfrm>
            <a:off x="530067" y="928688"/>
            <a:ext cx="305038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判断两直线平行的方法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"/>
          <p:cNvSpPr txBox="1"/>
          <p:nvPr/>
        </p:nvSpPr>
        <p:spPr>
          <a:xfrm>
            <a:off x="962025" y="1866900"/>
            <a:ext cx="731520" cy="39147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条件</a:t>
            </a:r>
          </a:p>
        </p:txBody>
      </p:sp>
      <p:sp>
        <p:nvSpPr>
          <p:cNvPr id="25" name="Text Box 3"/>
          <p:cNvSpPr txBox="1"/>
          <p:nvPr/>
        </p:nvSpPr>
        <p:spPr>
          <a:xfrm>
            <a:off x="3174207" y="1874043"/>
            <a:ext cx="700564" cy="39147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结论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42424" y="2352675"/>
            <a:ext cx="1560671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同位角相等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41948" y="2731294"/>
            <a:ext cx="1553051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内错角相等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41948" y="3108484"/>
            <a:ext cx="1788319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906316" y="2784634"/>
            <a:ext cx="1675210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33" name="Line 17"/>
          <p:cNvSpPr/>
          <p:nvPr/>
        </p:nvSpPr>
        <p:spPr>
          <a:xfrm>
            <a:off x="1876426" y="2616757"/>
            <a:ext cx="983456" cy="28694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18"/>
          <p:cNvSpPr/>
          <p:nvPr/>
        </p:nvSpPr>
        <p:spPr>
          <a:xfrm>
            <a:off x="1771651" y="3000137"/>
            <a:ext cx="983456" cy="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9"/>
          <p:cNvSpPr/>
          <p:nvPr/>
        </p:nvSpPr>
        <p:spPr>
          <a:xfrm flipV="1">
            <a:off x="1933575" y="3108484"/>
            <a:ext cx="875110" cy="270272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178" grpId="0"/>
      <p:bldP spid="24" grpId="0" bldLvl="0" animBg="1"/>
      <p:bldP spid="25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4"/>
          <p:cNvSpPr txBox="1"/>
          <p:nvPr/>
        </p:nvSpPr>
        <p:spPr>
          <a:xfrm>
            <a:off x="846296" y="1680686"/>
            <a:ext cx="1752600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27" name="Text Box 5"/>
          <p:cNvSpPr txBox="1"/>
          <p:nvPr/>
        </p:nvSpPr>
        <p:spPr>
          <a:xfrm>
            <a:off x="3638074" y="1268254"/>
            <a:ext cx="1761649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28" name="Text Box 6"/>
          <p:cNvSpPr txBox="1"/>
          <p:nvPr/>
        </p:nvSpPr>
        <p:spPr>
          <a:xfrm>
            <a:off x="3638074" y="1699260"/>
            <a:ext cx="1762125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内错角相等</a:t>
            </a:r>
          </a:p>
        </p:txBody>
      </p:sp>
      <p:sp>
        <p:nvSpPr>
          <p:cNvPr id="32" name="Text Box 7"/>
          <p:cNvSpPr txBox="1"/>
          <p:nvPr/>
        </p:nvSpPr>
        <p:spPr>
          <a:xfrm>
            <a:off x="3638074" y="2185035"/>
            <a:ext cx="2067878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同旁内角互补</a:t>
            </a:r>
          </a:p>
        </p:txBody>
      </p:sp>
      <p:grpSp>
        <p:nvGrpSpPr>
          <p:cNvPr id="44" name="Group 13"/>
          <p:cNvGrpSpPr/>
          <p:nvPr/>
        </p:nvGrpSpPr>
        <p:grpSpPr>
          <a:xfrm>
            <a:off x="2503170" y="1483758"/>
            <a:ext cx="1058466" cy="859631"/>
            <a:chOff x="2318" y="2863"/>
            <a:chExt cx="889" cy="722"/>
          </a:xfrm>
        </p:grpSpPr>
        <p:sp>
          <p:nvSpPr>
            <p:cNvPr id="47" name="Line 14"/>
            <p:cNvSpPr/>
            <p:nvPr/>
          </p:nvSpPr>
          <p:spPr>
            <a:xfrm flipV="1">
              <a:off x="2336" y="2863"/>
              <a:ext cx="871" cy="291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5"/>
            <p:cNvSpPr/>
            <p:nvPr/>
          </p:nvSpPr>
          <p:spPr>
            <a:xfrm>
              <a:off x="2318" y="3226"/>
              <a:ext cx="889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16"/>
            <p:cNvSpPr/>
            <p:nvPr/>
          </p:nvSpPr>
          <p:spPr>
            <a:xfrm>
              <a:off x="2336" y="3290"/>
              <a:ext cx="871" cy="295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" name="Text Box 20"/>
          <p:cNvSpPr txBox="1"/>
          <p:nvPr/>
        </p:nvSpPr>
        <p:spPr>
          <a:xfrm>
            <a:off x="413861" y="445770"/>
            <a:ext cx="585120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猜想：交换它们的条件与结论，是否成立？</a:t>
            </a:r>
          </a:p>
        </p:txBody>
      </p:sp>
      <p:sp>
        <p:nvSpPr>
          <p:cNvPr id="82" name="矩形 81"/>
          <p:cNvSpPr/>
          <p:nvPr/>
        </p:nvSpPr>
        <p:spPr>
          <a:xfrm>
            <a:off x="2808922" y="1473994"/>
            <a:ext cx="825818" cy="899160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 anchor="t">
            <a:spAutoFit/>
          </a:bodyPr>
          <a:lstStyle/>
          <a:p>
            <a:pPr algn="ctr"/>
            <a:r>
              <a:rPr lang="zh-CN" altLang="en-US" sz="54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8" grpId="0" bldLvl="0" animBg="1"/>
      <p:bldP spid="32" grpId="0" bldLvl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375559" y="2372202"/>
            <a:ext cx="2411254" cy="1310164"/>
          </a:xfrm>
          <a:prstGeom prst="cloudCallout">
            <a:avLst>
              <a:gd name="adj1" fmla="val -102202"/>
              <a:gd name="adj2" fmla="val -63740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除了测量，你能用推理的方法得到结论吗？</a:t>
            </a:r>
          </a:p>
        </p:txBody>
      </p:sp>
      <p:sp>
        <p:nvSpPr>
          <p:cNvPr id="4099" name="Rectangle 3"/>
          <p:cNvSpPr>
            <a:spLocks noGrp="1"/>
          </p:cNvSpPr>
          <p:nvPr/>
        </p:nvSpPr>
        <p:spPr>
          <a:xfrm>
            <a:off x="203359" y="852012"/>
            <a:ext cx="6172200" cy="283035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平行。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）测量同位角∠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的大小，它们有什么关系？图中还有其他同位角吗？它们的大小有什么关系？ 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）图中有几对内错角？它们的大小有什么关系？为什么？ 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）图中有几对同旁内角？它们的大小有什么关系？为什么？ </a:t>
            </a:r>
          </a:p>
        </p:txBody>
      </p:sp>
      <p:pic>
        <p:nvPicPr>
          <p:cNvPr id="4100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58690" y="728186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5734" y="164783"/>
            <a:ext cx="2160746" cy="691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Rectangle 3"/>
          <p:cNvSpPr/>
          <p:nvPr/>
        </p:nvSpPr>
        <p:spPr>
          <a:xfrm>
            <a:off x="388620" y="405765"/>
            <a:ext cx="6372225" cy="54054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相等吗？为什么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pic>
        <p:nvPicPr>
          <p:cNvPr id="4100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23823" y="1198721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9" name="Text Box 4"/>
          <p:cNvSpPr txBox="1"/>
          <p:nvPr/>
        </p:nvSpPr>
        <p:spPr>
          <a:xfrm>
            <a:off x="670084" y="1198721"/>
            <a:ext cx="4564856" cy="26527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解：相等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又∵∠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对顶角相等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 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等量代换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26693" y="1499235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6" name="Rectangle 4"/>
          <p:cNvSpPr/>
          <p:nvPr/>
        </p:nvSpPr>
        <p:spPr>
          <a:xfrm>
            <a:off x="268129" y="531257"/>
            <a:ext cx="661392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有什么关系呢？为什么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sp>
        <p:nvSpPr>
          <p:cNvPr id="12322" name="Rectangle 3"/>
          <p:cNvSpPr/>
          <p:nvPr/>
        </p:nvSpPr>
        <p:spPr>
          <a:xfrm>
            <a:off x="393383" y="1206818"/>
            <a:ext cx="5364004" cy="20845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 互补</a:t>
            </a:r>
          </a:p>
          <a:p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（已知）,</a:t>
            </a: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（两直线平行，同位角相等）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（补角定义）,</a:t>
            </a: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（等量代换）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221442" y="296940"/>
            <a:ext cx="6900863" cy="3632588"/>
            <a:chOff x="282" y="2508"/>
            <a:chExt cx="5010" cy="1625"/>
          </a:xfrm>
        </p:grpSpPr>
        <p:sp>
          <p:nvSpPr>
            <p:cNvPr id="7" name="AutoShape 5"/>
            <p:cNvSpPr/>
            <p:nvPr/>
          </p:nvSpPr>
          <p:spPr>
            <a:xfrm>
              <a:off x="282" y="2865"/>
              <a:ext cx="5010" cy="1268"/>
            </a:xfrm>
            <a:prstGeom prst="foldedCorner">
              <a:avLst>
                <a:gd name="adj" fmla="val 19837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平行线的性质：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两条平行直线被第三条直线所截，同位角相等</a:t>
              </a: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简称为：两直线平行，同位角相等</a:t>
              </a: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2.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两条平行直线被第三条直线所截，内错角相等</a:t>
              </a:r>
              <a:endPara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简称为：两直线平行，同位角相等</a:t>
              </a: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3.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两条平行直线被第三条直线所截，同旁内角互补</a:t>
              </a:r>
              <a:endPara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简称为：两直线平行，同旁内角互补</a:t>
              </a:r>
            </a:p>
          </p:txBody>
        </p:sp>
        <p:pic>
          <p:nvPicPr>
            <p:cNvPr id="5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73" y="2508"/>
              <a:ext cx="341" cy="44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15"/>
          <p:cNvSpPr txBox="1"/>
          <p:nvPr/>
        </p:nvSpPr>
        <p:spPr>
          <a:xfrm>
            <a:off x="463867" y="411004"/>
            <a:ext cx="551021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平行线三个性质的条件是什么？结论是什么？它与判定有什么区别？</a:t>
            </a:r>
          </a:p>
        </p:txBody>
      </p:sp>
      <p:sp>
        <p:nvSpPr>
          <p:cNvPr id="14370" name="Text Box 18"/>
          <p:cNvSpPr txBox="1"/>
          <p:nvPr/>
        </p:nvSpPr>
        <p:spPr>
          <a:xfrm>
            <a:off x="4348163" y="1807131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角的关系</a:t>
            </a:r>
          </a:p>
        </p:txBody>
      </p:sp>
      <p:sp>
        <p:nvSpPr>
          <p:cNvPr id="14371" name="Text Box 19"/>
          <p:cNvSpPr txBox="1"/>
          <p:nvPr/>
        </p:nvSpPr>
        <p:spPr>
          <a:xfrm>
            <a:off x="862013" y="1779985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线的关系</a:t>
            </a:r>
          </a:p>
        </p:txBody>
      </p:sp>
      <p:sp>
        <p:nvSpPr>
          <p:cNvPr id="14372" name="Line 20"/>
          <p:cNvSpPr/>
          <p:nvPr/>
        </p:nvSpPr>
        <p:spPr>
          <a:xfrm flipH="1" flipV="1">
            <a:off x="2462213" y="2008585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3" name="Rectangle 21"/>
          <p:cNvSpPr/>
          <p:nvPr/>
        </p:nvSpPr>
        <p:spPr>
          <a:xfrm>
            <a:off x="2976563" y="1612106"/>
            <a:ext cx="95607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判定</a:t>
            </a:r>
          </a:p>
        </p:txBody>
      </p:sp>
      <p:sp>
        <p:nvSpPr>
          <p:cNvPr id="3" name="Line 20"/>
          <p:cNvSpPr/>
          <p:nvPr/>
        </p:nvSpPr>
        <p:spPr>
          <a:xfrm flipH="1" flipV="1">
            <a:off x="2488883" y="2103835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21"/>
          <p:cNvSpPr/>
          <p:nvPr/>
        </p:nvSpPr>
        <p:spPr>
          <a:xfrm>
            <a:off x="2973705" y="2101215"/>
            <a:ext cx="8248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1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</a:t>
            </a:r>
          </a:p>
        </p:txBody>
      </p:sp>
      <p:sp>
        <p:nvSpPr>
          <p:cNvPr id="14337" name="Text Box 2"/>
          <p:cNvSpPr txBox="1"/>
          <p:nvPr/>
        </p:nvSpPr>
        <p:spPr>
          <a:xfrm>
            <a:off x="674132" y="3017044"/>
            <a:ext cx="16668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14338" name="Text Box 3"/>
          <p:cNvSpPr txBox="1"/>
          <p:nvPr/>
        </p:nvSpPr>
        <p:spPr>
          <a:xfrm>
            <a:off x="4141233" y="2511028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14339" name="Text Box 4"/>
          <p:cNvSpPr txBox="1"/>
          <p:nvPr/>
        </p:nvSpPr>
        <p:spPr>
          <a:xfrm>
            <a:off x="4199573" y="3002756"/>
            <a:ext cx="1994297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内错角相等</a:t>
            </a:r>
          </a:p>
        </p:txBody>
      </p:sp>
      <p:sp>
        <p:nvSpPr>
          <p:cNvPr id="14340" name="Text Box 5"/>
          <p:cNvSpPr txBox="1"/>
          <p:nvPr/>
        </p:nvSpPr>
        <p:spPr>
          <a:xfrm>
            <a:off x="4199573" y="3517106"/>
            <a:ext cx="204073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14361" name="Text Box 9"/>
          <p:cNvSpPr txBox="1"/>
          <p:nvPr/>
        </p:nvSpPr>
        <p:spPr>
          <a:xfrm>
            <a:off x="2401729" y="2800350"/>
            <a:ext cx="20193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平行线的判定</a:t>
            </a:r>
          </a:p>
        </p:txBody>
      </p:sp>
      <p:sp>
        <p:nvSpPr>
          <p:cNvPr id="14365" name="Text Box 13"/>
          <p:cNvSpPr txBox="1"/>
          <p:nvPr/>
        </p:nvSpPr>
        <p:spPr>
          <a:xfrm>
            <a:off x="2401729" y="3287316"/>
            <a:ext cx="20847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平行线的性质</a:t>
            </a:r>
          </a:p>
        </p:txBody>
      </p:sp>
      <p:sp>
        <p:nvSpPr>
          <p:cNvPr id="14352" name="左右箭头 15398"/>
          <p:cNvSpPr/>
          <p:nvPr/>
        </p:nvSpPr>
        <p:spPr>
          <a:xfrm>
            <a:off x="2070497" y="3148252"/>
            <a:ext cx="2052638" cy="107156"/>
          </a:xfrm>
          <a:prstGeom prst="leftRightArrow">
            <a:avLst>
              <a:gd name="adj1" fmla="val 50000"/>
              <a:gd name="adj2" fmla="val 382401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4163854" y="2609374"/>
            <a:ext cx="122873" cy="1164908"/>
          </a:xfrm>
          <a:prstGeom prst="leftBrace">
            <a:avLst>
              <a:gd name="adj1" fmla="val 67054"/>
              <a:gd name="adj2" fmla="val 5000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370" grpId="0" bldLvl="0" animBg="1"/>
      <p:bldP spid="14371" grpId="0" bldLvl="0" animBg="1"/>
      <p:bldP spid="14373" grpId="0"/>
      <p:bldP spid="4" grpId="0"/>
      <p:bldP spid="14337" grpId="0"/>
      <p:bldP spid="14338" grpId="0"/>
      <p:bldP spid="14339" grpId="0"/>
      <p:bldP spid="14340" grpId="0"/>
      <p:bldP spid="14361" grpId="0"/>
      <p:bldP spid="14365" grpId="0"/>
      <p:bldP spid="1435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"/>
          <p:cNvSpPr txBox="1"/>
          <p:nvPr/>
        </p:nvSpPr>
        <p:spPr>
          <a:xfrm>
            <a:off x="429101" y="417672"/>
            <a:ext cx="6660833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如图，是一块梯形铁片的残余部分，量∠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，梯形的另外两个角分别是多少度？</a:t>
            </a:r>
          </a:p>
        </p:txBody>
      </p:sp>
      <p:grpSp>
        <p:nvGrpSpPr>
          <p:cNvPr id="2" name="组合 39"/>
          <p:cNvGrpSpPr/>
          <p:nvPr/>
        </p:nvGrpSpPr>
        <p:grpSpPr>
          <a:xfrm>
            <a:off x="5811202" y="1819514"/>
            <a:ext cx="2185988" cy="1437084"/>
            <a:chOff x="0" y="0"/>
            <a:chExt cx="3374602" cy="1987111"/>
          </a:xfrm>
        </p:grpSpPr>
        <p:grpSp>
          <p:nvGrpSpPr>
            <p:cNvPr id="15363" name="Group 6"/>
            <p:cNvGrpSpPr/>
            <p:nvPr/>
          </p:nvGrpSpPr>
          <p:grpSpPr>
            <a:xfrm>
              <a:off x="0" y="0"/>
              <a:ext cx="3374602" cy="1987111"/>
              <a:chOff x="0" y="0"/>
              <a:chExt cx="3935" cy="2393"/>
            </a:xfrm>
          </p:grpSpPr>
          <p:pic>
            <p:nvPicPr>
              <p:cNvPr id="15364" name="Picture 7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 rot="10800000">
                <a:off x="266" y="53"/>
                <a:ext cx="2656" cy="19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65" name="Text Box 8"/>
              <p:cNvSpPr txBox="1"/>
              <p:nvPr/>
            </p:nvSpPr>
            <p:spPr>
              <a:xfrm>
                <a:off x="626" y="1613"/>
                <a:ext cx="720" cy="6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6" name="Text Box 9"/>
              <p:cNvSpPr txBox="1"/>
              <p:nvPr/>
            </p:nvSpPr>
            <p:spPr>
              <a:xfrm>
                <a:off x="2066" y="1613"/>
                <a:ext cx="1260" cy="7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7" name="Text Box 10"/>
              <p:cNvSpPr txBox="1"/>
              <p:nvPr/>
            </p:nvSpPr>
            <p:spPr>
              <a:xfrm>
                <a:off x="2675" y="0"/>
                <a:ext cx="1260" cy="7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8" name="Text Box 11"/>
              <p:cNvSpPr txBox="1"/>
              <p:nvPr/>
            </p:nvSpPr>
            <p:spPr>
              <a:xfrm>
                <a:off x="0" y="53"/>
                <a:ext cx="1260" cy="9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5369" name="Line 12"/>
            <p:cNvSpPr/>
            <p:nvPr/>
          </p:nvSpPr>
          <p:spPr>
            <a:xfrm>
              <a:off x="327751" y="302773"/>
              <a:ext cx="2016125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3"/>
            <p:cNvSpPr/>
            <p:nvPr/>
          </p:nvSpPr>
          <p:spPr>
            <a:xfrm>
              <a:off x="830989" y="1455298"/>
              <a:ext cx="100806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Arc 14"/>
            <p:cNvSpPr/>
            <p:nvPr/>
          </p:nvSpPr>
          <p:spPr>
            <a:xfrm rot="-5104233" flipH="1" flipV="1">
              <a:off x="361883" y="441679"/>
              <a:ext cx="366712" cy="146050"/>
            </a:xfrm>
            <a:custGeom>
              <a:avLst/>
              <a:gdLst/>
              <a:ahLst/>
              <a:cxnLst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10105" y="21600"/>
                </a:cxn>
              </a:cxnLst>
              <a:rect l="0" t="0" r="0" b="0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Arc 15"/>
            <p:cNvSpPr/>
            <p:nvPr/>
          </p:nvSpPr>
          <p:spPr>
            <a:xfrm rot="-7948558" flipH="1" flipV="1">
              <a:off x="676208" y="1206854"/>
              <a:ext cx="455612" cy="146050"/>
            </a:xfrm>
            <a:custGeom>
              <a:avLst/>
              <a:gdLst/>
              <a:ahLst/>
              <a:cxnLst>
                <a:cxn ang="0">
                  <a:pos x="0" y="21548"/>
                </a:cxn>
                <a:cxn ang="0">
                  <a:pos x="21600" y="0"/>
                </a:cxn>
                <a:cxn ang="0">
                  <a:pos x="34280" y="4114"/>
                </a:cxn>
                <a:cxn ang="0">
                  <a:pos x="0" y="21548"/>
                </a:cxn>
                <a:cxn ang="0">
                  <a:pos x="21600" y="0"/>
                </a:cxn>
                <a:cxn ang="0">
                  <a:pos x="34280" y="4114"/>
                </a:cxn>
                <a:cxn ang="0">
                  <a:pos x="21600" y="21600"/>
                </a:cxn>
              </a:cxnLst>
              <a:rect l="0" t="0" r="0" b="0"/>
              <a:pathLst>
                <a:path w="34281" h="21600" fill="none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</a:path>
                <a:path w="34281" h="21600" stroke="0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Arc 16"/>
            <p:cNvSpPr/>
            <p:nvPr/>
          </p:nvSpPr>
          <p:spPr>
            <a:xfrm rot="3484233" flipH="1" flipV="1">
              <a:off x="1846989" y="425010"/>
              <a:ext cx="488950" cy="146050"/>
            </a:xfrm>
            <a:custGeom>
              <a:avLst/>
              <a:gdLst/>
              <a:ahLst/>
              <a:cxnLst>
                <a:cxn ang="0">
                  <a:pos x="0" y="12063"/>
                </a:cxn>
                <a:cxn ang="0">
                  <a:pos x="19381" y="0"/>
                </a:cxn>
                <a:cxn ang="0">
                  <a:pos x="36930" y="9008"/>
                </a:cxn>
                <a:cxn ang="0">
                  <a:pos x="0" y="12063"/>
                </a:cxn>
                <a:cxn ang="0">
                  <a:pos x="19381" y="0"/>
                </a:cxn>
                <a:cxn ang="0">
                  <a:pos x="36930" y="9008"/>
                </a:cxn>
                <a:cxn ang="0">
                  <a:pos x="19381" y="21600"/>
                </a:cxn>
              </a:cxnLst>
              <a:rect l="0" t="0" r="0" b="0"/>
              <a:pathLst>
                <a:path w="36931" h="21600" fill="none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</a:path>
                <a:path w="36931" h="21600" stroke="0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  <a:lnTo>
                    <a:pt x="19381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Arc 17"/>
            <p:cNvSpPr/>
            <p:nvPr/>
          </p:nvSpPr>
          <p:spPr>
            <a:xfrm rot="7472292" flipH="1" flipV="1">
              <a:off x="1657272" y="1233831"/>
              <a:ext cx="366713" cy="146050"/>
            </a:xfrm>
            <a:custGeom>
              <a:avLst/>
              <a:gdLst/>
              <a:ahLst/>
              <a:cxnLst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10105" y="21600"/>
                </a:cxn>
              </a:cxnLst>
              <a:rect l="0" t="0" r="0" b="0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92" name="Text Box 4"/>
          <p:cNvSpPr txBox="1"/>
          <p:nvPr/>
        </p:nvSpPr>
        <p:spPr>
          <a:xfrm>
            <a:off x="429102" y="1408272"/>
            <a:ext cx="4333399" cy="258746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铁片是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梯形的，</a:t>
            </a: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180</a:t>
            </a:r>
            <a:r>
              <a:rPr lang="en-US" altLang="zh-CN" sz="2100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o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100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115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－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－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</a:p>
        </p:txBody>
      </p:sp>
      <p:sp>
        <p:nvSpPr>
          <p:cNvPr id="15393" name="Text Box 5"/>
          <p:cNvSpPr txBox="1"/>
          <p:nvPr/>
        </p:nvSpPr>
        <p:spPr>
          <a:xfrm>
            <a:off x="315754" y="4170521"/>
            <a:ext cx="570785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所以梯形的另外两个角分别是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65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92" grpId="0" uiExpand="1" build="p"/>
      <p:bldP spid="1539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全屏显示(16:9)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FD7461ACC33644F1AA5E8F1FD3BFA642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