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53" autoAdjust="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2E0AF24-044D-43FC-8D5F-77A69EC137E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CD2D6CA-B7B1-4B3F-81AF-7AECB75C41BE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075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7523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DC642D53-C7D1-46C0-989E-74196521E707}" type="slidenum">
              <a:rPr lang="zh-CN" altLang="en-US" sz="1200">
                <a:latin typeface="+mn-lt"/>
                <a:ea typeface="+mn-ea"/>
              </a:rPr>
              <a:t>4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8AFA6-006D-4E43-871A-CA652E18AE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6EEC2-1078-44CB-8118-5C103F996C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BCD3B-B5AF-4C5A-8989-33CD5AD8F9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B112D-548C-423B-A69F-4458AE4E31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FEB4D-A122-4DF1-BA7B-2B7782B390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F69C2-95AF-433A-A449-ABC7D460F5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F5DCC-1884-4556-952C-B307F599D0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2EC52-5875-46B1-8BF9-0CDE99D267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A2F83-0F0A-4F05-A06A-A0DFD3CBEB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CC634-C679-4BFC-B02D-68F941C316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CD923A4-9147-4144-984F-5325B574F43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/>
          <p:nvPr/>
        </p:nvSpPr>
        <p:spPr bwMode="auto">
          <a:xfrm>
            <a:off x="1" y="4292601"/>
            <a:ext cx="91440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nn-NO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8 Fashion</a:t>
            </a:r>
            <a: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(II)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4" y="594360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11"/>
          <p:cNvSpPr>
            <a:spLocks noChangeArrowheads="1"/>
          </p:cNvSpPr>
          <p:nvPr/>
        </p:nvSpPr>
        <p:spPr bwMode="auto">
          <a:xfrm>
            <a:off x="1835150" y="1412875"/>
            <a:ext cx="51133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among/between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3669" name="Text Box 7"/>
          <p:cNvSpPr txBox="1">
            <a:spLocks noChangeArrowheads="1"/>
          </p:cNvSpPr>
          <p:nvPr/>
        </p:nvSpPr>
        <p:spPr bwMode="auto">
          <a:xfrm>
            <a:off x="1835150" y="692150"/>
            <a:ext cx="5040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Are trainers popular?</a:t>
            </a:r>
          </a:p>
        </p:txBody>
      </p:sp>
      <p:sp>
        <p:nvSpPr>
          <p:cNvPr id="113670" name="Text Box 41"/>
          <p:cNvSpPr txBox="1">
            <a:spLocks noChangeArrowheads="1"/>
          </p:cNvSpPr>
          <p:nvPr/>
        </p:nvSpPr>
        <p:spPr bwMode="auto">
          <a:xfrm>
            <a:off x="250825" y="2205038"/>
            <a:ext cx="88931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200" b="1">
                <a:latin typeface="Comic Sans MS" panose="030F0702030302020204" pitchFamily="66" charset="0"/>
              </a:rPr>
              <a:t>The teacher is sitting _________ the students, telling them a story.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200" b="1">
                <a:latin typeface="Comic Sans MS" panose="030F0702030302020204" pitchFamily="66" charset="0"/>
              </a:rPr>
              <a:t>He tries to find the differences ________ the two pictures. </a:t>
            </a:r>
          </a:p>
        </p:txBody>
      </p:sp>
      <p:sp>
        <p:nvSpPr>
          <p:cNvPr id="113671" name="Text Box 41"/>
          <p:cNvSpPr txBox="1">
            <a:spLocks noChangeArrowheads="1"/>
          </p:cNvSpPr>
          <p:nvPr/>
        </p:nvSpPr>
        <p:spPr bwMode="auto">
          <a:xfrm>
            <a:off x="5435600" y="2349500"/>
            <a:ext cx="17287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among</a:t>
            </a:r>
          </a:p>
        </p:txBody>
      </p:sp>
      <p:sp>
        <p:nvSpPr>
          <p:cNvPr id="113672" name="Text Box 41"/>
          <p:cNvSpPr txBox="1">
            <a:spLocks noChangeArrowheads="1"/>
          </p:cNvSpPr>
          <p:nvPr/>
        </p:nvSpPr>
        <p:spPr bwMode="auto">
          <a:xfrm>
            <a:off x="827088" y="4508500"/>
            <a:ext cx="1727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between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/>
      <p:bldP spid="113671" grpId="0" build="p"/>
      <p:bldP spid="1136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7"/>
          <p:cNvSpPr txBox="1">
            <a:spLocks noChangeArrowheads="1"/>
          </p:cNvSpPr>
          <p:nvPr/>
        </p:nvSpPr>
        <p:spPr bwMode="auto">
          <a:xfrm>
            <a:off x="2051050" y="62071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How do they look?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628775"/>
            <a:ext cx="1582737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7" descr="amy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1628775"/>
            <a:ext cx="1439862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1628775"/>
            <a:ext cx="1295400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图片 11" descr="sandy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95963" y="1628775"/>
            <a:ext cx="1223962" cy="1655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4697" name="Text Box 41"/>
          <p:cNvSpPr txBox="1">
            <a:spLocks noChangeArrowheads="1"/>
          </p:cNvSpPr>
          <p:nvPr/>
        </p:nvSpPr>
        <p:spPr bwMode="auto">
          <a:xfrm>
            <a:off x="2916238" y="3357563"/>
            <a:ext cx="180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smart</a:t>
            </a:r>
          </a:p>
        </p:txBody>
      </p:sp>
      <p:sp>
        <p:nvSpPr>
          <p:cNvPr id="114698" name="Text Box 41"/>
          <p:cNvSpPr txBox="1">
            <a:spLocks noChangeArrowheads="1"/>
          </p:cNvSpPr>
          <p:nvPr/>
        </p:nvSpPr>
        <p:spPr bwMode="auto">
          <a:xfrm>
            <a:off x="4643438" y="4005263"/>
            <a:ext cx="1800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cool</a:t>
            </a:r>
          </a:p>
        </p:txBody>
      </p:sp>
      <p:sp>
        <p:nvSpPr>
          <p:cNvPr id="114699" name="Rectangle 42"/>
          <p:cNvSpPr>
            <a:spLocks noChangeArrowheads="1"/>
          </p:cNvSpPr>
          <p:nvPr/>
        </p:nvSpPr>
        <p:spPr bwMode="auto">
          <a:xfrm>
            <a:off x="1833563" y="3429000"/>
            <a:ext cx="10096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4700" name="Text Box 41"/>
          <p:cNvSpPr txBox="1">
            <a:spLocks noChangeArrowheads="1"/>
          </p:cNvSpPr>
          <p:nvPr/>
        </p:nvSpPr>
        <p:spPr bwMode="auto">
          <a:xfrm>
            <a:off x="2987675" y="4652963"/>
            <a:ext cx="5832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modern and beautiful</a:t>
            </a:r>
          </a:p>
        </p:txBody>
      </p:sp>
      <p:sp>
        <p:nvSpPr>
          <p:cNvPr id="114701" name="Rectangle 42"/>
          <p:cNvSpPr>
            <a:spLocks noChangeArrowheads="1"/>
          </p:cNvSpPr>
          <p:nvPr/>
        </p:nvSpPr>
        <p:spPr bwMode="auto">
          <a:xfrm>
            <a:off x="3635375" y="4149725"/>
            <a:ext cx="1008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4702" name="Rectangle 42"/>
          <p:cNvSpPr>
            <a:spLocks noChangeArrowheads="1"/>
          </p:cNvSpPr>
          <p:nvPr/>
        </p:nvSpPr>
        <p:spPr bwMode="auto">
          <a:xfrm>
            <a:off x="1908175" y="4797425"/>
            <a:ext cx="1008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4703" name="Rectangle 38"/>
          <p:cNvSpPr>
            <a:spLocks noChangeArrowheads="1"/>
          </p:cNvSpPr>
          <p:nvPr/>
        </p:nvSpPr>
        <p:spPr bwMode="auto">
          <a:xfrm>
            <a:off x="1547813" y="5516563"/>
            <a:ext cx="309562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look + _____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(linking verb)</a:t>
            </a:r>
          </a:p>
        </p:txBody>
      </p:sp>
      <p:sp>
        <p:nvSpPr>
          <p:cNvPr id="114704" name="Text Box 41"/>
          <p:cNvSpPr txBox="1">
            <a:spLocks noChangeArrowheads="1"/>
          </p:cNvSpPr>
          <p:nvPr/>
        </p:nvSpPr>
        <p:spPr bwMode="auto">
          <a:xfrm>
            <a:off x="2987675" y="5661025"/>
            <a:ext cx="1800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i="1">
                <a:solidFill>
                  <a:srgbClr val="FF0000"/>
                </a:solidFill>
                <a:latin typeface="Comic Sans MS" panose="030F0702030302020204" pitchFamily="66" charset="0"/>
              </a:rPr>
              <a:t>adj.</a:t>
            </a:r>
          </a:p>
        </p:txBody>
      </p:sp>
      <p:sp>
        <p:nvSpPr>
          <p:cNvPr id="114705" name="Text Box 41"/>
          <p:cNvSpPr txBox="1">
            <a:spLocks noChangeArrowheads="1"/>
          </p:cNvSpPr>
          <p:nvPr/>
        </p:nvSpPr>
        <p:spPr bwMode="auto">
          <a:xfrm>
            <a:off x="468313" y="3357563"/>
            <a:ext cx="6119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Simon looks _____.</a:t>
            </a:r>
          </a:p>
        </p:txBody>
      </p:sp>
      <p:sp>
        <p:nvSpPr>
          <p:cNvPr id="114706" name="Text Box 41"/>
          <p:cNvSpPr txBox="1">
            <a:spLocks noChangeArrowheads="1"/>
          </p:cNvSpPr>
          <p:nvPr/>
        </p:nvSpPr>
        <p:spPr bwMode="auto">
          <a:xfrm>
            <a:off x="468313" y="4076700"/>
            <a:ext cx="6119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Amy and Daniel look _____.</a:t>
            </a:r>
          </a:p>
        </p:txBody>
      </p:sp>
      <p:sp>
        <p:nvSpPr>
          <p:cNvPr id="114707" name="Text Box 41"/>
          <p:cNvSpPr txBox="1">
            <a:spLocks noChangeArrowheads="1"/>
          </p:cNvSpPr>
          <p:nvPr/>
        </p:nvSpPr>
        <p:spPr bwMode="auto">
          <a:xfrm>
            <a:off x="395288" y="4724400"/>
            <a:ext cx="777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Sandy looks 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7" grpId="0"/>
      <p:bldP spid="114698" grpId="0"/>
      <p:bldP spid="114699" grpId="0"/>
      <p:bldP spid="114700" grpId="0"/>
      <p:bldP spid="114701" grpId="0"/>
      <p:bldP spid="114702" grpId="0"/>
      <p:bldP spid="114703" grpId="0"/>
      <p:bldP spid="114704" grpId="0"/>
      <p:bldP spid="114705" grpId="0"/>
      <p:bldP spid="114706" grpId="0"/>
      <p:bldP spid="1147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内容占位符 7" descr="sad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060575"/>
            <a:ext cx="2063750" cy="1800225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15715" name="Text Box 7"/>
          <p:cNvSpPr txBox="1">
            <a:spLocks noChangeArrowheads="1"/>
          </p:cNvSpPr>
          <p:nvPr/>
        </p:nvSpPr>
        <p:spPr bwMode="auto">
          <a:xfrm>
            <a:off x="2051050" y="620713"/>
            <a:ext cx="4537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How do they look?</a:t>
            </a:r>
          </a:p>
        </p:txBody>
      </p:sp>
      <p:sp>
        <p:nvSpPr>
          <p:cNvPr id="115716" name="Rectangle 11"/>
          <p:cNvSpPr>
            <a:spLocks noChangeArrowheads="1"/>
          </p:cNvSpPr>
          <p:nvPr/>
        </p:nvSpPr>
        <p:spPr bwMode="auto">
          <a:xfrm>
            <a:off x="2051050" y="1417638"/>
            <a:ext cx="468153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look + </a:t>
            </a:r>
            <a:r>
              <a:rPr lang="en-US" altLang="zh-CN" sz="2800" b="1" i="1">
                <a:solidFill>
                  <a:srgbClr val="0000FF"/>
                </a:solidFill>
                <a:latin typeface="Comic Sans MS" panose="030F0702030302020204" pitchFamily="66" charset="0"/>
              </a:rPr>
              <a:t>adj.</a:t>
            </a:r>
            <a:endParaRPr lang="zh-CN" altLang="zh-CN" sz="2800" b="1" i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5717" name="AutoShape 2" descr="http://img0.imgtn.bdimg.com/it/u=1839726754,3710979300&amp;fm=23&amp;gp=0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5718" name="Text Box 41"/>
          <p:cNvSpPr txBox="1">
            <a:spLocks noChangeArrowheads="1"/>
          </p:cNvSpPr>
          <p:nvPr/>
        </p:nvSpPr>
        <p:spPr bwMode="auto">
          <a:xfrm>
            <a:off x="3132138" y="2276475"/>
            <a:ext cx="5148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The baby boy _______.</a:t>
            </a:r>
          </a:p>
        </p:txBody>
      </p:sp>
      <p:sp>
        <p:nvSpPr>
          <p:cNvPr id="115719" name="Text Box 41"/>
          <p:cNvSpPr txBox="1">
            <a:spLocks noChangeArrowheads="1"/>
          </p:cNvSpPr>
          <p:nvPr/>
        </p:nvSpPr>
        <p:spPr bwMode="auto">
          <a:xfrm>
            <a:off x="6007100" y="2290763"/>
            <a:ext cx="2520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looks sad</a:t>
            </a:r>
          </a:p>
        </p:txBody>
      </p:sp>
      <p:pic>
        <p:nvPicPr>
          <p:cNvPr id="11" name="图片 10" descr="angry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27763" y="3429000"/>
            <a:ext cx="2009775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5721" name="Text Box 41"/>
          <p:cNvSpPr txBox="1">
            <a:spLocks noChangeArrowheads="1"/>
          </p:cNvSpPr>
          <p:nvPr/>
        </p:nvSpPr>
        <p:spPr bwMode="auto">
          <a:xfrm>
            <a:off x="684213" y="4665663"/>
            <a:ext cx="5400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The baby girl _________.</a:t>
            </a:r>
          </a:p>
        </p:txBody>
      </p:sp>
      <p:sp>
        <p:nvSpPr>
          <p:cNvPr id="115722" name="Text Box 41"/>
          <p:cNvSpPr txBox="1">
            <a:spLocks noChangeArrowheads="1"/>
          </p:cNvSpPr>
          <p:nvPr/>
        </p:nvSpPr>
        <p:spPr bwMode="auto">
          <a:xfrm>
            <a:off x="3525838" y="4673600"/>
            <a:ext cx="2520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looks angry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  <p:bldP spid="115719" grpId="0"/>
      <p:bldP spid="115721" grpId="0"/>
      <p:bldP spid="1157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7"/>
          <p:cNvSpPr txBox="1">
            <a:spLocks noChangeArrowheads="1"/>
          </p:cNvSpPr>
          <p:nvPr/>
        </p:nvSpPr>
        <p:spPr bwMode="auto">
          <a:xfrm>
            <a:off x="323850" y="620713"/>
            <a:ext cx="2087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 report</a:t>
            </a:r>
          </a:p>
        </p:txBody>
      </p:sp>
      <p:sp>
        <p:nvSpPr>
          <p:cNvPr id="116741" name="Rectangle 11"/>
          <p:cNvSpPr>
            <a:spLocks noChangeArrowheads="1"/>
          </p:cNvSpPr>
          <p:nvPr/>
        </p:nvSpPr>
        <p:spPr bwMode="auto">
          <a:xfrm>
            <a:off x="2555875" y="836613"/>
            <a:ext cx="51117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about the fashion show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6742" name="Text Box 41"/>
          <p:cNvSpPr txBox="1">
            <a:spLocks noChangeArrowheads="1"/>
          </p:cNvSpPr>
          <p:nvPr/>
        </p:nvSpPr>
        <p:spPr bwMode="auto">
          <a:xfrm>
            <a:off x="0" y="1557338"/>
            <a:ext cx="91440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Comic Sans MS" panose="030F0702030302020204" pitchFamily="66" charset="0"/>
              </a:rPr>
              <a:t>Today I go to a fashion show. Millie is ___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a hostess ____ a model. She wears sports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clothes and trainers. Trainers are _____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______ young people. Simon wears a purple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shirt and grey trousers. He ____ _____.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Amy and Daniel wear jeans. _____ __ ____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look cool. Sandy wears a red blouse. It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___ ____ ____ silk. She looks modern and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beautiful. We thank them for _____ us 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_______ _____ ___ clothes.  </a:t>
            </a:r>
          </a:p>
        </p:txBody>
      </p:sp>
      <p:sp>
        <p:nvSpPr>
          <p:cNvPr id="116743" name="Text Box 41"/>
          <p:cNvSpPr txBox="1">
            <a:spLocks noChangeArrowheads="1"/>
          </p:cNvSpPr>
          <p:nvPr/>
        </p:nvSpPr>
        <p:spPr bwMode="auto">
          <a:xfrm>
            <a:off x="7885113" y="1557338"/>
            <a:ext cx="17287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both</a:t>
            </a:r>
          </a:p>
        </p:txBody>
      </p:sp>
      <p:sp>
        <p:nvSpPr>
          <p:cNvPr id="116744" name="Text Box 41"/>
          <p:cNvSpPr txBox="1">
            <a:spLocks noChangeArrowheads="1"/>
          </p:cNvSpPr>
          <p:nvPr/>
        </p:nvSpPr>
        <p:spPr bwMode="auto">
          <a:xfrm>
            <a:off x="2195513" y="1989138"/>
            <a:ext cx="12239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116745" name="Text Box 41"/>
          <p:cNvSpPr txBox="1">
            <a:spLocks noChangeArrowheads="1"/>
          </p:cNvSpPr>
          <p:nvPr/>
        </p:nvSpPr>
        <p:spPr bwMode="auto">
          <a:xfrm>
            <a:off x="7092950" y="2492375"/>
            <a:ext cx="15827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popular</a:t>
            </a:r>
          </a:p>
        </p:txBody>
      </p:sp>
      <p:sp>
        <p:nvSpPr>
          <p:cNvPr id="116746" name="Text Box 41"/>
          <p:cNvSpPr txBox="1">
            <a:spLocks noChangeArrowheads="1"/>
          </p:cNvSpPr>
          <p:nvPr/>
        </p:nvSpPr>
        <p:spPr bwMode="auto">
          <a:xfrm>
            <a:off x="34925" y="299720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among</a:t>
            </a:r>
          </a:p>
        </p:txBody>
      </p:sp>
      <p:sp>
        <p:nvSpPr>
          <p:cNvPr id="116747" name="Text Box 41"/>
          <p:cNvSpPr txBox="1">
            <a:spLocks noChangeArrowheads="1"/>
          </p:cNvSpPr>
          <p:nvPr/>
        </p:nvSpPr>
        <p:spPr bwMode="auto">
          <a:xfrm>
            <a:off x="5824538" y="3489325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looks</a:t>
            </a:r>
          </a:p>
        </p:txBody>
      </p:sp>
      <p:sp>
        <p:nvSpPr>
          <p:cNvPr id="116748" name="Text Box 41"/>
          <p:cNvSpPr txBox="1">
            <a:spLocks noChangeArrowheads="1"/>
          </p:cNvSpPr>
          <p:nvPr/>
        </p:nvSpPr>
        <p:spPr bwMode="auto">
          <a:xfrm>
            <a:off x="7024688" y="3489325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smart</a:t>
            </a:r>
          </a:p>
        </p:txBody>
      </p:sp>
      <p:sp>
        <p:nvSpPr>
          <p:cNvPr id="116749" name="Text Box 41"/>
          <p:cNvSpPr txBox="1">
            <a:spLocks noChangeArrowheads="1"/>
          </p:cNvSpPr>
          <p:nvPr/>
        </p:nvSpPr>
        <p:spPr bwMode="auto">
          <a:xfrm>
            <a:off x="5867400" y="4005263"/>
            <a:ext cx="1584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Both</a:t>
            </a:r>
          </a:p>
        </p:txBody>
      </p:sp>
      <p:sp>
        <p:nvSpPr>
          <p:cNvPr id="116750" name="Text Box 41"/>
          <p:cNvSpPr txBox="1">
            <a:spLocks noChangeArrowheads="1"/>
          </p:cNvSpPr>
          <p:nvPr/>
        </p:nvSpPr>
        <p:spPr bwMode="auto">
          <a:xfrm>
            <a:off x="7235825" y="4005263"/>
            <a:ext cx="1584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116751" name="Text Box 41"/>
          <p:cNvSpPr txBox="1">
            <a:spLocks noChangeArrowheads="1"/>
          </p:cNvSpPr>
          <p:nvPr/>
        </p:nvSpPr>
        <p:spPr bwMode="auto">
          <a:xfrm>
            <a:off x="7816850" y="4037013"/>
            <a:ext cx="1584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them</a:t>
            </a:r>
          </a:p>
        </p:txBody>
      </p:sp>
      <p:sp>
        <p:nvSpPr>
          <p:cNvPr id="116752" name="Text Box 41"/>
          <p:cNvSpPr txBox="1">
            <a:spLocks noChangeArrowheads="1"/>
          </p:cNvSpPr>
          <p:nvPr/>
        </p:nvSpPr>
        <p:spPr bwMode="auto">
          <a:xfrm>
            <a:off x="244475" y="4951413"/>
            <a:ext cx="1584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116753" name="Text Box 41"/>
          <p:cNvSpPr txBox="1">
            <a:spLocks noChangeArrowheads="1"/>
          </p:cNvSpPr>
          <p:nvPr/>
        </p:nvSpPr>
        <p:spPr bwMode="auto">
          <a:xfrm>
            <a:off x="1008063" y="4941888"/>
            <a:ext cx="15843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116754" name="Text Box 41"/>
          <p:cNvSpPr txBox="1">
            <a:spLocks noChangeArrowheads="1"/>
          </p:cNvSpPr>
          <p:nvPr/>
        </p:nvSpPr>
        <p:spPr bwMode="auto">
          <a:xfrm>
            <a:off x="2357438" y="4962525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116755" name="Text Box 41"/>
          <p:cNvSpPr txBox="1">
            <a:spLocks noChangeArrowheads="1"/>
          </p:cNvSpPr>
          <p:nvPr/>
        </p:nvSpPr>
        <p:spPr bwMode="auto">
          <a:xfrm>
            <a:off x="6083300" y="5441950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showing</a:t>
            </a:r>
          </a:p>
        </p:txBody>
      </p:sp>
      <p:sp>
        <p:nvSpPr>
          <p:cNvPr id="116756" name="Text Box 41"/>
          <p:cNvSpPr txBox="1">
            <a:spLocks noChangeArrowheads="1"/>
          </p:cNvSpPr>
          <p:nvPr/>
        </p:nvSpPr>
        <p:spPr bwMode="auto">
          <a:xfrm>
            <a:off x="0" y="5949950"/>
            <a:ext cx="20161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different</a:t>
            </a:r>
          </a:p>
        </p:txBody>
      </p:sp>
      <p:sp>
        <p:nvSpPr>
          <p:cNvPr id="116757" name="Text Box 41"/>
          <p:cNvSpPr txBox="1">
            <a:spLocks noChangeArrowheads="1"/>
          </p:cNvSpPr>
          <p:nvPr/>
        </p:nvSpPr>
        <p:spPr bwMode="auto">
          <a:xfrm>
            <a:off x="2124075" y="5938838"/>
            <a:ext cx="20161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styles</a:t>
            </a:r>
          </a:p>
        </p:txBody>
      </p:sp>
      <p:sp>
        <p:nvSpPr>
          <p:cNvPr id="116758" name="Text Box 41"/>
          <p:cNvSpPr txBox="1">
            <a:spLocks noChangeArrowheads="1"/>
          </p:cNvSpPr>
          <p:nvPr/>
        </p:nvSpPr>
        <p:spPr bwMode="auto">
          <a:xfrm>
            <a:off x="3492500" y="5940425"/>
            <a:ext cx="19431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6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6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6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6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6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6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6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6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6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6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6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 build="p"/>
      <p:bldP spid="116744" grpId="0" build="p"/>
      <p:bldP spid="116745" grpId="0" build="p"/>
      <p:bldP spid="116746" grpId="0" build="p"/>
      <p:bldP spid="116747" grpId="0" build="p"/>
      <p:bldP spid="116748" grpId="0" build="p"/>
      <p:bldP spid="116749" grpId="0" build="p"/>
      <p:bldP spid="116750" grpId="0" build="p"/>
      <p:bldP spid="116751" grpId="0" build="p"/>
      <p:bldP spid="116752" grpId="0" build="p"/>
      <p:bldP spid="116753" grpId="0" build="p"/>
      <p:bldP spid="116754" grpId="0" build="p"/>
      <p:bldP spid="116755" grpId="0" build="p"/>
      <p:bldP spid="116756" grpId="0" build="p"/>
      <p:bldP spid="116757" grpId="0" build="p"/>
      <p:bldP spid="11675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7"/>
          <p:cNvSpPr txBox="1">
            <a:spLocks noChangeArrowheads="1"/>
          </p:cNvSpPr>
          <p:nvPr/>
        </p:nvSpPr>
        <p:spPr bwMode="auto">
          <a:xfrm>
            <a:off x="323850" y="620713"/>
            <a:ext cx="2808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Discussion</a:t>
            </a:r>
          </a:p>
        </p:txBody>
      </p:sp>
      <p:sp>
        <p:nvSpPr>
          <p:cNvPr id="117765" name="Rectangle 11"/>
          <p:cNvSpPr>
            <a:spLocks noChangeArrowheads="1"/>
          </p:cNvSpPr>
          <p:nvPr/>
        </p:nvSpPr>
        <p:spPr bwMode="auto">
          <a:xfrm>
            <a:off x="3203575" y="836613"/>
            <a:ext cx="44640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A green fashion show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7766" name="Text Box 41"/>
          <p:cNvSpPr txBox="1">
            <a:spLocks noChangeArrowheads="1"/>
          </p:cNvSpPr>
          <p:nvPr/>
        </p:nvSpPr>
        <p:spPr bwMode="auto">
          <a:xfrm>
            <a:off x="250825" y="1341438"/>
            <a:ext cx="8893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Some students want to hold a green fashion show.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Do you have any good ideas about how to make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Comic Sans MS" panose="030F0702030302020204" pitchFamily="66" charset="0"/>
              </a:rPr>
              <a:t>use of waste?</a:t>
            </a:r>
          </a:p>
        </p:txBody>
      </p:sp>
      <p:sp>
        <p:nvSpPr>
          <p:cNvPr id="117767" name="Text Box 41"/>
          <p:cNvSpPr txBox="1">
            <a:spLocks noChangeArrowheads="1"/>
          </p:cNvSpPr>
          <p:nvPr/>
        </p:nvSpPr>
        <p:spPr bwMode="auto">
          <a:xfrm>
            <a:off x="971550" y="3429000"/>
            <a:ext cx="73453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5067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* make old jeans into shorts;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* make an old skirt into a handbag;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* use old CDs to make a skirt;</a:t>
            </a: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7"/>
          <p:cNvSpPr txBox="1">
            <a:spLocks noChangeArrowheads="1"/>
          </p:cNvSpPr>
          <p:nvPr/>
        </p:nvSpPr>
        <p:spPr bwMode="auto">
          <a:xfrm>
            <a:off x="539750" y="765175"/>
            <a:ext cx="2520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Your ideas</a:t>
            </a:r>
          </a:p>
        </p:txBody>
      </p:sp>
      <p:sp>
        <p:nvSpPr>
          <p:cNvPr id="118789" name="Text Box 41"/>
          <p:cNvSpPr txBox="1">
            <a:spLocks noChangeArrowheads="1"/>
          </p:cNvSpPr>
          <p:nvPr/>
        </p:nvSpPr>
        <p:spPr bwMode="auto">
          <a:xfrm>
            <a:off x="395288" y="1700213"/>
            <a:ext cx="842486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AB5E4">
                        <a:alpha val="62999"/>
                      </a:srgbClr>
                    </a:gs>
                    <a:gs pos="50000">
                      <a:srgbClr val="C2D1ED">
                        <a:alpha val="81499"/>
                      </a:srgbClr>
                    </a:gs>
                    <a:gs pos="100000">
                      <a:srgbClr val="E1E8F5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A5067A"/>
                </a:solidFill>
                <a:latin typeface="Comic Sans MS" panose="030F0702030302020204" pitchFamily="66" charset="0"/>
              </a:rPr>
              <a:t>What is waste?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A5067A"/>
                </a:solidFill>
                <a:latin typeface="Comic Sans MS" panose="030F0702030302020204" pitchFamily="66" charset="0"/>
              </a:rPr>
              <a:t>How can you make good use of old clothes?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A5067A"/>
                </a:solidFill>
                <a:latin typeface="Comic Sans MS" panose="030F0702030302020204" pitchFamily="66" charset="0"/>
              </a:rPr>
              <a:t>What is good about the things made of waste?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A5067A"/>
                </a:solidFill>
                <a:latin typeface="Comic Sans MS" panose="030F0702030302020204" pitchFamily="66" charset="0"/>
              </a:rPr>
              <a:t>Will you buy clothes made from waste?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b="1" dirty="0">
                <a:solidFill>
                  <a:srgbClr val="A5067A"/>
                </a:solidFill>
                <a:latin typeface="Comic Sans MS" panose="030F0702030302020204" pitchFamily="66" charset="0"/>
              </a:rPr>
              <a:t>What will you use to make clothes for the green fashion show</a:t>
            </a:r>
            <a:r>
              <a:rPr lang="en-US" altLang="zh-CN" sz="3200" b="1" dirty="0" smtClean="0">
                <a:solidFill>
                  <a:srgbClr val="A5067A"/>
                </a:solidFill>
                <a:latin typeface="Comic Sans MS" panose="030F0702030302020204" pitchFamily="66" charset="0"/>
              </a:rPr>
              <a:t>? </a:t>
            </a:r>
            <a:endParaRPr lang="en-US" altLang="zh-CN" sz="3200" b="1" dirty="0">
              <a:solidFill>
                <a:srgbClr val="A5067A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51725" y="3068638"/>
            <a:ext cx="1296988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 descr="millie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716338"/>
            <a:ext cx="1279525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图片 5" descr="amy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4868863"/>
            <a:ext cx="1368425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4508500"/>
            <a:ext cx="12239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11" descr="sandy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1863" y="4292600"/>
            <a:ext cx="1100137" cy="1512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39750" y="860425"/>
            <a:ext cx="3671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Conclusion</a:t>
            </a:r>
          </a:p>
        </p:txBody>
      </p:sp>
      <p:sp>
        <p:nvSpPr>
          <p:cNvPr id="12" name="WordArt 9"/>
          <p:cNvSpPr>
            <a:spLocks noChangeArrowheads="1" noChangeShapeType="1" noTextEdit="1"/>
          </p:cNvSpPr>
          <p:nvPr/>
        </p:nvSpPr>
        <p:spPr bwMode="auto">
          <a:xfrm>
            <a:off x="2124075" y="2565400"/>
            <a:ext cx="4103688" cy="962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Comic Sans MS" panose="030F0702030302020204"/>
              </a:rPr>
              <a:t>Fashion is  fun!</a:t>
            </a:r>
            <a:endParaRPr lang="zh-CN" altLang="en-US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7"/>
          <p:cNvSpPr txBox="1">
            <a:spLocks noChangeArrowheads="1"/>
          </p:cNvSpPr>
          <p:nvPr/>
        </p:nvSpPr>
        <p:spPr bwMode="auto">
          <a:xfrm>
            <a:off x="539750" y="981075"/>
            <a:ext cx="360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Homework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95288" y="2276475"/>
            <a:ext cx="831532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1. Write a short passage about your design for the green fashion show and share it with your partner.</a:t>
            </a:r>
          </a:p>
          <a:p>
            <a:pPr>
              <a:lnSpc>
                <a:spcPct val="16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2. Preview </a:t>
            </a:r>
            <a:r>
              <a:rPr lang="en-US" altLang="zh-CN" sz="3200" i="1" dirty="0">
                <a:solidFill>
                  <a:srgbClr val="000000"/>
                </a:solidFill>
                <a:latin typeface="Comic Sans MS" panose="030F0702030302020204" pitchFamily="66" charset="0"/>
              </a:rPr>
              <a:t>Grammar</a:t>
            </a:r>
            <a:r>
              <a:rPr lang="en-US" altLang="zh-CN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7"/>
          <p:cNvSpPr txBox="1">
            <a:spLocks noChangeArrowheads="1"/>
          </p:cNvSpPr>
          <p:nvPr/>
        </p:nvSpPr>
        <p:spPr bwMode="auto">
          <a:xfrm>
            <a:off x="2195513" y="261938"/>
            <a:ext cx="3916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The fashion show</a:t>
            </a: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68825" y="1022350"/>
            <a:ext cx="1177925" cy="1439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图片 27" descr="millie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775" y="1857375"/>
            <a:ext cx="1168400" cy="1870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图片 28" descr="amy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46688" y="4968875"/>
            <a:ext cx="1306512" cy="1582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68538" y="4941888"/>
            <a:ext cx="1223962" cy="1582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" name="图片 11" descr="sandy.pn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73838" y="2773363"/>
            <a:ext cx="1244600" cy="187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图片 32" descr="fashion show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268538" y="2349600"/>
            <a:ext cx="3263404" cy="25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1385" name="Text Box 41"/>
          <p:cNvSpPr txBox="1">
            <a:spLocks noChangeArrowheads="1"/>
          </p:cNvSpPr>
          <p:nvPr/>
        </p:nvSpPr>
        <p:spPr bwMode="auto">
          <a:xfrm>
            <a:off x="-38100" y="3687763"/>
            <a:ext cx="26273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hostess and model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sports clothes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trainers</a:t>
            </a:r>
          </a:p>
        </p:txBody>
      </p:sp>
      <p:sp>
        <p:nvSpPr>
          <p:cNvPr id="101386" name="Text Box 41"/>
          <p:cNvSpPr txBox="1">
            <a:spLocks noChangeArrowheads="1"/>
          </p:cNvSpPr>
          <p:nvPr/>
        </p:nvSpPr>
        <p:spPr bwMode="auto">
          <a:xfrm>
            <a:off x="1763713" y="908050"/>
            <a:ext cx="3095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model</a:t>
            </a:r>
          </a:p>
          <a:p>
            <a:pPr algn="just"/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purple shirt</a:t>
            </a:r>
          </a:p>
          <a:p>
            <a:pPr algn="just"/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grey trousers</a:t>
            </a:r>
          </a:p>
          <a:p>
            <a:pPr algn="just"/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red and grey tie</a:t>
            </a:r>
          </a:p>
        </p:txBody>
      </p:sp>
      <p:sp>
        <p:nvSpPr>
          <p:cNvPr id="101387" name="Text Box 41"/>
          <p:cNvSpPr txBox="1">
            <a:spLocks noChangeArrowheads="1"/>
          </p:cNvSpPr>
          <p:nvPr/>
        </p:nvSpPr>
        <p:spPr bwMode="auto">
          <a:xfrm>
            <a:off x="3563938" y="5157788"/>
            <a:ext cx="1584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models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look cool</a:t>
            </a:r>
          </a:p>
        </p:txBody>
      </p:sp>
      <p:sp>
        <p:nvSpPr>
          <p:cNvPr id="101388" name="Text Box 41"/>
          <p:cNvSpPr txBox="1">
            <a:spLocks noChangeArrowheads="1"/>
          </p:cNvSpPr>
          <p:nvPr/>
        </p:nvSpPr>
        <p:spPr bwMode="auto">
          <a:xfrm>
            <a:off x="-30163" y="5345113"/>
            <a:ext cx="2484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blue T-shirt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blue jeans</a:t>
            </a:r>
          </a:p>
        </p:txBody>
      </p:sp>
      <p:sp>
        <p:nvSpPr>
          <p:cNvPr id="101389" name="Text Box 41"/>
          <p:cNvSpPr txBox="1">
            <a:spLocks noChangeArrowheads="1"/>
          </p:cNvSpPr>
          <p:nvPr/>
        </p:nvSpPr>
        <p:spPr bwMode="auto">
          <a:xfrm>
            <a:off x="6875463" y="5084763"/>
            <a:ext cx="22685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yellow cotton blouse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blue scarf</a:t>
            </a:r>
          </a:p>
          <a:p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blue jeans</a:t>
            </a:r>
          </a:p>
        </p:txBody>
      </p:sp>
      <p:sp>
        <p:nvSpPr>
          <p:cNvPr id="101390" name="Text Box 41"/>
          <p:cNvSpPr txBox="1">
            <a:spLocks noChangeArrowheads="1"/>
          </p:cNvSpPr>
          <p:nvPr/>
        </p:nvSpPr>
        <p:spPr bwMode="auto">
          <a:xfrm>
            <a:off x="6443663" y="476250"/>
            <a:ext cx="27003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model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look modern and beautiful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red silk blouse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black wool skirt</a:t>
            </a:r>
          </a:p>
          <a:p>
            <a:r>
              <a:rPr lang="en-US" altLang="zh-CN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red boots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/>
      <p:bldP spid="101386" grpId="0"/>
      <p:bldP spid="101387" grpId="0"/>
      <p:bldP spid="101388" grpId="0"/>
      <p:bldP spid="101389" grpId="0"/>
      <p:bldP spid="1013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7"/>
          <p:cNvSpPr txBox="1">
            <a:spLocks noChangeArrowheads="1"/>
          </p:cNvSpPr>
          <p:nvPr/>
        </p:nvSpPr>
        <p:spPr bwMode="auto">
          <a:xfrm>
            <a:off x="1042988" y="549275"/>
            <a:ext cx="8101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Comic Sans MS" panose="030F0702030302020204" pitchFamily="66" charset="0"/>
              </a:rPr>
              <a:t>What are the students going to show?</a:t>
            </a:r>
          </a:p>
        </p:txBody>
      </p:sp>
      <p:pic>
        <p:nvPicPr>
          <p:cNvPr id="9" name="图片 8" descr="milli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341438"/>
            <a:ext cx="1512888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4452" name="Text Box 41"/>
          <p:cNvSpPr txBox="1">
            <a:spLocks noChangeArrowheads="1"/>
          </p:cNvSpPr>
          <p:nvPr/>
        </p:nvSpPr>
        <p:spPr bwMode="auto">
          <a:xfrm>
            <a:off x="250825" y="3716338"/>
            <a:ext cx="79930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They are going to _______________.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5192713" y="4051300"/>
            <a:ext cx="57626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940425" y="4076700"/>
            <a:ext cx="12954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455" name="Text Box 41"/>
          <p:cNvSpPr txBox="1">
            <a:spLocks noChangeArrowheads="1"/>
          </p:cNvSpPr>
          <p:nvPr/>
        </p:nvSpPr>
        <p:spPr bwMode="auto">
          <a:xfrm>
            <a:off x="250825" y="4716463"/>
            <a:ext cx="7993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They are going to _______________.</a:t>
            </a:r>
          </a:p>
        </p:txBody>
      </p:sp>
      <p:sp>
        <p:nvSpPr>
          <p:cNvPr id="104456" name="Rectangle 42"/>
          <p:cNvSpPr>
            <a:spLocks noChangeArrowheads="1"/>
          </p:cNvSpPr>
          <p:nvPr/>
        </p:nvSpPr>
        <p:spPr bwMode="auto">
          <a:xfrm>
            <a:off x="4140200" y="3644900"/>
            <a:ext cx="1008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4457" name="Rectangle 42"/>
          <p:cNvSpPr>
            <a:spLocks noChangeArrowheads="1"/>
          </p:cNvSpPr>
          <p:nvPr/>
        </p:nvSpPr>
        <p:spPr bwMode="auto">
          <a:xfrm>
            <a:off x="4140200" y="4549775"/>
            <a:ext cx="1008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5364163" y="5084763"/>
            <a:ext cx="13668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7380288" y="5084763"/>
            <a:ext cx="6477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460" name="Rectangle 42"/>
          <p:cNvSpPr>
            <a:spLocks noChangeArrowheads="1"/>
          </p:cNvSpPr>
          <p:nvPr/>
        </p:nvSpPr>
        <p:spPr bwMode="auto">
          <a:xfrm>
            <a:off x="6804025" y="4652963"/>
            <a:ext cx="43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4461" name="Rectangle 38"/>
          <p:cNvSpPr>
            <a:spLocks noChangeArrowheads="1"/>
          </p:cNvSpPr>
          <p:nvPr/>
        </p:nvSpPr>
        <p:spPr bwMode="auto">
          <a:xfrm>
            <a:off x="2700338" y="5373688"/>
            <a:ext cx="34559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show sb sth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show sth </a:t>
            </a:r>
            <a:r>
              <a:rPr lang="en-US" altLang="zh-CN" sz="3200" b="1" i="1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 sb</a:t>
            </a:r>
          </a:p>
        </p:txBody>
      </p:sp>
      <p:sp>
        <p:nvSpPr>
          <p:cNvPr id="104462" name="Text Box 41"/>
          <p:cNvSpPr txBox="1">
            <a:spLocks noChangeArrowheads="1"/>
          </p:cNvSpPr>
          <p:nvPr/>
        </p:nvSpPr>
        <p:spPr bwMode="auto">
          <a:xfrm>
            <a:off x="4067175" y="3524250"/>
            <a:ext cx="6011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show us clothes </a:t>
            </a:r>
          </a:p>
        </p:txBody>
      </p:sp>
      <p:sp>
        <p:nvSpPr>
          <p:cNvPr id="104463" name="Text Box 41"/>
          <p:cNvSpPr txBox="1">
            <a:spLocks noChangeArrowheads="1"/>
          </p:cNvSpPr>
          <p:nvPr/>
        </p:nvSpPr>
        <p:spPr bwMode="auto">
          <a:xfrm>
            <a:off x="4067175" y="4581525"/>
            <a:ext cx="6011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show clothes to us</a:t>
            </a:r>
          </a:p>
        </p:txBody>
      </p:sp>
      <p:pic>
        <p:nvPicPr>
          <p:cNvPr id="24" name="图片 11" descr="sand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0763" y="1377950"/>
            <a:ext cx="1579562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1382713"/>
            <a:ext cx="14478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5" grpId="0"/>
      <p:bldP spid="104456" grpId="0"/>
      <p:bldP spid="104457" grpId="0"/>
      <p:bldP spid="104460" grpId="0"/>
      <p:bldP spid="104461" grpId="0"/>
      <p:bldP spid="104462" grpId="0"/>
      <p:bldP spid="1044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1"/>
          <p:cNvSpPr>
            <a:spLocks noChangeArrowheads="1"/>
          </p:cNvSpPr>
          <p:nvPr/>
        </p:nvSpPr>
        <p:spPr bwMode="auto">
          <a:xfrm>
            <a:off x="1216025" y="1547813"/>
            <a:ext cx="62642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show 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sb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sth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 show 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sth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sb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-61913" y="1998663"/>
            <a:ext cx="9205913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lang="en-US" altLang="zh-CN" sz="3200" dirty="0">
                <a:latin typeface="Comic Sans MS" panose="030F0702030302020204" pitchFamily="66" charset="0"/>
              </a:rPr>
              <a:t>hamburgers/Mary/her cousin/shows</a:t>
            </a:r>
          </a:p>
          <a:p>
            <a:pPr>
              <a:lnSpc>
                <a:spcPct val="130000"/>
              </a:lnSpc>
            </a:pPr>
            <a:endParaRPr lang="en-US" altLang="zh-CN" sz="3200" dirty="0">
              <a:latin typeface="Comic Sans MS" panose="030F0702030302020204" pitchFamily="66" charset="0"/>
            </a:endParaRPr>
          </a:p>
          <a:p>
            <a:pPr>
              <a:lnSpc>
                <a:spcPct val="130000"/>
              </a:lnSpc>
            </a:pPr>
            <a:endParaRPr lang="en-US" altLang="zh-CN" sz="3200" dirty="0">
              <a:latin typeface="Comic Sans MS" panose="030F0702030302020204" pitchFamily="66" charset="0"/>
            </a:endParaRPr>
          </a:p>
          <a:p>
            <a:pPr>
              <a:lnSpc>
                <a:spcPct val="130000"/>
              </a:lnSpc>
            </a:pPr>
            <a:endParaRPr lang="en-US" altLang="zh-CN" sz="3200" dirty="0">
              <a:latin typeface="Comic Sans MS" panose="030F0702030302020204" pitchFamily="66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Comic Sans MS" panose="030F0702030302020204" pitchFamily="66" charset="0"/>
              </a:rPr>
              <a:t>2. a CD/me/Mary/shows </a:t>
            </a:r>
          </a:p>
        </p:txBody>
      </p:sp>
      <p:sp>
        <p:nvSpPr>
          <p:cNvPr id="106500" name="Rectangle 42"/>
          <p:cNvSpPr>
            <a:spLocks noChangeArrowheads="1"/>
          </p:cNvSpPr>
          <p:nvPr/>
        </p:nvSpPr>
        <p:spPr bwMode="auto">
          <a:xfrm>
            <a:off x="323850" y="2708275"/>
            <a:ext cx="7848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Mary shows her cousin hamburgers.</a:t>
            </a:r>
          </a:p>
          <a:p>
            <a:pPr algn="l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Mary shows hamburgers </a:t>
            </a:r>
            <a:r>
              <a:rPr lang="en-US" altLang="zh-CN" sz="3200" i="1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her cousin.  </a:t>
            </a:r>
          </a:p>
        </p:txBody>
      </p:sp>
      <p:sp>
        <p:nvSpPr>
          <p:cNvPr id="106501" name="Rectangle 42"/>
          <p:cNvSpPr>
            <a:spLocks noChangeArrowheads="1"/>
          </p:cNvSpPr>
          <p:nvPr/>
        </p:nvSpPr>
        <p:spPr bwMode="auto">
          <a:xfrm>
            <a:off x="323850" y="5229225"/>
            <a:ext cx="7848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Mary shows me a CD.</a:t>
            </a:r>
          </a:p>
          <a:p>
            <a:pPr algn="l">
              <a:lnSpc>
                <a:spcPct val="150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Mary shows a CD </a:t>
            </a:r>
            <a:r>
              <a:rPr lang="en-US" altLang="zh-CN" sz="3200" i="1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lang="en-US" altLang="zh-CN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me.  </a:t>
            </a:r>
          </a:p>
        </p:txBody>
      </p:sp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1719263" y="649288"/>
            <a:ext cx="525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What does Mary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  <p:bldP spid="1065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7"/>
          <p:cNvSpPr txBox="1">
            <a:spLocks noChangeArrowheads="1"/>
          </p:cNvSpPr>
          <p:nvPr/>
        </p:nvSpPr>
        <p:spPr bwMode="auto">
          <a:xfrm>
            <a:off x="1366838" y="639763"/>
            <a:ext cx="5545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What is Sandy wearing?</a:t>
            </a:r>
          </a:p>
        </p:txBody>
      </p:sp>
      <p:pic>
        <p:nvPicPr>
          <p:cNvPr id="6" name="图片 11" descr="sand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5" y="1412875"/>
            <a:ext cx="1882775" cy="295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8550" name="右箭头 6"/>
          <p:cNvSpPr>
            <a:spLocks noChangeArrowheads="1"/>
          </p:cNvSpPr>
          <p:nvPr/>
        </p:nvSpPr>
        <p:spPr bwMode="auto">
          <a:xfrm flipH="1">
            <a:off x="5292725" y="2193925"/>
            <a:ext cx="1368425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8551" name="Text Box 41"/>
          <p:cNvSpPr txBox="1">
            <a:spLocks noChangeArrowheads="1"/>
          </p:cNvSpPr>
          <p:nvPr/>
        </p:nvSpPr>
        <p:spPr bwMode="auto">
          <a:xfrm>
            <a:off x="1547813" y="2060575"/>
            <a:ext cx="39608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a red </a:t>
            </a:r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silk</a:t>
            </a:r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 blouse </a:t>
            </a:r>
          </a:p>
        </p:txBody>
      </p:sp>
      <p:sp>
        <p:nvSpPr>
          <p:cNvPr id="108552" name="右箭头 8"/>
          <p:cNvSpPr>
            <a:spLocks noChangeArrowheads="1"/>
          </p:cNvSpPr>
          <p:nvPr/>
        </p:nvSpPr>
        <p:spPr bwMode="auto">
          <a:xfrm rot="21449905" flipH="1">
            <a:off x="5376863" y="2835275"/>
            <a:ext cx="1368425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8553" name="Text Box 41"/>
          <p:cNvSpPr txBox="1">
            <a:spLocks noChangeArrowheads="1"/>
          </p:cNvSpPr>
          <p:nvPr/>
        </p:nvSpPr>
        <p:spPr bwMode="auto">
          <a:xfrm>
            <a:off x="1547813" y="2874963"/>
            <a:ext cx="39608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a black </a:t>
            </a:r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wool </a:t>
            </a:r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skirt </a:t>
            </a:r>
          </a:p>
        </p:txBody>
      </p:sp>
      <p:sp>
        <p:nvSpPr>
          <p:cNvPr id="108554" name="Text Box 41"/>
          <p:cNvSpPr txBox="1">
            <a:spLocks noChangeArrowheads="1"/>
          </p:cNvSpPr>
          <p:nvPr/>
        </p:nvSpPr>
        <p:spPr bwMode="auto">
          <a:xfrm>
            <a:off x="250825" y="4221163"/>
            <a:ext cx="87137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200" b="1">
                <a:latin typeface="Comic Sans MS" panose="030F0702030302020204" pitchFamily="66" charset="0"/>
              </a:rPr>
              <a:t>Sandy’s red blouse ________ silk.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200" b="1">
                <a:latin typeface="Comic Sans MS" panose="030F0702030302020204" pitchFamily="66" charset="0"/>
              </a:rPr>
              <a:t>Sandy’s black skirt __________ wool. </a:t>
            </a:r>
          </a:p>
        </p:txBody>
      </p:sp>
      <p:sp>
        <p:nvSpPr>
          <p:cNvPr id="108555" name="Text Box 41"/>
          <p:cNvSpPr txBox="1">
            <a:spLocks noChangeArrowheads="1"/>
          </p:cNvSpPr>
          <p:nvPr/>
        </p:nvSpPr>
        <p:spPr bwMode="auto">
          <a:xfrm>
            <a:off x="4697413" y="4365625"/>
            <a:ext cx="29829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is made of </a:t>
            </a:r>
          </a:p>
        </p:txBody>
      </p:sp>
      <p:sp>
        <p:nvSpPr>
          <p:cNvPr id="108556" name="Text Box 41"/>
          <p:cNvSpPr txBox="1">
            <a:spLocks noChangeArrowheads="1"/>
          </p:cNvSpPr>
          <p:nvPr/>
        </p:nvSpPr>
        <p:spPr bwMode="auto">
          <a:xfrm>
            <a:off x="4787900" y="5084763"/>
            <a:ext cx="2879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is made of </a:t>
            </a:r>
          </a:p>
        </p:txBody>
      </p:sp>
      <p:sp>
        <p:nvSpPr>
          <p:cNvPr id="108557" name="Rectangle 38"/>
          <p:cNvSpPr>
            <a:spLocks noChangeArrowheads="1"/>
          </p:cNvSpPr>
          <p:nvPr/>
        </p:nvSpPr>
        <p:spPr bwMode="auto">
          <a:xfrm>
            <a:off x="2843213" y="5805488"/>
            <a:ext cx="2592387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be made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/>
      <p:bldP spid="108551" grpId="0" build="p"/>
      <p:bldP spid="108552" grpId="0"/>
      <p:bldP spid="108553" grpId="0" build="p"/>
      <p:bldP spid="108554" grpId="0"/>
      <p:bldP spid="108555" grpId="0" build="p"/>
      <p:bldP spid="108556" grpId="0" build="p"/>
      <p:bldP spid="1085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1619250" y="533400"/>
            <a:ext cx="554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 What is Amy wearing?</a:t>
            </a:r>
          </a:p>
        </p:txBody>
      </p:sp>
      <p:sp>
        <p:nvSpPr>
          <p:cNvPr id="109573" name="Rectangle 11"/>
          <p:cNvSpPr>
            <a:spLocks noChangeArrowheads="1"/>
          </p:cNvSpPr>
          <p:nvPr/>
        </p:nvSpPr>
        <p:spPr bwMode="auto">
          <a:xfrm>
            <a:off x="1690688" y="1387475"/>
            <a:ext cx="54737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be made of</a:t>
            </a:r>
            <a:endParaRPr lang="zh-CN" altLang="zh-CN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图片 6" descr="amy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1288" y="2314575"/>
            <a:ext cx="1924050" cy="2606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9575" name="Rectangle 42"/>
          <p:cNvSpPr>
            <a:spLocks noChangeArrowheads="1"/>
          </p:cNvSpPr>
          <p:nvPr/>
        </p:nvSpPr>
        <p:spPr bwMode="auto">
          <a:xfrm>
            <a:off x="2589213" y="3024188"/>
            <a:ext cx="62642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9576" name="Rectangle 42"/>
          <p:cNvSpPr>
            <a:spLocks noChangeArrowheads="1"/>
          </p:cNvSpPr>
          <p:nvPr/>
        </p:nvSpPr>
        <p:spPr bwMode="auto">
          <a:xfrm>
            <a:off x="2589213" y="3487738"/>
            <a:ext cx="13684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9577" name="Rectangle 42"/>
          <p:cNvSpPr>
            <a:spLocks noChangeArrowheads="1"/>
          </p:cNvSpPr>
          <p:nvPr/>
        </p:nvSpPr>
        <p:spPr bwMode="auto">
          <a:xfrm>
            <a:off x="2517775" y="5589588"/>
            <a:ext cx="6588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09578" name="Text Box 41"/>
          <p:cNvSpPr txBox="1">
            <a:spLocks noChangeArrowheads="1"/>
          </p:cNvSpPr>
          <p:nvPr/>
        </p:nvSpPr>
        <p:spPr bwMode="auto">
          <a:xfrm>
            <a:off x="2089150" y="1957388"/>
            <a:ext cx="6983413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>
                <a:latin typeface="Comic Sans MS" panose="030F0702030302020204" pitchFamily="66" charset="0"/>
              </a:rPr>
              <a:t>Amy is wearing a yellow cotton blouse.</a:t>
            </a:r>
          </a:p>
          <a:p>
            <a:r>
              <a:rPr lang="en-US" altLang="zh-CN" sz="3200" b="1">
                <a:solidFill>
                  <a:srgbClr val="0000CC"/>
                </a:solidFill>
                <a:latin typeface="Comic Sans MS" panose="030F0702030302020204" pitchFamily="66" charset="0"/>
              </a:rPr>
              <a:t>   Amy’s yellow blouse 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is made of </a:t>
            </a:r>
          </a:p>
          <a:p>
            <a:r>
              <a:rPr lang="en-US" altLang="zh-CN" sz="3200" b="1">
                <a:solidFill>
                  <a:srgbClr val="0000CC"/>
                </a:solidFill>
                <a:latin typeface="Comic Sans MS" panose="030F0702030302020204" pitchFamily="66" charset="0"/>
              </a:rPr>
              <a:t>   cotton.</a:t>
            </a:r>
            <a:r>
              <a:rPr lang="en-US" altLang="zh-CN" sz="3200" b="1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altLang="zh-CN" sz="3200" b="1">
              <a:latin typeface="Comic Sans MS" panose="030F0702030302020204" pitchFamily="66" charset="0"/>
            </a:endParaRPr>
          </a:p>
          <a:p>
            <a:r>
              <a:rPr lang="en-US" altLang="zh-CN" sz="3200" b="1">
                <a:latin typeface="Comic Sans MS" panose="030F0702030302020204" pitchFamily="66" charset="0"/>
              </a:rPr>
              <a:t>2. Amy is wearing a blue silk  scarf.</a:t>
            </a:r>
          </a:p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  Amy’s blue scarf 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is made of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silk.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9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9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9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9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9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/>
      <p:bldP spid="109576" grpId="0"/>
      <p:bldP spid="109577" grpId="0"/>
      <p:bldP spid="10957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7"/>
          <p:cNvSpPr txBox="1">
            <a:spLocks noChangeArrowheads="1"/>
          </p:cNvSpPr>
          <p:nvPr/>
        </p:nvSpPr>
        <p:spPr bwMode="auto">
          <a:xfrm>
            <a:off x="-14288" y="611188"/>
            <a:ext cx="9266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500">
                <a:solidFill>
                  <a:schemeClr val="bg1"/>
                </a:solidFill>
                <a:latin typeface="Comic Sans MS" panose="030F0702030302020204" pitchFamily="66" charset="0"/>
              </a:rPr>
              <a:t>Are they wearing the same kind of clothes?</a:t>
            </a:r>
          </a:p>
        </p:txBody>
      </p:sp>
      <p:sp>
        <p:nvSpPr>
          <p:cNvPr id="110595" name="AutoShape 2" descr="http://img0.imgtn.bdimg.com/it/u=1839726754,3710979300&amp;fm=23&amp;gp=0.jp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pic>
        <p:nvPicPr>
          <p:cNvPr id="12" name="图片 11" descr="amy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557338"/>
            <a:ext cx="1439862" cy="1666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67625" y="4868863"/>
            <a:ext cx="1296988" cy="1677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0598" name="Text Box 41"/>
          <p:cNvSpPr txBox="1">
            <a:spLocks noChangeArrowheads="1"/>
          </p:cNvSpPr>
          <p:nvPr/>
        </p:nvSpPr>
        <p:spPr bwMode="auto">
          <a:xfrm>
            <a:off x="2411413" y="1700213"/>
            <a:ext cx="6121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Amy is wearing blue jeans.</a:t>
            </a:r>
          </a:p>
        </p:txBody>
      </p:sp>
      <p:sp>
        <p:nvSpPr>
          <p:cNvPr id="110599" name="右箭头 15"/>
          <p:cNvSpPr>
            <a:spLocks noChangeArrowheads="1"/>
          </p:cNvSpPr>
          <p:nvPr/>
        </p:nvSpPr>
        <p:spPr bwMode="auto">
          <a:xfrm rot="-1582815">
            <a:off x="1252538" y="2422525"/>
            <a:ext cx="1368425" cy="287338"/>
          </a:xfrm>
          <a:prstGeom prst="rightArrow">
            <a:avLst>
              <a:gd name="adj1" fmla="val 50000"/>
              <a:gd name="adj2" fmla="val 501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0" name="右箭头 16"/>
          <p:cNvSpPr>
            <a:spLocks noChangeArrowheads="1"/>
          </p:cNvSpPr>
          <p:nvPr/>
        </p:nvSpPr>
        <p:spPr bwMode="auto">
          <a:xfrm rot="375739" flipH="1">
            <a:off x="6888163" y="6094413"/>
            <a:ext cx="1368425" cy="288925"/>
          </a:xfrm>
          <a:prstGeom prst="rightArrow">
            <a:avLst>
              <a:gd name="adj1" fmla="val 50000"/>
              <a:gd name="adj2" fmla="val 4986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1" name="Text Box 41"/>
          <p:cNvSpPr txBox="1">
            <a:spLocks noChangeArrowheads="1"/>
          </p:cNvSpPr>
          <p:nvPr/>
        </p:nvSpPr>
        <p:spPr bwMode="auto">
          <a:xfrm>
            <a:off x="250825" y="5373688"/>
            <a:ext cx="6696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00"/>
                </a:solidFill>
                <a:latin typeface="Comic Sans MS" panose="030F0702030302020204" pitchFamily="66" charset="0"/>
              </a:rPr>
              <a:t>Daniel is wearing blue jeans too.</a:t>
            </a:r>
          </a:p>
        </p:txBody>
      </p:sp>
      <p:sp>
        <p:nvSpPr>
          <p:cNvPr id="110602" name="椭圆 18"/>
          <p:cNvSpPr>
            <a:spLocks noChangeArrowheads="1"/>
          </p:cNvSpPr>
          <p:nvPr/>
        </p:nvSpPr>
        <p:spPr bwMode="auto">
          <a:xfrm>
            <a:off x="5651500" y="1628775"/>
            <a:ext cx="2160588" cy="7921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3" name="椭圆 19"/>
          <p:cNvSpPr>
            <a:spLocks noChangeArrowheads="1"/>
          </p:cNvSpPr>
          <p:nvPr/>
        </p:nvSpPr>
        <p:spPr bwMode="auto">
          <a:xfrm>
            <a:off x="3635375" y="5373688"/>
            <a:ext cx="2232025" cy="7921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4" name="Rectangle 42"/>
          <p:cNvSpPr>
            <a:spLocks noChangeArrowheads="1"/>
          </p:cNvSpPr>
          <p:nvPr/>
        </p:nvSpPr>
        <p:spPr bwMode="auto">
          <a:xfrm>
            <a:off x="1979613" y="2605088"/>
            <a:ext cx="28082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5" name="Text Box 41"/>
          <p:cNvSpPr txBox="1">
            <a:spLocks noChangeArrowheads="1"/>
          </p:cNvSpPr>
          <p:nvPr/>
        </p:nvSpPr>
        <p:spPr bwMode="auto">
          <a:xfrm>
            <a:off x="2051050" y="2565400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Both of them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wear blue jeans.</a:t>
            </a:r>
          </a:p>
        </p:txBody>
      </p:sp>
      <p:sp>
        <p:nvSpPr>
          <p:cNvPr id="110606" name="Rectangle 42"/>
          <p:cNvSpPr>
            <a:spLocks noChangeArrowheads="1"/>
          </p:cNvSpPr>
          <p:nvPr/>
        </p:nvSpPr>
        <p:spPr bwMode="auto">
          <a:xfrm>
            <a:off x="2195513" y="3429000"/>
            <a:ext cx="2016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7" name="Text Box 41"/>
          <p:cNvSpPr txBox="1">
            <a:spLocks noChangeArrowheads="1"/>
          </p:cNvSpPr>
          <p:nvPr/>
        </p:nvSpPr>
        <p:spPr bwMode="auto">
          <a:xfrm>
            <a:off x="2051050" y="3357563"/>
            <a:ext cx="655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They both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wear blue jeans.</a:t>
            </a:r>
          </a:p>
        </p:txBody>
      </p:sp>
      <p:sp>
        <p:nvSpPr>
          <p:cNvPr id="110608" name="Rectangle 42"/>
          <p:cNvSpPr>
            <a:spLocks noChangeArrowheads="1"/>
          </p:cNvSpPr>
          <p:nvPr/>
        </p:nvSpPr>
        <p:spPr bwMode="auto">
          <a:xfrm>
            <a:off x="1692275" y="4508500"/>
            <a:ext cx="1008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09" name="Rectangle 42"/>
          <p:cNvSpPr>
            <a:spLocks noChangeArrowheads="1"/>
          </p:cNvSpPr>
          <p:nvPr/>
        </p:nvSpPr>
        <p:spPr bwMode="auto">
          <a:xfrm>
            <a:off x="3563938" y="4437063"/>
            <a:ext cx="12239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610" name="Text Box 41"/>
          <p:cNvSpPr txBox="1">
            <a:spLocks noChangeArrowheads="1"/>
          </p:cNvSpPr>
          <p:nvPr/>
        </p:nvSpPr>
        <p:spPr bwMode="auto">
          <a:xfrm>
            <a:off x="539750" y="4365625"/>
            <a:ext cx="7920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Both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Amy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Daniel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wear blue jeans.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9" grpId="0"/>
      <p:bldP spid="110600" grpId="0"/>
      <p:bldP spid="110601" grpId="0"/>
      <p:bldP spid="110602" grpId="0"/>
      <p:bldP spid="110603" grpId="0"/>
      <p:bldP spid="110604" grpId="0"/>
      <p:bldP spid="110605" grpId="0"/>
      <p:bldP spid="110606" grpId="0"/>
      <p:bldP spid="110607" grpId="0"/>
      <p:bldP spid="110608" grpId="0"/>
      <p:bldP spid="110609" grpId="0"/>
      <p:bldP spid="1106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0" y="692150"/>
            <a:ext cx="925195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500">
                <a:solidFill>
                  <a:schemeClr val="bg1"/>
                </a:solidFill>
                <a:latin typeface="Comic Sans MS" panose="030F0702030302020204" pitchFamily="66" charset="0"/>
              </a:rPr>
              <a:t>Are they wearing the same kind of clothes?</a:t>
            </a:r>
          </a:p>
        </p:txBody>
      </p:sp>
      <p:sp>
        <p:nvSpPr>
          <p:cNvPr id="111621" name="Rectangle 11"/>
          <p:cNvSpPr>
            <a:spLocks noChangeArrowheads="1"/>
          </p:cNvSpPr>
          <p:nvPr/>
        </p:nvSpPr>
        <p:spPr bwMode="auto">
          <a:xfrm>
            <a:off x="755650" y="1412875"/>
            <a:ext cx="7561263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both of/both/both … and …</a:t>
            </a:r>
            <a:endParaRPr lang="zh-CN" altLang="zh-CN" sz="28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图片 6" descr="amy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060575"/>
            <a:ext cx="1627188" cy="187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图片 11" descr="sand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221163"/>
            <a:ext cx="1655763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1624" name="云形 8"/>
          <p:cNvSpPr/>
          <p:nvPr/>
        </p:nvSpPr>
        <p:spPr bwMode="auto">
          <a:xfrm>
            <a:off x="3132138" y="2060575"/>
            <a:ext cx="3492500" cy="936625"/>
          </a:xfrm>
          <a:custGeom>
            <a:avLst/>
            <a:gdLst>
              <a:gd name="T0" fmla="*/ 379405 w 43200"/>
              <a:gd name="T1" fmla="*/ 567547 h 43200"/>
              <a:gd name="T2" fmla="*/ 174625 w 43200"/>
              <a:gd name="T3" fmla="*/ 550267 h 43200"/>
              <a:gd name="T4" fmla="*/ 560094 w 43200"/>
              <a:gd name="T5" fmla="*/ 756650 h 43200"/>
              <a:gd name="T6" fmla="*/ 470517 w 43200"/>
              <a:gd name="T7" fmla="*/ 764910 h 43200"/>
              <a:gd name="T8" fmla="*/ 1332162 w 43200"/>
              <a:gd name="T9" fmla="*/ 847516 h 43200"/>
              <a:gd name="T10" fmla="*/ 1278158 w 43200"/>
              <a:gd name="T11" fmla="*/ 809790 h 43200"/>
              <a:gd name="T12" fmla="*/ 2330516 w 43200"/>
              <a:gd name="T13" fmla="*/ 753441 h 43200"/>
              <a:gd name="T14" fmla="*/ 2308931 w 43200"/>
              <a:gd name="T15" fmla="*/ 794830 h 43200"/>
              <a:gd name="T16" fmla="*/ 2759156 w 43200"/>
              <a:gd name="T17" fmla="*/ 497669 h 43200"/>
              <a:gd name="T18" fmla="*/ 3021983 w 43200"/>
              <a:gd name="T19" fmla="*/ 652385 h 43200"/>
              <a:gd name="T20" fmla="*/ 3379155 w 43200"/>
              <a:gd name="T21" fmla="*/ 332892 h 43200"/>
              <a:gd name="T22" fmla="*/ 3262092 w 43200"/>
              <a:gd name="T23" fmla="*/ 390911 h 43200"/>
              <a:gd name="T24" fmla="*/ 3098300 w 43200"/>
              <a:gd name="T25" fmla="*/ 117642 h 43200"/>
              <a:gd name="T26" fmla="*/ 3104444 w 43200"/>
              <a:gd name="T27" fmla="*/ 145047 h 43200"/>
              <a:gd name="T28" fmla="*/ 2350808 w 43200"/>
              <a:gd name="T29" fmla="*/ 85684 h 43200"/>
              <a:gd name="T30" fmla="*/ 2410795 w 43200"/>
              <a:gd name="T31" fmla="*/ 50734 h 43200"/>
              <a:gd name="T32" fmla="*/ 1789987 w 43200"/>
              <a:gd name="T33" fmla="*/ 102335 h 43200"/>
              <a:gd name="T34" fmla="*/ 1819010 w 43200"/>
              <a:gd name="T35" fmla="*/ 72198 h 43200"/>
              <a:gd name="T36" fmla="*/ 1131829 w 43200"/>
              <a:gd name="T37" fmla="*/ 112568 h 43200"/>
              <a:gd name="T38" fmla="*/ 1236927 w 43200"/>
              <a:gd name="T39" fmla="*/ 141795 h 43200"/>
              <a:gd name="T40" fmla="*/ 333647 w 43200"/>
              <a:gd name="T41" fmla="*/ 342323 h 43200"/>
              <a:gd name="T42" fmla="*/ 315295 w 43200"/>
              <a:gd name="T43" fmla="*/ 311558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3200"/>
              <a:gd name="T67" fmla="*/ 0 h 43200"/>
              <a:gd name="T68" fmla="*/ 43200 w 43200"/>
              <a:gd name="T69" fmla="*/ 43200 h 4320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599D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blouse</a:t>
            </a:r>
          </a:p>
        </p:txBody>
      </p:sp>
      <p:sp>
        <p:nvSpPr>
          <p:cNvPr id="111625" name="Text Box 41"/>
          <p:cNvSpPr txBox="1">
            <a:spLocks noChangeArrowheads="1"/>
          </p:cNvSpPr>
          <p:nvPr/>
        </p:nvSpPr>
        <p:spPr bwMode="auto">
          <a:xfrm>
            <a:off x="2411413" y="3213100"/>
            <a:ext cx="6732587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latin typeface="Comic Sans MS" panose="030F0702030302020204" pitchFamily="66" charset="0"/>
              </a:rPr>
              <a:t>______________ wear a blouse.</a:t>
            </a:r>
          </a:p>
          <a:p>
            <a:endParaRPr lang="en-US" altLang="zh-CN" sz="3000" b="1">
              <a:latin typeface="Comic Sans MS" panose="030F0702030302020204" pitchFamily="66" charset="0"/>
            </a:endParaRPr>
          </a:p>
          <a:p>
            <a:r>
              <a:rPr lang="en-US" altLang="zh-CN" sz="3000" b="1">
                <a:latin typeface="Comic Sans MS" panose="030F0702030302020204" pitchFamily="66" charset="0"/>
              </a:rPr>
              <a:t>____________ wear a blouse.</a:t>
            </a:r>
          </a:p>
          <a:p>
            <a:endParaRPr lang="en-US" altLang="zh-CN" sz="3000" b="1">
              <a:latin typeface="Comic Sans MS" panose="030F0702030302020204" pitchFamily="66" charset="0"/>
            </a:endParaRPr>
          </a:p>
          <a:p>
            <a:r>
              <a:rPr lang="en-US" altLang="zh-CN" sz="3000" b="1">
                <a:latin typeface="Comic Sans MS" panose="030F0702030302020204" pitchFamily="66" charset="0"/>
              </a:rPr>
              <a:t>______ Amy ______ Sandy wear a blouse.</a:t>
            </a:r>
          </a:p>
        </p:txBody>
      </p:sp>
      <p:sp>
        <p:nvSpPr>
          <p:cNvPr id="111626" name="Text Box 41"/>
          <p:cNvSpPr txBox="1">
            <a:spLocks noChangeArrowheads="1"/>
          </p:cNvSpPr>
          <p:nvPr/>
        </p:nvSpPr>
        <p:spPr bwMode="auto">
          <a:xfrm>
            <a:off x="2411413" y="3141663"/>
            <a:ext cx="38893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Both of the girls</a:t>
            </a:r>
          </a:p>
        </p:txBody>
      </p:sp>
      <p:sp>
        <p:nvSpPr>
          <p:cNvPr id="111627" name="Text Box 41"/>
          <p:cNvSpPr txBox="1">
            <a:spLocks noChangeArrowheads="1"/>
          </p:cNvSpPr>
          <p:nvPr/>
        </p:nvSpPr>
        <p:spPr bwMode="auto">
          <a:xfrm>
            <a:off x="2411413" y="4098925"/>
            <a:ext cx="38893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The girls both</a:t>
            </a:r>
          </a:p>
        </p:txBody>
      </p:sp>
      <p:sp>
        <p:nvSpPr>
          <p:cNvPr id="111628" name="Text Box 41"/>
          <p:cNvSpPr txBox="1">
            <a:spLocks noChangeArrowheads="1"/>
          </p:cNvSpPr>
          <p:nvPr/>
        </p:nvSpPr>
        <p:spPr bwMode="auto">
          <a:xfrm>
            <a:off x="2555875" y="5013325"/>
            <a:ext cx="15843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Both</a:t>
            </a:r>
          </a:p>
        </p:txBody>
      </p:sp>
      <p:sp>
        <p:nvSpPr>
          <p:cNvPr id="111629" name="Text Box 41"/>
          <p:cNvSpPr txBox="1">
            <a:spLocks noChangeArrowheads="1"/>
          </p:cNvSpPr>
          <p:nvPr/>
        </p:nvSpPr>
        <p:spPr bwMode="auto">
          <a:xfrm>
            <a:off x="5292725" y="5013325"/>
            <a:ext cx="18002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4" grpId="0"/>
      <p:bldP spid="111625" grpId="0"/>
      <p:bldP spid="111626" grpId="0" build="p"/>
      <p:bldP spid="111627" grpId="0" build="p"/>
      <p:bldP spid="111628" grpId="0" build="p"/>
      <p:bldP spid="11162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内容占位符 7" descr="Simon trainers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19225"/>
            <a:ext cx="1584325" cy="2233613"/>
          </a:xfrm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112643" name="Text Box 7"/>
          <p:cNvSpPr txBox="1">
            <a:spLocks noChangeArrowheads="1"/>
          </p:cNvSpPr>
          <p:nvPr/>
        </p:nvSpPr>
        <p:spPr bwMode="auto">
          <a:xfrm>
            <a:off x="1835150" y="620713"/>
            <a:ext cx="5040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>
                <a:solidFill>
                  <a:schemeClr val="bg1"/>
                </a:solidFill>
                <a:latin typeface="Comic Sans MS" panose="030F0702030302020204" pitchFamily="66" charset="0"/>
              </a:rPr>
              <a:t>Are trainers popular?</a:t>
            </a:r>
          </a:p>
        </p:txBody>
      </p:sp>
      <p:pic>
        <p:nvPicPr>
          <p:cNvPr id="7" name="图片 6" descr="milli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412875"/>
            <a:ext cx="1724025" cy="223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45" name="椭圆 9"/>
          <p:cNvSpPr>
            <a:spLocks noChangeArrowheads="1"/>
          </p:cNvSpPr>
          <p:nvPr/>
        </p:nvSpPr>
        <p:spPr bwMode="auto">
          <a:xfrm>
            <a:off x="971550" y="3284538"/>
            <a:ext cx="1368425" cy="433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2646" name="椭圆 10"/>
          <p:cNvSpPr>
            <a:spLocks noChangeArrowheads="1"/>
          </p:cNvSpPr>
          <p:nvPr/>
        </p:nvSpPr>
        <p:spPr bwMode="auto">
          <a:xfrm>
            <a:off x="3779838" y="3284538"/>
            <a:ext cx="1368425" cy="431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2647" name="Text Box 41"/>
          <p:cNvSpPr txBox="1">
            <a:spLocks noChangeArrowheads="1"/>
          </p:cNvSpPr>
          <p:nvPr/>
        </p:nvSpPr>
        <p:spPr bwMode="auto">
          <a:xfrm>
            <a:off x="0" y="3695700"/>
            <a:ext cx="91440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00"/>
                </a:solidFill>
                <a:latin typeface="Comic Sans MS" panose="030F0702030302020204" pitchFamily="66" charset="0"/>
              </a:rPr>
              <a:t>Trainers are popular _______(among/ between) young people.</a:t>
            </a:r>
          </a:p>
        </p:txBody>
      </p:sp>
      <p:sp>
        <p:nvSpPr>
          <p:cNvPr id="112648" name="Text Box 41"/>
          <p:cNvSpPr txBox="1">
            <a:spLocks noChangeArrowheads="1"/>
          </p:cNvSpPr>
          <p:nvPr/>
        </p:nvSpPr>
        <p:spPr bwMode="auto">
          <a:xfrm>
            <a:off x="0" y="4716463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000000"/>
                </a:solidFill>
                <a:latin typeface="Comic Sans MS" panose="030F0702030302020204" pitchFamily="66" charset="0"/>
              </a:rPr>
              <a:t>Simon stands _______(among/between) Millie and Daniel.</a:t>
            </a:r>
          </a:p>
        </p:txBody>
      </p:sp>
      <p:sp>
        <p:nvSpPr>
          <p:cNvPr id="112649" name="Text Box 41"/>
          <p:cNvSpPr txBox="1">
            <a:spLocks noChangeArrowheads="1"/>
          </p:cNvSpPr>
          <p:nvPr/>
        </p:nvSpPr>
        <p:spPr bwMode="auto">
          <a:xfrm>
            <a:off x="7164388" y="3767138"/>
            <a:ext cx="16557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50" name="Text Box 41"/>
          <p:cNvSpPr txBox="1">
            <a:spLocks noChangeArrowheads="1"/>
          </p:cNvSpPr>
          <p:nvPr/>
        </p:nvSpPr>
        <p:spPr bwMode="auto">
          <a:xfrm>
            <a:off x="4140200" y="3644900"/>
            <a:ext cx="1727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among</a:t>
            </a:r>
          </a:p>
        </p:txBody>
      </p:sp>
      <p:sp>
        <p:nvSpPr>
          <p:cNvPr id="112651" name="Text Box 41"/>
          <p:cNvSpPr txBox="1">
            <a:spLocks noChangeArrowheads="1"/>
          </p:cNvSpPr>
          <p:nvPr/>
        </p:nvSpPr>
        <p:spPr bwMode="auto">
          <a:xfrm>
            <a:off x="2700338" y="4643438"/>
            <a:ext cx="1727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between</a:t>
            </a:r>
          </a:p>
        </p:txBody>
      </p:sp>
      <p:sp>
        <p:nvSpPr>
          <p:cNvPr id="112652" name="Text Box 41"/>
          <p:cNvSpPr txBox="1">
            <a:spLocks noChangeArrowheads="1"/>
          </p:cNvSpPr>
          <p:nvPr/>
        </p:nvSpPr>
        <p:spPr bwMode="auto">
          <a:xfrm>
            <a:off x="4448175" y="4716463"/>
            <a:ext cx="11525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0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53" name="Rectangle 38"/>
          <p:cNvSpPr>
            <a:spLocks noChangeArrowheads="1"/>
          </p:cNvSpPr>
          <p:nvPr/>
        </p:nvSpPr>
        <p:spPr bwMode="auto">
          <a:xfrm>
            <a:off x="2195513" y="5832475"/>
            <a:ext cx="4537075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_____ (three or more)</a:t>
            </a:r>
          </a:p>
          <a:p>
            <a:pPr algn="l"/>
            <a:r>
              <a:rPr lang="en-US" altLang="zh-CN" sz="3000" b="1">
                <a:solidFill>
                  <a:srgbClr val="0000FF"/>
                </a:solidFill>
                <a:latin typeface="Comic Sans MS" panose="030F0702030302020204" pitchFamily="66" charset="0"/>
              </a:rPr>
              <a:t>_______ (two)</a:t>
            </a:r>
          </a:p>
        </p:txBody>
      </p:sp>
      <p:sp>
        <p:nvSpPr>
          <p:cNvPr id="112654" name="Text Box 41"/>
          <p:cNvSpPr txBox="1">
            <a:spLocks noChangeArrowheads="1"/>
          </p:cNvSpPr>
          <p:nvPr/>
        </p:nvSpPr>
        <p:spPr bwMode="auto">
          <a:xfrm>
            <a:off x="2195513" y="5749925"/>
            <a:ext cx="1727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among</a:t>
            </a:r>
          </a:p>
        </p:txBody>
      </p:sp>
      <p:sp>
        <p:nvSpPr>
          <p:cNvPr id="112655" name="Text Box 41"/>
          <p:cNvSpPr txBox="1">
            <a:spLocks noChangeArrowheads="1"/>
          </p:cNvSpPr>
          <p:nvPr/>
        </p:nvSpPr>
        <p:spPr bwMode="auto">
          <a:xfrm>
            <a:off x="2195513" y="6259513"/>
            <a:ext cx="1727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b="1">
                <a:solidFill>
                  <a:srgbClr val="FF0000"/>
                </a:solidFill>
                <a:latin typeface="Comic Sans MS" panose="030F0702030302020204" pitchFamily="66" charset="0"/>
              </a:rPr>
              <a:t>between</a:t>
            </a:r>
          </a:p>
        </p:txBody>
      </p:sp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1484313"/>
            <a:ext cx="1670050" cy="2160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57" name="椭圆 11"/>
          <p:cNvSpPr>
            <a:spLocks noChangeArrowheads="1"/>
          </p:cNvSpPr>
          <p:nvPr/>
        </p:nvSpPr>
        <p:spPr bwMode="auto">
          <a:xfrm>
            <a:off x="6145213" y="2960688"/>
            <a:ext cx="1512887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2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6" grpId="0"/>
      <p:bldP spid="112646" grpId="1"/>
      <p:bldP spid="112647" grpId="0" build="p"/>
      <p:bldP spid="112648" grpId="0" build="p"/>
      <p:bldP spid="112649" grpId="0" build="p"/>
      <p:bldP spid="112650" grpId="0" build="p"/>
      <p:bldP spid="112651" grpId="0" build="p"/>
      <p:bldP spid="112652" grpId="0" build="p"/>
      <p:bldP spid="112653" grpId="0"/>
      <p:bldP spid="112654" grpId="0" build="p"/>
      <p:bldP spid="112655" grpId="0" build="p"/>
      <p:bldP spid="112657" grpId="0"/>
      <p:bldP spid="112657" grpId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654</Words>
  <Application>Microsoft Office PowerPoint</Application>
  <PresentationFormat>全屏显示(4:3)</PresentationFormat>
  <Paragraphs>155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4683C97A0DB0479AA6782DFF315B4483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