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9" r:id="rId2"/>
    <p:sldId id="308" r:id="rId3"/>
    <p:sldId id="286" r:id="rId4"/>
    <p:sldId id="260" r:id="rId5"/>
    <p:sldId id="352" r:id="rId6"/>
    <p:sldId id="353" r:id="rId7"/>
    <p:sldId id="334" r:id="rId8"/>
    <p:sldId id="335" r:id="rId9"/>
    <p:sldId id="355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56" r:id="rId18"/>
    <p:sldId id="357" r:id="rId19"/>
    <p:sldId id="269" r:id="rId20"/>
    <p:sldId id="342" r:id="rId21"/>
    <p:sldId id="366" r:id="rId22"/>
    <p:sldId id="301" r:id="rId23"/>
    <p:sldId id="339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1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252" y="-63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65EBFF-E92B-4655-96CB-49C04A2273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A95E0323-D01A-448E-B7CD-D415E30259F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BB1D80-1B11-4657-88F9-31C1583D0F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216FD99-5D4A-455A-A73F-2B852108BB7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6E92A0E7-082D-456D-B5A3-230C68A17FD1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89D60-7843-4372-9918-305DE72B5BE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7760-1443-4407-9222-8CFA403566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3594-E0E3-49CA-BD18-C517F7ECE1F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1BC0-034E-476A-A72B-C001E7189F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E980-4624-42DB-B3BC-6EDFE06FC6A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F6DB2-B180-4195-B622-45939F4F93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3D4A8-57F0-4A73-BA91-2FAA54C801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776-7C88-423F-BA2E-2D9269572F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3D4A8-57F0-4A73-BA91-2FAA54C801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FD776-7C88-423F-BA2E-2D9269572F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183D4A8-57F0-4A73-BA91-2FAA54C801C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2EFFD776-7C88-423F-BA2E-2D9269572F2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326393"/>
            <a:ext cx="9144000" cy="11049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第五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章  生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活中的轴对称</a:t>
            </a:r>
          </a:p>
        </p:txBody>
      </p:sp>
      <p:sp>
        <p:nvSpPr>
          <p:cNvPr id="5123" name="文本框 6"/>
          <p:cNvSpPr txBox="1">
            <a:spLocks noChangeArrowheads="1"/>
          </p:cNvSpPr>
          <p:nvPr/>
        </p:nvSpPr>
        <p:spPr bwMode="auto">
          <a:xfrm>
            <a:off x="33655" y="2066080"/>
            <a:ext cx="9144000" cy="6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000" b="1" dirty="0" smtClean="0">
                <a:latin typeface="微软雅黑" panose="020B0503020204020204" pitchFamily="34" charset="-122"/>
                <a:sym typeface="+mn-ea"/>
              </a:rPr>
              <a:t>探</a:t>
            </a:r>
            <a:r>
              <a:rPr lang="zh-CN" altLang="en-US" sz="4000" b="1" dirty="0">
                <a:latin typeface="微软雅黑" panose="020B0503020204020204" pitchFamily="34" charset="-122"/>
                <a:sym typeface="+mn-ea"/>
              </a:rPr>
              <a:t>索轴对称的性质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6123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4339" name="组合 17"/>
          <p:cNvGrpSpPr/>
          <p:nvPr/>
        </p:nvGrpSpPr>
        <p:grpSpPr bwMode="auto">
          <a:xfrm>
            <a:off x="1010841" y="1127523"/>
            <a:ext cx="1160859" cy="410328"/>
            <a:chOff x="0" y="1"/>
            <a:chExt cx="4104456" cy="490209"/>
          </a:xfrm>
        </p:grpSpPr>
        <p:sp>
          <p:nvSpPr>
            <p:cNvPr id="14341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4342" name="文本框 19"/>
            <p:cNvSpPr>
              <a:spLocks noChangeArrowheads="1"/>
            </p:cNvSpPr>
            <p:nvPr/>
          </p:nvSpPr>
          <p:spPr bwMode="auto">
            <a:xfrm>
              <a:off x="72440" y="48978"/>
              <a:ext cx="4032016" cy="44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sym typeface="微软雅黑" panose="020B0503020204020204" pitchFamily="34" charset="-122"/>
                </a:rPr>
                <a:t>归纳总结</a:t>
              </a: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25191" y="1443038"/>
            <a:ext cx="5104209" cy="339209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300000"/>
              </a:lnSpc>
              <a:spcBef>
                <a:spcPts val="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在轴对称图形或两个成轴对称的图形中：</a:t>
            </a:r>
          </a:p>
          <a:p>
            <a:pPr eaLnBrk="0" hangingPunct="0">
              <a:lnSpc>
                <a:spcPct val="30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对应点所连的线段被对称轴垂直平分；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           </a:t>
            </a:r>
          </a:p>
          <a:p>
            <a:pPr eaLnBrk="0" hangingPunct="0">
              <a:lnSpc>
                <a:spcPct val="30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对应线段相等；</a:t>
            </a:r>
          </a:p>
          <a:p>
            <a:pPr eaLnBrk="0" hangingPunct="0">
              <a:lnSpc>
                <a:spcPct val="30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对应角相等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2676525" y="1469232"/>
            <a:ext cx="3967163" cy="34647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</a:rPr>
              <a:t>问题</a:t>
            </a:r>
            <a:r>
              <a:rPr lang="en-US" altLang="zh-CN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</a:rPr>
              <a:t>：</a:t>
            </a:r>
            <a:r>
              <a:rPr lang="zh-CN" altLang="en-US" noProof="1">
                <a:latin typeface="微软雅黑" panose="020B0503020204020204" pitchFamily="34" charset="-122"/>
                <a:cs typeface="+mn-ea"/>
              </a:rPr>
              <a:t>如何画一个点的轴对称图形？</a:t>
            </a:r>
            <a:endParaRPr lang="zh-CN" altLang="en-US" noProof="1">
              <a:latin typeface="微软雅黑" panose="020B0503020204020204" pitchFamily="34" charset="-122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421856" y="1899048"/>
            <a:ext cx="321468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175C5D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</a:rPr>
              <a:t>画出点</a:t>
            </a:r>
            <a:r>
              <a:rPr lang="en-US" altLang="zh-CN" b="1" i="1" dirty="0">
                <a:latin typeface="Times New Roman" panose="02020603050405020304" pitchFamily="18" charset="0"/>
              </a:rPr>
              <a:t>P</a:t>
            </a:r>
            <a:r>
              <a:rPr lang="zh-CN" altLang="en-US" dirty="0">
                <a:latin typeface="微软雅黑" panose="020B0503020204020204" pitchFamily="34" charset="-122"/>
              </a:rPr>
              <a:t>关于直线</a:t>
            </a:r>
            <a:r>
              <a:rPr lang="en-US" altLang="zh-CN" i="1" dirty="0">
                <a:latin typeface="Times New Roman" panose="02020603050405020304" pitchFamily="18" charset="0"/>
              </a:rPr>
              <a:t>l</a:t>
            </a:r>
            <a:r>
              <a:rPr lang="zh-CN" altLang="en-US" dirty="0">
                <a:latin typeface="微软雅黑" panose="020B0503020204020204" pitchFamily="34" charset="-122"/>
              </a:rPr>
              <a:t>的对称点</a:t>
            </a:r>
            <a:r>
              <a:rPr lang="en-US" altLang="zh-CN" b="1" i="1" dirty="0">
                <a:latin typeface="Times New Roman" panose="02020603050405020304" pitchFamily="18" charset="0"/>
              </a:rPr>
              <a:t>P</a:t>
            </a:r>
            <a:r>
              <a:rPr lang="en-US" altLang="zh-CN" b="1" dirty="0">
                <a:latin typeface="Times New Roman" panose="02020603050405020304" pitchFamily="18" charset="0"/>
              </a:rPr>
              <a:t>′.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828110" y="3462338"/>
            <a:ext cx="21062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705601" y="2758678"/>
            <a:ext cx="4321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/>
              <a:t>﹒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990285" y="3487341"/>
            <a:ext cx="2024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908006" y="2792017"/>
            <a:ext cx="51435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 i="1">
                <a:latin typeface="Times New Roman" panose="02020603050405020304" pitchFamily="18" charset="0"/>
              </a:rPr>
              <a:t>P</a:t>
            </a:r>
            <a:endParaRPr lang="en-US" altLang="zh-CN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6887766" y="2833688"/>
            <a:ext cx="0" cy="1458516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6703219" y="3656410"/>
            <a:ext cx="4321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/>
              <a:t>﹒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892529" y="3807619"/>
            <a:ext cx="80962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FF0066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′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603206" y="3432572"/>
            <a:ext cx="32504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0" name="Freeform 14"/>
          <p:cNvSpPr>
            <a:spLocks noChangeArrowheads="1"/>
          </p:cNvSpPr>
          <p:nvPr/>
        </p:nvSpPr>
        <p:spPr bwMode="auto">
          <a:xfrm>
            <a:off x="6757988" y="3824288"/>
            <a:ext cx="270272" cy="54769"/>
          </a:xfrm>
          <a:custGeom>
            <a:avLst/>
            <a:gdLst>
              <a:gd name="T0" fmla="*/ 0 w 227"/>
              <a:gd name="T1" fmla="*/ 0 h 46"/>
              <a:gd name="T2" fmla="*/ 91 w 227"/>
              <a:gd name="T3" fmla="*/ 46 h 46"/>
              <a:gd name="T4" fmla="*/ 227 w 227"/>
              <a:gd name="T5" fmla="*/ 0 h 46"/>
              <a:gd name="T6" fmla="*/ 0 60000 65536"/>
              <a:gd name="T7" fmla="*/ 0 60000 65536"/>
              <a:gd name="T8" fmla="*/ 0 60000 65536"/>
              <a:gd name="T9" fmla="*/ 0 w 227"/>
              <a:gd name="T10" fmla="*/ 0 h 46"/>
              <a:gd name="T11" fmla="*/ 227 w 227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46">
                <a:moveTo>
                  <a:pt x="0" y="0"/>
                </a:moveTo>
                <a:cubicBezTo>
                  <a:pt x="26" y="23"/>
                  <a:pt x="53" y="46"/>
                  <a:pt x="91" y="46"/>
                </a:cubicBezTo>
                <a:cubicBezTo>
                  <a:pt x="129" y="46"/>
                  <a:pt x="204" y="8"/>
                  <a:pt x="227" y="0"/>
                </a:cubicBezTo>
              </a:path>
            </a:pathLst>
          </a:cu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073944" y="2334816"/>
            <a:ext cx="8310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作法：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026319" y="2780110"/>
            <a:ext cx="38574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过点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作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的垂线，垂足为点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026319" y="3274219"/>
            <a:ext cx="324351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在垂线上截取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073944" y="3714750"/>
            <a:ext cx="3511154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就是点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关于直线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的对称点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 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378" name="圆角矩形 31"/>
          <p:cNvSpPr>
            <a:spLocks noChangeArrowheads="1"/>
          </p:cNvSpPr>
          <p:nvPr/>
        </p:nvSpPr>
        <p:spPr bwMode="auto">
          <a:xfrm>
            <a:off x="1160860" y="1441848"/>
            <a:ext cx="1393031" cy="40243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互动探究</a:t>
            </a:r>
          </a:p>
        </p:txBody>
      </p:sp>
      <p:sp>
        <p:nvSpPr>
          <p:cNvPr id="15379" name="文本框 6151"/>
          <p:cNvSpPr txBox="1">
            <a:spLocks noChangeArrowheads="1"/>
          </p:cNvSpPr>
          <p:nvPr/>
        </p:nvSpPr>
        <p:spPr bwMode="auto">
          <a:xfrm>
            <a:off x="691753" y="882253"/>
            <a:ext cx="19847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6666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二、作轴对称图形</a:t>
            </a: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 rot="10800000">
            <a:off x="6831807" y="3288507"/>
            <a:ext cx="288131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900">
                <a:solidFill>
                  <a:srgbClr val="FF0000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900">
                <a:solidFill>
                  <a:srgbClr val="FF0000"/>
                </a:solidFill>
                <a:latin typeface="微软雅黑" panose="020B0503020204020204" pitchFamily="34" charset="-122"/>
              </a:rPr>
              <a:t>∟</a:t>
            </a:r>
            <a:endParaRPr lang="en-US" altLang="zh-CN" sz="9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 animBg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78644" y="1026319"/>
            <a:ext cx="3967163" cy="34647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</a:rPr>
              <a:t>问题</a:t>
            </a:r>
            <a:r>
              <a:rPr lang="en-US" altLang="zh-CN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</a:rPr>
              <a:t>：</a:t>
            </a:r>
            <a:r>
              <a:rPr lang="zh-CN" altLang="en-US" noProof="1">
                <a:latin typeface="微软雅黑" panose="020B0503020204020204" pitchFamily="34" charset="-122"/>
                <a:cs typeface="+mn-ea"/>
              </a:rPr>
              <a:t>如何画一条线段的对称图形？</a:t>
            </a:r>
            <a:endParaRPr lang="zh-CN" altLang="en-US" noProof="1">
              <a:latin typeface="微软雅黑" panose="020B0503020204020204" pitchFamily="34" charset="-122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308497" y="1503760"/>
            <a:ext cx="5098191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</a:rPr>
              <a:t>已知线段</a:t>
            </a:r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微软雅黑" panose="020B0503020204020204" pitchFamily="34" charset="-122"/>
              </a:rPr>
              <a:t>画出线段</a:t>
            </a:r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微软雅黑" panose="020B0503020204020204" pitchFamily="34" charset="-122"/>
              </a:rPr>
              <a:t>关于直线</a:t>
            </a:r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latin typeface="微软雅黑" panose="020B0503020204020204" pitchFamily="34" charset="-122"/>
              </a:rPr>
              <a:t>的对称线段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4199335" y="2447926"/>
            <a:ext cx="0" cy="1565672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3917156" y="3219450"/>
            <a:ext cx="1376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16391" name="Group 18"/>
          <p:cNvGrpSpPr/>
          <p:nvPr/>
        </p:nvGrpSpPr>
        <p:grpSpPr bwMode="auto">
          <a:xfrm>
            <a:off x="6048376" y="2672953"/>
            <a:ext cx="1337072" cy="1092994"/>
            <a:chOff x="1746" y="1733"/>
            <a:chExt cx="1496" cy="918"/>
          </a:xfrm>
        </p:grpSpPr>
        <p:sp>
          <p:nvSpPr>
            <p:cNvPr id="16443" name="Text Box 19"/>
            <p:cNvSpPr txBox="1">
              <a:spLocks noChangeArrowheads="1"/>
            </p:cNvSpPr>
            <p:nvPr/>
          </p:nvSpPr>
          <p:spPr bwMode="auto">
            <a:xfrm>
              <a:off x="1746" y="1733"/>
              <a:ext cx="4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4" name="Text Box 20"/>
            <p:cNvSpPr txBox="1">
              <a:spLocks noChangeArrowheads="1"/>
            </p:cNvSpPr>
            <p:nvPr/>
          </p:nvSpPr>
          <p:spPr bwMode="auto">
            <a:xfrm>
              <a:off x="2789" y="2341"/>
              <a:ext cx="4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45" name="Line 21"/>
            <p:cNvSpPr>
              <a:spLocks noChangeShapeType="1"/>
            </p:cNvSpPr>
            <p:nvPr/>
          </p:nvSpPr>
          <p:spPr bwMode="auto">
            <a:xfrm>
              <a:off x="1973" y="1979"/>
              <a:ext cx="907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2" name="Text Box 32"/>
          <p:cNvSpPr txBox="1">
            <a:spLocks noChangeArrowheads="1"/>
          </p:cNvSpPr>
          <p:nvPr/>
        </p:nvSpPr>
        <p:spPr bwMode="auto">
          <a:xfrm>
            <a:off x="2584847" y="4300538"/>
            <a:ext cx="8905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zh-CN" altLang="en-US">
                <a:latin typeface="微软雅黑" panose="020B0503020204020204" pitchFamily="34" charset="-122"/>
              </a:rPr>
              <a:t>图</a:t>
            </a:r>
            <a:r>
              <a:rPr lang="en-US" altLang="zh-CN" b="1">
                <a:latin typeface="Times New Roman" panose="02020603050405020304" pitchFamily="18" charset="0"/>
              </a:rPr>
              <a:t>1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</a:p>
        </p:txBody>
      </p:sp>
      <p:sp>
        <p:nvSpPr>
          <p:cNvPr id="16393" name="Text Box 33"/>
          <p:cNvSpPr txBox="1">
            <a:spLocks noChangeArrowheads="1"/>
          </p:cNvSpPr>
          <p:nvPr/>
        </p:nvSpPr>
        <p:spPr bwMode="auto">
          <a:xfrm>
            <a:off x="4443412" y="4300538"/>
            <a:ext cx="8905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zh-CN" altLang="en-US">
                <a:latin typeface="微软雅黑" panose="020B0503020204020204" pitchFamily="34" charset="-122"/>
              </a:rPr>
              <a:t>图</a:t>
            </a:r>
            <a:r>
              <a:rPr lang="en-US" altLang="zh-CN" b="1">
                <a:latin typeface="Times New Roman" panose="02020603050405020304" pitchFamily="18" charset="0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</a:p>
        </p:txBody>
      </p:sp>
      <p:sp>
        <p:nvSpPr>
          <p:cNvPr id="16394" name="Text Box 34"/>
          <p:cNvSpPr txBox="1">
            <a:spLocks noChangeArrowheads="1"/>
          </p:cNvSpPr>
          <p:nvPr/>
        </p:nvSpPr>
        <p:spPr bwMode="auto">
          <a:xfrm>
            <a:off x="6393656" y="4333876"/>
            <a:ext cx="8905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zh-CN" altLang="en-US">
                <a:latin typeface="微软雅黑" panose="020B0503020204020204" pitchFamily="34" charset="-122"/>
              </a:rPr>
              <a:t>图</a:t>
            </a:r>
            <a:r>
              <a:rPr lang="en-US" altLang="zh-CN" b="1">
                <a:latin typeface="Times New Roman" panose="02020603050405020304" pitchFamily="18" charset="0"/>
              </a:rPr>
              <a:t>3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</a:p>
        </p:txBody>
      </p:sp>
      <p:grpSp>
        <p:nvGrpSpPr>
          <p:cNvPr id="16395" name="组合 40"/>
          <p:cNvGrpSpPr/>
          <p:nvPr/>
        </p:nvGrpSpPr>
        <p:grpSpPr bwMode="auto">
          <a:xfrm>
            <a:off x="1879997" y="1963342"/>
            <a:ext cx="1699224" cy="1681575"/>
            <a:chOff x="335844" y="2327549"/>
            <a:chExt cx="3022995" cy="2241498"/>
          </a:xfrm>
        </p:grpSpPr>
        <p:sp>
          <p:nvSpPr>
            <p:cNvPr id="16433" name="Line 4"/>
            <p:cNvSpPr>
              <a:spLocks noChangeShapeType="1"/>
            </p:cNvSpPr>
            <p:nvPr/>
          </p:nvSpPr>
          <p:spPr bwMode="auto">
            <a:xfrm flipV="1">
              <a:off x="335844" y="4005536"/>
              <a:ext cx="2580393" cy="22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4" name="Line 5"/>
            <p:cNvSpPr>
              <a:spLocks noChangeShapeType="1"/>
            </p:cNvSpPr>
            <p:nvPr/>
          </p:nvSpPr>
          <p:spPr bwMode="auto">
            <a:xfrm>
              <a:off x="3203575" y="278157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5" name="Line 6"/>
            <p:cNvSpPr>
              <a:spLocks noChangeShapeType="1"/>
            </p:cNvSpPr>
            <p:nvPr/>
          </p:nvSpPr>
          <p:spPr bwMode="auto">
            <a:xfrm>
              <a:off x="3203575" y="278157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36" name="Group 7"/>
            <p:cNvGrpSpPr/>
            <p:nvPr/>
          </p:nvGrpSpPr>
          <p:grpSpPr bwMode="auto">
            <a:xfrm>
              <a:off x="539751" y="2327549"/>
              <a:ext cx="2663826" cy="1304926"/>
              <a:chOff x="1655" y="1784"/>
              <a:chExt cx="1678" cy="822"/>
            </a:xfrm>
          </p:grpSpPr>
          <p:sp>
            <p:nvSpPr>
              <p:cNvPr id="16440" name="Text Box 8"/>
              <p:cNvSpPr txBox="1">
                <a:spLocks noChangeArrowheads="1"/>
              </p:cNvSpPr>
              <p:nvPr/>
            </p:nvSpPr>
            <p:spPr bwMode="auto">
              <a:xfrm>
                <a:off x="1655" y="1784"/>
                <a:ext cx="45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>
                    <a:latin typeface="Times New Roman" panose="02020603050405020304" pitchFamily="18" charset="0"/>
                  </a:rPr>
                  <a:t>A</a:t>
                </a:r>
                <a:endParaRPr lang="en-US" altLang="zh-CN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41" name="Text Box 9"/>
              <p:cNvSpPr txBox="1">
                <a:spLocks noChangeArrowheads="1"/>
              </p:cNvSpPr>
              <p:nvPr/>
            </p:nvSpPr>
            <p:spPr bwMode="auto">
              <a:xfrm>
                <a:off x="2880" y="2296"/>
                <a:ext cx="45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>
                    <a:latin typeface="Times New Roman" panose="02020603050405020304" pitchFamily="18" charset="0"/>
                  </a:rPr>
                  <a:t>B</a:t>
                </a:r>
                <a:endParaRPr lang="en-US" altLang="zh-CN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42" name="Line 10"/>
              <p:cNvSpPr>
                <a:spLocks noChangeShapeType="1"/>
              </p:cNvSpPr>
              <p:nvPr/>
            </p:nvSpPr>
            <p:spPr bwMode="auto">
              <a:xfrm>
                <a:off x="1973" y="1979"/>
                <a:ext cx="907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37" name="Rectangle 13"/>
            <p:cNvSpPr>
              <a:spLocks noChangeArrowheads="1"/>
            </p:cNvSpPr>
            <p:nvPr/>
          </p:nvSpPr>
          <p:spPr bwMode="auto">
            <a:xfrm>
              <a:off x="2916238" y="4076737"/>
              <a:ext cx="442601" cy="492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38" name="椭圆 34"/>
            <p:cNvSpPr>
              <a:spLocks noChangeArrowheads="1"/>
            </p:cNvSpPr>
            <p:nvPr/>
          </p:nvSpPr>
          <p:spPr bwMode="auto">
            <a:xfrm>
              <a:off x="971600" y="2564904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39" name="椭圆 35"/>
            <p:cNvSpPr>
              <a:spLocks noChangeArrowheads="1"/>
            </p:cNvSpPr>
            <p:nvPr/>
          </p:nvSpPr>
          <p:spPr bwMode="auto">
            <a:xfrm>
              <a:off x="2382732" y="3184510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6396" name="组合 41"/>
          <p:cNvGrpSpPr/>
          <p:nvPr/>
        </p:nvGrpSpPr>
        <p:grpSpPr bwMode="auto">
          <a:xfrm>
            <a:off x="3956448" y="2494360"/>
            <a:ext cx="1586051" cy="1071562"/>
            <a:chOff x="3419476" y="2967314"/>
            <a:chExt cx="2818345" cy="1428751"/>
          </a:xfrm>
        </p:grpSpPr>
        <p:sp>
          <p:nvSpPr>
            <p:cNvPr id="16425" name="Rectangle 16"/>
            <p:cNvSpPr>
              <a:spLocks noChangeArrowheads="1"/>
            </p:cNvSpPr>
            <p:nvPr/>
          </p:nvSpPr>
          <p:spPr bwMode="auto">
            <a:xfrm>
              <a:off x="5795739" y="3861075"/>
              <a:ext cx="44208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426" name="Group 25"/>
            <p:cNvGrpSpPr/>
            <p:nvPr/>
          </p:nvGrpSpPr>
          <p:grpSpPr bwMode="auto">
            <a:xfrm>
              <a:off x="3419476" y="2967314"/>
              <a:ext cx="2447925" cy="1428751"/>
              <a:chOff x="1700" y="1778"/>
              <a:chExt cx="1542" cy="900"/>
            </a:xfrm>
          </p:grpSpPr>
          <p:sp>
            <p:nvSpPr>
              <p:cNvPr id="16429" name="Text Box 26"/>
              <p:cNvSpPr txBox="1">
                <a:spLocks noChangeArrowheads="1"/>
              </p:cNvSpPr>
              <p:nvPr/>
            </p:nvSpPr>
            <p:spPr bwMode="auto">
              <a:xfrm>
                <a:off x="1700" y="1778"/>
                <a:ext cx="45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>
                    <a:latin typeface="Times New Roman" panose="02020603050405020304" pitchFamily="18" charset="0"/>
                  </a:rPr>
                  <a:t>A</a:t>
                </a:r>
                <a:endParaRPr lang="en-US" altLang="zh-CN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30" name="Text Box 27"/>
              <p:cNvSpPr txBox="1">
                <a:spLocks noChangeArrowheads="1"/>
              </p:cNvSpPr>
              <p:nvPr/>
            </p:nvSpPr>
            <p:spPr bwMode="auto">
              <a:xfrm>
                <a:off x="2789" y="2368"/>
                <a:ext cx="453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b="1" i="1">
                    <a:latin typeface="Times New Roman" panose="02020603050405020304" pitchFamily="18" charset="0"/>
                  </a:rPr>
                  <a:t>B</a:t>
                </a:r>
                <a:endParaRPr lang="en-US" altLang="zh-CN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31" name="Line 28"/>
              <p:cNvSpPr>
                <a:spLocks noChangeShapeType="1"/>
              </p:cNvSpPr>
              <p:nvPr/>
            </p:nvSpPr>
            <p:spPr bwMode="auto">
              <a:xfrm>
                <a:off x="1973" y="1979"/>
                <a:ext cx="907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2" name="Rectangle 30"/>
              <p:cNvSpPr>
                <a:spLocks noChangeArrowheads="1"/>
              </p:cNvSpPr>
              <p:nvPr/>
            </p:nvSpPr>
            <p:spPr bwMode="auto">
              <a:xfrm>
                <a:off x="2654" y="2050"/>
                <a:ext cx="207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427" name="椭圆 36"/>
            <p:cNvSpPr>
              <a:spLocks noChangeArrowheads="1"/>
            </p:cNvSpPr>
            <p:nvPr/>
          </p:nvSpPr>
          <p:spPr bwMode="auto">
            <a:xfrm>
              <a:off x="3779912" y="3212976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28" name="椭圆 37"/>
            <p:cNvSpPr>
              <a:spLocks noChangeArrowheads="1"/>
            </p:cNvSpPr>
            <p:nvPr/>
          </p:nvSpPr>
          <p:spPr bwMode="auto">
            <a:xfrm>
              <a:off x="5220634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6397" name="组合 42"/>
          <p:cNvGrpSpPr/>
          <p:nvPr/>
        </p:nvGrpSpPr>
        <p:grpSpPr bwMode="auto">
          <a:xfrm>
            <a:off x="6048375" y="2911079"/>
            <a:ext cx="1665863" cy="800991"/>
            <a:chOff x="6156325" y="3429000"/>
            <a:chExt cx="2961667" cy="1069293"/>
          </a:xfrm>
        </p:grpSpPr>
        <p:sp>
          <p:nvSpPr>
            <p:cNvPr id="16421" name="Line 15"/>
            <p:cNvSpPr>
              <a:spLocks noChangeShapeType="1"/>
            </p:cNvSpPr>
            <p:nvPr/>
          </p:nvSpPr>
          <p:spPr bwMode="auto">
            <a:xfrm>
              <a:off x="6156325" y="3861073"/>
              <a:ext cx="2808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2" name="Rectangle 17"/>
            <p:cNvSpPr>
              <a:spLocks noChangeArrowheads="1"/>
            </p:cNvSpPr>
            <p:nvPr/>
          </p:nvSpPr>
          <p:spPr bwMode="auto">
            <a:xfrm>
              <a:off x="8675686" y="4005249"/>
              <a:ext cx="442306" cy="493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23" name="椭圆 38"/>
            <p:cNvSpPr>
              <a:spLocks noChangeArrowheads="1"/>
            </p:cNvSpPr>
            <p:nvPr/>
          </p:nvSpPr>
          <p:spPr bwMode="auto">
            <a:xfrm>
              <a:off x="6444208" y="3429000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24" name="椭圆 39"/>
            <p:cNvSpPr>
              <a:spLocks noChangeArrowheads="1"/>
            </p:cNvSpPr>
            <p:nvPr/>
          </p:nvSpPr>
          <p:spPr bwMode="auto">
            <a:xfrm>
              <a:off x="7884368" y="4048606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2276475" y="2153841"/>
            <a:ext cx="0" cy="2493169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接连接符 39"/>
          <p:cNvCxnSpPr>
            <a:cxnSpLocks noChangeShapeType="1"/>
          </p:cNvCxnSpPr>
          <p:nvPr/>
        </p:nvCxnSpPr>
        <p:spPr bwMode="auto">
          <a:xfrm>
            <a:off x="3078956" y="2676526"/>
            <a:ext cx="0" cy="1156097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直接连接符 40"/>
          <p:cNvCxnSpPr/>
          <p:nvPr/>
        </p:nvCxnSpPr>
        <p:spPr bwMode="auto">
          <a:xfrm flipV="1">
            <a:off x="4186237" y="3219450"/>
            <a:ext cx="823913" cy="4869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直接连接符 41"/>
          <p:cNvCxnSpPr/>
          <p:nvPr/>
        </p:nvCxnSpPr>
        <p:spPr bwMode="auto">
          <a:xfrm flipV="1">
            <a:off x="2268142" y="3808810"/>
            <a:ext cx="801290" cy="5584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直接连接符 42"/>
          <p:cNvCxnSpPr>
            <a:cxnSpLocks noChangeShapeType="1"/>
          </p:cNvCxnSpPr>
          <p:nvPr/>
        </p:nvCxnSpPr>
        <p:spPr bwMode="auto">
          <a:xfrm>
            <a:off x="7058025" y="2349103"/>
            <a:ext cx="5954" cy="1719263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接连接符 43"/>
          <p:cNvCxnSpPr>
            <a:cxnSpLocks noChangeShapeType="1"/>
          </p:cNvCxnSpPr>
          <p:nvPr/>
        </p:nvCxnSpPr>
        <p:spPr bwMode="auto">
          <a:xfrm>
            <a:off x="6250781" y="2565797"/>
            <a:ext cx="0" cy="128587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直接连接符 44"/>
          <p:cNvCxnSpPr>
            <a:endCxn id="16411" idx="3"/>
          </p:cNvCxnSpPr>
          <p:nvPr/>
        </p:nvCxnSpPr>
        <p:spPr bwMode="auto">
          <a:xfrm flipV="1">
            <a:off x="6250781" y="3024188"/>
            <a:ext cx="782241" cy="5322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组合 101"/>
          <p:cNvGrpSpPr/>
          <p:nvPr/>
        </p:nvGrpSpPr>
        <p:grpSpPr bwMode="auto">
          <a:xfrm>
            <a:off x="2232423" y="4249341"/>
            <a:ext cx="491728" cy="369332"/>
            <a:chOff x="966020" y="5374539"/>
            <a:chExt cx="873542" cy="491376"/>
          </a:xfrm>
        </p:grpSpPr>
        <p:sp>
          <p:nvSpPr>
            <p:cNvPr id="16419" name="椭圆 48"/>
            <p:cNvSpPr>
              <a:spLocks noChangeArrowheads="1"/>
            </p:cNvSpPr>
            <p:nvPr/>
          </p:nvSpPr>
          <p:spPr bwMode="auto">
            <a:xfrm>
              <a:off x="971600" y="5445224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20" name="Text Box 8"/>
            <p:cNvSpPr txBox="1">
              <a:spLocks noChangeArrowheads="1"/>
            </p:cNvSpPr>
            <p:nvPr/>
          </p:nvSpPr>
          <p:spPr bwMode="auto">
            <a:xfrm>
              <a:off x="966020" y="5374539"/>
              <a:ext cx="873542" cy="49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</a:rPr>
                <a:t> 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组合 103"/>
          <p:cNvGrpSpPr/>
          <p:nvPr/>
        </p:nvGrpSpPr>
        <p:grpSpPr bwMode="auto">
          <a:xfrm>
            <a:off x="4038600" y="3650457"/>
            <a:ext cx="494110" cy="509890"/>
            <a:chOff x="3564830" y="4509120"/>
            <a:chExt cx="878607" cy="678269"/>
          </a:xfrm>
        </p:grpSpPr>
        <p:sp>
          <p:nvSpPr>
            <p:cNvPr id="16417" name="椭圆 68"/>
            <p:cNvSpPr>
              <a:spLocks noChangeArrowheads="1"/>
            </p:cNvSpPr>
            <p:nvPr/>
          </p:nvSpPr>
          <p:spPr bwMode="auto">
            <a:xfrm>
              <a:off x="3779912" y="4509120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18" name="Text Box 8"/>
            <p:cNvSpPr txBox="1">
              <a:spLocks noChangeArrowheads="1"/>
            </p:cNvSpPr>
            <p:nvPr/>
          </p:nvSpPr>
          <p:spPr bwMode="auto">
            <a:xfrm>
              <a:off x="3564830" y="4696094"/>
              <a:ext cx="878607" cy="491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</a:rPr>
                <a:t> 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04"/>
          <p:cNvGrpSpPr/>
          <p:nvPr/>
        </p:nvGrpSpPr>
        <p:grpSpPr bwMode="auto">
          <a:xfrm>
            <a:off x="6130528" y="3494484"/>
            <a:ext cx="422672" cy="710473"/>
            <a:chOff x="6301134" y="4206574"/>
            <a:chExt cx="752890" cy="950401"/>
          </a:xfrm>
        </p:grpSpPr>
        <p:sp>
          <p:nvSpPr>
            <p:cNvPr id="16415" name="椭圆 81"/>
            <p:cNvSpPr>
              <a:spLocks noChangeArrowheads="1"/>
            </p:cNvSpPr>
            <p:nvPr/>
          </p:nvSpPr>
          <p:spPr bwMode="auto">
            <a:xfrm>
              <a:off x="6458722" y="4206574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16" name="Text Box 8"/>
            <p:cNvSpPr txBox="1">
              <a:spLocks noChangeArrowheads="1"/>
            </p:cNvSpPr>
            <p:nvPr/>
          </p:nvSpPr>
          <p:spPr bwMode="auto">
            <a:xfrm>
              <a:off x="6301134" y="4292377"/>
              <a:ext cx="752890" cy="864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</a:rPr>
                <a:t> 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102"/>
          <p:cNvGrpSpPr/>
          <p:nvPr/>
        </p:nvGrpSpPr>
        <p:grpSpPr bwMode="auto">
          <a:xfrm>
            <a:off x="2965848" y="3761183"/>
            <a:ext cx="488156" cy="444381"/>
            <a:chOff x="2269247" y="4725144"/>
            <a:chExt cx="867044" cy="591155"/>
          </a:xfrm>
        </p:grpSpPr>
        <p:sp>
          <p:nvSpPr>
            <p:cNvPr id="16413" name="椭圆 55"/>
            <p:cNvSpPr>
              <a:spLocks noChangeArrowheads="1"/>
            </p:cNvSpPr>
            <p:nvPr/>
          </p:nvSpPr>
          <p:spPr bwMode="auto">
            <a:xfrm>
              <a:off x="2397246" y="4725144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14" name="Text Box 8"/>
            <p:cNvSpPr txBox="1">
              <a:spLocks noChangeArrowheads="1"/>
            </p:cNvSpPr>
            <p:nvPr/>
          </p:nvSpPr>
          <p:spPr bwMode="auto">
            <a:xfrm>
              <a:off x="2269247" y="4824981"/>
              <a:ext cx="867044" cy="49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</a:rPr>
                <a:t> 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09" name="Text Box 8"/>
          <p:cNvSpPr txBox="1">
            <a:spLocks noChangeArrowheads="1"/>
          </p:cNvSpPr>
          <p:nvPr/>
        </p:nvSpPr>
        <p:spPr bwMode="auto">
          <a:xfrm>
            <a:off x="4888707" y="2872978"/>
            <a:ext cx="5738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</a:rPr>
              <a:t>B</a:t>
            </a:r>
            <a:r>
              <a:rPr lang="en-US" altLang="zh-CN" b="1">
                <a:latin typeface="Times New Roman" panose="02020603050405020304" pitchFamily="18" charset="0"/>
              </a:rPr>
              <a:t> ′)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组合 105"/>
          <p:cNvGrpSpPr/>
          <p:nvPr/>
        </p:nvGrpSpPr>
        <p:grpSpPr bwMode="auto">
          <a:xfrm>
            <a:off x="6980635" y="2532459"/>
            <a:ext cx="426244" cy="646331"/>
            <a:chOff x="7812360" y="2924944"/>
            <a:chExt cx="757390" cy="861520"/>
          </a:xfrm>
        </p:grpSpPr>
        <p:sp>
          <p:nvSpPr>
            <p:cNvPr id="16411" name="椭圆 83"/>
            <p:cNvSpPr>
              <a:spLocks noChangeArrowheads="1"/>
            </p:cNvSpPr>
            <p:nvPr/>
          </p:nvSpPr>
          <p:spPr bwMode="auto">
            <a:xfrm>
              <a:off x="7884368" y="3458590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6412" name="Text Box 8"/>
            <p:cNvSpPr txBox="1">
              <a:spLocks noChangeArrowheads="1"/>
            </p:cNvSpPr>
            <p:nvPr/>
          </p:nvSpPr>
          <p:spPr bwMode="auto">
            <a:xfrm>
              <a:off x="7812360" y="2924944"/>
              <a:ext cx="757390" cy="86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</a:rPr>
                <a:t> 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Box 48"/>
          <p:cNvSpPr txBox="1"/>
          <p:nvPr/>
        </p:nvSpPr>
        <p:spPr>
          <a:xfrm>
            <a:off x="513160" y="833437"/>
            <a:ext cx="8224838" cy="90011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cs typeface="+mn-ea"/>
              </a:rPr>
              <a:t>想一想：</a:t>
            </a:r>
            <a:r>
              <a:rPr lang="zh-CN" altLang="en-US" noProof="1">
                <a:latin typeface="微软雅黑" panose="020B0503020204020204" pitchFamily="34" charset="-122"/>
                <a:cs typeface="+mn-ea"/>
              </a:rPr>
              <a:t>如果有一个图形和一条直线，如何画出与这个图形关于这条直线对称的图形呢？</a:t>
            </a:r>
            <a:endParaRPr lang="zh-CN" altLang="en-US" noProof="1">
              <a:latin typeface="微软雅黑" panose="020B0503020204020204" pitchFamily="34" charset="-122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13160" y="1683544"/>
            <a:ext cx="8122444" cy="4845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</a:rPr>
              <a:t>例</a:t>
            </a:r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rgbClr val="111111"/>
                </a:solidFill>
                <a:latin typeface="微软雅黑" panose="020B0503020204020204" pitchFamily="34" charset="-122"/>
              </a:rPr>
              <a:t>如图，已知</a:t>
            </a:r>
            <a:r>
              <a:rPr lang="zh-CN" altLang="en-US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111111"/>
                </a:solidFill>
                <a:latin typeface="微软雅黑" panose="020B0503020204020204" pitchFamily="34" charset="-122"/>
              </a:rPr>
              <a:t>和直线</a:t>
            </a:r>
            <a:r>
              <a:rPr lang="en-US" altLang="zh-CN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111111"/>
                </a:solidFill>
                <a:latin typeface="微软雅黑" panose="020B0503020204020204" pitchFamily="34" charset="-122"/>
              </a:rPr>
              <a:t>，作出与</a:t>
            </a:r>
            <a:r>
              <a:rPr lang="zh-CN" altLang="en-US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111111"/>
                </a:solidFill>
                <a:latin typeface="微软雅黑" panose="020B0503020204020204" pitchFamily="34" charset="-122"/>
              </a:rPr>
              <a:t>关于直线</a:t>
            </a:r>
            <a:r>
              <a:rPr lang="en-US" altLang="zh-CN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dirty="0">
                <a:solidFill>
                  <a:srgbClr val="111111"/>
                </a:solidFill>
                <a:latin typeface="微软雅黑" panose="020B0503020204020204" pitchFamily="34" charset="-122"/>
              </a:rPr>
              <a:t>对称的图形</a:t>
            </a:r>
            <a:r>
              <a:rPr lang="en-US" altLang="zh-CN" dirty="0">
                <a:solidFill>
                  <a:srgbClr val="111111"/>
                </a:solidFill>
                <a:latin typeface="微软雅黑" panose="020B0503020204020204" pitchFamily="34" charset="-122"/>
              </a:rPr>
              <a:t>.</a:t>
            </a:r>
          </a:p>
        </p:txBody>
      </p:sp>
      <p:grpSp>
        <p:nvGrpSpPr>
          <p:cNvPr id="2" name="组合 78"/>
          <p:cNvGrpSpPr/>
          <p:nvPr/>
        </p:nvGrpSpPr>
        <p:grpSpPr bwMode="auto">
          <a:xfrm>
            <a:off x="2472929" y="2247900"/>
            <a:ext cx="2836069" cy="1425179"/>
            <a:chOff x="525008" y="2939458"/>
            <a:chExt cx="3782524" cy="1900620"/>
          </a:xfrm>
        </p:grpSpPr>
        <p:sp>
          <p:nvSpPr>
            <p:cNvPr id="1032" name="Line 3"/>
            <p:cNvSpPr>
              <a:spLocks noChangeShapeType="1"/>
            </p:cNvSpPr>
            <p:nvPr/>
          </p:nvSpPr>
          <p:spPr bwMode="auto">
            <a:xfrm>
              <a:off x="851148" y="4667650"/>
              <a:ext cx="345638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6" name="Object 6"/>
            <p:cNvGraphicFramePr/>
            <p:nvPr/>
          </p:nvGraphicFramePr>
          <p:xfrm>
            <a:off x="525008" y="4495220"/>
            <a:ext cx="527917" cy="344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r:id="rId4" imgW="88900" imgH="177800" progId="Equation.3">
                    <p:embed/>
                  </p:oleObj>
                </mc:Choice>
                <mc:Fallback>
                  <p:oleObj r:id="rId4" imgW="88900" imgH="1778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008" y="4495220"/>
                          <a:ext cx="527917" cy="344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任意多边形 81"/>
            <p:cNvSpPr>
              <a:spLocks noChangeArrowheads="1"/>
            </p:cNvSpPr>
            <p:nvPr/>
          </p:nvSpPr>
          <p:spPr bwMode="auto">
            <a:xfrm>
              <a:off x="1567543" y="3381829"/>
              <a:ext cx="1857828" cy="914400"/>
            </a:xfrm>
            <a:custGeom>
              <a:avLst/>
              <a:gdLst>
                <a:gd name="T0" fmla="*/ 522514 w 1857828"/>
                <a:gd name="T1" fmla="*/ 0 h 914400"/>
                <a:gd name="T2" fmla="*/ 0 w 1857828"/>
                <a:gd name="T3" fmla="*/ 914400 h 914400"/>
                <a:gd name="T4" fmla="*/ 1857828 w 1857828"/>
                <a:gd name="T5" fmla="*/ 348342 h 914400"/>
                <a:gd name="T6" fmla="*/ 522514 w 1857828"/>
                <a:gd name="T7" fmla="*/ 0 h 914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57828"/>
                <a:gd name="T13" fmla="*/ 0 h 914400"/>
                <a:gd name="T14" fmla="*/ 1857828 w 1857828"/>
                <a:gd name="T15" fmla="*/ 914400 h 9144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57828" h="914400">
                  <a:moveTo>
                    <a:pt x="522514" y="0"/>
                  </a:moveTo>
                  <a:lnTo>
                    <a:pt x="0" y="914400"/>
                  </a:lnTo>
                  <a:lnTo>
                    <a:pt x="1857828" y="348342"/>
                  </a:lnTo>
                  <a:lnTo>
                    <a:pt x="522514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034" name="TextBox 82"/>
            <p:cNvSpPr txBox="1">
              <a:spLocks noChangeArrowheads="1"/>
            </p:cNvSpPr>
            <p:nvPr/>
          </p:nvSpPr>
          <p:spPr bwMode="auto">
            <a:xfrm>
              <a:off x="1115255" y="4076350"/>
              <a:ext cx="451536" cy="49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5" name="TextBox 83"/>
            <p:cNvSpPr txBox="1">
              <a:spLocks noChangeArrowheads="1"/>
            </p:cNvSpPr>
            <p:nvPr/>
          </p:nvSpPr>
          <p:spPr bwMode="auto">
            <a:xfrm>
              <a:off x="1860636" y="2939458"/>
              <a:ext cx="451536" cy="49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6" name="TextBox 84"/>
            <p:cNvSpPr txBox="1">
              <a:spLocks noChangeArrowheads="1"/>
            </p:cNvSpPr>
            <p:nvPr/>
          </p:nvSpPr>
          <p:spPr bwMode="auto">
            <a:xfrm>
              <a:off x="3372830" y="3428512"/>
              <a:ext cx="451536" cy="49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"/>
          <p:cNvSpPr txBox="1">
            <a:spLocks noChangeArrowheads="1"/>
          </p:cNvSpPr>
          <p:nvPr/>
        </p:nvSpPr>
        <p:spPr bwMode="auto">
          <a:xfrm>
            <a:off x="513160" y="3942160"/>
            <a:ext cx="8293894" cy="78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分析：△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可以由三个顶点的位置确定，只要能分别画出这三个顶点关于直线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的对称点，连接这些对称点，就能得到要画的图形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717948" y="994172"/>
            <a:ext cx="439697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作法：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过点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画直线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的垂线，垂足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          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为点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，在垂线上截取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′=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FF0000"/>
                </a:solidFill>
                <a:latin typeface="微软雅黑" panose="020B0503020204020204" pitchFamily="34" charset="-122"/>
              </a:rPr>
              <a:t>           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就是点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关于直线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的对称点；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1373981" y="3526632"/>
            <a:ext cx="3506391" cy="7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连接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得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到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en-US">
                <a:solidFill>
                  <a:srgbClr val="111111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即为所求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373981" y="2427685"/>
            <a:ext cx="3506391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同理，分别画出点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关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于直线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的对称点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′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2055" name="组合 26"/>
          <p:cNvGrpSpPr/>
          <p:nvPr/>
        </p:nvGrpSpPr>
        <p:grpSpPr bwMode="auto">
          <a:xfrm>
            <a:off x="5179219" y="1213248"/>
            <a:ext cx="2789635" cy="1431131"/>
            <a:chOff x="575970" y="2939458"/>
            <a:chExt cx="3721499" cy="1907142"/>
          </a:xfrm>
        </p:grpSpPr>
        <p:sp>
          <p:nvSpPr>
            <p:cNvPr id="2071" name="Line 3"/>
            <p:cNvSpPr>
              <a:spLocks noChangeShapeType="1"/>
            </p:cNvSpPr>
            <p:nvPr/>
          </p:nvSpPr>
          <p:spPr bwMode="auto">
            <a:xfrm flipV="1">
              <a:off x="851148" y="4655899"/>
              <a:ext cx="3446321" cy="117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050" name="Object 6"/>
            <p:cNvGraphicFramePr/>
            <p:nvPr/>
          </p:nvGraphicFramePr>
          <p:xfrm>
            <a:off x="575970" y="4511323"/>
            <a:ext cx="544007" cy="335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r:id="rId4" imgW="88900" imgH="177800" progId="Equation.3">
                    <p:embed/>
                  </p:oleObj>
                </mc:Choice>
                <mc:Fallback>
                  <p:oleObj r:id="rId4" imgW="88900" imgH="1778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970" y="4511323"/>
                          <a:ext cx="544007" cy="335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2" name="任意多边形 29"/>
            <p:cNvSpPr>
              <a:spLocks noChangeArrowheads="1"/>
            </p:cNvSpPr>
            <p:nvPr/>
          </p:nvSpPr>
          <p:spPr bwMode="auto">
            <a:xfrm>
              <a:off x="1567543" y="3381829"/>
              <a:ext cx="1857828" cy="914400"/>
            </a:xfrm>
            <a:custGeom>
              <a:avLst/>
              <a:gdLst>
                <a:gd name="T0" fmla="*/ 522514 w 1857828"/>
                <a:gd name="T1" fmla="*/ 0 h 914400"/>
                <a:gd name="T2" fmla="*/ 0 w 1857828"/>
                <a:gd name="T3" fmla="*/ 914400 h 914400"/>
                <a:gd name="T4" fmla="*/ 1857828 w 1857828"/>
                <a:gd name="T5" fmla="*/ 348342 h 914400"/>
                <a:gd name="T6" fmla="*/ 522514 w 1857828"/>
                <a:gd name="T7" fmla="*/ 0 h 914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57828"/>
                <a:gd name="T13" fmla="*/ 0 h 914400"/>
                <a:gd name="T14" fmla="*/ 1857828 w 1857828"/>
                <a:gd name="T15" fmla="*/ 914400 h 9144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57828" h="914400">
                  <a:moveTo>
                    <a:pt x="522514" y="0"/>
                  </a:moveTo>
                  <a:lnTo>
                    <a:pt x="0" y="914400"/>
                  </a:lnTo>
                  <a:lnTo>
                    <a:pt x="1857828" y="348342"/>
                  </a:lnTo>
                  <a:lnTo>
                    <a:pt x="522514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073" name="TextBox 30"/>
            <p:cNvSpPr txBox="1">
              <a:spLocks noChangeArrowheads="1"/>
            </p:cNvSpPr>
            <p:nvPr/>
          </p:nvSpPr>
          <p:spPr bwMode="auto">
            <a:xfrm>
              <a:off x="1115919" y="4077752"/>
              <a:ext cx="451646" cy="49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4" name="TextBox 31"/>
            <p:cNvSpPr txBox="1">
              <a:spLocks noChangeArrowheads="1"/>
            </p:cNvSpPr>
            <p:nvPr/>
          </p:nvSpPr>
          <p:spPr bwMode="auto">
            <a:xfrm>
              <a:off x="1860510" y="2939458"/>
              <a:ext cx="451646" cy="49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75" name="TextBox 32"/>
            <p:cNvSpPr txBox="1">
              <a:spLocks noChangeArrowheads="1"/>
            </p:cNvSpPr>
            <p:nvPr/>
          </p:nvSpPr>
          <p:spPr bwMode="auto">
            <a:xfrm>
              <a:off x="3372326" y="3428432"/>
              <a:ext cx="451646" cy="492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H="1">
            <a:off x="5923360" y="2216944"/>
            <a:ext cx="2381" cy="822722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13"/>
          <p:cNvCxnSpPr>
            <a:cxnSpLocks noChangeShapeType="1"/>
            <a:endCxn id="2068" idx="3"/>
          </p:cNvCxnSpPr>
          <p:nvPr/>
        </p:nvCxnSpPr>
        <p:spPr bwMode="auto">
          <a:xfrm>
            <a:off x="6324600" y="1512094"/>
            <a:ext cx="66144" cy="2099189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/>
          <p:cNvCxnSpPr>
            <a:cxnSpLocks noChangeShapeType="1"/>
            <a:endCxn id="2068" idx="3"/>
          </p:cNvCxnSpPr>
          <p:nvPr/>
        </p:nvCxnSpPr>
        <p:spPr bwMode="auto">
          <a:xfrm flipH="1">
            <a:off x="6390744" y="1803798"/>
            <a:ext cx="920885" cy="180748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组合 76"/>
          <p:cNvGrpSpPr/>
          <p:nvPr/>
        </p:nvGrpSpPr>
        <p:grpSpPr bwMode="auto">
          <a:xfrm>
            <a:off x="5548313" y="2756296"/>
            <a:ext cx="409575" cy="369332"/>
            <a:chOff x="5579550" y="3615407"/>
            <a:chExt cx="547598" cy="491809"/>
          </a:xfrm>
        </p:grpSpPr>
        <p:sp>
          <p:nvSpPr>
            <p:cNvPr id="2069" name="椭圆 35"/>
            <p:cNvSpPr>
              <a:spLocks noChangeArrowheads="1"/>
            </p:cNvSpPr>
            <p:nvPr/>
          </p:nvSpPr>
          <p:spPr bwMode="auto">
            <a:xfrm>
              <a:off x="6055140" y="3645024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70" name="TextBox 75"/>
            <p:cNvSpPr txBox="1">
              <a:spLocks noChangeArrowheads="1"/>
            </p:cNvSpPr>
            <p:nvPr/>
          </p:nvSpPr>
          <p:spPr bwMode="auto">
            <a:xfrm>
              <a:off x="5579550" y="3615407"/>
              <a:ext cx="540516" cy="491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A′</a:t>
              </a:r>
              <a:endParaRPr lang="en-US" altLang="zh-CN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组合 79"/>
          <p:cNvGrpSpPr/>
          <p:nvPr/>
        </p:nvGrpSpPr>
        <p:grpSpPr bwMode="auto">
          <a:xfrm>
            <a:off x="5986466" y="3426617"/>
            <a:ext cx="404278" cy="369332"/>
            <a:chOff x="6166186" y="4509120"/>
            <a:chExt cx="538544" cy="491809"/>
          </a:xfrm>
        </p:grpSpPr>
        <p:sp>
          <p:nvSpPr>
            <p:cNvPr id="2067" name="椭圆 43"/>
            <p:cNvSpPr>
              <a:spLocks noChangeArrowheads="1"/>
            </p:cNvSpPr>
            <p:nvPr/>
          </p:nvSpPr>
          <p:spPr bwMode="auto">
            <a:xfrm>
              <a:off x="6603300" y="4509120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68" name="TextBox 77"/>
            <p:cNvSpPr txBox="1">
              <a:spLocks noChangeArrowheads="1"/>
            </p:cNvSpPr>
            <p:nvPr/>
          </p:nvSpPr>
          <p:spPr bwMode="auto">
            <a:xfrm>
              <a:off x="6166186" y="4509120"/>
              <a:ext cx="538544" cy="491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</a:rPr>
                <a:t>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80"/>
          <p:cNvGrpSpPr/>
          <p:nvPr/>
        </p:nvGrpSpPr>
        <p:grpSpPr bwMode="auto">
          <a:xfrm>
            <a:off x="7021118" y="3102773"/>
            <a:ext cx="404278" cy="407634"/>
            <a:chOff x="7546077" y="4077072"/>
            <a:chExt cx="537445" cy="542651"/>
          </a:xfrm>
        </p:grpSpPr>
        <p:sp>
          <p:nvSpPr>
            <p:cNvPr id="2065" name="椭圆 74"/>
            <p:cNvSpPr>
              <a:spLocks noChangeArrowheads="1"/>
            </p:cNvSpPr>
            <p:nvPr/>
          </p:nvSpPr>
          <p:spPr bwMode="auto">
            <a:xfrm>
              <a:off x="7927348" y="4077072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66" name="TextBox 78"/>
            <p:cNvSpPr txBox="1">
              <a:spLocks noChangeArrowheads="1"/>
            </p:cNvSpPr>
            <p:nvPr/>
          </p:nvSpPr>
          <p:spPr bwMode="auto">
            <a:xfrm>
              <a:off x="7546077" y="4128060"/>
              <a:ext cx="537445" cy="49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b="1" i="1">
                  <a:latin typeface="Times New Roman" panose="02020603050405020304" pitchFamily="18" charset="0"/>
                </a:rPr>
                <a:t>C</a:t>
              </a:r>
              <a:r>
                <a:rPr lang="en-US" altLang="zh-CN" b="1">
                  <a:latin typeface="Times New Roman" panose="02020603050405020304" pitchFamily="18" charset="0"/>
                </a:rPr>
                <a:t>′</a:t>
              </a:r>
              <a:endPara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任意多边形 24"/>
          <p:cNvSpPr>
            <a:spLocks noChangeArrowheads="1"/>
          </p:cNvSpPr>
          <p:nvPr/>
        </p:nvSpPr>
        <p:spPr bwMode="auto">
          <a:xfrm>
            <a:off x="5936456" y="2809875"/>
            <a:ext cx="1391841" cy="664369"/>
          </a:xfrm>
          <a:custGeom>
            <a:avLst/>
            <a:gdLst>
              <a:gd name="T0" fmla="*/ 0 w 1857829"/>
              <a:gd name="T1" fmla="*/ 0 h 885371"/>
              <a:gd name="T2" fmla="*/ 537029 w 1857829"/>
              <a:gd name="T3" fmla="*/ 885371 h 885371"/>
              <a:gd name="T4" fmla="*/ 1857829 w 1857829"/>
              <a:gd name="T5" fmla="*/ 420914 h 885371"/>
              <a:gd name="T6" fmla="*/ 0 w 1857829"/>
              <a:gd name="T7" fmla="*/ 0 h 885371"/>
              <a:gd name="T8" fmla="*/ 0 60000 65536"/>
              <a:gd name="T9" fmla="*/ 0 60000 65536"/>
              <a:gd name="T10" fmla="*/ 0 60000 65536"/>
              <a:gd name="T11" fmla="*/ 0 60000 65536"/>
              <a:gd name="T12" fmla="*/ 0 w 1857829"/>
              <a:gd name="T13" fmla="*/ 0 h 885371"/>
              <a:gd name="T14" fmla="*/ 1857829 w 1857829"/>
              <a:gd name="T15" fmla="*/ 885371 h 8853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57829" h="885371">
                <a:moveTo>
                  <a:pt x="0" y="0"/>
                </a:moveTo>
                <a:lnTo>
                  <a:pt x="537029" y="885371"/>
                </a:lnTo>
                <a:lnTo>
                  <a:pt x="1857829" y="420914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1897" y="2436019"/>
            <a:ext cx="3274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 rot="10800000">
            <a:off x="5853113" y="2341960"/>
            <a:ext cx="288131" cy="20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900">
                <a:solidFill>
                  <a:srgbClr val="FF0000"/>
                </a:solidFill>
                <a:latin typeface="微软雅黑" panose="020B0503020204020204" pitchFamily="34" charset="-122"/>
              </a:rPr>
              <a:t> </a:t>
            </a:r>
            <a:r>
              <a:rPr lang="zh-CN" altLang="en-US" sz="900">
                <a:solidFill>
                  <a:srgbClr val="FF0000"/>
                </a:solidFill>
                <a:latin typeface="微软雅黑" panose="020B0503020204020204" pitchFamily="34" charset="-122"/>
              </a:rPr>
              <a:t>∟</a:t>
            </a:r>
            <a:endParaRPr lang="en-US" altLang="zh-CN" sz="9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7411" name="圆角矩形 31"/>
          <p:cNvSpPr>
            <a:spLocks noChangeArrowheads="1"/>
          </p:cNvSpPr>
          <p:nvPr/>
        </p:nvSpPr>
        <p:spPr bwMode="auto">
          <a:xfrm>
            <a:off x="766763" y="1072754"/>
            <a:ext cx="1133475" cy="402431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</a:rPr>
              <a:t>方法归纳</a:t>
            </a:r>
          </a:p>
        </p:txBody>
      </p:sp>
      <p:sp>
        <p:nvSpPr>
          <p:cNvPr id="17412" name="矩形 112"/>
          <p:cNvSpPr>
            <a:spLocks noChangeArrowheads="1"/>
          </p:cNvSpPr>
          <p:nvPr/>
        </p:nvSpPr>
        <p:spPr bwMode="auto">
          <a:xfrm>
            <a:off x="2093119" y="1110854"/>
            <a:ext cx="2283619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00"/>
                </a:solidFill>
                <a:latin typeface="微软雅黑" panose="020B0503020204020204" pitchFamily="34" charset="-122"/>
              </a:rPr>
              <a:t>作轴对称图形的方法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0428" y="2037160"/>
            <a:ext cx="6766322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微软雅黑" panose="020B0503020204020204" pitchFamily="34" charset="-122"/>
              </a:rPr>
              <a:t>       </a:t>
            </a:r>
            <a:r>
              <a:rPr lang="zh-CN" altLang="en-US">
                <a:latin typeface="微软雅黑" panose="020B0503020204020204" pitchFamily="34" charset="-122"/>
              </a:rPr>
              <a:t>几何图形都可以看作由点组成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r>
              <a:rPr lang="zh-CN" altLang="en-US">
                <a:latin typeface="微软雅黑" panose="020B0503020204020204" pitchFamily="34" charset="-122"/>
              </a:rPr>
              <a:t>对于某些图形，只要作出图形</a:t>
            </a:r>
            <a:endParaRPr lang="en-US" altLang="zh-CN">
              <a:latin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>
              <a:latin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微软雅黑" panose="020B0503020204020204" pitchFamily="34" charset="-122"/>
              </a:rPr>
              <a:t>中一些特殊点（如线段端点）的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对称点</a:t>
            </a:r>
            <a:r>
              <a:rPr lang="zh-CN" altLang="en-US">
                <a:latin typeface="微软雅黑" panose="020B0503020204020204" pitchFamily="34" charset="-122"/>
              </a:rPr>
              <a:t>，连接这些对称点，就可</a:t>
            </a:r>
            <a:endParaRPr lang="en-US" altLang="zh-CN">
              <a:latin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>
              <a:latin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微软雅黑" panose="020B0503020204020204" pitchFamily="34" charset="-122"/>
              </a:rPr>
              <a:t>以得到原图形的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轴对称图形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endParaRPr lang="en-US" altLang="zh-CN" b="1">
              <a:latin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8435" name="文本框 101"/>
          <p:cNvSpPr txBox="1">
            <a:spLocks noChangeArrowheads="1"/>
          </p:cNvSpPr>
          <p:nvPr/>
        </p:nvSpPr>
        <p:spPr bwMode="auto">
          <a:xfrm>
            <a:off x="519112" y="871537"/>
            <a:ext cx="82153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269999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>
                <a:solidFill>
                  <a:srgbClr val="269999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zh-CN" altLang="en-US">
                <a:latin typeface="Times New Roman" panose="02020603050405020304" pitchFamily="18" charset="0"/>
              </a:rPr>
              <a:t>在</a:t>
            </a:r>
            <a:r>
              <a:rPr lang="en-US" altLang="zh-CN">
                <a:latin typeface="Times New Roman" panose="02020603050405020304" pitchFamily="18" charset="0"/>
              </a:rPr>
              <a:t>3×3</a:t>
            </a:r>
            <a:r>
              <a:rPr lang="zh-CN" altLang="en-US">
                <a:latin typeface="Times New Roman" panose="02020603050405020304" pitchFamily="18" charset="0"/>
              </a:rPr>
              <a:t>的正方形格点图中，有格点△</a:t>
            </a:r>
            <a:r>
              <a:rPr lang="en-US" altLang="zh-CN" i="1">
                <a:latin typeface="Times New Roman" panose="02020603050405020304" pitchFamily="18" charset="0"/>
              </a:rPr>
              <a:t>ABC</a:t>
            </a:r>
            <a:r>
              <a:rPr lang="zh-CN" altLang="en-US">
                <a:latin typeface="Times New Roman" panose="02020603050405020304" pitchFamily="18" charset="0"/>
              </a:rPr>
              <a:t>和△</a:t>
            </a:r>
            <a:r>
              <a:rPr lang="en-US" altLang="zh-CN" i="1">
                <a:latin typeface="Times New Roman" panose="02020603050405020304" pitchFamily="18" charset="0"/>
              </a:rPr>
              <a:t>DEF</a:t>
            </a:r>
            <a:r>
              <a:rPr lang="zh-CN" altLang="en-US">
                <a:latin typeface="Times New Roman" panose="02020603050405020304" pitchFamily="18" charset="0"/>
              </a:rPr>
              <a:t>，且△</a:t>
            </a:r>
            <a:r>
              <a:rPr lang="en-US" altLang="zh-CN" i="1">
                <a:latin typeface="Times New Roman" panose="02020603050405020304" pitchFamily="18" charset="0"/>
              </a:rPr>
              <a:t>ABC</a:t>
            </a:r>
            <a:r>
              <a:rPr lang="zh-CN" altLang="en-US">
                <a:latin typeface="Times New Roman" panose="02020603050405020304" pitchFamily="18" charset="0"/>
              </a:rPr>
              <a:t>和△</a:t>
            </a:r>
            <a:r>
              <a:rPr lang="en-US" altLang="zh-CN" i="1">
                <a:latin typeface="Times New Roman" panose="02020603050405020304" pitchFamily="18" charset="0"/>
              </a:rPr>
              <a:t>DEF</a:t>
            </a:r>
            <a:r>
              <a:rPr lang="zh-CN" altLang="en-US">
                <a:latin typeface="Times New Roman" panose="02020603050405020304" pitchFamily="18" charset="0"/>
              </a:rPr>
              <a:t>关于某直线成轴对称，请在下面给出的图中画出</a:t>
            </a:r>
            <a:r>
              <a:rPr lang="en-US" altLang="zh-CN">
                <a:latin typeface="Times New Roman" panose="02020603050405020304" pitchFamily="18" charset="0"/>
              </a:rPr>
              <a:t>4</a:t>
            </a:r>
            <a:r>
              <a:rPr lang="zh-CN" altLang="en-US">
                <a:latin typeface="Times New Roman" panose="02020603050405020304" pitchFamily="18" charset="0"/>
              </a:rPr>
              <a:t>个这样的△</a:t>
            </a:r>
            <a:r>
              <a:rPr lang="en-US" altLang="zh-CN" i="1">
                <a:latin typeface="Times New Roman" panose="02020603050405020304" pitchFamily="18" charset="0"/>
              </a:rPr>
              <a:t>DEF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19112" y="3899297"/>
            <a:ext cx="8167688" cy="789384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269999"/>
                </a:solidFill>
                <a:latin typeface="微软雅黑" panose="020B0503020204020204" pitchFamily="34" charset="-122"/>
              </a:rPr>
              <a:t>方法归纳：</a:t>
            </a:r>
            <a:r>
              <a:rPr lang="zh-CN" altLang="en-US">
                <a:latin typeface="微软雅黑" panose="020B0503020204020204" pitchFamily="34" charset="-122"/>
              </a:rPr>
              <a:t>作一个图形关于一条已知直线的对称图形，关键是作出图形上一些点关于这条直线的对称点，然后再根据已知图形将这些点连接起来．</a:t>
            </a:r>
          </a:p>
        </p:txBody>
      </p:sp>
      <p:graphicFrame>
        <p:nvGraphicFramePr>
          <p:cNvPr id="23557" name="表格 23556"/>
          <p:cNvGraphicFramePr/>
          <p:nvPr/>
        </p:nvGraphicFramePr>
        <p:xfrm>
          <a:off x="2615804" y="2118122"/>
          <a:ext cx="944166" cy="1028700"/>
        </p:xfrm>
        <a:graphic>
          <a:graphicData uri="http://schemas.openxmlformats.org/drawingml/2006/table">
            <a:tbl>
              <a:tblPr/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800" i="1" dirty="0"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43" marR="51443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455" name="组合 13"/>
          <p:cNvGrpSpPr/>
          <p:nvPr/>
        </p:nvGrpSpPr>
        <p:grpSpPr bwMode="auto">
          <a:xfrm>
            <a:off x="2463404" y="2519362"/>
            <a:ext cx="1248136" cy="1002030"/>
            <a:chOff x="1746" y="5314"/>
            <a:chExt cx="3494" cy="2104"/>
          </a:xfrm>
        </p:grpSpPr>
        <p:grpSp>
          <p:nvGrpSpPr>
            <p:cNvPr id="18561" name="组合 9"/>
            <p:cNvGrpSpPr/>
            <p:nvPr/>
          </p:nvGrpSpPr>
          <p:grpSpPr bwMode="auto">
            <a:xfrm>
              <a:off x="2160" y="5911"/>
              <a:ext cx="2654" cy="744"/>
              <a:chOff x="2160" y="5911"/>
              <a:chExt cx="2654" cy="744"/>
            </a:xfrm>
          </p:grpSpPr>
          <p:grpSp>
            <p:nvGrpSpPr>
              <p:cNvPr id="18565" name="组合 7"/>
              <p:cNvGrpSpPr/>
              <p:nvPr/>
            </p:nvGrpSpPr>
            <p:grpSpPr bwMode="auto">
              <a:xfrm>
                <a:off x="2160" y="5911"/>
                <a:ext cx="2635" cy="744"/>
                <a:chOff x="2160" y="5911"/>
                <a:chExt cx="2635" cy="744"/>
              </a:xfrm>
            </p:grpSpPr>
            <p:cxnSp>
              <p:nvCxnSpPr>
                <p:cNvPr id="18567" name="直接连接符 5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60" y="5920"/>
                  <a:ext cx="885" cy="7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68" name="直接连接符 6"/>
                <p:cNvCxnSpPr>
                  <a:cxnSpLocks noChangeShapeType="1"/>
                </p:cNvCxnSpPr>
                <p:nvPr/>
              </p:nvCxnSpPr>
              <p:spPr bwMode="auto">
                <a:xfrm>
                  <a:off x="3051" y="5911"/>
                  <a:ext cx="1744" cy="7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8566" name="直接连接符 8"/>
              <p:cNvCxnSpPr>
                <a:cxnSpLocks noChangeShapeType="1"/>
                <a:stCxn id="18562" idx="0"/>
              </p:cNvCxnSpPr>
              <p:nvPr/>
            </p:nvCxnSpPr>
            <p:spPr bwMode="auto">
              <a:xfrm>
                <a:off x="2202" y="6642"/>
                <a:ext cx="2612" cy="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562" name="文本框 10"/>
            <p:cNvSpPr txBox="1">
              <a:spLocks noChangeArrowheads="1"/>
            </p:cNvSpPr>
            <p:nvPr/>
          </p:nvSpPr>
          <p:spPr bwMode="auto">
            <a:xfrm>
              <a:off x="1746" y="6642"/>
              <a:ext cx="91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563" name="文本框 11"/>
            <p:cNvSpPr txBox="1">
              <a:spLocks noChangeArrowheads="1"/>
            </p:cNvSpPr>
            <p:nvPr/>
          </p:nvSpPr>
          <p:spPr bwMode="auto">
            <a:xfrm>
              <a:off x="4328" y="6642"/>
              <a:ext cx="91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564" name="文本框 12"/>
            <p:cNvSpPr txBox="1">
              <a:spLocks noChangeArrowheads="1"/>
            </p:cNvSpPr>
            <p:nvPr/>
          </p:nvSpPr>
          <p:spPr bwMode="auto">
            <a:xfrm>
              <a:off x="2353" y="5314"/>
              <a:ext cx="948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C</a:t>
              </a:r>
            </a:p>
          </p:txBody>
        </p:sp>
      </p:grpSp>
      <p:graphicFrame>
        <p:nvGraphicFramePr>
          <p:cNvPr id="23576" name="表格 23575"/>
          <p:cNvGraphicFramePr/>
          <p:nvPr/>
        </p:nvGraphicFramePr>
        <p:xfrm>
          <a:off x="4167188" y="2118122"/>
          <a:ext cx="941785" cy="1028700"/>
        </p:xfrm>
        <a:graphic>
          <a:graphicData uri="http://schemas.openxmlformats.org/drawingml/2006/table">
            <a:tbl>
              <a:tblPr/>
              <a:tblGrid>
                <a:gridCol w="31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800" i="1" dirty="0"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474" name="组合 15"/>
          <p:cNvGrpSpPr/>
          <p:nvPr/>
        </p:nvGrpSpPr>
        <p:grpSpPr bwMode="auto">
          <a:xfrm>
            <a:off x="2626204" y="2545557"/>
            <a:ext cx="2569719" cy="1087320"/>
            <a:chOff x="-2152" y="5402"/>
            <a:chExt cx="7189" cy="2279"/>
          </a:xfrm>
        </p:grpSpPr>
        <p:grpSp>
          <p:nvGrpSpPr>
            <p:cNvPr id="18553" name="组合 16"/>
            <p:cNvGrpSpPr/>
            <p:nvPr/>
          </p:nvGrpSpPr>
          <p:grpSpPr bwMode="auto">
            <a:xfrm>
              <a:off x="-2152" y="5933"/>
              <a:ext cx="6947" cy="740"/>
              <a:chOff x="-2152" y="5933"/>
              <a:chExt cx="6947" cy="740"/>
            </a:xfrm>
          </p:grpSpPr>
          <p:grpSp>
            <p:nvGrpSpPr>
              <p:cNvPr id="18557" name="组合 17"/>
              <p:cNvGrpSpPr/>
              <p:nvPr/>
            </p:nvGrpSpPr>
            <p:grpSpPr bwMode="auto">
              <a:xfrm>
                <a:off x="-2152" y="5933"/>
                <a:ext cx="6947" cy="740"/>
                <a:chOff x="-2152" y="5933"/>
                <a:chExt cx="6947" cy="740"/>
              </a:xfrm>
            </p:grpSpPr>
            <p:cxnSp>
              <p:nvCxnSpPr>
                <p:cNvPr id="18559" name="直接连接符 18"/>
                <p:cNvCxnSpPr>
                  <a:cxnSpLocks noChangeShapeType="1"/>
                  <a:stCxn id="18562" idx="0"/>
                </p:cNvCxnSpPr>
                <p:nvPr/>
              </p:nvCxnSpPr>
              <p:spPr bwMode="auto">
                <a:xfrm flipV="1">
                  <a:off x="-2152" y="5933"/>
                  <a:ext cx="5192" cy="7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60" name="直接连接符 19"/>
                <p:cNvCxnSpPr>
                  <a:cxnSpLocks noChangeShapeType="1"/>
                  <a:stCxn id="18562" idx="0"/>
                </p:cNvCxnSpPr>
                <p:nvPr/>
              </p:nvCxnSpPr>
              <p:spPr bwMode="auto">
                <a:xfrm>
                  <a:off x="-2152" y="6673"/>
                  <a:ext cx="694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8558" name="直接连接符 20"/>
              <p:cNvCxnSpPr>
                <a:cxnSpLocks noChangeShapeType="1"/>
                <a:stCxn id="18554" idx="0"/>
              </p:cNvCxnSpPr>
              <p:nvPr/>
            </p:nvCxnSpPr>
            <p:spPr bwMode="auto">
              <a:xfrm>
                <a:off x="2202" y="6642"/>
                <a:ext cx="2593" cy="1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554" name="文本框 21"/>
            <p:cNvSpPr txBox="1">
              <a:spLocks noChangeArrowheads="1"/>
            </p:cNvSpPr>
            <p:nvPr/>
          </p:nvSpPr>
          <p:spPr bwMode="auto">
            <a:xfrm>
              <a:off x="1746" y="6642"/>
              <a:ext cx="911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8555" name="文本框 22"/>
            <p:cNvSpPr txBox="1">
              <a:spLocks noChangeArrowheads="1"/>
            </p:cNvSpPr>
            <p:nvPr/>
          </p:nvSpPr>
          <p:spPr bwMode="auto">
            <a:xfrm>
              <a:off x="4126" y="6907"/>
              <a:ext cx="911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8556" name="文本框 23"/>
            <p:cNvSpPr txBox="1">
              <a:spLocks noChangeArrowheads="1"/>
            </p:cNvSpPr>
            <p:nvPr/>
          </p:nvSpPr>
          <p:spPr bwMode="auto">
            <a:xfrm>
              <a:off x="2860" y="5402"/>
              <a:ext cx="947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C</a:t>
              </a:r>
            </a:p>
          </p:txBody>
        </p:sp>
      </p:grpSp>
      <p:graphicFrame>
        <p:nvGraphicFramePr>
          <p:cNvPr id="23595" name="表格 23594"/>
          <p:cNvGraphicFramePr/>
          <p:nvPr/>
        </p:nvGraphicFramePr>
        <p:xfrm>
          <a:off x="5781675" y="2114550"/>
          <a:ext cx="940594" cy="1028701"/>
        </p:xfrm>
        <a:graphic>
          <a:graphicData uri="http://schemas.openxmlformats.org/drawingml/2006/table">
            <a:tbl>
              <a:tblPr/>
              <a:tblGrid>
                <a:gridCol w="31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11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11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800" i="1" dirty="0"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79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474" marR="51474" marT="34275" marB="3427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493" name="组合 25"/>
          <p:cNvGrpSpPr/>
          <p:nvPr/>
        </p:nvGrpSpPr>
        <p:grpSpPr bwMode="auto">
          <a:xfrm>
            <a:off x="4182392" y="2532458"/>
            <a:ext cx="2741463" cy="932521"/>
            <a:chOff x="-2352" y="5436"/>
            <a:chExt cx="7673" cy="1956"/>
          </a:xfrm>
        </p:grpSpPr>
        <p:grpSp>
          <p:nvGrpSpPr>
            <p:cNvPr id="18545" name="组合 26"/>
            <p:cNvGrpSpPr/>
            <p:nvPr/>
          </p:nvGrpSpPr>
          <p:grpSpPr bwMode="auto">
            <a:xfrm>
              <a:off x="-2352" y="5982"/>
              <a:ext cx="7118" cy="722"/>
              <a:chOff x="-2352" y="5982"/>
              <a:chExt cx="7118" cy="722"/>
            </a:xfrm>
          </p:grpSpPr>
          <p:grpSp>
            <p:nvGrpSpPr>
              <p:cNvPr id="18549" name="组合 27"/>
              <p:cNvGrpSpPr/>
              <p:nvPr/>
            </p:nvGrpSpPr>
            <p:grpSpPr bwMode="auto">
              <a:xfrm>
                <a:off x="-2352" y="5982"/>
                <a:ext cx="7108" cy="722"/>
                <a:chOff x="-2352" y="5982"/>
                <a:chExt cx="7108" cy="722"/>
              </a:xfrm>
            </p:grpSpPr>
            <p:cxnSp>
              <p:nvCxnSpPr>
                <p:cNvPr id="18551" name="直接连接符 28"/>
                <p:cNvCxnSpPr>
                  <a:cxnSpLocks noChangeShapeType="1"/>
                  <a:stCxn id="18554" idx="0"/>
                </p:cNvCxnSpPr>
                <p:nvPr/>
              </p:nvCxnSpPr>
              <p:spPr bwMode="auto">
                <a:xfrm flipV="1">
                  <a:off x="-2352" y="5982"/>
                  <a:ext cx="5351" cy="72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52" name="直接连接符 29"/>
                <p:cNvCxnSpPr>
                  <a:cxnSpLocks noChangeShapeType="1"/>
                  <a:stCxn id="18554" idx="0"/>
                </p:cNvCxnSpPr>
                <p:nvPr/>
              </p:nvCxnSpPr>
              <p:spPr bwMode="auto">
                <a:xfrm flipV="1">
                  <a:off x="-2352" y="6703"/>
                  <a:ext cx="7108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8550" name="直接连接符 30"/>
              <p:cNvCxnSpPr>
                <a:cxnSpLocks noChangeShapeType="1"/>
                <a:stCxn id="18554" idx="0"/>
              </p:cNvCxnSpPr>
              <p:nvPr/>
            </p:nvCxnSpPr>
            <p:spPr bwMode="auto">
              <a:xfrm flipV="1">
                <a:off x="-2352" y="6696"/>
                <a:ext cx="7118" cy="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546" name="文本框 31"/>
            <p:cNvSpPr txBox="1">
              <a:spLocks noChangeArrowheads="1"/>
            </p:cNvSpPr>
            <p:nvPr/>
          </p:nvSpPr>
          <p:spPr bwMode="auto">
            <a:xfrm>
              <a:off x="1601" y="6583"/>
              <a:ext cx="91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8547" name="文本框 32"/>
            <p:cNvSpPr txBox="1">
              <a:spLocks noChangeArrowheads="1"/>
            </p:cNvSpPr>
            <p:nvPr/>
          </p:nvSpPr>
          <p:spPr bwMode="auto">
            <a:xfrm>
              <a:off x="4409" y="6617"/>
              <a:ext cx="91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8548" name="文本框 33"/>
            <p:cNvSpPr txBox="1">
              <a:spLocks noChangeArrowheads="1"/>
            </p:cNvSpPr>
            <p:nvPr/>
          </p:nvSpPr>
          <p:spPr bwMode="auto">
            <a:xfrm>
              <a:off x="2325" y="5436"/>
              <a:ext cx="948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C</a:t>
              </a:r>
            </a:p>
          </p:txBody>
        </p:sp>
      </p:grpSp>
      <p:graphicFrame>
        <p:nvGraphicFramePr>
          <p:cNvPr id="23614" name="表格 23613"/>
          <p:cNvGraphicFramePr/>
          <p:nvPr/>
        </p:nvGraphicFramePr>
        <p:xfrm>
          <a:off x="1183482" y="2115741"/>
          <a:ext cx="941785" cy="1028700"/>
        </p:xfrm>
        <a:graphic>
          <a:graphicData uri="http://schemas.openxmlformats.org/drawingml/2006/table">
            <a:tbl>
              <a:tblPr/>
              <a:tblGrid>
                <a:gridCol w="31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altLang="zh-CN" sz="1800" i="1" dirty="0"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51365" marR="51365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8512" name="组合 35"/>
          <p:cNvGrpSpPr/>
          <p:nvPr/>
        </p:nvGrpSpPr>
        <p:grpSpPr bwMode="auto">
          <a:xfrm>
            <a:off x="1029891" y="2516983"/>
            <a:ext cx="3152310" cy="988951"/>
            <a:chOff x="1746" y="5342"/>
            <a:chExt cx="8820" cy="2075"/>
          </a:xfrm>
        </p:grpSpPr>
        <p:grpSp>
          <p:nvGrpSpPr>
            <p:cNvPr id="18537" name="组合 36"/>
            <p:cNvGrpSpPr/>
            <p:nvPr/>
          </p:nvGrpSpPr>
          <p:grpSpPr bwMode="auto">
            <a:xfrm>
              <a:off x="2202" y="5943"/>
              <a:ext cx="8364" cy="700"/>
              <a:chOff x="2202" y="5943"/>
              <a:chExt cx="8364" cy="700"/>
            </a:xfrm>
          </p:grpSpPr>
          <p:grpSp>
            <p:nvGrpSpPr>
              <p:cNvPr id="18541" name="组合 37"/>
              <p:cNvGrpSpPr/>
              <p:nvPr/>
            </p:nvGrpSpPr>
            <p:grpSpPr bwMode="auto">
              <a:xfrm>
                <a:off x="3042" y="5943"/>
                <a:ext cx="7524" cy="700"/>
                <a:chOff x="3042" y="5943"/>
                <a:chExt cx="7524" cy="700"/>
              </a:xfrm>
            </p:grpSpPr>
            <p:cxnSp>
              <p:nvCxnSpPr>
                <p:cNvPr id="18543" name="直接连接符 38"/>
                <p:cNvCxnSpPr>
                  <a:cxnSpLocks noChangeShapeType="1"/>
                  <a:stCxn id="18554" idx="0"/>
                </p:cNvCxnSpPr>
                <p:nvPr/>
              </p:nvCxnSpPr>
              <p:spPr bwMode="auto">
                <a:xfrm flipH="1" flipV="1">
                  <a:off x="3042" y="5943"/>
                  <a:ext cx="7524" cy="7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44" name="直接连接符 39"/>
                <p:cNvCxnSpPr>
                  <a:cxnSpLocks noChangeShapeType="1"/>
                  <a:stCxn id="18554" idx="0"/>
                </p:cNvCxnSpPr>
                <p:nvPr/>
              </p:nvCxnSpPr>
              <p:spPr bwMode="auto">
                <a:xfrm flipH="1" flipV="1">
                  <a:off x="4784" y="6629"/>
                  <a:ext cx="5782" cy="1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8542" name="直接连接符 40"/>
              <p:cNvCxnSpPr>
                <a:cxnSpLocks noChangeShapeType="1"/>
                <a:stCxn id="18538" idx="0"/>
              </p:cNvCxnSpPr>
              <p:nvPr/>
            </p:nvCxnSpPr>
            <p:spPr bwMode="auto">
              <a:xfrm flipV="1">
                <a:off x="2202" y="6642"/>
                <a:ext cx="263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538" name="文本框 41"/>
            <p:cNvSpPr txBox="1">
              <a:spLocks noChangeArrowheads="1"/>
            </p:cNvSpPr>
            <p:nvPr/>
          </p:nvSpPr>
          <p:spPr bwMode="auto">
            <a:xfrm>
              <a:off x="1746" y="6642"/>
              <a:ext cx="9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8539" name="文本框 42"/>
            <p:cNvSpPr txBox="1">
              <a:spLocks noChangeArrowheads="1"/>
            </p:cNvSpPr>
            <p:nvPr/>
          </p:nvSpPr>
          <p:spPr bwMode="auto">
            <a:xfrm>
              <a:off x="4253" y="6629"/>
              <a:ext cx="9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8540" name="文本框 43"/>
            <p:cNvSpPr txBox="1">
              <a:spLocks noChangeArrowheads="1"/>
            </p:cNvSpPr>
            <p:nvPr/>
          </p:nvSpPr>
          <p:spPr bwMode="auto">
            <a:xfrm>
              <a:off x="2882" y="5342"/>
              <a:ext cx="947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i="1">
                  <a:latin typeface="Times New Roman" panose="02020603050405020304" pitchFamily="18" charset="0"/>
                  <a:sym typeface="宋体" panose="02010600030101010101" pitchFamily="2" charset="-122"/>
                </a:rPr>
                <a:t>C</a:t>
              </a:r>
              <a:endParaRPr lang="en-US" altLang="zh-CN"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cxnSp>
        <p:nvCxnSpPr>
          <p:cNvPr id="45" name="直接连接符 44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799160"/>
            <a:ext cx="299165" cy="3374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直接连接符 45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805114"/>
            <a:ext cx="292021" cy="33145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直接连接符 46"/>
          <p:cNvCxnSpPr>
            <a:cxnSpLocks noChangeShapeType="1"/>
            <a:stCxn id="18538" idx="0"/>
          </p:cNvCxnSpPr>
          <p:nvPr/>
        </p:nvCxnSpPr>
        <p:spPr bwMode="auto">
          <a:xfrm flipH="1" flipV="1">
            <a:off x="1181100" y="2113361"/>
            <a:ext cx="11589" cy="102320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1609725" y="2483644"/>
            <a:ext cx="4333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1157288" y="3162301"/>
            <a:ext cx="4595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D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959644" y="1852613"/>
            <a:ext cx="3369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</p:txBody>
      </p:sp>
      <p:cxnSp>
        <p:nvCxnSpPr>
          <p:cNvPr id="51" name="直接连接符 50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108599"/>
            <a:ext cx="2361327" cy="102796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直接连接符 51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113360"/>
            <a:ext cx="2358946" cy="10232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直接连接符 52"/>
          <p:cNvCxnSpPr>
            <a:cxnSpLocks noChangeShapeType="1"/>
            <a:stCxn id="18538" idx="0"/>
          </p:cNvCxnSpPr>
          <p:nvPr/>
        </p:nvCxnSpPr>
        <p:spPr bwMode="auto">
          <a:xfrm>
            <a:off x="1192689" y="3136567"/>
            <a:ext cx="2362518" cy="2097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3539728" y="3130153"/>
            <a:ext cx="4333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2984898" y="2406253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3500438" y="1875235"/>
            <a:ext cx="3059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cxnSp>
        <p:nvCxnSpPr>
          <p:cNvPr id="57" name="直接连接符 56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450307"/>
            <a:ext cx="2967355" cy="68626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接连接符 57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453879"/>
            <a:ext cx="3921046" cy="682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接连接符 58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455069"/>
            <a:ext cx="3928190" cy="68149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文本框 59"/>
          <p:cNvSpPr txBox="1">
            <a:spLocks noChangeArrowheads="1"/>
          </p:cNvSpPr>
          <p:nvPr/>
        </p:nvSpPr>
        <p:spPr bwMode="auto">
          <a:xfrm>
            <a:off x="4574381" y="2521744"/>
            <a:ext cx="43338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3892154" y="2252663"/>
            <a:ext cx="3059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62" name="文本框 61"/>
          <p:cNvSpPr txBox="1">
            <a:spLocks noChangeArrowheads="1"/>
          </p:cNvSpPr>
          <p:nvPr/>
        </p:nvSpPr>
        <p:spPr bwMode="auto">
          <a:xfrm>
            <a:off x="5105401" y="2226469"/>
            <a:ext cx="3369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</p:txBody>
      </p:sp>
      <p:cxnSp>
        <p:nvCxnSpPr>
          <p:cNvPr id="63" name="直接连接符 62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795588"/>
            <a:ext cx="5204541" cy="34097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直接连接符 63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2803922"/>
            <a:ext cx="5210493" cy="33264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直接连接符 64"/>
          <p:cNvCxnSpPr>
            <a:cxnSpLocks noChangeShapeType="1"/>
            <a:stCxn id="18538" idx="0"/>
          </p:cNvCxnSpPr>
          <p:nvPr/>
        </p:nvCxnSpPr>
        <p:spPr bwMode="auto">
          <a:xfrm flipV="1">
            <a:off x="1192689" y="3130154"/>
            <a:ext cx="5529580" cy="64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5750719" y="3076576"/>
            <a:ext cx="4595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D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6727031" y="3093244"/>
            <a:ext cx="4333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6365082" y="2509838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/>
      <p:bldP spid="49" grpId="0"/>
      <p:bldP spid="50" grpId="0"/>
      <p:bldP spid="54" grpId="0"/>
      <p:bldP spid="55" grpId="0"/>
      <p:bldP spid="56" grpId="0"/>
      <p:bldP spid="60" grpId="0"/>
      <p:bldP spid="61" grpId="0"/>
      <p:bldP spid="62" grpId="0"/>
      <p:bldP spid="66" grpId="0"/>
      <p:bldP spid="67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9459" name="文本框 2"/>
          <p:cNvSpPr txBox="1">
            <a:spLocks noChangeArrowheads="1"/>
          </p:cNvSpPr>
          <p:nvPr/>
        </p:nvSpPr>
        <p:spPr bwMode="auto">
          <a:xfrm>
            <a:off x="669132" y="1203722"/>
            <a:ext cx="8003381" cy="184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>
                <a:solidFill>
                  <a:srgbClr val="228B8B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228B8B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>
                <a:latin typeface="Times New Roman" panose="02020603050405020304" pitchFamily="18" charset="0"/>
              </a:rPr>
              <a:t>如图，一种滑翔伞的形状是左右成轴对称的四边形</a:t>
            </a:r>
            <a:r>
              <a:rPr lang="en-US" altLang="zh-CN" i="1">
                <a:latin typeface="Times New Roman" panose="02020603050405020304" pitchFamily="18" charset="0"/>
              </a:rPr>
              <a:t>ABCD</a:t>
            </a:r>
            <a:r>
              <a:rPr lang="zh-CN" altLang="en-US">
                <a:latin typeface="Times New Roman" panose="02020603050405020304" pitchFamily="18" charset="0"/>
              </a:rPr>
              <a:t>，其中</a:t>
            </a:r>
            <a:r>
              <a:rPr lang="en-US" altLang="zh-CN">
                <a:latin typeface="Times New Roman" panose="02020603050405020304" pitchFamily="18" charset="0"/>
              </a:rPr>
              <a:t>∠</a:t>
            </a:r>
            <a:r>
              <a:rPr lang="en-US" altLang="zh-CN" i="1">
                <a:latin typeface="Times New Roman" panose="02020603050405020304" pitchFamily="18" charset="0"/>
              </a:rPr>
              <a:t>BAD</a:t>
            </a:r>
            <a:r>
              <a:rPr lang="zh-CN" altLang="en-US">
                <a:latin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</a:rPr>
              <a:t>150°</a:t>
            </a:r>
            <a:r>
              <a:rPr lang="zh-CN" altLang="en-US">
                <a:latin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</a:rPr>
              <a:t>∠</a:t>
            </a:r>
            <a:r>
              <a:rPr lang="en-US" altLang="zh-CN" i="1">
                <a:latin typeface="Times New Roman" panose="02020603050405020304" pitchFamily="18" charset="0"/>
              </a:rPr>
              <a:t>B</a:t>
            </a:r>
            <a:r>
              <a:rPr lang="zh-CN" altLang="en-US">
                <a:latin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</a:rPr>
              <a:t>40°</a:t>
            </a:r>
            <a:r>
              <a:rPr lang="zh-CN" altLang="en-US">
                <a:latin typeface="Times New Roman" panose="02020603050405020304" pitchFamily="18" charset="0"/>
              </a:rPr>
              <a:t>，则</a:t>
            </a:r>
            <a:r>
              <a:rPr lang="en-US" altLang="zh-CN">
                <a:latin typeface="Times New Roman" panose="02020603050405020304" pitchFamily="18" charset="0"/>
              </a:rPr>
              <a:t>∠</a:t>
            </a:r>
            <a:r>
              <a:rPr lang="en-US" altLang="zh-CN" i="1">
                <a:latin typeface="Times New Roman" panose="02020603050405020304" pitchFamily="18" charset="0"/>
              </a:rPr>
              <a:t>BCD</a:t>
            </a:r>
            <a:r>
              <a:rPr lang="zh-CN" altLang="en-US">
                <a:latin typeface="Times New Roman" panose="02020603050405020304" pitchFamily="18" charset="0"/>
              </a:rPr>
              <a:t>的度数是</a:t>
            </a:r>
            <a:r>
              <a:rPr lang="en-US" altLang="zh-CN">
                <a:latin typeface="Times New Roman" panose="02020603050405020304" pitchFamily="18" charset="0"/>
              </a:rPr>
              <a:t>(</a:t>
            </a:r>
            <a:r>
              <a:rPr lang="zh-CN" altLang="en-US">
                <a:latin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>
                <a:latin typeface="Times New Roman" panose="02020603050405020304" pitchFamily="18" charset="0"/>
              </a:rPr>
              <a:t>A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130°     B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150°  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40°       D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65°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pic>
        <p:nvPicPr>
          <p:cNvPr id="19460" name="图片 -21474826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0422" y="1965723"/>
            <a:ext cx="2942034" cy="121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1" name="组合 17"/>
          <p:cNvGrpSpPr/>
          <p:nvPr/>
        </p:nvGrpSpPr>
        <p:grpSpPr bwMode="auto">
          <a:xfrm>
            <a:off x="407194" y="823913"/>
            <a:ext cx="1645444" cy="373856"/>
            <a:chOff x="-704011" y="-5996"/>
            <a:chExt cx="4032016" cy="475392"/>
          </a:xfrm>
        </p:grpSpPr>
        <p:sp>
          <p:nvSpPr>
            <p:cNvPr id="19464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2624478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465" name="文本框 19"/>
            <p:cNvSpPr>
              <a:spLocks noChangeArrowheads="1"/>
            </p:cNvSpPr>
            <p:nvPr/>
          </p:nvSpPr>
          <p:spPr bwMode="auto">
            <a:xfrm>
              <a:off x="-704011" y="-5996"/>
              <a:ext cx="4032016" cy="469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sym typeface="微软雅黑" panose="020B0503020204020204" pitchFamily="34" charset="-122"/>
                </a:rPr>
                <a:t>典例精析</a:t>
              </a:r>
            </a:p>
          </p:txBody>
        </p: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70298" y="3375423"/>
            <a:ext cx="8202215" cy="1231106"/>
          </a:xfrm>
          <a:prstGeom prst="rect">
            <a:avLst/>
          </a:prstGeom>
          <a:noFill/>
          <a:ln w="28575">
            <a:solidFill>
              <a:srgbClr val="CC0066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>
                <a:solidFill>
                  <a:srgbClr val="228B8B"/>
                </a:solidFill>
                <a:latin typeface="微软雅黑" panose="020B0503020204020204" pitchFamily="34" charset="-122"/>
              </a:rPr>
              <a:t>方法归纳：</a:t>
            </a:r>
            <a:r>
              <a:rPr lang="zh-CN" altLang="en-US">
                <a:latin typeface="微软雅黑" panose="020B0503020204020204" pitchFamily="34" charset="-122"/>
              </a:rPr>
              <a:t>轴对称是一种全等变换，在轴对称图形中求角度时，一般先根据轴对称的性质及已知条件，得出相关角的度数，然后再结合多边形的内角和或</a:t>
            </a:r>
            <a:r>
              <a:rPr lang="zh-CN" altLang="en-US">
                <a:latin typeface="微软雅黑" panose="020B0503020204020204" pitchFamily="34" charset="-122"/>
                <a:sym typeface="宋体" panose="02010600030101010101" pitchFamily="2" charset="-122"/>
              </a:rPr>
              <a:t>三角形</a:t>
            </a:r>
            <a:r>
              <a:rPr lang="zh-CN" altLang="en-US">
                <a:latin typeface="微软雅黑" panose="020B0503020204020204" pitchFamily="34" charset="-122"/>
              </a:rPr>
              <a:t>的性质求解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endParaRPr lang="en-US" altLang="zh-CN">
              <a:latin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518422" y="1750219"/>
            <a:ext cx="3048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7651" name="文本框 2"/>
          <p:cNvSpPr txBox="1">
            <a:spLocks noChangeArrowheads="1"/>
          </p:cNvSpPr>
          <p:nvPr/>
        </p:nvSpPr>
        <p:spPr bwMode="auto">
          <a:xfrm>
            <a:off x="838200" y="931069"/>
            <a:ext cx="7916466" cy="11033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indent="2667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zh-CN" noProof="1">
                <a:solidFill>
                  <a:srgbClr val="54823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noProof="1">
                <a:solidFill>
                  <a:srgbClr val="54823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zh-CN" altLang="en-US" noProof="1">
                <a:latin typeface="+mn-ea"/>
                <a:ea typeface="+mn-ea"/>
              </a:rPr>
              <a:t>如图，正方形</a:t>
            </a:r>
            <a:r>
              <a:rPr lang="en-US" altLang="zh-CN" i="1" noProof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lang="zh-CN" altLang="en-US" noProof="1">
                <a:latin typeface="+mn-ea"/>
                <a:ea typeface="+mn-ea"/>
              </a:rPr>
              <a:t>的边长为</a:t>
            </a:r>
            <a:r>
              <a:rPr lang="zh-CN" altLang="zh-CN" noProof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noProof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lang="zh-CN" altLang="en-US" noProof="1">
                <a:latin typeface="+mn-ea"/>
                <a:ea typeface="+mn-ea"/>
              </a:rPr>
              <a:t>，则图中阴影部分的面积为</a:t>
            </a:r>
            <a:r>
              <a:rPr lang="zh-CN" altLang="zh-CN" noProof="1">
                <a:latin typeface="+mn-ea"/>
                <a:ea typeface="+mn-ea"/>
              </a:rPr>
              <a:t>(</a:t>
            </a:r>
            <a:r>
              <a:rPr lang="zh-CN" altLang="en-US" noProof="1">
                <a:latin typeface="+mn-ea"/>
                <a:ea typeface="+mn-ea"/>
              </a:rPr>
              <a:t>　　</a:t>
            </a:r>
            <a:r>
              <a:rPr lang="zh-CN" altLang="zh-CN" noProof="1">
                <a:latin typeface="+mn-ea"/>
                <a:ea typeface="+mn-ea"/>
              </a:rPr>
              <a:t>)</a:t>
            </a:r>
            <a:endParaRPr lang="zh-CN" altLang="en-US" noProof="1">
              <a:latin typeface="+mn-ea"/>
              <a:ea typeface="+mn-ea"/>
            </a:endParaRPr>
          </a:p>
        </p:txBody>
      </p:sp>
      <p:sp>
        <p:nvSpPr>
          <p:cNvPr id="20484" name="文本框 100"/>
          <p:cNvSpPr txBox="1">
            <a:spLocks noChangeArrowheads="1"/>
          </p:cNvSpPr>
          <p:nvPr/>
        </p:nvSpPr>
        <p:spPr bwMode="auto">
          <a:xfrm>
            <a:off x="1409701" y="1285875"/>
            <a:ext cx="5080397" cy="228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A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4cm</a:t>
            </a:r>
            <a:r>
              <a:rPr lang="en-US" altLang="zh-CN" baseline="30000">
                <a:latin typeface="Times New Roman" panose="02020603050405020304" pitchFamily="18" charset="0"/>
              </a:rPr>
              <a:t>2</a:t>
            </a:r>
            <a:endParaRPr lang="en-US" altLang="zh-CN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B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8cm</a:t>
            </a:r>
            <a:r>
              <a:rPr lang="en-US" altLang="zh-CN" baseline="30000">
                <a:latin typeface="Times New Roman" panose="02020603050405020304" pitchFamily="18" charset="0"/>
              </a:rPr>
              <a:t>2</a:t>
            </a:r>
            <a:endParaRPr lang="en-US" altLang="zh-CN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12cm</a:t>
            </a:r>
            <a:r>
              <a:rPr lang="en-US" altLang="zh-CN" baseline="30000">
                <a:latin typeface="Times New Roman" panose="02020603050405020304" pitchFamily="18" charset="0"/>
              </a:rPr>
              <a:t>2</a:t>
            </a:r>
            <a:endParaRPr lang="en-US" altLang="zh-CN"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D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16cm</a:t>
            </a:r>
            <a:r>
              <a:rPr lang="en-US" altLang="zh-CN" baseline="30000">
                <a:latin typeface="Times New Roman" panose="02020603050405020304" pitchFamily="18" charset="0"/>
              </a:rPr>
              <a:t>2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pic>
        <p:nvPicPr>
          <p:cNvPr id="20485" name="图片 3" descr="LBJM323QQT1K$$6T7JPMY2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9554" y="1678781"/>
            <a:ext cx="2116931" cy="153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83419" y="3694510"/>
            <a:ext cx="789979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解析：根据正方形的轴对称性可得，阴影部分的面积等于正方形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面积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的一半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因为正方形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的边长为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4cm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，所以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阴影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÷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8(cm</a:t>
            </a:r>
            <a:r>
              <a:rPr lang="en-US" altLang="zh-CN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629525" y="1009651"/>
            <a:ext cx="29170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0"/>
          <p:cNvSpPr txBox="1">
            <a:spLocks noChangeArrowheads="1"/>
          </p:cNvSpPr>
          <p:nvPr/>
        </p:nvSpPr>
        <p:spPr bwMode="auto">
          <a:xfrm>
            <a:off x="1178719" y="146448"/>
            <a:ext cx="142636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46535" y="1550194"/>
            <a:ext cx="1510903" cy="346472"/>
          </a:xfrm>
          <a:prstGeom prst="rect">
            <a:avLst/>
          </a:prstGeom>
          <a:noFill/>
          <a:ln w="25400">
            <a:solidFill>
              <a:schemeClr val="bg1">
                <a:alpha val="54117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b="1" dirty="0">
                <a:latin typeface="微软雅黑" panose="020B0503020204020204" pitchFamily="34" charset="-122"/>
              </a:rPr>
              <a:t>轴对称的性质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3384947" y="1062038"/>
            <a:ext cx="4004072" cy="1314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对应点所连线段被对称轴垂直平分，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           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对应线段相等，</a:t>
            </a:r>
          </a:p>
          <a:p>
            <a:pPr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对应角相等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846535" y="3044428"/>
            <a:ext cx="910828" cy="623888"/>
          </a:xfrm>
          <a:prstGeom prst="rect">
            <a:avLst/>
          </a:prstGeom>
          <a:noFill/>
          <a:ln w="25400">
            <a:solidFill>
              <a:schemeClr val="bg1">
                <a:alpha val="54117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</a:rPr>
              <a:t>画轴对称图形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2045494" y="2458641"/>
            <a:ext cx="669131" cy="623888"/>
          </a:xfrm>
          <a:prstGeom prst="rect">
            <a:avLst/>
          </a:prstGeom>
          <a:noFill/>
          <a:ln w="25400">
            <a:solidFill>
              <a:schemeClr val="bg1">
                <a:alpha val="54117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</a:rPr>
              <a:t>作图原理</a:t>
            </a:r>
          </a:p>
        </p:txBody>
      </p:sp>
      <p:sp>
        <p:nvSpPr>
          <p:cNvPr id="22" name="左大括号 9"/>
          <p:cNvSpPr/>
          <p:nvPr/>
        </p:nvSpPr>
        <p:spPr bwMode="auto">
          <a:xfrm>
            <a:off x="1757363" y="2675335"/>
            <a:ext cx="170260" cy="1371600"/>
          </a:xfrm>
          <a:prstGeom prst="leftBrace">
            <a:avLst>
              <a:gd name="adj1" fmla="val 54005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2045494" y="3725466"/>
            <a:ext cx="698897" cy="622697"/>
          </a:xfrm>
          <a:prstGeom prst="rect">
            <a:avLst/>
          </a:prstGeom>
          <a:noFill/>
          <a:ln w="25400">
            <a:solidFill>
              <a:schemeClr val="bg1">
                <a:alpha val="54117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</a:rPr>
              <a:t>作图方法</a:t>
            </a:r>
          </a:p>
        </p:txBody>
      </p: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3384947" y="2519363"/>
            <a:ext cx="4004072" cy="48339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对称轴垂直平分对应点所连的线段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384947" y="3145631"/>
            <a:ext cx="4004072" cy="1729979"/>
          </a:xfrm>
          <a:prstGeom prst="rect">
            <a:avLst/>
          </a:prstGeom>
          <a:noFill/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4207510" algn="r"/>
              </a:tabLst>
              <a:defRPr/>
            </a:pPr>
            <a:r>
              <a:rPr lang="en-US" altLang="zh-CN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.</a:t>
            </a: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</a:rPr>
              <a:t>找特征点；</a:t>
            </a:r>
          </a:p>
          <a:p>
            <a:pPr eaLnBrk="0" hangingPunct="0">
              <a:lnSpc>
                <a:spcPct val="150000"/>
              </a:lnSpc>
              <a:tabLst>
                <a:tab pos="4207510" algn="r"/>
              </a:tabLst>
              <a:defRPr/>
            </a:pPr>
            <a:r>
              <a:rPr lang="en-US" altLang="zh-CN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.</a:t>
            </a: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</a:rPr>
              <a:t>作垂线；</a:t>
            </a:r>
          </a:p>
          <a:p>
            <a:pPr eaLnBrk="0" hangingPunct="0">
              <a:lnSpc>
                <a:spcPct val="150000"/>
              </a:lnSpc>
              <a:tabLst>
                <a:tab pos="4207510" algn="r"/>
              </a:tabLst>
              <a:defRPr/>
            </a:pPr>
            <a:r>
              <a:rPr lang="en-US" altLang="zh-CN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.</a:t>
            </a: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</a:rPr>
              <a:t>截取等长；</a:t>
            </a:r>
          </a:p>
          <a:p>
            <a:pPr eaLnBrk="0" hangingPunct="0">
              <a:lnSpc>
                <a:spcPct val="150000"/>
              </a:lnSpc>
              <a:tabLst>
                <a:tab pos="4207510" algn="r"/>
              </a:tabLst>
              <a:defRPr/>
            </a:pPr>
            <a:r>
              <a:rPr lang="en-US" altLang="zh-CN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.</a:t>
            </a: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</a:rPr>
              <a:t>依次连线</a:t>
            </a:r>
            <a:endParaRPr lang="en-US" altLang="zh-CN" noProof="1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右箭头 25"/>
          <p:cNvSpPr/>
          <p:nvPr/>
        </p:nvSpPr>
        <p:spPr bwMode="auto">
          <a:xfrm>
            <a:off x="2865835" y="2626519"/>
            <a:ext cx="215503" cy="2702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右箭头 26"/>
          <p:cNvSpPr/>
          <p:nvPr/>
        </p:nvSpPr>
        <p:spPr bwMode="auto">
          <a:xfrm>
            <a:off x="2867025" y="3924301"/>
            <a:ext cx="214313" cy="2702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8" name="右箭头 27"/>
          <p:cNvSpPr/>
          <p:nvPr/>
        </p:nvSpPr>
        <p:spPr bwMode="auto">
          <a:xfrm>
            <a:off x="2502694" y="1600200"/>
            <a:ext cx="578644" cy="2702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bldLvl="0" animBg="1"/>
      <p:bldP spid="20" grpId="0" animBg="1"/>
      <p:bldP spid="21" grpId="0" animBg="1"/>
      <p:bldP spid="22" grpId="0" animBg="1"/>
      <p:bldP spid="23" grpId="0" animBg="1"/>
      <p:bldP spid="24" grpId="0" bldLvl="0" animBg="1"/>
      <p:bldP spid="25" grpId="0" bldLvl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073944" y="533144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4" name="Text Box 8"/>
          <p:cNvSpPr>
            <a:spLocks noChangeArrowheads="1"/>
          </p:cNvSpPr>
          <p:nvPr/>
        </p:nvSpPr>
        <p:spPr bwMode="auto">
          <a:xfrm>
            <a:off x="1012032" y="1041798"/>
            <a:ext cx="7337822" cy="3393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黑体" panose="02010609060101010101" pitchFamily="49" charset="-122"/>
              </a:rPr>
              <a:t>1</a:t>
            </a:r>
            <a:r>
              <a:rPr lang="zh-CN" altLang="en-US" sz="1800" dirty="0">
                <a:latin typeface="+mn-ea"/>
                <a:ea typeface="+mn-ea"/>
                <a:sym typeface="黑体" panose="02010609060101010101" pitchFamily="49" charset="-122"/>
              </a:rPr>
              <a:t>、理解轴对称和轴对称图形的概念和含义；</a:t>
            </a:r>
          </a:p>
          <a:p>
            <a:pPr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黑体" panose="02010609060101010101" pitchFamily="49" charset="-122"/>
              </a:rPr>
              <a:t>2</a:t>
            </a:r>
            <a:r>
              <a:rPr lang="zh-CN" altLang="en-US" sz="1800" dirty="0">
                <a:latin typeface="+mn-ea"/>
                <a:ea typeface="+mn-ea"/>
                <a:sym typeface="黑体" panose="02010609060101010101" pitchFamily="49" charset="-122"/>
              </a:rPr>
              <a:t>、会画轴对称图形的对称轴，并能判断一个图形是否是轴对称图形；</a:t>
            </a:r>
          </a:p>
          <a:p>
            <a:pPr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黑体" panose="02010609060101010101" pitchFamily="49" charset="-122"/>
              </a:rPr>
              <a:t>3</a:t>
            </a:r>
            <a:r>
              <a:rPr lang="zh-CN" altLang="en-US" sz="1800" dirty="0">
                <a:latin typeface="+mn-ea"/>
                <a:ea typeface="+mn-ea"/>
                <a:sym typeface="黑体" panose="02010609060101010101" pitchFamily="49" charset="-122"/>
              </a:rPr>
              <a:t>、理解并掌握轴对称的基本性质；</a:t>
            </a:r>
          </a:p>
          <a:p>
            <a:pPr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黑体" panose="02010609060101010101" pitchFamily="49" charset="-122"/>
              </a:rPr>
              <a:t>4</a:t>
            </a:r>
            <a:r>
              <a:rPr lang="zh-CN" altLang="en-US" sz="1800" dirty="0">
                <a:latin typeface="+mn-ea"/>
                <a:ea typeface="+mn-ea"/>
                <a:sym typeface="黑体" panose="02010609060101010101" pitchFamily="49" charset="-122"/>
              </a:rPr>
              <a:t>、知道轴对称图形的画法，会作已知图形的轴对称图形</a:t>
            </a:r>
            <a:r>
              <a:rPr lang="en-US" altLang="zh-CN" sz="1800" dirty="0">
                <a:latin typeface="+mn-ea"/>
                <a:ea typeface="+mn-ea"/>
                <a:sym typeface="黑体" panose="02010609060101010101" pitchFamily="49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2531" name="文本框 1"/>
          <p:cNvSpPr txBox="1">
            <a:spLocks noChangeArrowheads="1"/>
          </p:cNvSpPr>
          <p:nvPr/>
        </p:nvSpPr>
        <p:spPr bwMode="auto">
          <a:xfrm>
            <a:off x="1040607" y="1028700"/>
            <a:ext cx="6579394" cy="38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</a:rPr>
              <a:t>作已知点关于某直线的对称点的第一步是（　　）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 A</a:t>
            </a:r>
            <a:r>
              <a:rPr lang="zh-CN" altLang="en-US" dirty="0">
                <a:latin typeface="Times New Roman" panose="02020603050405020304" pitchFamily="18" charset="0"/>
              </a:rPr>
              <a:t>．过已知点作一条直线与已知直线相交 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 B</a:t>
            </a:r>
            <a:r>
              <a:rPr lang="zh-CN" altLang="en-US" dirty="0">
                <a:latin typeface="Times New Roman" panose="02020603050405020304" pitchFamily="18" charset="0"/>
              </a:rPr>
              <a:t>．过已知点作一条直线与已知直线垂直 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 C</a:t>
            </a:r>
            <a:r>
              <a:rPr lang="zh-CN" altLang="en-US" dirty="0">
                <a:latin typeface="Times New Roman" panose="02020603050405020304" pitchFamily="18" charset="0"/>
              </a:rPr>
              <a:t>．过已知点作一条直线与已知直线平行 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   D</a:t>
            </a:r>
            <a:r>
              <a:rPr lang="zh-CN" altLang="en-US" dirty="0">
                <a:latin typeface="Times New Roman" panose="02020603050405020304" pitchFamily="18" charset="0"/>
              </a:rPr>
              <a:t>．不确定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 flipH="1">
            <a:off x="5763816" y="1325166"/>
            <a:ext cx="3178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683419" y="1252538"/>
            <a:ext cx="555783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en-US" altLang="zh-CN" dirty="0"/>
              <a:t>.</a:t>
            </a:r>
            <a:r>
              <a:rPr lang="zh-CN" altLang="en-US" dirty="0"/>
              <a:t>如图，把下列图形补成关于直线 </a:t>
            </a:r>
            <a:r>
              <a:rPr lang="en-US" altLang="zh-CN" b="1" i="1" dirty="0">
                <a:latin typeface="Times New Roman" panose="02020603050405020304" pitchFamily="18" charset="0"/>
              </a:rPr>
              <a:t>l </a:t>
            </a:r>
            <a:r>
              <a:rPr lang="zh-CN" altLang="en-US" dirty="0"/>
              <a:t>的对称图形</a:t>
            </a:r>
            <a:r>
              <a:rPr lang="en-US" altLang="zh-CN" dirty="0"/>
              <a:t>.</a:t>
            </a:r>
            <a:endParaRPr lang="zh-CN" altLang="zh-CN" dirty="0"/>
          </a:p>
        </p:txBody>
      </p:sp>
      <p:grpSp>
        <p:nvGrpSpPr>
          <p:cNvPr id="3079" name="Group 2"/>
          <p:cNvGrpSpPr/>
          <p:nvPr/>
        </p:nvGrpSpPr>
        <p:grpSpPr bwMode="auto">
          <a:xfrm>
            <a:off x="757238" y="2590800"/>
            <a:ext cx="646510" cy="1654969"/>
            <a:chOff x="431" y="1389"/>
            <a:chExt cx="725" cy="1814"/>
          </a:xfrm>
        </p:grpSpPr>
        <p:sp>
          <p:nvSpPr>
            <p:cNvPr id="3147" name="Line 3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Line 4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Line 5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Line 6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Line 7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Line 8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1418035" y="2815829"/>
            <a:ext cx="648890" cy="1407319"/>
            <a:chOff x="2562" y="1570"/>
            <a:chExt cx="726" cy="1543"/>
          </a:xfrm>
        </p:grpSpPr>
        <p:sp>
          <p:nvSpPr>
            <p:cNvPr id="3142" name="Line 10"/>
            <p:cNvSpPr>
              <a:spLocks noChangeShapeType="1"/>
            </p:cNvSpPr>
            <p:nvPr/>
          </p:nvSpPr>
          <p:spPr bwMode="auto">
            <a:xfrm>
              <a:off x="2562" y="1570"/>
              <a:ext cx="182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Line 11"/>
            <p:cNvSpPr>
              <a:spLocks noChangeShapeType="1"/>
            </p:cNvSpPr>
            <p:nvPr/>
          </p:nvSpPr>
          <p:spPr bwMode="auto">
            <a:xfrm>
              <a:off x="2744" y="2160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Line 12"/>
            <p:cNvSpPr>
              <a:spLocks noChangeShapeType="1"/>
            </p:cNvSpPr>
            <p:nvPr/>
          </p:nvSpPr>
          <p:spPr bwMode="auto">
            <a:xfrm flipH="1">
              <a:off x="2835" y="2160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Line 13"/>
            <p:cNvSpPr>
              <a:spLocks noChangeShapeType="1"/>
            </p:cNvSpPr>
            <p:nvPr/>
          </p:nvSpPr>
          <p:spPr bwMode="auto">
            <a:xfrm>
              <a:off x="2835" y="2523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6" name="Line 14"/>
            <p:cNvSpPr>
              <a:spLocks noChangeShapeType="1"/>
            </p:cNvSpPr>
            <p:nvPr/>
          </p:nvSpPr>
          <p:spPr bwMode="auto">
            <a:xfrm flipH="1" flipV="1">
              <a:off x="2562" y="2750"/>
              <a:ext cx="454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2538413" y="3409950"/>
            <a:ext cx="20669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3105151" y="3654029"/>
            <a:ext cx="689372" cy="20716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113484" y="3861197"/>
            <a:ext cx="689372" cy="290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84" name="AutoShape 20"/>
          <p:cNvSpPr>
            <a:spLocks noChangeArrowheads="1"/>
          </p:cNvSpPr>
          <p:nvPr/>
        </p:nvSpPr>
        <p:spPr bwMode="auto">
          <a:xfrm rot="17251642">
            <a:off x="4789885" y="3101578"/>
            <a:ext cx="910829" cy="365522"/>
          </a:xfrm>
          <a:prstGeom prst="rightArrow">
            <a:avLst>
              <a:gd name="adj1" fmla="val 50000"/>
              <a:gd name="adj2" fmla="val 81170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rot="15000368">
            <a:off x="5626894" y="3088482"/>
            <a:ext cx="912019" cy="366713"/>
          </a:xfrm>
          <a:prstGeom prst="rightArrow">
            <a:avLst>
              <a:gd name="adj1" fmla="val 50000"/>
              <a:gd name="adj2" fmla="val 8101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086" name="AutoShape 24"/>
          <p:cNvSpPr>
            <a:spLocks noChangeArrowheads="1"/>
          </p:cNvSpPr>
          <p:nvPr/>
        </p:nvSpPr>
        <p:spPr bwMode="auto">
          <a:xfrm rot="13987807">
            <a:off x="6908007" y="3057526"/>
            <a:ext cx="992981" cy="485775"/>
          </a:xfrm>
          <a:prstGeom prst="rtTriangle">
            <a:avLst/>
          </a:pr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3087" name="Group 26"/>
          <p:cNvGrpSpPr/>
          <p:nvPr/>
        </p:nvGrpSpPr>
        <p:grpSpPr bwMode="auto">
          <a:xfrm>
            <a:off x="757238" y="2590800"/>
            <a:ext cx="646510" cy="1654969"/>
            <a:chOff x="431" y="1389"/>
            <a:chExt cx="725" cy="1814"/>
          </a:xfrm>
        </p:grpSpPr>
        <p:sp>
          <p:nvSpPr>
            <p:cNvPr id="3136" name="Line 27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Line 28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Line 29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Line 30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Line 31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Line 32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88" name="Line 34"/>
          <p:cNvSpPr>
            <a:spLocks noChangeShapeType="1"/>
          </p:cNvSpPr>
          <p:nvPr/>
        </p:nvSpPr>
        <p:spPr bwMode="auto">
          <a:xfrm>
            <a:off x="2538413" y="3409950"/>
            <a:ext cx="20669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89" name="AutoShape 36"/>
          <p:cNvSpPr>
            <a:spLocks noChangeArrowheads="1"/>
          </p:cNvSpPr>
          <p:nvPr/>
        </p:nvSpPr>
        <p:spPr bwMode="auto">
          <a:xfrm rot="17251642">
            <a:off x="4789885" y="3101578"/>
            <a:ext cx="910829" cy="365522"/>
          </a:xfrm>
          <a:prstGeom prst="rightArrow">
            <a:avLst>
              <a:gd name="adj1" fmla="val 50000"/>
              <a:gd name="adj2" fmla="val 81170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3090" name="Group 39"/>
          <p:cNvGrpSpPr/>
          <p:nvPr/>
        </p:nvGrpSpPr>
        <p:grpSpPr bwMode="auto">
          <a:xfrm>
            <a:off x="757238" y="2590800"/>
            <a:ext cx="646510" cy="1654969"/>
            <a:chOff x="431" y="1389"/>
            <a:chExt cx="725" cy="1814"/>
          </a:xfrm>
        </p:grpSpPr>
        <p:sp>
          <p:nvSpPr>
            <p:cNvPr id="3130" name="Line 40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Line 41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2" name="Line 42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Line 43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Line 44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Line 45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1" name="AutoShape 47"/>
          <p:cNvSpPr>
            <a:spLocks noChangeArrowheads="1"/>
          </p:cNvSpPr>
          <p:nvPr/>
        </p:nvSpPr>
        <p:spPr bwMode="auto">
          <a:xfrm rot="13987807">
            <a:off x="6909197" y="3058716"/>
            <a:ext cx="992981" cy="485775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092" name="Line 48"/>
          <p:cNvSpPr>
            <a:spLocks noChangeShapeType="1"/>
          </p:cNvSpPr>
          <p:nvPr/>
        </p:nvSpPr>
        <p:spPr bwMode="auto">
          <a:xfrm>
            <a:off x="2537222" y="3409950"/>
            <a:ext cx="2066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93" name="Line 49"/>
          <p:cNvSpPr>
            <a:spLocks noChangeShapeType="1"/>
          </p:cNvSpPr>
          <p:nvPr/>
        </p:nvSpPr>
        <p:spPr bwMode="auto">
          <a:xfrm flipH="1">
            <a:off x="3089672" y="2719388"/>
            <a:ext cx="694134" cy="2464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94" name="AutoShape 50"/>
          <p:cNvSpPr>
            <a:spLocks noChangeArrowheads="1"/>
          </p:cNvSpPr>
          <p:nvPr/>
        </p:nvSpPr>
        <p:spPr bwMode="auto">
          <a:xfrm rot="17251642">
            <a:off x="4785123" y="3099198"/>
            <a:ext cx="912019" cy="364331"/>
          </a:xfrm>
          <a:prstGeom prst="rightArrow">
            <a:avLst>
              <a:gd name="adj1" fmla="val 50000"/>
              <a:gd name="adj2" fmla="val 81542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 vert="eaVert"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3095" name="Group 53"/>
          <p:cNvGrpSpPr/>
          <p:nvPr/>
        </p:nvGrpSpPr>
        <p:grpSpPr bwMode="auto">
          <a:xfrm>
            <a:off x="757238" y="2590800"/>
            <a:ext cx="646510" cy="1654969"/>
            <a:chOff x="431" y="1389"/>
            <a:chExt cx="725" cy="1814"/>
          </a:xfrm>
        </p:grpSpPr>
        <p:sp>
          <p:nvSpPr>
            <p:cNvPr id="3124" name="Line 54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Line 55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Line 56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Line 57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Line 58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9" name="Line 59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6" name="Line 60"/>
          <p:cNvSpPr>
            <a:spLocks noChangeShapeType="1"/>
          </p:cNvSpPr>
          <p:nvPr/>
        </p:nvSpPr>
        <p:spPr bwMode="auto">
          <a:xfrm>
            <a:off x="3098006" y="2980135"/>
            <a:ext cx="704850" cy="1845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7" name="Group 63"/>
          <p:cNvGrpSpPr/>
          <p:nvPr/>
        </p:nvGrpSpPr>
        <p:grpSpPr bwMode="auto">
          <a:xfrm>
            <a:off x="763191" y="2796779"/>
            <a:ext cx="663178" cy="1407319"/>
            <a:chOff x="930" y="754"/>
            <a:chExt cx="743" cy="1543"/>
          </a:xfrm>
        </p:grpSpPr>
        <p:sp>
          <p:nvSpPr>
            <p:cNvPr id="3118" name="Oval 64"/>
            <p:cNvSpPr>
              <a:spLocks noChangeArrowheads="1"/>
            </p:cNvSpPr>
            <p:nvPr/>
          </p:nvSpPr>
          <p:spPr bwMode="auto">
            <a:xfrm>
              <a:off x="1628" y="75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9" name="Oval 65"/>
            <p:cNvSpPr>
              <a:spLocks noChangeArrowheads="1"/>
            </p:cNvSpPr>
            <p:nvPr/>
          </p:nvSpPr>
          <p:spPr bwMode="auto">
            <a:xfrm>
              <a:off x="1429" y="1325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20" name="Oval 66"/>
            <p:cNvSpPr>
              <a:spLocks noChangeArrowheads="1"/>
            </p:cNvSpPr>
            <p:nvPr/>
          </p:nvSpPr>
          <p:spPr bwMode="auto">
            <a:xfrm>
              <a:off x="930" y="134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21" name="Oval 67"/>
            <p:cNvSpPr>
              <a:spLocks noChangeArrowheads="1"/>
            </p:cNvSpPr>
            <p:nvPr/>
          </p:nvSpPr>
          <p:spPr bwMode="auto">
            <a:xfrm>
              <a:off x="1338" y="166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22" name="Oval 68"/>
            <p:cNvSpPr>
              <a:spLocks noChangeArrowheads="1"/>
            </p:cNvSpPr>
            <p:nvPr/>
          </p:nvSpPr>
          <p:spPr bwMode="auto">
            <a:xfrm>
              <a:off x="1188" y="225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23" name="Oval 69"/>
            <p:cNvSpPr>
              <a:spLocks noChangeArrowheads="1"/>
            </p:cNvSpPr>
            <p:nvPr/>
          </p:nvSpPr>
          <p:spPr bwMode="auto">
            <a:xfrm>
              <a:off x="1610" y="193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8" name="Group 70"/>
          <p:cNvGrpSpPr/>
          <p:nvPr/>
        </p:nvGrpSpPr>
        <p:grpSpPr bwMode="auto">
          <a:xfrm>
            <a:off x="3073003" y="2696767"/>
            <a:ext cx="770334" cy="497681"/>
            <a:chOff x="3515" y="890"/>
            <a:chExt cx="862" cy="545"/>
          </a:xfrm>
        </p:grpSpPr>
        <p:sp>
          <p:nvSpPr>
            <p:cNvPr id="3115" name="Oval 71"/>
            <p:cNvSpPr>
              <a:spLocks noChangeArrowheads="1"/>
            </p:cNvSpPr>
            <p:nvPr/>
          </p:nvSpPr>
          <p:spPr bwMode="auto">
            <a:xfrm>
              <a:off x="3515" y="1162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6" name="Oval 72"/>
            <p:cNvSpPr>
              <a:spLocks noChangeArrowheads="1"/>
            </p:cNvSpPr>
            <p:nvPr/>
          </p:nvSpPr>
          <p:spPr bwMode="auto">
            <a:xfrm>
              <a:off x="4286" y="890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7" name="Oval 73"/>
            <p:cNvSpPr>
              <a:spLocks noChangeArrowheads="1"/>
            </p:cNvSpPr>
            <p:nvPr/>
          </p:nvSpPr>
          <p:spPr bwMode="auto">
            <a:xfrm>
              <a:off x="4332" y="1389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9" name="Group 74"/>
          <p:cNvGrpSpPr/>
          <p:nvPr/>
        </p:nvGrpSpPr>
        <p:grpSpPr bwMode="auto">
          <a:xfrm>
            <a:off x="4993481" y="2831307"/>
            <a:ext cx="495300" cy="937022"/>
            <a:chOff x="975" y="2840"/>
            <a:chExt cx="554" cy="1027"/>
          </a:xfrm>
        </p:grpSpPr>
        <p:sp>
          <p:nvSpPr>
            <p:cNvPr id="3108" name="Oval 75"/>
            <p:cNvSpPr>
              <a:spLocks noChangeArrowheads="1"/>
            </p:cNvSpPr>
            <p:nvPr/>
          </p:nvSpPr>
          <p:spPr bwMode="auto">
            <a:xfrm>
              <a:off x="1076" y="308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09" name="Oval 76"/>
            <p:cNvSpPr>
              <a:spLocks noChangeArrowheads="1"/>
            </p:cNvSpPr>
            <p:nvPr/>
          </p:nvSpPr>
          <p:spPr bwMode="auto">
            <a:xfrm>
              <a:off x="1383" y="2840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0" name="Oval 77"/>
            <p:cNvSpPr>
              <a:spLocks noChangeArrowheads="1"/>
            </p:cNvSpPr>
            <p:nvPr/>
          </p:nvSpPr>
          <p:spPr bwMode="auto">
            <a:xfrm>
              <a:off x="1195" y="311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1" name="Oval 78"/>
            <p:cNvSpPr>
              <a:spLocks noChangeArrowheads="1"/>
            </p:cNvSpPr>
            <p:nvPr/>
          </p:nvSpPr>
          <p:spPr bwMode="auto">
            <a:xfrm>
              <a:off x="975" y="3748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2" name="Oval 79"/>
            <p:cNvSpPr>
              <a:spLocks noChangeArrowheads="1"/>
            </p:cNvSpPr>
            <p:nvPr/>
          </p:nvSpPr>
          <p:spPr bwMode="auto">
            <a:xfrm>
              <a:off x="1170" y="382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3" name="Oval 80"/>
            <p:cNvSpPr>
              <a:spLocks noChangeArrowheads="1"/>
            </p:cNvSpPr>
            <p:nvPr/>
          </p:nvSpPr>
          <p:spPr bwMode="auto">
            <a:xfrm>
              <a:off x="1390" y="3190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14" name="Oval 81"/>
            <p:cNvSpPr>
              <a:spLocks noChangeArrowheads="1"/>
            </p:cNvSpPr>
            <p:nvPr/>
          </p:nvSpPr>
          <p:spPr bwMode="auto">
            <a:xfrm>
              <a:off x="1484" y="321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0" name="Group 82"/>
          <p:cNvGrpSpPr/>
          <p:nvPr/>
        </p:nvGrpSpPr>
        <p:grpSpPr bwMode="auto">
          <a:xfrm>
            <a:off x="7277100" y="2714625"/>
            <a:ext cx="638175" cy="1152525"/>
            <a:chOff x="3344" y="2586"/>
            <a:chExt cx="715" cy="1263"/>
          </a:xfrm>
        </p:grpSpPr>
        <p:sp>
          <p:nvSpPr>
            <p:cNvPr id="3105" name="Oval 83"/>
            <p:cNvSpPr>
              <a:spLocks noChangeArrowheads="1"/>
            </p:cNvSpPr>
            <p:nvPr/>
          </p:nvSpPr>
          <p:spPr bwMode="auto">
            <a:xfrm>
              <a:off x="3344" y="2586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06" name="Oval 84"/>
            <p:cNvSpPr>
              <a:spLocks noChangeArrowheads="1"/>
            </p:cNvSpPr>
            <p:nvPr/>
          </p:nvSpPr>
          <p:spPr bwMode="auto">
            <a:xfrm>
              <a:off x="3578" y="380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3107" name="Oval 85"/>
            <p:cNvSpPr>
              <a:spLocks noChangeArrowheads="1"/>
            </p:cNvSpPr>
            <p:nvPr/>
          </p:nvSpPr>
          <p:spPr bwMode="auto">
            <a:xfrm>
              <a:off x="4014" y="3475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3101" name="Line 51"/>
          <p:cNvSpPr>
            <a:spLocks noChangeShapeType="1"/>
          </p:cNvSpPr>
          <p:nvPr/>
        </p:nvSpPr>
        <p:spPr bwMode="auto">
          <a:xfrm>
            <a:off x="5651897" y="2715816"/>
            <a:ext cx="0" cy="14894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102" name="Line 52"/>
          <p:cNvSpPr>
            <a:spLocks noChangeShapeType="1"/>
          </p:cNvSpPr>
          <p:nvPr/>
        </p:nvSpPr>
        <p:spPr bwMode="auto">
          <a:xfrm>
            <a:off x="7799785" y="2712244"/>
            <a:ext cx="0" cy="14739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aphicFrame>
        <p:nvGraphicFramePr>
          <p:cNvPr id="3074" name="Object 6"/>
          <p:cNvGraphicFramePr/>
          <p:nvPr/>
        </p:nvGraphicFramePr>
        <p:xfrm>
          <a:off x="1215629" y="4127897"/>
          <a:ext cx="235744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r:id="rId4" imgW="88900" imgH="177800" progId="Equation.3">
                  <p:embed/>
                </p:oleObj>
              </mc:Choice>
              <mc:Fallback>
                <p:oleObj r:id="rId4" imgW="88900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629" y="4127897"/>
                        <a:ext cx="235744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6"/>
          <p:cNvGraphicFramePr/>
          <p:nvPr/>
        </p:nvGraphicFramePr>
        <p:xfrm>
          <a:off x="4480323" y="3513535"/>
          <a:ext cx="235744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r:id="rId6" imgW="88900" imgH="177800" progId="Equation.3">
                  <p:embed/>
                </p:oleObj>
              </mc:Choice>
              <mc:Fallback>
                <p:oleObj r:id="rId6" imgW="88900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323" y="3513535"/>
                        <a:ext cx="235744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/>
          <p:nvPr/>
        </p:nvGraphicFramePr>
        <p:xfrm>
          <a:off x="5699523" y="3850481"/>
          <a:ext cx="235744" cy="28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r:id="rId7" imgW="88900" imgH="177800" progId="Equation.3">
                  <p:embed/>
                </p:oleObj>
              </mc:Choice>
              <mc:Fallback>
                <p:oleObj r:id="rId7" imgW="88900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523" y="3850481"/>
                        <a:ext cx="235744" cy="282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6"/>
          <p:cNvGraphicFramePr/>
          <p:nvPr/>
        </p:nvGraphicFramePr>
        <p:xfrm>
          <a:off x="7828360" y="3957637"/>
          <a:ext cx="234553" cy="28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r:id="rId8" imgW="88900" imgH="177800" progId="Equation.3">
                  <p:embed/>
                </p:oleObj>
              </mc:Choice>
              <mc:Fallback>
                <p:oleObj r:id="rId8" imgW="88900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8360" y="3957637"/>
                        <a:ext cx="234553" cy="282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 rot="1929761">
            <a:off x="7942660" y="2753917"/>
            <a:ext cx="485775" cy="991790"/>
          </a:xfrm>
          <a:prstGeom prst="rtTriangle">
            <a:avLst/>
          </a:pr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927498" y="821532"/>
            <a:ext cx="8216503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</a:rPr>
              <a:t>如图，△</a:t>
            </a:r>
            <a:r>
              <a:rPr lang="zh-CN" altLang="en-US" i="1" dirty="0"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</a:rPr>
              <a:t>与△</a:t>
            </a:r>
            <a:r>
              <a:rPr lang="zh-CN" altLang="en-US" i="1" dirty="0">
                <a:latin typeface="Times New Roman" panose="02020603050405020304" pitchFamily="18" charset="0"/>
              </a:rPr>
              <a:t>DEF</a:t>
            </a:r>
            <a:r>
              <a:rPr lang="zh-CN" altLang="en-US" dirty="0">
                <a:latin typeface="Times New Roman" panose="02020603050405020304" pitchFamily="18" charset="0"/>
              </a:rPr>
              <a:t>关于直线</a:t>
            </a:r>
            <a:r>
              <a:rPr lang="zh-CN" altLang="en-US" i="1" dirty="0">
                <a:latin typeface="Times New Roman" panose="02020603050405020304" pitchFamily="18" charset="0"/>
              </a:rPr>
              <a:t>MN</a:t>
            </a:r>
            <a:r>
              <a:rPr lang="zh-CN" altLang="en-US" dirty="0">
                <a:latin typeface="Times New Roman" panose="02020603050405020304" pitchFamily="18" charset="0"/>
              </a:rPr>
              <a:t>对称，则下列结论中错误的是（　　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A．</a:t>
            </a:r>
            <a:r>
              <a:rPr lang="zh-CN" altLang="en-US" i="1" dirty="0">
                <a:latin typeface="Times New Roman" panose="02020603050405020304" pitchFamily="18" charset="0"/>
              </a:rPr>
              <a:t>AB∥DF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B．∠</a:t>
            </a:r>
            <a:r>
              <a:rPr lang="zh-CN" altLang="en-US" i="1" dirty="0">
                <a:latin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</a:rPr>
              <a:t>=∠</a:t>
            </a:r>
            <a:r>
              <a:rPr lang="zh-CN" altLang="en-US" i="1" dirty="0">
                <a:latin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C．</a:t>
            </a:r>
            <a:r>
              <a:rPr lang="zh-CN" altLang="en-US" i="1" dirty="0">
                <a:latin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</a:rPr>
              <a:t>=</a:t>
            </a:r>
            <a:r>
              <a:rPr lang="zh-CN" altLang="en-US" i="1" dirty="0">
                <a:latin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D．</a:t>
            </a:r>
            <a:r>
              <a:rPr lang="zh-CN" altLang="en-US" i="1" dirty="0">
                <a:latin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</a:rPr>
              <a:t>的连线被直线</a:t>
            </a:r>
            <a:r>
              <a:rPr lang="zh-CN" altLang="en-US" i="1" dirty="0">
                <a:latin typeface="Times New Roman" panose="02020603050405020304" pitchFamily="18" charset="0"/>
              </a:rPr>
              <a:t>MN</a:t>
            </a:r>
            <a:r>
              <a:rPr lang="zh-CN" altLang="en-US" dirty="0">
                <a:latin typeface="Times New Roman" panose="02020603050405020304" pitchFamily="18" charset="0"/>
              </a:rPr>
              <a:t>垂直平分 </a:t>
            </a:r>
          </a:p>
        </p:txBody>
      </p:sp>
      <p:pic>
        <p:nvPicPr>
          <p:cNvPr id="23556" name="图片 2" descr="C~)P{LY@}]F0S8WPP$G439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7166" y="1335882"/>
            <a:ext cx="2416969" cy="17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828360" y="913210"/>
            <a:ext cx="3048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58" name="文本框 4"/>
          <p:cNvSpPr txBox="1">
            <a:spLocks noChangeArrowheads="1"/>
          </p:cNvSpPr>
          <p:nvPr/>
        </p:nvSpPr>
        <p:spPr bwMode="auto">
          <a:xfrm>
            <a:off x="927498" y="3044429"/>
            <a:ext cx="5220890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</a:rPr>
              <a:t>如图，在Rt△</a:t>
            </a:r>
            <a:r>
              <a:rPr lang="zh-CN" altLang="en-US" i="1" dirty="0"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</a:rPr>
              <a:t>中，∠</a:t>
            </a:r>
            <a:r>
              <a:rPr lang="zh-CN" altLang="en-US" i="1" dirty="0">
                <a:latin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</a:rPr>
              <a:t>=90°，∠</a:t>
            </a:r>
            <a:r>
              <a:rPr lang="zh-CN" altLang="en-US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=50°，将其折叠，使点</a:t>
            </a:r>
            <a:r>
              <a:rPr lang="zh-CN" altLang="en-US" i="1" dirty="0">
                <a:latin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</a:rPr>
              <a:t>落在边</a:t>
            </a:r>
            <a:r>
              <a:rPr lang="zh-CN" altLang="en-US" i="1" dirty="0">
                <a:latin typeface="Times New Roman" panose="02020603050405020304" pitchFamily="18" charset="0"/>
              </a:rPr>
              <a:t>CB</a:t>
            </a:r>
            <a:r>
              <a:rPr lang="zh-CN" altLang="en-US" dirty="0">
                <a:latin typeface="Times New Roman" panose="02020603050405020304" pitchFamily="18" charset="0"/>
              </a:rPr>
              <a:t>上点</a:t>
            </a:r>
            <a:r>
              <a:rPr lang="zh-CN" altLang="en-US" i="1" dirty="0">
                <a:latin typeface="Times New Roman" panose="02020603050405020304" pitchFamily="18" charset="0"/>
              </a:rPr>
              <a:t>A′</a:t>
            </a:r>
            <a:r>
              <a:rPr lang="zh-CN" altLang="en-US" dirty="0">
                <a:latin typeface="Times New Roman" panose="02020603050405020304" pitchFamily="18" charset="0"/>
              </a:rPr>
              <a:t>处，折痕为</a:t>
            </a:r>
            <a:r>
              <a:rPr lang="zh-CN" altLang="en-US" i="1" dirty="0">
                <a:latin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</a:rPr>
              <a:t>，则∠</a:t>
            </a:r>
            <a:r>
              <a:rPr lang="zh-CN" altLang="en-US" i="1" dirty="0">
                <a:latin typeface="Times New Roman" panose="02020603050405020304" pitchFamily="18" charset="0"/>
              </a:rPr>
              <a:t>A′DB</a:t>
            </a:r>
            <a:r>
              <a:rPr lang="zh-CN" altLang="en-US" dirty="0">
                <a:latin typeface="Times New Roman" panose="02020603050405020304" pitchFamily="18" charset="0"/>
              </a:rPr>
              <a:t>的度数为</a:t>
            </a:r>
            <a:r>
              <a:rPr lang="en-US" altLang="zh-CN" dirty="0">
                <a:latin typeface="Times New Roman" panose="02020603050405020304" pitchFamily="18" charset="0"/>
              </a:rPr>
              <a:t>_______.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56298" y="3919538"/>
            <a:ext cx="46315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10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°</a:t>
            </a:r>
          </a:p>
        </p:txBody>
      </p:sp>
      <p:grpSp>
        <p:nvGrpSpPr>
          <p:cNvPr id="23560" name="组合 11"/>
          <p:cNvGrpSpPr/>
          <p:nvPr/>
        </p:nvGrpSpPr>
        <p:grpSpPr bwMode="auto">
          <a:xfrm>
            <a:off x="6702029" y="3053954"/>
            <a:ext cx="1821656" cy="2026894"/>
            <a:chOff x="9026530" y="4093966"/>
            <a:chExt cx="2429007" cy="2702432"/>
          </a:xfrm>
        </p:grpSpPr>
        <p:sp>
          <p:nvSpPr>
            <p:cNvPr id="2" name="等腰三角形 1"/>
            <p:cNvSpPr/>
            <p:nvPr/>
          </p:nvSpPr>
          <p:spPr>
            <a:xfrm>
              <a:off x="9466291" y="4306684"/>
              <a:ext cx="1619338" cy="2228774"/>
            </a:xfrm>
            <a:prstGeom prst="triangle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cxnSp>
          <p:nvCxnSpPr>
            <p:cNvPr id="4" name="直接连接符 3"/>
            <p:cNvCxnSpPr>
              <a:stCxn id="2" idx="2"/>
            </p:cNvCxnSpPr>
            <p:nvPr/>
          </p:nvCxnSpPr>
          <p:spPr>
            <a:xfrm flipV="1">
              <a:off x="9466291" y="5544892"/>
              <a:ext cx="877936" cy="9905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2" idx="2"/>
            </p:cNvCxnSpPr>
            <p:nvPr/>
          </p:nvCxnSpPr>
          <p:spPr>
            <a:xfrm>
              <a:off x="9482167" y="4824191"/>
              <a:ext cx="877936" cy="720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4" name="文本框 10"/>
            <p:cNvSpPr txBox="1">
              <a:spLocks noChangeArrowheads="1"/>
            </p:cNvSpPr>
            <p:nvPr/>
          </p:nvSpPr>
          <p:spPr bwMode="auto">
            <a:xfrm>
              <a:off x="11056251" y="6199464"/>
              <a:ext cx="399286" cy="492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A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5" name="文本框 17"/>
            <p:cNvSpPr txBox="1">
              <a:spLocks noChangeArrowheads="1"/>
            </p:cNvSpPr>
            <p:nvPr/>
          </p:nvSpPr>
          <p:spPr bwMode="auto">
            <a:xfrm>
              <a:off x="9549787" y="4093966"/>
              <a:ext cx="360729" cy="492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B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6" name="文本框 18"/>
            <p:cNvSpPr txBox="1">
              <a:spLocks noChangeArrowheads="1"/>
            </p:cNvSpPr>
            <p:nvPr/>
          </p:nvSpPr>
          <p:spPr bwMode="auto">
            <a:xfrm>
              <a:off x="9026530" y="4555631"/>
              <a:ext cx="534698" cy="492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A’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7" name="文本框 19"/>
            <p:cNvSpPr txBox="1">
              <a:spLocks noChangeArrowheads="1"/>
            </p:cNvSpPr>
            <p:nvPr/>
          </p:nvSpPr>
          <p:spPr bwMode="auto">
            <a:xfrm>
              <a:off x="9070052" y="6303972"/>
              <a:ext cx="352937" cy="492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C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68" name="文本框 20"/>
            <p:cNvSpPr txBox="1">
              <a:spLocks noChangeArrowheads="1"/>
            </p:cNvSpPr>
            <p:nvPr/>
          </p:nvSpPr>
          <p:spPr bwMode="auto">
            <a:xfrm>
              <a:off x="10294582" y="5178722"/>
              <a:ext cx="411084" cy="492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D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4579" name="Freeform 2"/>
          <p:cNvSpPr>
            <a:spLocks noChangeArrowheads="1"/>
          </p:cNvSpPr>
          <p:nvPr/>
        </p:nvSpPr>
        <p:spPr bwMode="auto">
          <a:xfrm>
            <a:off x="5575697" y="2586038"/>
            <a:ext cx="1243013" cy="1540669"/>
          </a:xfrm>
          <a:custGeom>
            <a:avLst/>
            <a:gdLst>
              <a:gd name="T0" fmla="*/ 1044 w 1044"/>
              <a:gd name="T1" fmla="*/ 0 h 1294"/>
              <a:gd name="T2" fmla="*/ 533 w 1044"/>
              <a:gd name="T3" fmla="*/ 0 h 1294"/>
              <a:gd name="T4" fmla="*/ 326 w 1044"/>
              <a:gd name="T5" fmla="*/ 250 h 1294"/>
              <a:gd name="T6" fmla="*/ 533 w 1044"/>
              <a:gd name="T7" fmla="*/ 250 h 1294"/>
              <a:gd name="T8" fmla="*/ 533 w 1044"/>
              <a:gd name="T9" fmla="*/ 1174 h 1294"/>
              <a:gd name="T10" fmla="*/ 0 w 1044"/>
              <a:gd name="T11" fmla="*/ 1174 h 1294"/>
              <a:gd name="T12" fmla="*/ 0 w 1044"/>
              <a:gd name="T13" fmla="*/ 1294 h 1294"/>
              <a:gd name="T14" fmla="*/ 1044 w 1044"/>
              <a:gd name="T15" fmla="*/ 1294 h 12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4"/>
              <a:gd name="T25" fmla="*/ 0 h 1294"/>
              <a:gd name="T26" fmla="*/ 1044 w 1044"/>
              <a:gd name="T27" fmla="*/ 1294 h 129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4" h="1294">
                <a:moveTo>
                  <a:pt x="1044" y="0"/>
                </a:moveTo>
                <a:lnTo>
                  <a:pt x="533" y="0"/>
                </a:lnTo>
                <a:lnTo>
                  <a:pt x="326" y="250"/>
                </a:lnTo>
                <a:lnTo>
                  <a:pt x="533" y="250"/>
                </a:lnTo>
                <a:lnTo>
                  <a:pt x="533" y="1174"/>
                </a:lnTo>
                <a:lnTo>
                  <a:pt x="0" y="1174"/>
                </a:lnTo>
                <a:lnTo>
                  <a:pt x="0" y="1294"/>
                </a:lnTo>
                <a:lnTo>
                  <a:pt x="1044" y="1294"/>
                </a:ln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6804422" y="2022872"/>
            <a:ext cx="0" cy="2600325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3" name="Group 4"/>
          <p:cNvGrpSpPr/>
          <p:nvPr/>
        </p:nvGrpSpPr>
        <p:grpSpPr bwMode="auto">
          <a:xfrm>
            <a:off x="5575697" y="2531269"/>
            <a:ext cx="2524125" cy="1618060"/>
            <a:chOff x="2771" y="999"/>
            <a:chExt cx="2120" cy="1359"/>
          </a:xfrm>
        </p:grpSpPr>
        <p:sp>
          <p:nvSpPr>
            <p:cNvPr id="24603" name="Line 5"/>
            <p:cNvSpPr>
              <a:spLocks noChangeShapeType="1"/>
            </p:cNvSpPr>
            <p:nvPr/>
          </p:nvSpPr>
          <p:spPr bwMode="auto">
            <a:xfrm>
              <a:off x="2771" y="2216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604" name="Group 6"/>
            <p:cNvGrpSpPr/>
            <p:nvPr/>
          </p:nvGrpSpPr>
          <p:grpSpPr bwMode="auto">
            <a:xfrm>
              <a:off x="3117" y="999"/>
              <a:ext cx="1774" cy="1359"/>
              <a:chOff x="3117" y="999"/>
              <a:chExt cx="1774" cy="1359"/>
            </a:xfrm>
          </p:grpSpPr>
          <p:sp>
            <p:nvSpPr>
              <p:cNvPr id="24605" name="Line 7"/>
              <p:cNvSpPr>
                <a:spLocks noChangeShapeType="1"/>
              </p:cNvSpPr>
              <p:nvPr/>
            </p:nvSpPr>
            <p:spPr bwMode="auto">
              <a:xfrm>
                <a:off x="3810" y="1032"/>
                <a:ext cx="5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6" name="Oval 8"/>
              <p:cNvSpPr>
                <a:spLocks noChangeArrowheads="1"/>
              </p:cNvSpPr>
              <p:nvPr/>
            </p:nvSpPr>
            <p:spPr bwMode="auto">
              <a:xfrm>
                <a:off x="4272" y="99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07" name="Line 9"/>
              <p:cNvSpPr>
                <a:spLocks noChangeShapeType="1"/>
              </p:cNvSpPr>
              <p:nvPr/>
            </p:nvSpPr>
            <p:spPr bwMode="auto">
              <a:xfrm>
                <a:off x="3812" y="1287"/>
                <a:ext cx="7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8" name="Line 10"/>
              <p:cNvSpPr>
                <a:spLocks noChangeShapeType="1"/>
              </p:cNvSpPr>
              <p:nvPr/>
            </p:nvSpPr>
            <p:spPr bwMode="auto">
              <a:xfrm>
                <a:off x="3117" y="1287"/>
                <a:ext cx="7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9" name="Oval 11"/>
              <p:cNvSpPr>
                <a:spLocks noChangeArrowheads="1"/>
              </p:cNvSpPr>
              <p:nvPr/>
            </p:nvSpPr>
            <p:spPr bwMode="auto">
              <a:xfrm>
                <a:off x="4272" y="123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0" name="Oval 12"/>
              <p:cNvSpPr>
                <a:spLocks noChangeArrowheads="1"/>
              </p:cNvSpPr>
              <p:nvPr/>
            </p:nvSpPr>
            <p:spPr bwMode="auto">
              <a:xfrm>
                <a:off x="4489" y="1248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1" name="Line 13"/>
              <p:cNvSpPr>
                <a:spLocks noChangeShapeType="1"/>
              </p:cNvSpPr>
              <p:nvPr/>
            </p:nvSpPr>
            <p:spPr bwMode="auto">
              <a:xfrm>
                <a:off x="3819" y="2218"/>
                <a:ext cx="10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2" name="Oval 14"/>
              <p:cNvSpPr>
                <a:spLocks noChangeArrowheads="1"/>
              </p:cNvSpPr>
              <p:nvPr/>
            </p:nvSpPr>
            <p:spPr bwMode="auto">
              <a:xfrm>
                <a:off x="4826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3" name="Oval 15"/>
              <p:cNvSpPr>
                <a:spLocks noChangeArrowheads="1"/>
              </p:cNvSpPr>
              <p:nvPr/>
            </p:nvSpPr>
            <p:spPr bwMode="auto">
              <a:xfrm>
                <a:off x="4293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14" name="Line 16"/>
              <p:cNvSpPr>
                <a:spLocks noChangeShapeType="1"/>
              </p:cNvSpPr>
              <p:nvPr/>
            </p:nvSpPr>
            <p:spPr bwMode="auto">
              <a:xfrm>
                <a:off x="3819" y="2329"/>
                <a:ext cx="10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5" name="Oval 17"/>
              <p:cNvSpPr>
                <a:spLocks noChangeArrowheads="1"/>
              </p:cNvSpPr>
              <p:nvPr/>
            </p:nvSpPr>
            <p:spPr bwMode="auto">
              <a:xfrm>
                <a:off x="4826" y="2293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" name="Group 18"/>
          <p:cNvGrpSpPr/>
          <p:nvPr/>
        </p:nvGrpSpPr>
        <p:grpSpPr bwMode="auto">
          <a:xfrm>
            <a:off x="5522119" y="2531269"/>
            <a:ext cx="1321594" cy="1618060"/>
            <a:chOff x="2739" y="999"/>
            <a:chExt cx="1109" cy="1359"/>
          </a:xfrm>
        </p:grpSpPr>
        <p:sp>
          <p:nvSpPr>
            <p:cNvPr id="24595" name="Oval 19"/>
            <p:cNvSpPr>
              <a:spLocks noChangeArrowheads="1"/>
            </p:cNvSpPr>
            <p:nvPr/>
          </p:nvSpPr>
          <p:spPr bwMode="auto">
            <a:xfrm>
              <a:off x="3783" y="1010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3076" y="1238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3262" y="999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8" name="Oval 22"/>
            <p:cNvSpPr>
              <a:spLocks noChangeArrowheads="1"/>
            </p:cNvSpPr>
            <p:nvPr/>
          </p:nvSpPr>
          <p:spPr bwMode="auto">
            <a:xfrm>
              <a:off x="3271" y="1249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9" name="Oval 23"/>
            <p:cNvSpPr>
              <a:spLocks noChangeArrowheads="1"/>
            </p:cNvSpPr>
            <p:nvPr/>
          </p:nvSpPr>
          <p:spPr bwMode="auto">
            <a:xfrm>
              <a:off x="3272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2739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2739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02" name="Oval 26"/>
            <p:cNvSpPr>
              <a:spLocks noChangeArrowheads="1"/>
            </p:cNvSpPr>
            <p:nvPr/>
          </p:nvSpPr>
          <p:spPr bwMode="auto">
            <a:xfrm>
              <a:off x="3783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eaLnBrk="0" hangingPunct="0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Freeform 27"/>
          <p:cNvSpPr>
            <a:spLocks noChangeArrowheads="1"/>
          </p:cNvSpPr>
          <p:nvPr/>
        </p:nvSpPr>
        <p:spPr bwMode="auto">
          <a:xfrm>
            <a:off x="6818710" y="2586038"/>
            <a:ext cx="1228725" cy="1540669"/>
          </a:xfrm>
          <a:custGeom>
            <a:avLst/>
            <a:gdLst>
              <a:gd name="T0" fmla="*/ 0 w 1032"/>
              <a:gd name="T1" fmla="*/ 0 h 1294"/>
              <a:gd name="T2" fmla="*/ 489 w 1032"/>
              <a:gd name="T3" fmla="*/ 0 h 1294"/>
              <a:gd name="T4" fmla="*/ 706 w 1032"/>
              <a:gd name="T5" fmla="*/ 240 h 1294"/>
              <a:gd name="T6" fmla="*/ 489 w 1032"/>
              <a:gd name="T7" fmla="*/ 240 h 1294"/>
              <a:gd name="T8" fmla="*/ 489 w 1032"/>
              <a:gd name="T9" fmla="*/ 1163 h 1294"/>
              <a:gd name="T10" fmla="*/ 1032 w 1032"/>
              <a:gd name="T11" fmla="*/ 1163 h 1294"/>
              <a:gd name="T12" fmla="*/ 1032 w 1032"/>
              <a:gd name="T13" fmla="*/ 1294 h 1294"/>
              <a:gd name="T14" fmla="*/ 0 w 1032"/>
              <a:gd name="T15" fmla="*/ 1294 h 12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2"/>
              <a:gd name="T25" fmla="*/ 0 h 1294"/>
              <a:gd name="T26" fmla="*/ 1032 w 1032"/>
              <a:gd name="T27" fmla="*/ 1294 h 129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2" h="1294">
                <a:moveTo>
                  <a:pt x="0" y="0"/>
                </a:moveTo>
                <a:lnTo>
                  <a:pt x="489" y="0"/>
                </a:lnTo>
                <a:lnTo>
                  <a:pt x="706" y="240"/>
                </a:lnTo>
                <a:lnTo>
                  <a:pt x="489" y="240"/>
                </a:lnTo>
                <a:lnTo>
                  <a:pt x="489" y="1163"/>
                </a:lnTo>
                <a:lnTo>
                  <a:pt x="1032" y="1163"/>
                </a:lnTo>
                <a:lnTo>
                  <a:pt x="1032" y="1294"/>
                </a:lnTo>
                <a:lnTo>
                  <a:pt x="0" y="1294"/>
                </a:ln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24584" name="Text Box 29"/>
          <p:cNvSpPr txBox="1">
            <a:spLocks noChangeArrowheads="1"/>
          </p:cNvSpPr>
          <p:nvPr/>
        </p:nvSpPr>
        <p:spPr bwMode="auto">
          <a:xfrm>
            <a:off x="658416" y="1019175"/>
            <a:ext cx="5428059" cy="139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5.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微软雅黑" panose="020B0503020204020204" pitchFamily="34" charset="-122"/>
              </a:rPr>
              <a:t>如图给出了一个图案的一半，虚线</a:t>
            </a:r>
            <a:r>
              <a:rPr lang="zh-CN" altLang="en-US" i="1" dirty="0">
                <a:latin typeface="微软雅黑" panose="020B0503020204020204" pitchFamily="34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</a:rPr>
              <a:t>l </a:t>
            </a:r>
            <a:r>
              <a:rPr lang="zh-CN" altLang="en-US" dirty="0">
                <a:latin typeface="微软雅黑" panose="020B0503020204020204" pitchFamily="34" charset="-122"/>
              </a:rPr>
              <a:t>是这个图案的对称轴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</a:rPr>
              <a:t>整个图案是个什么形状？请准确地画出它的另一半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007894" y="2260997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6548438" y="2260997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5575697" y="2693194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8" name="Text Box 34"/>
          <p:cNvSpPr txBox="1">
            <a:spLocks noChangeArrowheads="1"/>
          </p:cNvSpPr>
          <p:nvPr/>
        </p:nvSpPr>
        <p:spPr bwMode="auto">
          <a:xfrm>
            <a:off x="5899547" y="2894409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5954316" y="3665935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5413772" y="3651647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5413772" y="4151710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548438" y="4151710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93" name="文本框 4"/>
          <p:cNvSpPr txBox="1">
            <a:spLocks noChangeArrowheads="1"/>
          </p:cNvSpPr>
          <p:nvPr/>
        </p:nvSpPr>
        <p:spPr bwMode="auto">
          <a:xfrm>
            <a:off x="6818710" y="1869282"/>
            <a:ext cx="2595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1" i="1">
                <a:latin typeface="Times New Roman" panose="02020603050405020304" pitchFamily="18" charset="0"/>
                <a:sym typeface="Arial" panose="020B0604020202020204" pitchFamily="34" charset="0"/>
              </a:rPr>
              <a:t>l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8898" y="2759869"/>
            <a:ext cx="428744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如图，整个图案是一个类似房子的形状</a:t>
            </a:r>
            <a:r>
              <a:rPr lang="en-US" altLang="zh-CN" dirty="0">
                <a:solidFill>
                  <a:srgbClr val="FF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1" grpId="0"/>
      <p:bldP spid="52" grpId="0"/>
      <p:bldP spid="53" grpId="0"/>
      <p:bldP spid="54" grpId="0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3944" y="1507332"/>
            <a:ext cx="7705725" cy="300275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、如果一个图形沿某条直线对折后，直线两旁的部分能够完全重合，那么这个图形叫做</a:t>
            </a:r>
            <a:r>
              <a:rPr lang="zh-CN" altLang="en-US" sz="1800" u="sng" dirty="0">
                <a:latin typeface="+mn-ea"/>
                <a:ea typeface="+mn-ea"/>
              </a:rPr>
              <a:t>                    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dirty="0">
                <a:latin typeface="+mn-ea"/>
                <a:ea typeface="+mn-ea"/>
              </a:rPr>
              <a:t> </a:t>
            </a:r>
            <a:r>
              <a:rPr lang="zh-CN" altLang="en-US" sz="1800" dirty="0">
                <a:latin typeface="+mn-ea"/>
                <a:ea typeface="+mn-ea"/>
              </a:rPr>
              <a:t>这条直线叫这个图形的</a:t>
            </a:r>
            <a:r>
              <a:rPr lang="zh-CN" altLang="en-US" sz="1800" u="sng" dirty="0">
                <a:latin typeface="+mn-ea"/>
                <a:ea typeface="+mn-ea"/>
              </a:rPr>
              <a:t>              </a:t>
            </a:r>
            <a:r>
              <a:rPr lang="zh-CN" altLang="en-US" sz="1800" dirty="0">
                <a:latin typeface="+mn-ea"/>
                <a:ea typeface="+mn-ea"/>
              </a:rPr>
              <a:t> 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  <a:p>
            <a:pPr marL="0" indent="0" eaLnBrk="0" hangingPunct="0">
              <a:spcBef>
                <a:spcPts val="0"/>
              </a:spcBef>
              <a:buNone/>
              <a:defRPr/>
            </a:pPr>
            <a:endParaRPr lang="en-US" altLang="zh-CN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0" hangingPunct="0">
              <a:lnSpc>
                <a:spcPct val="25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latin typeface="+mn-ea"/>
                <a:ea typeface="+mn-ea"/>
              </a:rPr>
              <a:t>、对于两个图形，把一个图形沿着某一条直线对折，如果它能够与另一个图形完全重合，那么就说</a:t>
            </a:r>
            <a:r>
              <a:rPr lang="zh-CN" altLang="en-US" sz="1800" u="sng" dirty="0">
                <a:latin typeface="+mn-ea"/>
                <a:ea typeface="+mn-ea"/>
              </a:rPr>
              <a:t>                                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dirty="0">
                <a:latin typeface="+mn-ea"/>
                <a:ea typeface="+mn-ea"/>
              </a:rPr>
              <a:t> </a:t>
            </a:r>
            <a:r>
              <a:rPr lang="zh-CN" altLang="en-US" sz="1800" dirty="0">
                <a:latin typeface="+mn-ea"/>
                <a:ea typeface="+mn-ea"/>
              </a:rPr>
              <a:t>这条直线就是</a:t>
            </a:r>
            <a:r>
              <a:rPr lang="zh-CN" altLang="en-US" sz="1800" u="sng" dirty="0">
                <a:latin typeface="+mn-ea"/>
                <a:ea typeface="+mn-ea"/>
              </a:rPr>
              <a:t>            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  <a:endParaRPr lang="zh-CN" altLang="en-US" sz="1800" dirty="0">
              <a:latin typeface="+mn-ea"/>
              <a:ea typeface="+mn-ea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0794" y="2445544"/>
            <a:ext cx="1320404" cy="35361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轴对称图形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04385" y="2445544"/>
            <a:ext cx="872728" cy="35361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对称轴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502129" y="4079081"/>
            <a:ext cx="872728" cy="35361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对称轴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674269" y="4079081"/>
            <a:ext cx="2244329" cy="35361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ts val="0"/>
              </a:spcBef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这两个图形成轴对称</a:t>
            </a:r>
          </a:p>
        </p:txBody>
      </p:sp>
      <p:sp>
        <p:nvSpPr>
          <p:cNvPr id="7176" name="圆角矩形 31"/>
          <p:cNvSpPr>
            <a:spLocks noChangeArrowheads="1"/>
          </p:cNvSpPr>
          <p:nvPr/>
        </p:nvSpPr>
        <p:spPr bwMode="auto">
          <a:xfrm>
            <a:off x="1073944" y="1032272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回顾旧知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550" y="1052513"/>
            <a:ext cx="690562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观察下面几组图片和图形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哪些是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  <a:sym typeface="宋体" panose="02010600030101010101" pitchFamily="2" charset="-122"/>
              </a:rPr>
              <a:t>轴对称图形，哪些是成轴对称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  <a:sym typeface="宋体" panose="02010600030101010101" pitchFamily="2" charset="-122"/>
              </a:rPr>
              <a:t>?</a:t>
            </a:r>
          </a:p>
        </p:txBody>
      </p:sp>
      <p:sp>
        <p:nvSpPr>
          <p:cNvPr id="6" name="AutoShape 8" descr="浅色竖线"/>
          <p:cNvSpPr>
            <a:spLocks noChangeArrowheads="1"/>
          </p:cNvSpPr>
          <p:nvPr/>
        </p:nvSpPr>
        <p:spPr bwMode="auto">
          <a:xfrm>
            <a:off x="1835944" y="1672828"/>
            <a:ext cx="891779" cy="803672"/>
          </a:xfrm>
          <a:custGeom>
            <a:avLst/>
            <a:gdLst>
              <a:gd name="T0" fmla="*/ 1 w 1189037"/>
              <a:gd name="T1" fmla="*/ 409299 h 1071562"/>
              <a:gd name="T2" fmla="*/ 454174 w 1189037"/>
              <a:gd name="T3" fmla="*/ 409302 h 1071562"/>
              <a:gd name="T4" fmla="*/ 594518 w 1189037"/>
              <a:gd name="T5" fmla="*/ 0 h 1071562"/>
              <a:gd name="T6" fmla="*/ 734862 w 1189037"/>
              <a:gd name="T7" fmla="*/ 409302 h 1071562"/>
              <a:gd name="T8" fmla="*/ 1189035 w 1189037"/>
              <a:gd name="T9" fmla="*/ 409299 h 1071562"/>
              <a:gd name="T10" fmla="*/ 821600 w 1189037"/>
              <a:gd name="T11" fmla="*/ 662258 h 1071562"/>
              <a:gd name="T12" fmla="*/ 961950 w 1189037"/>
              <a:gd name="T13" fmla="*/ 1071559 h 1071562"/>
              <a:gd name="T14" fmla="*/ 594518 w 1189037"/>
              <a:gd name="T15" fmla="*/ 818594 h 1071562"/>
              <a:gd name="T16" fmla="*/ 227086 w 1189037"/>
              <a:gd name="T17" fmla="*/ 1071559 h 1071562"/>
              <a:gd name="T18" fmla="*/ 367436 w 1189037"/>
              <a:gd name="T19" fmla="*/ 662258 h 107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89037" h="1071562">
                <a:moveTo>
                  <a:pt x="1" y="409299"/>
                </a:moveTo>
                <a:lnTo>
                  <a:pt x="454174" y="409302"/>
                </a:lnTo>
                <a:lnTo>
                  <a:pt x="594518" y="0"/>
                </a:lnTo>
                <a:lnTo>
                  <a:pt x="734862" y="409302"/>
                </a:lnTo>
                <a:lnTo>
                  <a:pt x="1189035" y="409299"/>
                </a:lnTo>
                <a:lnTo>
                  <a:pt x="821600" y="662258"/>
                </a:lnTo>
                <a:lnTo>
                  <a:pt x="961950" y="1071559"/>
                </a:lnTo>
                <a:lnTo>
                  <a:pt x="594518" y="818594"/>
                </a:lnTo>
                <a:lnTo>
                  <a:pt x="227086" y="1071559"/>
                </a:lnTo>
                <a:lnTo>
                  <a:pt x="367436" y="662258"/>
                </a:lnTo>
                <a:close/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38100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endParaRPr lang="zh-CN" altLang="en-US">
              <a:latin typeface="+mn-ea"/>
              <a:ea typeface="+mn-ea"/>
            </a:endParaRPr>
          </a:p>
        </p:txBody>
      </p:sp>
      <p:pic>
        <p:nvPicPr>
          <p:cNvPr id="8197" name="Picture 7" descr="227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49178" y="1770460"/>
            <a:ext cx="1071563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5109418879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82654" y="1608535"/>
            <a:ext cx="1178719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 descr="lp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2823" y="1554957"/>
            <a:ext cx="1125140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89523" y="2893219"/>
            <a:ext cx="4588669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25204" y="4386263"/>
            <a:ext cx="5732859" cy="48458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轴对称图形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:</a:t>
            </a:r>
            <a:r>
              <a:rPr lang="zh-CN" altLang="en-US" i="1" u="sng" dirty="0">
                <a:solidFill>
                  <a:srgbClr val="000000"/>
                </a:solidFill>
                <a:latin typeface="+mn-ea"/>
                <a:ea typeface="+mn-ea"/>
              </a:rPr>
              <a:t>　            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；成轴对称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:</a:t>
            </a:r>
            <a:r>
              <a:rPr lang="zh-CN" altLang="en-US" i="1" u="sng" dirty="0">
                <a:solidFill>
                  <a:srgbClr val="000000"/>
                </a:solidFill>
                <a:latin typeface="+mn-ea"/>
                <a:ea typeface="+mn-ea"/>
              </a:rPr>
              <a:t>　            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13" name="文本框 9226"/>
          <p:cNvSpPr txBox="1">
            <a:spLocks noChangeArrowheads="1"/>
          </p:cNvSpPr>
          <p:nvPr/>
        </p:nvSpPr>
        <p:spPr bwMode="auto">
          <a:xfrm>
            <a:off x="2124075" y="2496741"/>
            <a:ext cx="36909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>
                <a:latin typeface="+mn-ea"/>
                <a:ea typeface="+mn-ea"/>
              </a:rPr>
              <a:t>①</a:t>
            </a:r>
          </a:p>
        </p:txBody>
      </p:sp>
      <p:sp>
        <p:nvSpPr>
          <p:cNvPr id="15" name="文本框 9227"/>
          <p:cNvSpPr txBox="1">
            <a:spLocks noChangeArrowheads="1"/>
          </p:cNvSpPr>
          <p:nvPr/>
        </p:nvSpPr>
        <p:spPr bwMode="auto">
          <a:xfrm>
            <a:off x="3326606" y="2472928"/>
            <a:ext cx="3238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latin typeface="+mn-ea"/>
                <a:ea typeface="+mn-ea"/>
              </a:rPr>
              <a:t>②</a:t>
            </a:r>
          </a:p>
        </p:txBody>
      </p:sp>
      <p:sp>
        <p:nvSpPr>
          <p:cNvPr id="16" name="矩形 9228"/>
          <p:cNvSpPr>
            <a:spLocks noChangeArrowheads="1"/>
          </p:cNvSpPr>
          <p:nvPr/>
        </p:nvSpPr>
        <p:spPr bwMode="auto">
          <a:xfrm>
            <a:off x="4569619" y="2472928"/>
            <a:ext cx="36909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latin typeface="+mn-ea"/>
                <a:ea typeface="+mn-ea"/>
              </a:rPr>
              <a:t>③</a:t>
            </a:r>
          </a:p>
        </p:txBody>
      </p:sp>
      <p:sp>
        <p:nvSpPr>
          <p:cNvPr id="17" name="矩形 9230"/>
          <p:cNvSpPr>
            <a:spLocks noChangeArrowheads="1"/>
          </p:cNvSpPr>
          <p:nvPr/>
        </p:nvSpPr>
        <p:spPr bwMode="auto">
          <a:xfrm>
            <a:off x="5857875" y="2472928"/>
            <a:ext cx="36909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latin typeface="+mn-ea"/>
                <a:ea typeface="+mn-ea"/>
              </a:rPr>
              <a:t>④</a:t>
            </a:r>
          </a:p>
        </p:txBody>
      </p:sp>
      <p:sp>
        <p:nvSpPr>
          <p:cNvPr id="18" name="矩形 9231"/>
          <p:cNvSpPr>
            <a:spLocks noChangeArrowheads="1"/>
          </p:cNvSpPr>
          <p:nvPr/>
        </p:nvSpPr>
        <p:spPr bwMode="auto">
          <a:xfrm>
            <a:off x="2733675" y="3811191"/>
            <a:ext cx="36909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latin typeface="+mn-ea"/>
                <a:ea typeface="+mn-ea"/>
              </a:rPr>
              <a:t>⑤</a:t>
            </a:r>
          </a:p>
        </p:txBody>
      </p:sp>
      <p:sp>
        <p:nvSpPr>
          <p:cNvPr id="19" name="矩形 9232"/>
          <p:cNvSpPr>
            <a:spLocks noChangeArrowheads="1"/>
          </p:cNvSpPr>
          <p:nvPr/>
        </p:nvSpPr>
        <p:spPr bwMode="auto">
          <a:xfrm>
            <a:off x="5325666" y="3811191"/>
            <a:ext cx="369094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>
                <a:latin typeface="+mn-ea"/>
                <a:ea typeface="+mn-ea"/>
              </a:rPr>
              <a:t>⑥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934891" y="4311768"/>
            <a:ext cx="3756422" cy="4847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①②③④                       ⑤⑥</a:t>
            </a:r>
            <a:endParaRPr lang="en-US" altLang="zh-CN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TextBox 6"/>
          <p:cNvSpPr txBox="1"/>
          <p:nvPr/>
        </p:nvSpPr>
        <p:spPr>
          <a:xfrm>
            <a:off x="1138238" y="1371600"/>
            <a:ext cx="7722394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zh-CN" altLang="en-US" sz="20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</a:rPr>
              <a:t>例</a:t>
            </a:r>
            <a:r>
              <a:rPr lang="en-US" altLang="zh-CN" sz="20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sz="2000" noProof="1">
                <a:latin typeface="微软雅黑" panose="020B0503020204020204" pitchFamily="34" charset="-122"/>
              </a:rPr>
              <a:t>如图，</a:t>
            </a:r>
            <a:r>
              <a:rPr lang="en-US" altLang="zh-CN" sz="2000" b="1" noProof="1">
                <a:latin typeface="Times New Roman" panose="02020603050405020304" pitchFamily="18" charset="0"/>
              </a:rPr>
              <a:t>△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ABC</a:t>
            </a:r>
            <a:r>
              <a:rPr lang="zh-CN" altLang="en-US" sz="2000" noProof="1">
                <a:latin typeface="微软雅黑" panose="020B0503020204020204" pitchFamily="34" charset="-122"/>
              </a:rPr>
              <a:t>和</a:t>
            </a:r>
            <a:r>
              <a:rPr lang="en-US" altLang="zh-CN" sz="2000" b="1" noProof="1">
                <a:latin typeface="Times New Roman" panose="02020603050405020304" pitchFamily="18" charset="0"/>
              </a:rPr>
              <a:t>△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000" b="1" i="1" noProof="1">
                <a:latin typeface="Times New Roman" panose="02020603050405020304" pitchFamily="18" charset="0"/>
              </a:rPr>
              <a:t>′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000" b="1" i="1" noProof="1">
                <a:latin typeface="Times New Roman" panose="02020603050405020304" pitchFamily="18" charset="0"/>
              </a:rPr>
              <a:t>′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000" b="1" i="1" noProof="1">
                <a:latin typeface="Times New Roman" panose="02020603050405020304" pitchFamily="18" charset="0"/>
              </a:rPr>
              <a:t>′</a:t>
            </a:r>
            <a:r>
              <a:rPr lang="zh-CN" altLang="en-US" sz="2000" noProof="1">
                <a:latin typeface="微软雅黑" panose="020B0503020204020204" pitchFamily="34" charset="-122"/>
              </a:rPr>
              <a:t>关于直线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MN</a:t>
            </a:r>
            <a:r>
              <a:rPr lang="zh-CN" altLang="en-US" sz="2000" noProof="1">
                <a:latin typeface="微软雅黑" panose="020B0503020204020204" pitchFamily="34" charset="-122"/>
              </a:rPr>
              <a:t>对称，点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</a:t>
            </a:r>
            <a:r>
              <a:rPr lang="zh-CN" altLang="en-US" sz="2000" noProof="1">
                <a:latin typeface="微软雅黑" panose="020B0503020204020204" pitchFamily="34" charset="-122"/>
              </a:rPr>
              <a:t>分别是点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A</a:t>
            </a:r>
            <a:r>
              <a:rPr lang="zh-CN" altLang="en-US" sz="20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B</a:t>
            </a:r>
            <a:r>
              <a:rPr lang="zh-CN" altLang="en-US" sz="2000" b="1" noProof="1">
                <a:latin typeface="Times New Roman" panose="02020603050405020304" pitchFamily="18" charset="0"/>
              </a:rPr>
              <a:t>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C</a:t>
            </a:r>
            <a:r>
              <a:rPr lang="zh-CN" altLang="en-US" sz="2000" noProof="1">
                <a:latin typeface="微软雅黑" panose="020B0503020204020204" pitchFamily="34" charset="-122"/>
              </a:rPr>
              <a:t>的对称点，线段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AA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BB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′，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CC</a:t>
            </a:r>
            <a:r>
              <a:rPr lang="zh-CN" altLang="en-US" sz="2000" b="1" noProof="1">
                <a:latin typeface="Times New Roman" panose="02020603050405020304" pitchFamily="18" charset="0"/>
              </a:rPr>
              <a:t>′</a:t>
            </a:r>
            <a:r>
              <a:rPr lang="zh-CN" altLang="en-US" sz="2000" noProof="1">
                <a:latin typeface="微软雅黑" panose="020B0503020204020204" pitchFamily="34" charset="-122"/>
              </a:rPr>
              <a:t>与直线</a:t>
            </a:r>
            <a:r>
              <a:rPr lang="en-US" altLang="zh-CN" sz="2000" b="1" i="1" noProof="1">
                <a:latin typeface="Times New Roman" panose="02020603050405020304" pitchFamily="18" charset="0"/>
              </a:rPr>
              <a:t>MN</a:t>
            </a:r>
            <a:r>
              <a:rPr lang="zh-CN" altLang="en-US" sz="2000" noProof="1">
                <a:latin typeface="微软雅黑" panose="020B0503020204020204" pitchFamily="34" charset="-122"/>
              </a:rPr>
              <a:t>有什么关系？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zh-CN" altLang="en-US" sz="2000" noProof="1">
              <a:latin typeface="微软雅黑" panose="020B0503020204020204" pitchFamily="34" charset="-122"/>
            </a:endParaRPr>
          </a:p>
        </p:txBody>
      </p:sp>
      <p:cxnSp>
        <p:nvCxnSpPr>
          <p:cNvPr id="9220" name="直接连接符 1"/>
          <p:cNvCxnSpPr>
            <a:cxnSpLocks noChangeShapeType="1"/>
          </p:cNvCxnSpPr>
          <p:nvPr/>
        </p:nvCxnSpPr>
        <p:spPr bwMode="auto">
          <a:xfrm flipH="1">
            <a:off x="2516981" y="2122884"/>
            <a:ext cx="0" cy="286107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21" name="组合 11"/>
          <p:cNvGrpSpPr/>
          <p:nvPr/>
        </p:nvGrpSpPr>
        <p:grpSpPr bwMode="auto">
          <a:xfrm>
            <a:off x="976313" y="2299097"/>
            <a:ext cx="1001316" cy="2042625"/>
            <a:chOff x="964" y="2793"/>
            <a:chExt cx="2103" cy="4291"/>
          </a:xfrm>
        </p:grpSpPr>
        <p:grpSp>
          <p:nvGrpSpPr>
            <p:cNvPr id="9238" name="组合 7"/>
            <p:cNvGrpSpPr/>
            <p:nvPr/>
          </p:nvGrpSpPr>
          <p:grpSpPr bwMode="auto">
            <a:xfrm>
              <a:off x="1479" y="3386"/>
              <a:ext cx="1588" cy="3149"/>
              <a:chOff x="1304" y="3499"/>
              <a:chExt cx="1588" cy="3149"/>
            </a:xfrm>
          </p:grpSpPr>
          <p:cxnSp>
            <p:nvCxnSpPr>
              <p:cNvPr id="9242" name="直接连接符 8"/>
              <p:cNvCxnSpPr>
                <a:cxnSpLocks noChangeShapeType="1"/>
              </p:cNvCxnSpPr>
              <p:nvPr/>
            </p:nvCxnSpPr>
            <p:spPr bwMode="auto">
              <a:xfrm flipH="1">
                <a:off x="1304" y="3505"/>
                <a:ext cx="755" cy="178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3" name="直接连接符 2"/>
              <p:cNvCxnSpPr>
                <a:cxnSpLocks noChangeShapeType="1"/>
              </p:cNvCxnSpPr>
              <p:nvPr/>
            </p:nvCxnSpPr>
            <p:spPr bwMode="auto">
              <a:xfrm flipH="1" flipV="1">
                <a:off x="1304" y="5202"/>
                <a:ext cx="1588" cy="144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44" name="直接连接符 10"/>
              <p:cNvCxnSpPr>
                <a:cxnSpLocks noChangeShapeType="1"/>
              </p:cNvCxnSpPr>
              <p:nvPr/>
            </p:nvCxnSpPr>
            <p:spPr bwMode="auto">
              <a:xfrm>
                <a:off x="2079" y="3499"/>
                <a:ext cx="813" cy="314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39" name="Text Box 26"/>
            <p:cNvSpPr txBox="1">
              <a:spLocks noChangeArrowheads="1"/>
            </p:cNvSpPr>
            <p:nvPr/>
          </p:nvSpPr>
          <p:spPr bwMode="auto">
            <a:xfrm>
              <a:off x="1872" y="2793"/>
              <a:ext cx="683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0" name="Text Box 27"/>
            <p:cNvSpPr txBox="1">
              <a:spLocks noChangeArrowheads="1"/>
            </p:cNvSpPr>
            <p:nvPr/>
          </p:nvSpPr>
          <p:spPr bwMode="auto">
            <a:xfrm>
              <a:off x="964" y="4833"/>
              <a:ext cx="68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1" name="Text Box 28"/>
            <p:cNvSpPr txBox="1">
              <a:spLocks noChangeArrowheads="1"/>
            </p:cNvSpPr>
            <p:nvPr/>
          </p:nvSpPr>
          <p:spPr bwMode="auto">
            <a:xfrm>
              <a:off x="2213" y="6308"/>
              <a:ext cx="68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222" name="直接连接符 3"/>
          <p:cNvCxnSpPr>
            <a:cxnSpLocks noChangeShapeType="1"/>
          </p:cNvCxnSpPr>
          <p:nvPr/>
        </p:nvCxnSpPr>
        <p:spPr bwMode="auto">
          <a:xfrm>
            <a:off x="3434954" y="2555081"/>
            <a:ext cx="353615" cy="87749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直接连接符 4"/>
          <p:cNvCxnSpPr>
            <a:cxnSpLocks noChangeShapeType="1"/>
          </p:cNvCxnSpPr>
          <p:nvPr/>
        </p:nvCxnSpPr>
        <p:spPr bwMode="auto">
          <a:xfrm flipV="1">
            <a:off x="3067050" y="3418285"/>
            <a:ext cx="702469" cy="65841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直接连接符 5"/>
          <p:cNvCxnSpPr>
            <a:cxnSpLocks noChangeShapeType="1"/>
            <a:stCxn id="9233" idx="0"/>
            <a:endCxn id="9229" idx="4"/>
          </p:cNvCxnSpPr>
          <p:nvPr/>
        </p:nvCxnSpPr>
        <p:spPr bwMode="auto">
          <a:xfrm flipV="1">
            <a:off x="3077766" y="2609850"/>
            <a:ext cx="342900" cy="142636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Text Box 25"/>
          <p:cNvSpPr txBox="1">
            <a:spLocks noChangeArrowheads="1"/>
          </p:cNvSpPr>
          <p:nvPr/>
        </p:nvSpPr>
        <p:spPr bwMode="auto">
          <a:xfrm>
            <a:off x="3381375" y="2176463"/>
            <a:ext cx="5393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</a:p>
        </p:txBody>
      </p:sp>
      <p:sp>
        <p:nvSpPr>
          <p:cNvPr id="9226" name="Text Box 29"/>
          <p:cNvSpPr txBox="1">
            <a:spLocks noChangeArrowheads="1"/>
          </p:cNvSpPr>
          <p:nvPr/>
        </p:nvSpPr>
        <p:spPr bwMode="auto">
          <a:xfrm>
            <a:off x="4029075" y="3149203"/>
            <a:ext cx="5667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</a:p>
        </p:txBody>
      </p:sp>
      <p:sp>
        <p:nvSpPr>
          <p:cNvPr id="9227" name="Text Box 30"/>
          <p:cNvSpPr txBox="1">
            <a:spLocks noChangeArrowheads="1"/>
          </p:cNvSpPr>
          <p:nvPr/>
        </p:nvSpPr>
        <p:spPr bwMode="auto">
          <a:xfrm>
            <a:off x="3219450" y="3958828"/>
            <a:ext cx="5393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</a:p>
        </p:txBody>
      </p:sp>
      <p:cxnSp>
        <p:nvCxnSpPr>
          <p:cNvPr id="25" name="直接连接符 24"/>
          <p:cNvCxnSpPr>
            <a:cxnSpLocks noChangeShapeType="1"/>
            <a:stCxn id="9233" idx="0"/>
            <a:endCxn id="9229" idx="2"/>
          </p:cNvCxnSpPr>
          <p:nvPr/>
        </p:nvCxnSpPr>
        <p:spPr bwMode="auto">
          <a:xfrm flipV="1">
            <a:off x="1593057" y="2577704"/>
            <a:ext cx="1794272" cy="5953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9" name="椭圆 14"/>
          <p:cNvSpPr>
            <a:spLocks noChangeArrowheads="1"/>
          </p:cNvSpPr>
          <p:nvPr/>
        </p:nvSpPr>
        <p:spPr bwMode="auto">
          <a:xfrm>
            <a:off x="3387328" y="2545557"/>
            <a:ext cx="66675" cy="64294"/>
          </a:xfrm>
          <a:prstGeom prst="ellipse">
            <a:avLst/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rgbClr val="EB2A03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cxnSp>
        <p:nvCxnSpPr>
          <p:cNvPr id="27" name="直接连接符 26"/>
          <p:cNvCxnSpPr>
            <a:cxnSpLocks noChangeShapeType="1"/>
            <a:stCxn id="9231" idx="2"/>
            <a:endCxn id="9229" idx="2"/>
          </p:cNvCxnSpPr>
          <p:nvPr/>
        </p:nvCxnSpPr>
        <p:spPr bwMode="auto">
          <a:xfrm flipH="1">
            <a:off x="1221582" y="3407569"/>
            <a:ext cx="2518172" cy="10716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椭圆 22"/>
          <p:cNvSpPr>
            <a:spLocks noChangeArrowheads="1"/>
          </p:cNvSpPr>
          <p:nvPr/>
        </p:nvSpPr>
        <p:spPr bwMode="auto">
          <a:xfrm>
            <a:off x="3739754" y="3374232"/>
            <a:ext cx="66675" cy="65485"/>
          </a:xfrm>
          <a:prstGeom prst="ellipse">
            <a:avLst/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rgbClr val="EB2A03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cxnSp>
        <p:nvCxnSpPr>
          <p:cNvPr id="29" name="直接连接符 28"/>
          <p:cNvCxnSpPr>
            <a:cxnSpLocks noChangeShapeType="1"/>
            <a:stCxn id="9231" idx="2"/>
            <a:endCxn id="9233" idx="2"/>
          </p:cNvCxnSpPr>
          <p:nvPr/>
        </p:nvCxnSpPr>
        <p:spPr bwMode="auto">
          <a:xfrm>
            <a:off x="1987154" y="4067175"/>
            <a:ext cx="1058465" cy="1191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3" name="椭圆 24"/>
          <p:cNvSpPr>
            <a:spLocks noChangeArrowheads="1"/>
          </p:cNvSpPr>
          <p:nvPr/>
        </p:nvSpPr>
        <p:spPr bwMode="auto">
          <a:xfrm>
            <a:off x="3045619" y="4036219"/>
            <a:ext cx="65485" cy="64294"/>
          </a:xfrm>
          <a:prstGeom prst="ellipse">
            <a:avLst/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rgbClr val="EB2A03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34" name="Text Box 26"/>
          <p:cNvSpPr txBox="1">
            <a:spLocks noChangeArrowheads="1"/>
          </p:cNvSpPr>
          <p:nvPr/>
        </p:nvSpPr>
        <p:spPr bwMode="auto">
          <a:xfrm>
            <a:off x="2571750" y="4610101"/>
            <a:ext cx="32504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5" name="Text Box 26"/>
          <p:cNvSpPr txBox="1">
            <a:spLocks noChangeArrowheads="1"/>
          </p:cNvSpPr>
          <p:nvPr/>
        </p:nvSpPr>
        <p:spPr bwMode="auto">
          <a:xfrm>
            <a:off x="2482454" y="2151460"/>
            <a:ext cx="32504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en-US" altLang="zh-CN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5798344" y="2066925"/>
            <a:ext cx="1347164" cy="256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30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AA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′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⊥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MN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30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BB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′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⊥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MN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300000"/>
              </a:lnSpc>
            </a:pP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CC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′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⊥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MN.</a:t>
            </a:r>
          </a:p>
        </p:txBody>
      </p:sp>
      <p:sp>
        <p:nvSpPr>
          <p:cNvPr id="9237" name="文本框 6151"/>
          <p:cNvSpPr txBox="1">
            <a:spLocks noChangeArrowheads="1"/>
          </p:cNvSpPr>
          <p:nvPr/>
        </p:nvSpPr>
        <p:spPr bwMode="auto">
          <a:xfrm>
            <a:off x="691753" y="882253"/>
            <a:ext cx="19847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6666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一、轴对称的性质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10243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36432" y="1244204"/>
            <a:ext cx="3332560" cy="259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8150" y="2543175"/>
            <a:ext cx="357068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</a:rPr>
              <a:t>如果两个图形关于某条直线对称，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</a:rPr>
              <a:t>那么对称轴将任何一对对应点所连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</a:rPr>
              <a:t>成的线段垂直平分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</a:rPr>
              <a:t>.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0245" name="组合 17"/>
          <p:cNvGrpSpPr/>
          <p:nvPr/>
        </p:nvGrpSpPr>
        <p:grpSpPr bwMode="auto">
          <a:xfrm>
            <a:off x="438150" y="895350"/>
            <a:ext cx="1187054" cy="369332"/>
            <a:chOff x="0" y="-4170"/>
            <a:chExt cx="4104456" cy="510070"/>
          </a:xfrm>
        </p:grpSpPr>
        <p:sp>
          <p:nvSpPr>
            <p:cNvPr id="10247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48" name="文本框 19"/>
            <p:cNvSpPr>
              <a:spLocks noChangeArrowheads="1"/>
            </p:cNvSpPr>
            <p:nvPr/>
          </p:nvSpPr>
          <p:spPr bwMode="auto">
            <a:xfrm>
              <a:off x="72442" y="-4170"/>
              <a:ext cx="4032014" cy="510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sym typeface="微软雅黑" panose="020B0503020204020204" pitchFamily="34" charset="-122"/>
                </a:rPr>
                <a:t>知识要点</a:t>
              </a:r>
            </a:p>
          </p:txBody>
        </p:sp>
      </p:grpSp>
      <p:sp>
        <p:nvSpPr>
          <p:cNvPr id="11" name="矩形 112"/>
          <p:cNvSpPr>
            <a:spLocks noChangeArrowheads="1"/>
          </p:cNvSpPr>
          <p:nvPr/>
        </p:nvSpPr>
        <p:spPr bwMode="auto">
          <a:xfrm>
            <a:off x="438151" y="1702594"/>
            <a:ext cx="2736056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</a:rPr>
              <a:t>图形轴对称的性质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3944" y="816769"/>
            <a:ext cx="7068741" cy="622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hangingPunct="0"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例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zh-CN" altLang="en-US" dirty="0">
                <a:latin typeface="+mn-ea"/>
                <a:ea typeface="+mn-ea"/>
              </a:rPr>
              <a:t>如图，将一张矩形纸对折，然后用笔尖扎出“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zh-CN" altLang="en-US" dirty="0">
                <a:latin typeface="+mn-ea"/>
                <a:ea typeface="+mn-ea"/>
              </a:rPr>
              <a:t>”这个数字，将纸打开后铺平．</a:t>
            </a:r>
            <a:endParaRPr lang="en-US" altLang="zh-CN" dirty="0">
              <a:latin typeface="+mn-ea"/>
              <a:ea typeface="+mn-ea"/>
            </a:endParaRPr>
          </a:p>
        </p:txBody>
      </p:sp>
      <p:pic>
        <p:nvPicPr>
          <p:cNvPr id="11268" name="Picture 5" descr="a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96629" y="1543051"/>
            <a:ext cx="1285875" cy="114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a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4997" y="1543051"/>
            <a:ext cx="2357438" cy="113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79885" y="2745581"/>
            <a:ext cx="7589044" cy="1729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图中折痕两旁的“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有什么关系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在扎字的过程中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重合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重合</a:t>
            </a:r>
            <a:r>
              <a:rPr lang="en-US" altLang="zh-CN" i="1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设折痕所在直线为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 </a:t>
            </a:r>
            <a:r>
              <a:rPr lang="en-US" altLang="zh-CN" dirty="0"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连接点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的线段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EE'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与直线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有什么关系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连接点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与点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的线段呢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96628" y="3263504"/>
            <a:ext cx="385286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折痕两旁的“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关于折痕对称</a:t>
            </a:r>
            <a:r>
              <a:rPr lang="en-US" altLang="zh-CN" i="1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596629" y="4483894"/>
            <a:ext cx="4396075" cy="346249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EE'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和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FF' 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都能被直线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 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垂直平分</a:t>
            </a:r>
            <a:r>
              <a:rPr lang="en-US" altLang="zh-CN" i="1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zh-CN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521994" y="2471738"/>
            <a:ext cx="85367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4669631" y="2313385"/>
            <a:ext cx="55840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912519" y="1273969"/>
            <a:ext cx="202406" cy="34647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endParaRPr lang="zh-CN" altLang="en-US" dirty="0"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68028" y="2751535"/>
            <a:ext cx="6280547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与线段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A'B'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有什么关系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与线段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C'D'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呢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  <a:p>
            <a:pPr eaLnBrk="0" hangingPunct="0">
              <a:lnSpc>
                <a:spcPct val="200000"/>
              </a:lnSpc>
              <a:defRPr/>
            </a:pPr>
            <a:endParaRPr lang="en-US" altLang="zh-CN" dirty="0">
              <a:latin typeface="+mn-ea"/>
              <a:ea typeface="+mn-ea"/>
            </a:endParaRPr>
          </a:p>
          <a:p>
            <a:pPr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)∠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有什么关系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与∠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呢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?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说说你的理由</a:t>
            </a:r>
            <a:r>
              <a:rPr lang="en-US" altLang="zh-CN" i="1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endParaRPr lang="en-US" altLang="zh-CN" dirty="0">
              <a:latin typeface="+mn-ea"/>
              <a:ea typeface="+mn-ea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96628" y="4544616"/>
            <a:ext cx="2089547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,∠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lang="en-US" altLang="zh-CN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806179" y="3511153"/>
            <a:ext cx="467439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A'B'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线段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C'D'.</a:t>
            </a:r>
            <a:endParaRPr lang="zh-CN" altLang="en-US" i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073944" y="884635"/>
            <a:ext cx="6969919" cy="62269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eaLnBrk="0" hangingPunct="0"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例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lang="zh-CN" altLang="en-US" dirty="0">
                <a:latin typeface="+mn-ea"/>
                <a:ea typeface="+mn-ea"/>
              </a:rPr>
              <a:t>如图，将一张矩形纸对折，然后用笔尖扎出“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</a:t>
            </a:r>
            <a:r>
              <a:rPr lang="zh-CN" altLang="en-US" dirty="0">
                <a:latin typeface="+mn-ea"/>
                <a:ea typeface="+mn-ea"/>
              </a:rPr>
              <a:t>”这个数字，将纸打开后铺平．</a:t>
            </a:r>
            <a:endParaRPr lang="en-US" altLang="zh-CN" dirty="0">
              <a:latin typeface="+mn-ea"/>
              <a:ea typeface="+mn-ea"/>
            </a:endParaRPr>
          </a:p>
        </p:txBody>
      </p:sp>
      <p:pic>
        <p:nvPicPr>
          <p:cNvPr id="12295" name="Picture 5" descr="a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96629" y="1624013"/>
            <a:ext cx="1285875" cy="114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7" descr="a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4997" y="1624013"/>
            <a:ext cx="2357438" cy="113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818585" y="3511153"/>
            <a:ext cx="156805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对应线段相等</a:t>
            </a:r>
            <a:endParaRPr lang="zh-CN" altLang="en-US" b="1" i="1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818585" y="4544616"/>
            <a:ext cx="1568053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对应角相等</a:t>
            </a:r>
            <a:endParaRPr lang="zh-CN" altLang="en-US" b="1" i="1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155281" y="1816894"/>
            <a:ext cx="0" cy="7536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5734050" y="1820467"/>
            <a:ext cx="0" cy="7536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4269582" y="1832373"/>
            <a:ext cx="236935" cy="5584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389960" y="1853804"/>
            <a:ext cx="257175" cy="54530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70297" y="1582341"/>
            <a:ext cx="7918847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</a:rPr>
              <a:t>    在轴对称图形或两个成轴对称的图形中，对应点所连的线段被对称轴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垂直平分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13316" name="组合 17"/>
          <p:cNvGrpSpPr/>
          <p:nvPr/>
        </p:nvGrpSpPr>
        <p:grpSpPr bwMode="auto">
          <a:xfrm>
            <a:off x="683419" y="1009651"/>
            <a:ext cx="1160860" cy="410328"/>
            <a:chOff x="0" y="1"/>
            <a:chExt cx="4104456" cy="490209"/>
          </a:xfrm>
        </p:grpSpPr>
        <p:sp>
          <p:nvSpPr>
            <p:cNvPr id="13331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3332" name="文本框 19"/>
            <p:cNvSpPr>
              <a:spLocks noChangeArrowheads="1"/>
            </p:cNvSpPr>
            <p:nvPr/>
          </p:nvSpPr>
          <p:spPr bwMode="auto">
            <a:xfrm>
              <a:off x="72439" y="48978"/>
              <a:ext cx="4032017" cy="44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sym typeface="微软雅黑" panose="020B0503020204020204" pitchFamily="34" charset="-122"/>
                </a:rPr>
                <a:t>知识要点</a:t>
              </a:r>
            </a:p>
          </p:txBody>
        </p:sp>
      </p:grpSp>
      <p:sp>
        <p:nvSpPr>
          <p:cNvPr id="13317" name="矩形 112"/>
          <p:cNvSpPr>
            <a:spLocks noChangeArrowheads="1"/>
          </p:cNvSpPr>
          <p:nvPr/>
        </p:nvSpPr>
        <p:spPr bwMode="auto">
          <a:xfrm>
            <a:off x="2049067" y="1072754"/>
            <a:ext cx="2736056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</a:rPr>
              <a:t>轴对称图形的性质</a:t>
            </a:r>
          </a:p>
        </p:txBody>
      </p:sp>
      <p:grpSp>
        <p:nvGrpSpPr>
          <p:cNvPr id="13318" name="组合 18"/>
          <p:cNvGrpSpPr/>
          <p:nvPr/>
        </p:nvGrpSpPr>
        <p:grpSpPr bwMode="auto">
          <a:xfrm>
            <a:off x="5113735" y="2301479"/>
            <a:ext cx="3456890" cy="2615079"/>
            <a:chOff x="2339752" y="2996952"/>
            <a:chExt cx="3459370" cy="3487227"/>
          </a:xfrm>
        </p:grpSpPr>
        <p:sp>
          <p:nvSpPr>
            <p:cNvPr id="13322" name="正五边形 7"/>
            <p:cNvSpPr>
              <a:spLocks noChangeArrowheads="1"/>
            </p:cNvSpPr>
            <p:nvPr/>
          </p:nvSpPr>
          <p:spPr bwMode="auto">
            <a:xfrm>
              <a:off x="2843808" y="3573016"/>
              <a:ext cx="2419469" cy="2304256"/>
            </a:xfrm>
            <a:prstGeom prst="pentagon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i="1"/>
            </a:p>
          </p:txBody>
        </p:sp>
        <p:sp>
          <p:nvSpPr>
            <p:cNvPr id="13323" name="TextBox 8"/>
            <p:cNvSpPr txBox="1">
              <a:spLocks noChangeArrowheads="1"/>
            </p:cNvSpPr>
            <p:nvPr/>
          </p:nvSpPr>
          <p:spPr bwMode="auto">
            <a:xfrm>
              <a:off x="2339752" y="4221087"/>
              <a:ext cx="338797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24" name="TextBox 9"/>
            <p:cNvSpPr txBox="1">
              <a:spLocks noChangeArrowheads="1"/>
            </p:cNvSpPr>
            <p:nvPr/>
          </p:nvSpPr>
          <p:spPr bwMode="auto">
            <a:xfrm>
              <a:off x="2915816" y="5805265"/>
              <a:ext cx="338797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25" name="TextBox 10"/>
            <p:cNvSpPr txBox="1">
              <a:spLocks noChangeArrowheads="1"/>
            </p:cNvSpPr>
            <p:nvPr/>
          </p:nvSpPr>
          <p:spPr bwMode="auto">
            <a:xfrm>
              <a:off x="5349574" y="4206574"/>
              <a:ext cx="449548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A ′</a:t>
              </a:r>
            </a:p>
          </p:txBody>
        </p:sp>
        <p:sp>
          <p:nvSpPr>
            <p:cNvPr id="13326" name="TextBox 11"/>
            <p:cNvSpPr txBox="1">
              <a:spLocks noChangeArrowheads="1"/>
            </p:cNvSpPr>
            <p:nvPr/>
          </p:nvSpPr>
          <p:spPr bwMode="auto">
            <a:xfrm>
              <a:off x="4831004" y="5804675"/>
              <a:ext cx="462317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B ′</a:t>
              </a:r>
            </a:p>
          </p:txBody>
        </p:sp>
        <p:cxnSp>
          <p:nvCxnSpPr>
            <p:cNvPr id="13327" name="直接连接符 13"/>
            <p:cNvCxnSpPr>
              <a:cxnSpLocks noChangeShapeType="1"/>
            </p:cNvCxnSpPr>
            <p:nvPr/>
          </p:nvCxnSpPr>
          <p:spPr bwMode="auto">
            <a:xfrm>
              <a:off x="4053430" y="2996952"/>
              <a:ext cx="0" cy="3456384"/>
            </a:xfrm>
            <a:prstGeom prst="line">
              <a:avLst/>
            </a:prstGeom>
            <a:noFill/>
            <a:ln w="3175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8" name="TextBox 14"/>
            <p:cNvSpPr txBox="1">
              <a:spLocks noChangeArrowheads="1"/>
            </p:cNvSpPr>
            <p:nvPr/>
          </p:nvSpPr>
          <p:spPr bwMode="auto">
            <a:xfrm>
              <a:off x="4067944" y="2996952"/>
              <a:ext cx="390130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329" name="TextBox 15"/>
            <p:cNvSpPr txBox="1">
              <a:spLocks noChangeArrowheads="1"/>
            </p:cNvSpPr>
            <p:nvPr/>
          </p:nvSpPr>
          <p:spPr bwMode="auto">
            <a:xfrm>
              <a:off x="4090010" y="5991672"/>
              <a:ext cx="351630" cy="492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</a:rPr>
                <a:t>N</a:t>
              </a:r>
            </a:p>
          </p:txBody>
        </p:sp>
        <p:cxnSp>
          <p:nvCxnSpPr>
            <p:cNvPr id="13330" name="直接连接符 17"/>
            <p:cNvCxnSpPr>
              <a:cxnSpLocks noChangeShapeType="1"/>
              <a:stCxn id="13322" idx="1"/>
              <a:endCxn id="13322" idx="5"/>
            </p:cNvCxnSpPr>
            <p:nvPr/>
          </p:nvCxnSpPr>
          <p:spPr bwMode="auto">
            <a:xfrm>
              <a:off x="2843811" y="4453161"/>
              <a:ext cx="241946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703660" y="2444354"/>
            <a:ext cx="4081463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</a:rPr>
              <a:t>如图，</a:t>
            </a:r>
            <a:r>
              <a:rPr lang="en-US" altLang="zh-CN" b="1" i="1" dirty="0">
                <a:latin typeface="Times New Roman" panose="02020603050405020304" pitchFamily="18" charset="0"/>
              </a:rPr>
              <a:t>MN</a:t>
            </a:r>
            <a:r>
              <a:rPr lang="zh-CN" altLang="en-US" dirty="0">
                <a:latin typeface="微软雅黑" panose="020B0503020204020204" pitchFamily="34" charset="-122"/>
              </a:rPr>
              <a:t>为图中五边形的对称轴，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03660" y="3162300"/>
            <a:ext cx="4461272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可得线段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’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被对称轴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MN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垂直平分，</a:t>
            </a:r>
            <a:endParaRPr lang="en-US" altLang="zh-CN" sz="180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0" hangingPunct="0">
              <a:buFontTx/>
              <a:buNone/>
              <a:defRPr/>
            </a:pPr>
            <a:endParaRPr lang="en-US" altLang="zh-CN" sz="180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即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kumimoji="1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kumimoji="1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’,   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AA</a:t>
            </a:r>
            <a:r>
              <a:rPr kumimoji="1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’⊥ 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MN . 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785372" y="3363517"/>
            <a:ext cx="398859" cy="363140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1800" b="1" i="1" dirty="0">
                <a:latin typeface="Times New Roman" panose="02020603050405020304" pitchFamily="18" charset="0"/>
              </a:rPr>
              <a:t>O</a:t>
            </a:r>
            <a:endParaRPr kumimoji="1" lang="en-US" altLang="zh-CN" sz="1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1610</Words>
  <Application>Microsoft Office PowerPoint</Application>
  <PresentationFormat>全屏显示(16:9)</PresentationFormat>
  <Paragraphs>245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第五章  生活中的轴对称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2023-01-17T00:08:50Z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54A41A5DAD4F431E976586DD3A3F9FC6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