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0" r:id="rId2"/>
    <p:sldId id="322" r:id="rId3"/>
    <p:sldId id="260" r:id="rId4"/>
    <p:sldId id="308" r:id="rId5"/>
    <p:sldId id="309" r:id="rId6"/>
    <p:sldId id="310" r:id="rId7"/>
    <p:sldId id="323" r:id="rId8"/>
    <p:sldId id="324" r:id="rId9"/>
    <p:sldId id="270" r:id="rId10"/>
    <p:sldId id="311" r:id="rId11"/>
    <p:sldId id="312" r:id="rId12"/>
    <p:sldId id="286" r:id="rId13"/>
    <p:sldId id="325" r:id="rId14"/>
    <p:sldId id="326" r:id="rId15"/>
    <p:sldId id="281" r:id="rId16"/>
    <p:sldId id="314" r:id="rId17"/>
    <p:sldId id="292" r:id="rId18"/>
    <p:sldId id="306" r:id="rId19"/>
    <p:sldId id="316" r:id="rId20"/>
    <p:sldId id="317" r:id="rId21"/>
    <p:sldId id="318" r:id="rId22"/>
    <p:sldId id="295" r:id="rId23"/>
    <p:sldId id="290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6600CC"/>
    <a:srgbClr val="00CCFF"/>
    <a:srgbClr val="990099"/>
    <a:srgbClr val="FF0000"/>
    <a:srgbClr val="00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979F9-D796-4056-A6E7-FD75399A532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33394-48C6-4886-B0BB-32944EB3B5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3394-48C6-4886-B0BB-32944EB3B5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7CD9E-55B0-484D-9EE0-5E764D5FCCE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B9AD6-DA87-4E77-B730-7DC3418EEA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ED3FC-9903-4A4C-A491-7EE432E3BC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AC29D-6E3F-4431-A43A-2CF92A4306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C169F-D71B-47C8-BD8F-094716FC19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3F67B-B908-4D49-AF0E-754623C490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6081D8-0437-405D-8788-29F2086760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7A13E5-0688-4065-9A70-5D6E2DAA2B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B2B3AD-D3DC-488A-9F9D-CA04A3F7B1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2171E-EC4B-4457-9CD3-739E9FCA25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C75AB-DB8B-4FC5-8D80-2BF7F2C32D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8E00AFB2-844C-4572-9BC3-D147CA6679C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2B-1a.mp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hyperlink" Target="http://image.baidu.com/i?ct=503316480&amp;z=0&amp;tn=baiduimagedetail&amp;word=%B0%AE%BB%A4%BB%B7%BE%B3&amp;in=14083&amp;cl=2&amp;cm=1&amp;sc=0&amp;lm=-1&amp;pn=11&amp;rn=1&amp;di=1564150604&amp;ln=12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.baidu.com/i?ct=503316480&amp;z=0&amp;tn=baiduimagedetail&amp;word=%CE%FC%D1%CC%CD%BC%C6%AC&amp;in=8259&amp;cl=2&amp;cm=1&amp;sc=0&amp;lm=-1&amp;pn=119&amp;rn=1&amp;di=117036000&amp;ln=2000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hyperlink" Target="http://image.baidu.com/i?ct=503316480&amp;z=0&amp;tn=baiduimagedetail&amp;word=%B0%AE%BB%A4%BB%B7%BE%B3&amp;in=9835&amp;cl=2&amp;cm=1&amp;sc=0&amp;lm=-1&amp;pn=33&amp;rn=1&amp;di=1363496440&amp;ln=1207" TargetMode="Externa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2B-3a.mp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38142;&#25509;&#36164;&#28304;/U2T2B-3b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&#38142;&#25509;&#36164;&#28304;/U2T2B-3b.mp3" TargetMode="Externa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37%20U2-T2B-1a%20.sw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&#38142;&#25509;&#36164;&#28304;/U2T2B-1a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279424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 </a:t>
            </a:r>
            <a:r>
              <a:rPr lang="en-US" altLang="zh-C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I must ask him to give up smoking.</a:t>
            </a:r>
          </a:p>
          <a:p>
            <a:pPr algn="ctr">
              <a:buFontTx/>
              <a:buNone/>
            </a:pPr>
            <a:endParaRPr lang="en-US" altLang="zh-CN" sz="28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Section B </a:t>
            </a:r>
          </a:p>
        </p:txBody>
      </p:sp>
      <p:sp>
        <p:nvSpPr>
          <p:cNvPr id="5" name="矩形 4"/>
          <p:cNvSpPr/>
          <p:nvPr/>
        </p:nvSpPr>
        <p:spPr>
          <a:xfrm>
            <a:off x="2859800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AutoShape 4" descr="84a17a0256d291811c9583fa"/>
          <p:cNvSpPr>
            <a:spLocks noChangeArrowheads="1"/>
          </p:cNvSpPr>
          <p:nvPr/>
        </p:nvSpPr>
        <p:spPr bwMode="auto">
          <a:xfrm>
            <a:off x="179388" y="404813"/>
            <a:ext cx="684212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1c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971550" y="549275"/>
            <a:ext cx="433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99"/>
                </a:solidFill>
                <a:latin typeface="Arial Narrow" panose="020B0606020202030204" pitchFamily="34" charset="0"/>
              </a:rPr>
              <a:t>Listen again and fill in the blanks. 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8893175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333399"/>
                </a:solidFill>
                <a:latin typeface="Book Antiqua" panose="02040602050305030304" pitchFamily="18" charset="0"/>
                <a:ea typeface="DotumChe" pitchFamily="49" charset="-127"/>
              </a:rPr>
              <a:t>    Wang Junfeng is reading an ______ </a:t>
            </a:r>
            <a:r>
              <a:rPr lang="en-US" altLang="zh-CN" sz="2800" b="1">
                <a:solidFill>
                  <a:srgbClr val="333399"/>
                </a:solidFill>
              </a:rPr>
              <a:t>about</a:t>
            </a:r>
            <a:r>
              <a:rPr lang="en-US" altLang="zh-CN" b="1">
                <a:solidFill>
                  <a:srgbClr val="333399"/>
                </a:solidFill>
              </a:rPr>
              <a:t> </a:t>
            </a:r>
            <a:r>
              <a:rPr lang="en-US" altLang="zh-CN" sz="3200" b="1">
                <a:solidFill>
                  <a:srgbClr val="333399"/>
                </a:solidFill>
                <a:latin typeface="Book Antiqua" panose="02040602050305030304" pitchFamily="18" charset="0"/>
              </a:rPr>
              <a:t>smoking</a:t>
            </a:r>
            <a:r>
              <a:rPr lang="en-US" altLang="zh-CN" sz="3200">
                <a:latin typeface="Book Antiqua" panose="02040602050305030304" pitchFamily="18" charset="0"/>
              </a:rPr>
              <a:t> </a:t>
            </a:r>
            <a:r>
              <a:rPr lang="en-US" altLang="zh-CN" sz="3200" b="1">
                <a:solidFill>
                  <a:srgbClr val="333399"/>
                </a:solidFill>
                <a:latin typeface="Book Antiqua" panose="02040602050305030304" pitchFamily="18" charset="0"/>
                <a:ea typeface="DotumChe" pitchFamily="49" charset="-127"/>
              </a:rPr>
              <a:t>in the newspaper . Maria’s father ________ because he thinks smoking can help him ________. But the article says smoking is _______ for our lungs and it can even _____ cancer. Maria’s going to </a:t>
            </a:r>
            <a:r>
              <a:rPr lang="en-US" altLang="zh-CN" sz="3200" b="1">
                <a:solidFill>
                  <a:srgbClr val="FF0000"/>
                </a:solidFill>
                <a:latin typeface="Book Antiqua" panose="02040602050305030304" pitchFamily="18" charset="0"/>
                <a:ea typeface="DotumChe" pitchFamily="49" charset="-127"/>
              </a:rPr>
              <a:t>ask her father to</a:t>
            </a:r>
            <a:r>
              <a:rPr lang="en-US" altLang="zh-CN" sz="3200" b="1">
                <a:solidFill>
                  <a:srgbClr val="333399"/>
                </a:solidFill>
                <a:latin typeface="Book Antiqua" panose="02040602050305030304" pitchFamily="18" charset="0"/>
                <a:ea typeface="DotumChe" pitchFamily="49" charset="-127"/>
              </a:rPr>
              <a:t> ______ _____ smoking.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6227763" y="1341438"/>
            <a:ext cx="1382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  <a:latin typeface="Arial Narrow" panose="020B0606020202030204" pitchFamily="34" charset="0"/>
              </a:rPr>
              <a:t>article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68313" y="2420938"/>
            <a:ext cx="1427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  <a:latin typeface="Arial Narrow" panose="020B0606020202030204" pitchFamily="34" charset="0"/>
              </a:rPr>
              <a:t>smokes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1619250" y="3068638"/>
            <a:ext cx="1539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  <a:latin typeface="Arial Narrow" panose="020B0606020202030204" pitchFamily="34" charset="0"/>
              </a:rPr>
              <a:t>relax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7308850" y="3716338"/>
            <a:ext cx="1152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  <a:latin typeface="Arial Narrow" panose="020B0606020202030204" pitchFamily="34" charset="0"/>
              </a:rPr>
              <a:t>cause</a:t>
            </a: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827088" y="4724400"/>
            <a:ext cx="190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  <a:latin typeface="Arial Narrow" panose="020B0606020202030204" pitchFamily="34" charset="0"/>
              </a:rPr>
              <a:t> give      up</a:t>
            </a: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755650" y="3573463"/>
            <a:ext cx="963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  <a:latin typeface="Arial Narrow" panose="020B0606020202030204" pitchFamily="34" charset="0"/>
              </a:rPr>
              <a:t>bad</a:t>
            </a:r>
          </a:p>
        </p:txBody>
      </p:sp>
      <p:pic>
        <p:nvPicPr>
          <p:cNvPr id="123924" name="Picture 20" descr="001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47625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/>
      <p:bldP spid="123915" grpId="0"/>
      <p:bldP spid="123916" grpId="0"/>
      <p:bldP spid="123918" grpId="0"/>
      <p:bldP spid="123919" grpId="0"/>
      <p:bldP spid="1239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3671887" cy="723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rgbClr val="FF6600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Key points</a:t>
            </a:r>
            <a:endParaRPr lang="zh-CN" altLang="en-US" sz="4000" b="1" kern="10" dirty="0">
              <a:ln w="25400">
                <a:solidFill>
                  <a:srgbClr val="FF6600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1341438"/>
            <a:ext cx="6408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</a:t>
            </a:r>
            <a:r>
              <a:rPr lang="en-US" altLang="zh-CN" sz="2800" b="1" dirty="0">
                <a:solidFill>
                  <a:srgbClr val="000066"/>
                </a:solidFill>
              </a:rPr>
              <a:t>I must </a:t>
            </a:r>
            <a:r>
              <a:rPr lang="en-US" altLang="zh-CN" sz="2800" b="1" dirty="0">
                <a:solidFill>
                  <a:srgbClr val="FF0000"/>
                </a:solidFill>
              </a:rPr>
              <a:t>ask him to</a:t>
            </a:r>
            <a:r>
              <a:rPr lang="en-US" altLang="zh-CN" sz="2800" b="1" dirty="0">
                <a:solidFill>
                  <a:srgbClr val="000066"/>
                </a:solidFill>
              </a:rPr>
              <a:t> </a:t>
            </a:r>
            <a:r>
              <a:rPr lang="en-US" altLang="zh-CN" sz="2800" b="1" dirty="0">
                <a:solidFill>
                  <a:srgbClr val="990099"/>
                </a:solidFill>
              </a:rPr>
              <a:t>give up</a:t>
            </a:r>
            <a:r>
              <a:rPr lang="en-US" altLang="zh-CN" sz="2800" b="1" dirty="0">
                <a:solidFill>
                  <a:srgbClr val="000066"/>
                </a:solidFill>
              </a:rPr>
              <a:t> smoking.</a:t>
            </a:r>
          </a:p>
        </p:txBody>
      </p:sp>
      <p:sp>
        <p:nvSpPr>
          <p:cNvPr id="124934" name="AutoShape 6"/>
          <p:cNvSpPr/>
          <p:nvPr/>
        </p:nvSpPr>
        <p:spPr bwMode="auto">
          <a:xfrm>
            <a:off x="1835150" y="2133600"/>
            <a:ext cx="7092950" cy="609600"/>
          </a:xfrm>
          <a:prstGeom prst="borderCallout2">
            <a:avLst>
              <a:gd name="adj1" fmla="val 18750"/>
              <a:gd name="adj2" fmla="val -1074"/>
              <a:gd name="adj3" fmla="val 18750"/>
              <a:gd name="adj4" fmla="val -1722"/>
              <a:gd name="adj5" fmla="val -62500"/>
              <a:gd name="adj6" fmla="val -2370"/>
            </a:avLst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 ask sb. to do </a:t>
            </a:r>
            <a:r>
              <a:rPr lang="en-US" altLang="zh-CN" sz="3200" b="1" dirty="0" err="1">
                <a:solidFill>
                  <a:srgbClr val="3333FF"/>
                </a:solidFill>
                <a:latin typeface="Bookman Old Style" panose="02050604050505020204" pitchFamily="18" charset="0"/>
              </a:rPr>
              <a:t>sth</a:t>
            </a:r>
            <a:r>
              <a:rPr lang="en-US" altLang="zh-CN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. </a:t>
            </a:r>
            <a:r>
              <a:rPr lang="zh-CN" altLang="en-US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叫某人做某事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79388" y="3068638"/>
            <a:ext cx="83883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e.g. </a:t>
            </a:r>
            <a:r>
              <a:rPr lang="zh-CN" altLang="en-US" sz="2800" b="1" dirty="0">
                <a:solidFill>
                  <a:srgbClr val="000066"/>
                </a:solidFill>
                <a:sym typeface="Wingdings" panose="05000000000000000000" pitchFamily="2" charset="2"/>
              </a:rPr>
              <a:t>我妈妈叫我晚上不要外出</a:t>
            </a:r>
            <a:r>
              <a:rPr lang="zh-CN" altLang="en-US" sz="2800" b="1" dirty="0">
                <a:solidFill>
                  <a:srgbClr val="000066"/>
                </a:solidFill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</a:rPr>
              <a:t>My mother asks me not to go out at night.</a:t>
            </a:r>
          </a:p>
        </p:txBody>
      </p:sp>
      <p:sp>
        <p:nvSpPr>
          <p:cNvPr id="124936" name="AutoShape 8"/>
          <p:cNvSpPr/>
          <p:nvPr/>
        </p:nvSpPr>
        <p:spPr bwMode="auto">
          <a:xfrm>
            <a:off x="309563" y="4437063"/>
            <a:ext cx="8834437" cy="609600"/>
          </a:xfrm>
          <a:prstGeom prst="borderCallout2">
            <a:avLst>
              <a:gd name="adj1" fmla="val 18750"/>
              <a:gd name="adj2" fmla="val -861"/>
              <a:gd name="adj3" fmla="val 18750"/>
              <a:gd name="adj4" fmla="val -861"/>
              <a:gd name="adj5" fmla="val -4949"/>
              <a:gd name="adj6" fmla="val -861"/>
            </a:avLst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 give up </a:t>
            </a:r>
            <a:r>
              <a:rPr lang="en-US" altLang="zh-CN" sz="3200" b="1" dirty="0" err="1">
                <a:solidFill>
                  <a:srgbClr val="3333FF"/>
                </a:solidFill>
                <a:latin typeface="Bookman Old Style" panose="02050604050505020204" pitchFamily="18" charset="0"/>
              </a:rPr>
              <a:t>sth</a:t>
            </a:r>
            <a:r>
              <a:rPr lang="en-US" altLang="zh-CN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./doing </a:t>
            </a:r>
            <a:r>
              <a:rPr lang="en-US" altLang="zh-CN" sz="3200" b="1" dirty="0" err="1">
                <a:solidFill>
                  <a:srgbClr val="3333FF"/>
                </a:solidFill>
                <a:latin typeface="Bookman Old Style" panose="02050604050505020204" pitchFamily="18" charset="0"/>
              </a:rPr>
              <a:t>sth</a:t>
            </a:r>
            <a:r>
              <a:rPr lang="en-US" altLang="zh-CN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. </a:t>
            </a:r>
            <a:r>
              <a:rPr lang="zh-CN" altLang="en-US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放弃某事</a:t>
            </a:r>
            <a:r>
              <a:rPr lang="en-US" altLang="zh-CN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/</a:t>
            </a:r>
            <a:r>
              <a:rPr lang="zh-CN" altLang="en-US" sz="3200" b="1" dirty="0">
                <a:solidFill>
                  <a:srgbClr val="3333FF"/>
                </a:solidFill>
                <a:latin typeface="Bookman Old Style" panose="02050604050505020204" pitchFamily="18" charset="0"/>
              </a:rPr>
              <a:t>做某事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0825" y="5157788"/>
            <a:ext cx="83883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e.g. </a:t>
            </a:r>
            <a:r>
              <a:rPr lang="zh-CN" altLang="en-US" sz="2800" b="1" dirty="0">
                <a:solidFill>
                  <a:srgbClr val="000066"/>
                </a:solidFill>
                <a:sym typeface="Wingdings" panose="05000000000000000000" pitchFamily="2" charset="2"/>
              </a:rPr>
              <a:t>我不会放弃我的计划</a:t>
            </a:r>
            <a:r>
              <a:rPr lang="zh-CN" altLang="en-US" sz="2800" b="1" dirty="0">
                <a:solidFill>
                  <a:srgbClr val="000066"/>
                </a:solidFill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</a:rPr>
              <a:t>I won’t give up my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  <p:bldP spid="124935" grpId="0" build="p"/>
      <p:bldP spid="124936" grpId="0" animBg="1"/>
      <p:bldP spid="1249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7423150" cy="556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66"/>
                </a:solidFill>
              </a:rPr>
              <a:t>Maria:                </a:t>
            </a:r>
            <a:r>
              <a:rPr lang="en-US" altLang="zh-CN" sz="2400" b="1" i="1">
                <a:solidFill>
                  <a:srgbClr val="000066"/>
                </a:solidFill>
              </a:rPr>
              <a:t>What … reading ?…read in the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                    sun. 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Wang Junfeng: </a:t>
            </a:r>
            <a:r>
              <a:rPr lang="en-US" altLang="zh-CN" sz="2400" b="1" i="1">
                <a:solidFill>
                  <a:srgbClr val="000066"/>
                </a:solidFill>
              </a:rPr>
              <a:t>… an article about </a:t>
            </a:r>
            <a:r>
              <a:rPr lang="en-US" altLang="zh-CN" sz="2400" b="1" i="1">
                <a:solidFill>
                  <a:srgbClr val="FF0000"/>
                </a:solidFill>
              </a:rPr>
              <a:t>smoking </a:t>
            </a:r>
            <a:r>
              <a:rPr lang="en-US" altLang="zh-CN" sz="2400" b="1" i="1">
                <a:solidFill>
                  <a:srgbClr val="000066"/>
                </a:solidFill>
              </a:rPr>
              <a:t>in the 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                    newspaper.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                    Does …smoke … ?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Maria:</a:t>
            </a:r>
            <a:r>
              <a:rPr lang="en-US" altLang="zh-CN" sz="2400" b="1" i="1">
                <a:solidFill>
                  <a:srgbClr val="000066"/>
                </a:solidFill>
              </a:rPr>
              <a:t>                Yes …  smoking … help…</a:t>
            </a:r>
            <a:r>
              <a:rPr lang="en-US" altLang="zh-CN" sz="2400" b="1" i="1">
                <a:solidFill>
                  <a:srgbClr val="FF0000"/>
                </a:solidFill>
              </a:rPr>
              <a:t>relax</a:t>
            </a:r>
            <a:r>
              <a:rPr lang="en-US" altLang="zh-CN" sz="2400" b="1" i="1">
                <a:solidFill>
                  <a:srgbClr val="000066"/>
                </a:solidFill>
              </a:rPr>
              <a:t>.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Wang Junfeng</a:t>
            </a:r>
            <a:r>
              <a:rPr lang="en-US" altLang="zh-CN" sz="2400" b="1" i="1">
                <a:solidFill>
                  <a:srgbClr val="000066"/>
                </a:solidFill>
              </a:rPr>
              <a:t>: …smoking … </a:t>
            </a:r>
            <a:r>
              <a:rPr lang="en-US" altLang="zh-CN" sz="2400" b="1" i="1">
                <a:solidFill>
                  <a:srgbClr val="FF0000"/>
                </a:solidFill>
              </a:rPr>
              <a:t>bad for</a:t>
            </a:r>
            <a:r>
              <a:rPr lang="en-US" altLang="zh-CN" sz="2400" b="1" i="1">
                <a:solidFill>
                  <a:srgbClr val="000066"/>
                </a:solidFill>
              </a:rPr>
              <a:t> …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Maria:</a:t>
            </a:r>
            <a:r>
              <a:rPr lang="en-US" altLang="zh-CN" sz="2400" b="1" i="1">
                <a:solidFill>
                  <a:srgbClr val="000066"/>
                </a:solidFill>
              </a:rPr>
              <a:t>                 … teeth … yellow and … </a:t>
            </a:r>
            <a:r>
              <a:rPr lang="en-US" altLang="zh-CN" sz="2400" b="1" i="1">
                <a:solidFill>
                  <a:srgbClr val="FF0000"/>
                </a:solidFill>
              </a:rPr>
              <a:t>coughs</a:t>
            </a:r>
            <a:r>
              <a:rPr lang="en-US" altLang="zh-CN" sz="2400" b="1">
                <a:solidFill>
                  <a:srgbClr val="000066"/>
                </a:solidFill>
              </a:rPr>
              <a:t>.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Wang Junfeng: </a:t>
            </a:r>
            <a:r>
              <a:rPr lang="en-US" altLang="zh-CN" sz="2400" b="1" i="1">
                <a:solidFill>
                  <a:srgbClr val="000066"/>
                </a:solidFill>
              </a:rPr>
              <a:t>…too bad …the article says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                    smoking …our lungs …</a:t>
            </a:r>
            <a:endParaRPr lang="en-US" altLang="zh-CN" sz="2400" b="1">
              <a:solidFill>
                <a:srgbClr val="000066"/>
              </a:solidFill>
            </a:endParaRPr>
          </a:p>
          <a:p>
            <a:r>
              <a:rPr lang="en-US" altLang="zh-CN" sz="2400" b="1">
                <a:solidFill>
                  <a:srgbClr val="000066"/>
                </a:solidFill>
              </a:rPr>
              <a:t>                           </a:t>
            </a:r>
            <a:r>
              <a:rPr lang="en-US" altLang="zh-CN" sz="2400" b="1" i="1">
                <a:solidFill>
                  <a:srgbClr val="FF0000"/>
                </a:solidFill>
              </a:rPr>
              <a:t>cause cancer</a:t>
            </a:r>
            <a:r>
              <a:rPr lang="en-US" altLang="zh-CN" sz="2400" b="1" i="1">
                <a:solidFill>
                  <a:srgbClr val="000066"/>
                </a:solidFill>
              </a:rPr>
              <a:t>.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Maria:</a:t>
            </a:r>
            <a:r>
              <a:rPr lang="en-US" altLang="zh-CN" sz="2400" b="1" i="1">
                <a:solidFill>
                  <a:srgbClr val="000066"/>
                </a:solidFill>
              </a:rPr>
              <a:t>                … How … ! I … ask … 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                    </a:t>
            </a:r>
            <a:r>
              <a:rPr lang="en-US" altLang="zh-CN" sz="2400" b="1" i="1">
                <a:solidFill>
                  <a:srgbClr val="FF0000"/>
                </a:solidFill>
              </a:rPr>
              <a:t>give up smoking</a:t>
            </a:r>
            <a:r>
              <a:rPr lang="en-US" altLang="zh-CN" sz="2400" b="1" i="1">
                <a:solidFill>
                  <a:srgbClr val="000066"/>
                </a:solidFill>
              </a:rPr>
              <a:t>. May I borrow … 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                    show… father?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Wang Junfeng: Sure.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024187" cy="692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PMingLiU"/>
                <a:ea typeface="PMingLiU"/>
              </a:rPr>
              <a:t>Retell 1a</a:t>
            </a:r>
            <a:endParaRPr lang="zh-CN" altLang="en-US" sz="4000" b="1" kern="10" spc="-40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 descr="84a17a0256d291811c9583fa"/>
          <p:cNvSpPr>
            <a:spLocks noChangeArrowheads="1"/>
          </p:cNvSpPr>
          <p:nvPr/>
        </p:nvSpPr>
        <p:spPr bwMode="auto">
          <a:xfrm>
            <a:off x="250825" y="476250"/>
            <a:ext cx="684213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2a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971550" y="404813"/>
            <a:ext cx="8172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333399"/>
                </a:solidFill>
                <a:latin typeface="Arial Narrow" panose="020B0606020202030204" pitchFamily="34" charset="0"/>
              </a:rPr>
              <a:t>Look at the pictures and choose the correct sentence to complete each description.  </a:t>
            </a:r>
          </a:p>
        </p:txBody>
      </p:sp>
      <p:pic>
        <p:nvPicPr>
          <p:cNvPr id="143364" name="Picture 4" descr="11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484313"/>
            <a:ext cx="2201862" cy="2640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987675" y="1484313"/>
            <a:ext cx="5688013" cy="2286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Breakfast gives you energy for the morning.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______________________________________________________</a:t>
            </a:r>
          </a:p>
        </p:txBody>
      </p:sp>
      <p:pic>
        <p:nvPicPr>
          <p:cNvPr id="143366" name="Picture 6" descr="8-p36-2a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4149725"/>
            <a:ext cx="2657475" cy="2374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79388" y="4581525"/>
            <a:ext cx="5688012" cy="13112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It’s necessary for your health.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3059113" y="2708275"/>
            <a:ext cx="5689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i="1">
                <a:solidFill>
                  <a:srgbClr val="FF0000"/>
                </a:solidFill>
              </a:rPr>
              <a:t> a. Going to school without breakfast is bad for your health.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79388" y="4508500"/>
            <a:ext cx="568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i="1">
                <a:solidFill>
                  <a:srgbClr val="FF0000"/>
                </a:solidFill>
              </a:rPr>
              <a:t>c. Walking is good exercise.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/>
      <p:bldP spid="143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8-p36-2a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3860800"/>
            <a:ext cx="3348038" cy="2479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 descr="8-p36-2a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412875"/>
            <a:ext cx="1800225" cy="2533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AutoShape 4" descr="84a17a0256d291811c9583fa"/>
          <p:cNvSpPr>
            <a:spLocks noChangeArrowheads="1"/>
          </p:cNvSpPr>
          <p:nvPr/>
        </p:nvSpPr>
        <p:spPr bwMode="auto">
          <a:xfrm>
            <a:off x="250825" y="476250"/>
            <a:ext cx="684213" cy="647700"/>
          </a:xfrm>
          <a:prstGeom prst="flowChartInternalStorag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28575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2a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971550" y="404813"/>
            <a:ext cx="8172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333399"/>
                </a:solidFill>
                <a:latin typeface="Arial Narrow" panose="020B0606020202030204" pitchFamily="34" charset="0"/>
              </a:rPr>
              <a:t>Look at the pictures and choose the correct sentence to complete each description.  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987675" y="1341438"/>
            <a:ext cx="5832475" cy="1798637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Water is good for your health.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______________________________________________________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0" y="4221163"/>
            <a:ext cx="5329238" cy="2286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__________________________________________________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Book Antiqua" panose="02040602050305030304" pitchFamily="18" charset="0"/>
              </a:rPr>
              <a:t>It will keep you active during the day.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3059113" y="2060575"/>
            <a:ext cx="568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i="1">
                <a:solidFill>
                  <a:srgbClr val="FF0000"/>
                </a:solidFill>
              </a:rPr>
              <a:t>d. Drink </a:t>
            </a:r>
            <a:r>
              <a:rPr lang="en-US" altLang="zh-CN" sz="2800" b="1" i="1">
                <a:solidFill>
                  <a:srgbClr val="6600CC"/>
                </a:solidFill>
              </a:rPr>
              <a:t>enough</a:t>
            </a:r>
            <a:r>
              <a:rPr lang="en-US" altLang="zh-CN" sz="2800" b="1" i="1">
                <a:solidFill>
                  <a:srgbClr val="FF0000"/>
                </a:solidFill>
              </a:rPr>
              <a:t> water every day.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4221163"/>
            <a:ext cx="5689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i="1">
                <a:solidFill>
                  <a:srgbClr val="FF0000"/>
                </a:solidFill>
              </a:rPr>
              <a:t>b. Go to bed early and get up early.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/>
      <p:bldP spid="144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2250" y="836613"/>
            <a:ext cx="8921750" cy="564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enough    </a:t>
            </a:r>
            <a:r>
              <a:rPr lang="en-US" altLang="en-US" sz="2800" b="1" dirty="0">
                <a:latin typeface="Comic Sans MS" panose="030F0702030302020204" pitchFamily="66" charset="0"/>
              </a:rPr>
              <a:t>①</a:t>
            </a:r>
            <a:r>
              <a:rPr lang="en-US" altLang="zh-CN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2800" b="1" i="1" dirty="0">
                <a:latin typeface="Comic Sans MS" panose="030F0702030302020204" pitchFamily="66" charset="0"/>
              </a:rPr>
              <a:t>adj.</a:t>
            </a: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en-US" sz="2800" b="1" dirty="0">
                <a:latin typeface="Comic Sans MS" panose="030F0702030302020204" pitchFamily="66" charset="0"/>
              </a:rPr>
              <a:t>足够的，既可以放在名词之前，</a:t>
            </a:r>
          </a:p>
          <a:p>
            <a:r>
              <a:rPr lang="zh-CN" altLang="en-US" sz="2800" b="1" dirty="0">
                <a:latin typeface="Comic Sans MS" panose="030F0702030302020204" pitchFamily="66" charset="0"/>
              </a:rPr>
              <a:t> 也可以放在名词之后。</a:t>
            </a:r>
          </a:p>
          <a:p>
            <a:endParaRPr lang="zh-CN" altLang="en-US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</a:rPr>
              <a:t>e.g. Do you have </a:t>
            </a:r>
            <a:r>
              <a:rPr lang="en-US" altLang="zh-CN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enough money/money enough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        </a:t>
            </a:r>
            <a:r>
              <a:rPr lang="en-US" altLang="zh-CN" sz="2800" b="1" dirty="0">
                <a:latin typeface="Garamond" panose="02020404030301010803" pitchFamily="18" charset="0"/>
              </a:rPr>
              <a:t>to buy it?</a:t>
            </a:r>
          </a:p>
          <a:p>
            <a:endParaRPr lang="en-US" altLang="zh-CN" sz="2800" b="1" dirty="0">
              <a:latin typeface="Garamond" panose="02020404030301010803" pitchFamily="18" charset="0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</a:rPr>
              <a:t>        There are </a:t>
            </a:r>
            <a:r>
              <a:rPr lang="en-US" altLang="zh-CN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enough people / people enough</a:t>
            </a:r>
            <a:r>
              <a:rPr lang="en-US" altLang="zh-CN" sz="2800" b="1" dirty="0">
                <a:latin typeface="Garamond" panose="02020404030301010803" pitchFamily="18" charset="0"/>
              </a:rPr>
              <a:t> </a:t>
            </a:r>
          </a:p>
          <a:p>
            <a:r>
              <a:rPr lang="en-US" altLang="zh-CN" sz="2800" b="1" dirty="0">
                <a:latin typeface="Garamond" panose="02020404030301010803" pitchFamily="18" charset="0"/>
              </a:rPr>
              <a:t>         to do the work.</a:t>
            </a:r>
          </a:p>
          <a:p>
            <a:endParaRPr lang="en-US" altLang="zh-CN" sz="2800" b="1" dirty="0">
              <a:latin typeface="Garamond" panose="02020404030301010803" pitchFamily="18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       ②</a:t>
            </a:r>
            <a:r>
              <a:rPr lang="en-US" altLang="zh-CN" sz="2800" b="1" i="1" dirty="0">
                <a:latin typeface="Comic Sans MS" panose="030F0702030302020204" pitchFamily="66" charset="0"/>
              </a:rPr>
              <a:t>adv.</a:t>
            </a: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en-US" sz="2800" b="1" dirty="0">
                <a:latin typeface="Comic Sans MS" panose="030F0702030302020204" pitchFamily="66" charset="0"/>
              </a:rPr>
              <a:t>足够地 ，放在形容词或副词之后。</a:t>
            </a:r>
          </a:p>
          <a:p>
            <a:endParaRPr lang="zh-CN" altLang="en-US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</a:rPr>
              <a:t>e.g. It’s </a:t>
            </a:r>
            <a:r>
              <a:rPr lang="en-US" altLang="zh-CN" sz="2800" b="1" dirty="0">
                <a:solidFill>
                  <a:srgbClr val="FF3300"/>
                </a:solidFill>
                <a:latin typeface="Garamond" panose="02020404030301010803" pitchFamily="18" charset="0"/>
              </a:rPr>
              <a:t>good enough</a:t>
            </a:r>
            <a:r>
              <a:rPr lang="en-US" altLang="zh-CN" sz="2800" b="1" dirty="0">
                <a:latin typeface="Garamond" panose="02020404030301010803" pitchFamily="18" charset="0"/>
              </a:rPr>
              <a:t>, I think.</a:t>
            </a:r>
          </a:p>
          <a:p>
            <a:r>
              <a:rPr lang="en-US" altLang="zh-CN" sz="2800" b="1" dirty="0">
                <a:latin typeface="Garamond" panose="02020404030301010803" pitchFamily="18" charset="0"/>
              </a:rPr>
              <a:t>        If you get  up </a:t>
            </a:r>
            <a:r>
              <a:rPr lang="en-US" altLang="zh-CN" sz="2800" b="1" dirty="0">
                <a:solidFill>
                  <a:srgbClr val="FF3300"/>
                </a:solidFill>
                <a:latin typeface="Garamond" panose="02020404030301010803" pitchFamily="18" charset="0"/>
              </a:rPr>
              <a:t>early enough</a:t>
            </a:r>
            <a:r>
              <a:rPr lang="en-US" altLang="zh-CN" sz="2800" b="1" dirty="0">
                <a:latin typeface="Garamond" panose="02020404030301010803" pitchFamily="18" charset="0"/>
              </a:rPr>
              <a:t>, you will catch the bus.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384550" cy="723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6600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Key point</a:t>
            </a:r>
            <a:endParaRPr lang="zh-CN" altLang="en-US" sz="4000" b="1" kern="10">
              <a:ln w="25400">
                <a:solidFill>
                  <a:srgbClr val="FF6600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AutoShape 4" descr="84a17a0256d291811c9583fa"/>
          <p:cNvSpPr>
            <a:spLocks noChangeArrowheads="1"/>
          </p:cNvSpPr>
          <p:nvPr/>
        </p:nvSpPr>
        <p:spPr bwMode="auto">
          <a:xfrm>
            <a:off x="250825" y="476250"/>
            <a:ext cx="684213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2b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971550" y="549275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333399"/>
                </a:solidFill>
                <a:latin typeface="Arial Narrow" panose="020B0606020202030204" pitchFamily="34" charset="0"/>
              </a:rPr>
              <a:t>Read 2a and mark H (Healthy) or U (Unhealthy). 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23850" y="1341438"/>
            <a:ext cx="8496300" cy="492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Li Hua often goes to school without breakfast.                                        (       )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Zhang Ming usually takes a walk after the meal.                                               (       )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Wang Peng gets up at 10 o’clock on weekends.                                         (      )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Hu Fei always studies late in the night.(      )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Mr. Smith drinks enough water every day.     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                                                             (      )</a:t>
            </a:r>
          </a:p>
        </p:txBody>
      </p:sp>
      <p:sp>
        <p:nvSpPr>
          <p:cNvPr id="126984" name="WordArt 8"/>
          <p:cNvSpPr>
            <a:spLocks noChangeArrowheads="1" noChangeShapeType="1" noTextEdit="1"/>
          </p:cNvSpPr>
          <p:nvPr/>
        </p:nvSpPr>
        <p:spPr bwMode="auto">
          <a:xfrm>
            <a:off x="7451725" y="1989138"/>
            <a:ext cx="390525" cy="541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5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MingLiU"/>
                <a:ea typeface="PMingLiU"/>
              </a:rPr>
              <a:t>U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126985" name="WordArt 9"/>
          <p:cNvSpPr>
            <a:spLocks noChangeArrowheads="1" noChangeShapeType="1" noTextEdit="1"/>
          </p:cNvSpPr>
          <p:nvPr/>
        </p:nvSpPr>
        <p:spPr bwMode="auto">
          <a:xfrm>
            <a:off x="7235825" y="3068638"/>
            <a:ext cx="390525" cy="541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5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MingLiU"/>
                <a:ea typeface="PMingLiU"/>
              </a:rPr>
              <a:t>H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126986" name="WordArt 10"/>
          <p:cNvSpPr>
            <a:spLocks noChangeArrowheads="1" noChangeShapeType="1" noTextEdit="1"/>
          </p:cNvSpPr>
          <p:nvPr/>
        </p:nvSpPr>
        <p:spPr bwMode="auto">
          <a:xfrm>
            <a:off x="7451725" y="4076700"/>
            <a:ext cx="390525" cy="541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5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MingLiU"/>
                <a:ea typeface="PMingLiU"/>
              </a:rPr>
              <a:t>U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126987" name="WordArt 11"/>
          <p:cNvSpPr>
            <a:spLocks noChangeArrowheads="1" noChangeShapeType="1" noTextEdit="1"/>
          </p:cNvSpPr>
          <p:nvPr/>
        </p:nvSpPr>
        <p:spPr bwMode="auto">
          <a:xfrm>
            <a:off x="7956550" y="4724400"/>
            <a:ext cx="390525" cy="541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5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MingLiU"/>
                <a:ea typeface="PMingLiU"/>
              </a:rPr>
              <a:t>U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126988" name="WordArt 12"/>
          <p:cNvSpPr>
            <a:spLocks noChangeArrowheads="1" noChangeShapeType="1" noTextEdit="1"/>
          </p:cNvSpPr>
          <p:nvPr/>
        </p:nvSpPr>
        <p:spPr bwMode="auto">
          <a:xfrm>
            <a:off x="7667625" y="5734050"/>
            <a:ext cx="390525" cy="541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5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MingLiU"/>
                <a:ea typeface="PMingLiU"/>
              </a:rPr>
              <a:t>H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5" grpId="0" animBg="1"/>
      <p:bldP spid="126986" grpId="0" animBg="1"/>
      <p:bldP spid="126987" grpId="0" animBg="1"/>
      <p:bldP spid="1269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247900" y="10731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0" y="1268413"/>
            <a:ext cx="8161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/>
              <a:t>Look at the pictures. Work in pairs and talk about what we should </a:t>
            </a:r>
          </a:p>
          <a:p>
            <a:r>
              <a:rPr lang="en-US" altLang="zh-CN" sz="2000" b="1" dirty="0"/>
              <a:t>do to keep healthy habits, using </a:t>
            </a:r>
            <a:r>
              <a:rPr lang="en-US" altLang="zh-CN" sz="2000" b="1" i="1" dirty="0">
                <a:solidFill>
                  <a:srgbClr val="0000FF"/>
                </a:solidFill>
              </a:rPr>
              <a:t>must, mustn’t, should, shouldn’t,</a:t>
            </a:r>
          </a:p>
          <a:p>
            <a:r>
              <a:rPr lang="en-US" altLang="zh-CN" sz="2000" b="1" i="1" dirty="0">
                <a:solidFill>
                  <a:srgbClr val="0000FF"/>
                </a:solidFill>
              </a:rPr>
              <a:t>had  better, had better not or don’t</a:t>
            </a:r>
            <a:r>
              <a:rPr lang="en-US" altLang="zh-CN" sz="2000" b="1" i="1" dirty="0"/>
              <a:t>.</a:t>
            </a:r>
          </a:p>
        </p:txBody>
      </p:sp>
      <p:pic>
        <p:nvPicPr>
          <p:cNvPr id="46092" name="Picture 12" descr="u=3685488768,2346586099&amp;fm=0&amp;gp=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92375"/>
            <a:ext cx="1800225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195513" y="2349500"/>
            <a:ext cx="55102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 err="1"/>
              <a:t>Eg</a:t>
            </a:r>
            <a:r>
              <a:rPr lang="en-US" altLang="zh-CN" sz="2400" b="1" i="1" dirty="0"/>
              <a:t>: Don’t walk on the </a:t>
            </a:r>
            <a:r>
              <a:rPr lang="en-US" altLang="zh-CN" sz="2400" b="1" i="1" dirty="0">
                <a:solidFill>
                  <a:srgbClr val="0000FF"/>
                </a:solidFill>
              </a:rPr>
              <a:t>lawn ( </a:t>
            </a:r>
            <a:r>
              <a:rPr lang="zh-CN" altLang="en-US" sz="2400" b="1" i="1" dirty="0">
                <a:solidFill>
                  <a:srgbClr val="0000FF"/>
                </a:solidFill>
              </a:rPr>
              <a:t>草坪  </a:t>
            </a:r>
            <a:r>
              <a:rPr lang="en-US" altLang="zh-CN" sz="2400" b="1" i="1" dirty="0">
                <a:solidFill>
                  <a:srgbClr val="0000FF"/>
                </a:solidFill>
              </a:rPr>
              <a:t>)</a:t>
            </a:r>
            <a:r>
              <a:rPr lang="en-US" altLang="zh-CN" sz="2400" b="1" i="1" dirty="0"/>
              <a:t>.</a:t>
            </a:r>
          </a:p>
          <a:p>
            <a:r>
              <a:rPr lang="en-US" altLang="zh-CN" sz="2400" b="1" i="1" dirty="0"/>
              <a:t>      You should take care of the lawn.</a:t>
            </a:r>
          </a:p>
          <a:p>
            <a:r>
              <a:rPr lang="en-US" altLang="zh-CN" sz="2400" b="1" i="1" dirty="0"/>
              <a:t>       …</a:t>
            </a:r>
          </a:p>
        </p:txBody>
      </p:sp>
      <p:pic>
        <p:nvPicPr>
          <p:cNvPr id="46097" name="Picture 17" descr="u=4258377277,536029327&amp;fm=0&amp;gp=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5445125"/>
            <a:ext cx="180022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9" name="Picture 19" descr="u=2287840317,4064453008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5445125"/>
            <a:ext cx="1800225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688" y="5445125"/>
            <a:ext cx="2087562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1" name="Picture 21" descr="u=859982142,190042850&amp;fm=3&amp;gp=4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688" y="4076700"/>
            <a:ext cx="208597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2" name="Picture 22" descr="{3EE968E0-5E0E-4DE7-8BB5-19A8627D9FD5}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850" y="3933825"/>
            <a:ext cx="18002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Picture 23" descr="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35375" y="3573463"/>
            <a:ext cx="1957388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WordArt 25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2881312" cy="723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chemeClr val="tx2"/>
                  </a:solidFill>
                  <a:round/>
                </a:ln>
                <a:blipFill dpi="0" rotWithShape="0">
                  <a:blip r:embed="rId1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Practice</a:t>
            </a:r>
            <a:endParaRPr lang="zh-CN" altLang="en-US" sz="4000" b="1" kern="10" dirty="0">
              <a:ln w="25400">
                <a:solidFill>
                  <a:schemeClr val="tx2"/>
                </a:solidFill>
                <a:round/>
              </a:ln>
              <a:blipFill dpi="0" rotWithShape="0">
                <a:blip r:embed="rId1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6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73088" y="1220788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Make a survey to find out your classmates’ bad habits and then give some advice to them.</a:t>
            </a:r>
          </a:p>
        </p:txBody>
      </p:sp>
      <p:graphicFrame>
        <p:nvGraphicFramePr>
          <p:cNvPr id="108551" name="Group 7"/>
          <p:cNvGraphicFramePr>
            <a:graphicFrameLocks noGrp="1"/>
          </p:cNvGraphicFramePr>
          <p:nvPr/>
        </p:nvGraphicFramePr>
        <p:xfrm>
          <a:off x="755650" y="2349500"/>
          <a:ext cx="7848600" cy="4175126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Bad habit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Advice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574" name="WordArt 30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2881312" cy="723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chemeClr val="tx2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Task</a:t>
            </a:r>
            <a:endParaRPr lang="zh-CN" altLang="en-US" sz="4000" b="1" kern="10">
              <a:ln w="25400">
                <a:solidFill>
                  <a:schemeClr val="tx2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7559675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 Narrow" panose="020B0606020202030204" pitchFamily="34" charset="0"/>
              </a:rPr>
              <a:t>Read the pairs of words and pay attention to the difference among </a:t>
            </a:r>
            <a:r>
              <a:rPr lang="en-US" altLang="zh-CN" sz="2800" b="1">
                <a:solidFill>
                  <a:srgbClr val="6600CC"/>
                </a:solidFill>
                <a:latin typeface="Arial Narrow" panose="020B0606020202030204" pitchFamily="34" charset="0"/>
              </a:rPr>
              <a:t>/ </a:t>
            </a:r>
            <a:r>
              <a:rPr lang="en-US" altLang="en-US" sz="2800" b="1" i="1">
                <a:solidFill>
                  <a:srgbClr val="6600CC"/>
                </a:solidFill>
                <a:latin typeface="Times New Roman" panose="02020603050405020304" pitchFamily="18" charset="0"/>
              </a:rPr>
              <a:t>ʌ</a:t>
            </a:r>
            <a:r>
              <a:rPr lang="en-US" altLang="zh-CN" sz="2800" b="1" i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6600CC"/>
                </a:solidFill>
                <a:latin typeface="Arial Narrow" panose="020B0606020202030204" pitchFamily="34" charset="0"/>
              </a:rPr>
              <a:t>/, / </a:t>
            </a:r>
            <a:r>
              <a:rPr lang="en-US" altLang="zh-CN" sz="2800" b="1" i="1">
                <a:solidFill>
                  <a:srgbClr val="6600CC"/>
                </a:solidFill>
                <a:latin typeface="Times New Roman" panose="02020603050405020304" pitchFamily="18" charset="0"/>
              </a:rPr>
              <a:t>a: </a:t>
            </a:r>
            <a:r>
              <a:rPr lang="en-US" altLang="zh-CN" sz="2800" b="1">
                <a:solidFill>
                  <a:srgbClr val="6600CC"/>
                </a:solidFill>
                <a:latin typeface="Arial Narrow" panose="020B0606020202030204" pitchFamily="34" charset="0"/>
              </a:rPr>
              <a:t>/</a:t>
            </a:r>
            <a:r>
              <a:rPr lang="en-US" altLang="zh-CN" sz="2800" b="1">
                <a:solidFill>
                  <a:schemeClr val="accent2"/>
                </a:solidFill>
                <a:latin typeface="Arial Narrow" panose="020B0606020202030204" pitchFamily="34" charset="0"/>
              </a:rPr>
              <a:t> and </a:t>
            </a:r>
            <a:r>
              <a:rPr lang="en-US" altLang="zh-CN" sz="2800" b="1">
                <a:solidFill>
                  <a:srgbClr val="6600CC"/>
                </a:solidFill>
                <a:latin typeface="Arial Narrow" panose="020B0606020202030204" pitchFamily="34" charset="0"/>
              </a:rPr>
              <a:t>/ </a:t>
            </a:r>
            <a:r>
              <a:rPr lang="en-US" altLang="zh-CN" sz="2400" b="1" i="1">
                <a:solidFill>
                  <a:srgbClr val="6600CC"/>
                </a:solidFill>
                <a:latin typeface="YinBiao" pitchFamily="2" charset="0"/>
              </a:rPr>
              <a:t>D</a:t>
            </a:r>
            <a:r>
              <a:rPr lang="en-US" altLang="zh-CN" sz="2800" b="1" i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6600CC"/>
                </a:solidFill>
                <a:latin typeface="Arial Narrow" panose="020B0606020202030204" pitchFamily="34" charset="0"/>
              </a:rPr>
              <a:t>/. </a:t>
            </a:r>
            <a:r>
              <a:rPr lang="en-US" altLang="zh-CN" sz="2800" b="1">
                <a:solidFill>
                  <a:srgbClr val="333399"/>
                </a:solidFill>
                <a:latin typeface="Arial Narrow" panose="020B0606020202030204" pitchFamily="34" charset="0"/>
              </a:rPr>
              <a:t>Then think of more words for each group.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50825" y="2063750"/>
            <a:ext cx="2222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ʌ</a:t>
            </a: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 /-- / </a:t>
            </a:r>
            <a:r>
              <a:rPr lang="en-US" altLang="zh-CN" sz="3200" b="1" i="1">
                <a:solidFill>
                  <a:srgbClr val="6600CC"/>
                </a:solidFill>
                <a:latin typeface="YinBiao" pitchFamily="2" charset="0"/>
              </a:rPr>
              <a:t>ɑː</a:t>
            </a: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/ 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116013" y="2852738"/>
            <a:ext cx="728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</a:rPr>
              <a:t> f</a:t>
            </a:r>
            <a:r>
              <a:rPr lang="en-US" altLang="zh-CN" sz="2800" b="1" u="sng">
                <a:solidFill>
                  <a:srgbClr val="3333FF"/>
                </a:solidFill>
              </a:rPr>
              <a:t>u</a:t>
            </a:r>
            <a:r>
              <a:rPr lang="en-US" altLang="zh-CN" sz="2800" b="1">
                <a:solidFill>
                  <a:srgbClr val="3333FF"/>
                </a:solidFill>
              </a:rPr>
              <a:t>n --- f</a:t>
            </a:r>
            <a:r>
              <a:rPr lang="en-US" altLang="zh-CN" sz="2800" b="1" u="sng">
                <a:solidFill>
                  <a:srgbClr val="3333FF"/>
                </a:solidFill>
              </a:rPr>
              <a:t>ar</a:t>
            </a:r>
            <a:r>
              <a:rPr lang="en-US" altLang="zh-CN" sz="2800" b="1">
                <a:solidFill>
                  <a:srgbClr val="3333FF"/>
                </a:solidFill>
              </a:rPr>
              <a:t>m     c</a:t>
            </a:r>
            <a:r>
              <a:rPr lang="en-US" altLang="zh-CN" sz="2800" b="1" u="sng">
                <a:solidFill>
                  <a:srgbClr val="3333FF"/>
                </a:solidFill>
              </a:rPr>
              <a:t>u</a:t>
            </a:r>
            <a:r>
              <a:rPr lang="en-US" altLang="zh-CN" sz="2800" b="1">
                <a:solidFill>
                  <a:srgbClr val="3333FF"/>
                </a:solidFill>
              </a:rPr>
              <a:t>t --- c</a:t>
            </a:r>
            <a:r>
              <a:rPr lang="en-US" altLang="zh-CN" sz="2800" b="1" u="sng">
                <a:solidFill>
                  <a:srgbClr val="3333FF"/>
                </a:solidFill>
              </a:rPr>
              <a:t>ar</a:t>
            </a:r>
            <a:r>
              <a:rPr lang="en-US" altLang="zh-CN" sz="2800" b="1">
                <a:solidFill>
                  <a:srgbClr val="3333FF"/>
                </a:solidFill>
              </a:rPr>
              <a:t>d    c</a:t>
            </a:r>
            <a:r>
              <a:rPr lang="en-US" altLang="zh-CN" sz="2800" b="1" u="sng">
                <a:solidFill>
                  <a:srgbClr val="3333FF"/>
                </a:solidFill>
              </a:rPr>
              <a:t>o</a:t>
            </a:r>
            <a:r>
              <a:rPr lang="en-US" altLang="zh-CN" sz="2800" b="1">
                <a:solidFill>
                  <a:srgbClr val="3333FF"/>
                </a:solidFill>
              </a:rPr>
              <a:t>me --- c</a:t>
            </a:r>
            <a:r>
              <a:rPr lang="en-US" altLang="zh-CN" sz="2800" b="1" u="sng">
                <a:solidFill>
                  <a:srgbClr val="3333FF"/>
                </a:solidFill>
              </a:rPr>
              <a:t>al</a:t>
            </a:r>
            <a:r>
              <a:rPr lang="en-US" altLang="zh-CN" sz="2800" b="1">
                <a:solidFill>
                  <a:srgbClr val="3333FF"/>
                </a:solidFill>
              </a:rPr>
              <a:t>m </a:t>
            </a:r>
          </a:p>
        </p:txBody>
      </p:sp>
      <p:sp>
        <p:nvSpPr>
          <p:cNvPr id="129030" name="AutoShape 6" descr="1"/>
          <p:cNvSpPr>
            <a:spLocks noChangeArrowheads="1"/>
          </p:cNvSpPr>
          <p:nvPr/>
        </p:nvSpPr>
        <p:spPr bwMode="auto">
          <a:xfrm>
            <a:off x="250825" y="404813"/>
            <a:ext cx="792163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Tahoma" panose="020B0604030504040204" pitchFamily="34" charset="0"/>
              </a:rPr>
              <a:t>3a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79388" y="3790950"/>
            <a:ext cx="24257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ʌ</a:t>
            </a: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 /-- / </a:t>
            </a:r>
            <a:r>
              <a:rPr lang="en-US" altLang="zh-CN" sz="3200" b="1" i="1">
                <a:solidFill>
                  <a:srgbClr val="6600CC"/>
                </a:solidFill>
                <a:latin typeface="YinBiao" pitchFamily="2" charset="0"/>
              </a:rPr>
              <a:t>ɒ</a:t>
            </a: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>
                <a:solidFill>
                  <a:srgbClr val="6600CC"/>
                </a:solidFill>
                <a:latin typeface="YinBiao" pitchFamily="2" charset="0"/>
              </a:rPr>
              <a:t>ː</a:t>
            </a:r>
            <a:r>
              <a:rPr lang="en-US" altLang="zh-CN" sz="3200" b="1" i="1">
                <a:solidFill>
                  <a:srgbClr val="6600CC"/>
                </a:solidFill>
                <a:latin typeface="Times New Roman" panose="02020603050405020304" pitchFamily="18" charset="0"/>
              </a:rPr>
              <a:t> / 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116013" y="4581525"/>
            <a:ext cx="736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</a:rPr>
              <a:t> f</a:t>
            </a:r>
            <a:r>
              <a:rPr lang="en-US" altLang="zh-CN" sz="2800" b="1" u="sng">
                <a:solidFill>
                  <a:srgbClr val="3333FF"/>
                </a:solidFill>
              </a:rPr>
              <a:t>u</a:t>
            </a:r>
            <a:r>
              <a:rPr lang="en-US" altLang="zh-CN" sz="2800" b="1">
                <a:solidFill>
                  <a:srgbClr val="3333FF"/>
                </a:solidFill>
              </a:rPr>
              <a:t>nd --- f</a:t>
            </a:r>
            <a:r>
              <a:rPr lang="en-US" altLang="zh-CN" sz="2800" b="1" u="sng">
                <a:solidFill>
                  <a:srgbClr val="3333FF"/>
                </a:solidFill>
              </a:rPr>
              <a:t>o</a:t>
            </a:r>
            <a:r>
              <a:rPr lang="en-US" altLang="zh-CN" sz="2800" b="1">
                <a:solidFill>
                  <a:srgbClr val="3333FF"/>
                </a:solidFill>
              </a:rPr>
              <a:t>nd   d</a:t>
            </a:r>
            <a:r>
              <a:rPr lang="en-US" altLang="zh-CN" sz="2800" b="1" u="sng">
                <a:solidFill>
                  <a:srgbClr val="3333FF"/>
                </a:solidFill>
              </a:rPr>
              <a:t>u</a:t>
            </a:r>
            <a:r>
              <a:rPr lang="en-US" altLang="zh-CN" sz="2800" b="1">
                <a:solidFill>
                  <a:srgbClr val="3333FF"/>
                </a:solidFill>
              </a:rPr>
              <a:t>ck --- d</a:t>
            </a:r>
            <a:r>
              <a:rPr lang="en-US" altLang="zh-CN" sz="2800" b="1" u="sng">
                <a:solidFill>
                  <a:srgbClr val="3333FF"/>
                </a:solidFill>
              </a:rPr>
              <a:t>o</a:t>
            </a:r>
            <a:r>
              <a:rPr lang="en-US" altLang="zh-CN" sz="2800" b="1">
                <a:solidFill>
                  <a:srgbClr val="3333FF"/>
                </a:solidFill>
              </a:rPr>
              <a:t>ck    l</a:t>
            </a:r>
            <a:r>
              <a:rPr lang="en-US" altLang="zh-CN" sz="2800" b="1" u="sng">
                <a:solidFill>
                  <a:srgbClr val="3333FF"/>
                </a:solidFill>
              </a:rPr>
              <a:t>u</a:t>
            </a:r>
            <a:r>
              <a:rPr lang="en-US" altLang="zh-CN" sz="2800" b="1">
                <a:solidFill>
                  <a:srgbClr val="3333FF"/>
                </a:solidFill>
              </a:rPr>
              <a:t>ck --- l</a:t>
            </a:r>
            <a:r>
              <a:rPr lang="en-US" altLang="zh-CN" sz="2800" b="1" u="sng">
                <a:solidFill>
                  <a:srgbClr val="3333FF"/>
                </a:solidFill>
              </a:rPr>
              <a:t>o</a:t>
            </a:r>
            <a:r>
              <a:rPr lang="en-US" altLang="zh-CN" sz="2800" b="1">
                <a:solidFill>
                  <a:srgbClr val="3333FF"/>
                </a:solidFill>
              </a:rPr>
              <a:t>ck </a:t>
            </a:r>
          </a:p>
        </p:txBody>
      </p:sp>
      <p:pic>
        <p:nvPicPr>
          <p:cNvPr id="129037" name="Picture 13" descr="001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1341438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017588" y="2476500"/>
            <a:ext cx="7516812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40000"/>
              <a:buFont typeface="Wingdings" panose="05000000000000000000" pitchFamily="2" charset="2"/>
              <a:buChar char="l"/>
            </a:pPr>
            <a:r>
              <a:rPr lang="en-US" altLang="zh-CN" sz="3600" b="1" dirty="0">
                <a:latin typeface="Times New Roman" panose="02020603050405020304" pitchFamily="18" charset="0"/>
              </a:rPr>
              <a:t> What living habits do you have?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buSzPct val="40000"/>
              <a:buFont typeface="Wingdings" panose="05000000000000000000" pitchFamily="2" charset="2"/>
              <a:buChar char="l"/>
            </a:pPr>
            <a:r>
              <a:rPr lang="en-US" altLang="zh-CN" sz="3600" b="1" dirty="0">
                <a:latin typeface="Times New Roman" panose="02020603050405020304" pitchFamily="18" charset="0"/>
              </a:rPr>
              <a:t> Are they good or bad for your   health?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455988" y="1047750"/>
            <a:ext cx="22844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700" b="1" dirty="0">
                <a:solidFill>
                  <a:schemeClr val="accent2"/>
                </a:solidFill>
              </a:rPr>
              <a:t>Review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87450" y="333375"/>
            <a:ext cx="7488238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 Narrow" panose="020B0606020202030204" pitchFamily="34" charset="0"/>
              </a:rPr>
              <a:t>Listen to the chant and write the key phrase for each picture. </a:t>
            </a:r>
            <a:endParaRPr lang="en-US" altLang="zh-CN" sz="2800" b="1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30055" name="AutoShape 7" descr="1"/>
          <p:cNvSpPr>
            <a:spLocks noChangeArrowheads="1"/>
          </p:cNvSpPr>
          <p:nvPr/>
        </p:nvSpPr>
        <p:spPr bwMode="auto">
          <a:xfrm>
            <a:off x="250825" y="404813"/>
            <a:ext cx="792163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Tahoma" panose="020B0604030504040204" pitchFamily="34" charset="0"/>
              </a:rPr>
              <a:t>3b</a:t>
            </a:r>
          </a:p>
        </p:txBody>
      </p:sp>
      <p:pic>
        <p:nvPicPr>
          <p:cNvPr id="130057" name="Picture 9" descr="p38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412875"/>
            <a:ext cx="1609725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8" name="Picture 10" descr="p38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484313"/>
            <a:ext cx="1609725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9" name="Picture 11" descr="p38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4221163"/>
            <a:ext cx="1609725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684213" y="3213100"/>
            <a:ext cx="2408237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wash hands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4643438" y="3213100"/>
            <a:ext cx="2395537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have a bath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95288" y="5949950"/>
            <a:ext cx="332105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open the window</a:t>
            </a: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5076825" y="5949950"/>
            <a:ext cx="223996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early to rise</a:t>
            </a: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900113" y="3789363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4859338" y="37893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684213" y="6524625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3995738" y="6524625"/>
            <a:ext cx="5148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69" name="Picture 21" descr="0013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1125538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71" name="Picture 23" descr="Section B 3b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933825"/>
            <a:ext cx="25923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 animBg="1"/>
      <p:bldP spid="130062" grpId="0" animBg="1"/>
      <p:bldP spid="130063" grpId="0" animBg="1"/>
      <p:bldP spid="1300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258888" y="549275"/>
            <a:ext cx="59055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Listen again and repeat, paying attention to the liaison. </a:t>
            </a:r>
            <a:endParaRPr lang="en-US" altLang="zh-CN" sz="2800" b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27088" y="1844675"/>
            <a:ext cx="599598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40000"/>
              </a:lnSpc>
            </a:pP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Wash your hands, have a bath.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Open the window, take a fresh breath.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Early to bed, early to rise.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Having good habits,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makes a man healthy,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Wealthy and wise.</a:t>
            </a:r>
          </a:p>
        </p:txBody>
      </p:sp>
      <p:pic>
        <p:nvPicPr>
          <p:cNvPr id="131076" name="Picture 4" descr="TIP6_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486150"/>
            <a:ext cx="50768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4643438" y="4797425"/>
            <a:ext cx="34559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Arial Narrow" panose="020B0606020202030204" pitchFamily="34" charset="0"/>
              </a:rPr>
              <a:t>Liaison makes our English sounds smooth, and one type of it is to link consonant with vowel.</a:t>
            </a:r>
          </a:p>
        </p:txBody>
      </p:sp>
      <p:sp>
        <p:nvSpPr>
          <p:cNvPr id="131079" name="AutoShape 7" descr="1"/>
          <p:cNvSpPr>
            <a:spLocks noChangeArrowheads="1"/>
          </p:cNvSpPr>
          <p:nvPr/>
        </p:nvSpPr>
        <p:spPr bwMode="auto">
          <a:xfrm>
            <a:off x="323850" y="620713"/>
            <a:ext cx="792163" cy="647700"/>
          </a:xfrm>
          <a:prstGeom prst="flowChartInternalStorag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Tahoma" panose="020B0604030504040204" pitchFamily="34" charset="0"/>
              </a:rPr>
              <a:t>3b</a:t>
            </a:r>
          </a:p>
        </p:txBody>
      </p:sp>
      <p:pic>
        <p:nvPicPr>
          <p:cNvPr id="131080" name="Picture 8" descr="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2997200"/>
            <a:ext cx="504825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1" name="Picture 9" descr="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2420938"/>
            <a:ext cx="504825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4797425"/>
            <a:ext cx="504825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4" name="Picture 12" descr="001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10525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042988" y="2133600"/>
            <a:ext cx="7416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How to use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should, shouldn’t, must, mustn’t.</a:t>
            </a:r>
          </a:p>
          <a:p>
            <a:pPr marL="457200" indent="-457200"/>
            <a:r>
              <a:rPr lang="en-US" altLang="zh-CN" sz="3600" b="1" dirty="0">
                <a:latin typeface="Times New Roman" panose="02020603050405020304" pitchFamily="18" charset="0"/>
              </a:rPr>
              <a:t>2. Go on talking about how to cultivate good habits to keep healthy.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384550" cy="1008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chemeClr val="tx2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summary</a:t>
            </a:r>
            <a:endParaRPr lang="zh-CN" altLang="en-US" sz="4000" b="1" kern="10" dirty="0">
              <a:ln w="25400">
                <a:solidFill>
                  <a:schemeClr val="tx2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8280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3200" b="1" dirty="0">
                <a:solidFill>
                  <a:srgbClr val="000066"/>
                </a:solidFill>
                <a:latin typeface="Bookman Old Style" panose="02050604050505020204" pitchFamily="18" charset="0"/>
                <a:ea typeface="PMingLiU" pitchFamily="18" charset="-120"/>
              </a:rPr>
              <a:t> Discuss with  your partner and   </a:t>
            </a:r>
          </a:p>
          <a:p>
            <a:r>
              <a:rPr lang="en-US" altLang="zh-CN" sz="3200" b="1" dirty="0">
                <a:solidFill>
                  <a:srgbClr val="000066"/>
                </a:solidFill>
                <a:latin typeface="Bookman Old Style" panose="02050604050505020204" pitchFamily="18" charset="0"/>
                <a:ea typeface="PMingLiU" pitchFamily="18" charset="-120"/>
              </a:rPr>
              <a:t>    write some class regulations.</a:t>
            </a:r>
          </a:p>
          <a:p>
            <a:r>
              <a:rPr lang="en-US" altLang="zh-CN" sz="3200" b="1" i="1" dirty="0">
                <a:solidFill>
                  <a:srgbClr val="0000FF"/>
                </a:solidFill>
                <a:latin typeface="Bookman Old Style" panose="02050604050505020204" pitchFamily="18" charset="0"/>
                <a:ea typeface="PMingLiU" pitchFamily="18" charset="-120"/>
              </a:rPr>
              <a:t>    </a:t>
            </a:r>
            <a:r>
              <a:rPr lang="en-US" altLang="zh-CN" sz="3200" b="1" i="1" dirty="0" err="1">
                <a:solidFill>
                  <a:srgbClr val="0000FF"/>
                </a:solidFill>
                <a:latin typeface="Bookman Old Style" panose="02050604050505020204" pitchFamily="18" charset="0"/>
                <a:ea typeface="PMingLiU" pitchFamily="18" charset="-120"/>
              </a:rPr>
              <a:t>Eg</a:t>
            </a:r>
            <a:r>
              <a:rPr lang="en-US" altLang="zh-CN" sz="3200" b="1" i="1" dirty="0">
                <a:solidFill>
                  <a:srgbClr val="0000FF"/>
                </a:solidFill>
                <a:latin typeface="Bookman Old Style" panose="02050604050505020204" pitchFamily="18" charset="0"/>
                <a:ea typeface="PMingLiU" pitchFamily="18" charset="-120"/>
              </a:rPr>
              <a:t>: We must keep the classroom    </a:t>
            </a:r>
          </a:p>
          <a:p>
            <a:r>
              <a:rPr lang="en-US" altLang="zh-CN" sz="3200" b="1" i="1" dirty="0">
                <a:solidFill>
                  <a:srgbClr val="0000FF"/>
                </a:solidFill>
                <a:latin typeface="Bookman Old Style" panose="02050604050505020204" pitchFamily="18" charset="0"/>
                <a:ea typeface="PMingLiU" pitchFamily="18" charset="-120"/>
              </a:rPr>
              <a:t>          clean every day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PMingLiU" pitchFamily="18" charset="-120"/>
              </a:rPr>
              <a:t>. </a:t>
            </a:r>
            <a:endParaRPr lang="en-US" altLang="zh-CN" sz="3200" b="1" i="1" dirty="0">
              <a:solidFill>
                <a:srgbClr val="0000FF"/>
              </a:solidFill>
              <a:latin typeface="Bookman Old Style" panose="02050604050505020204" pitchFamily="18" charset="0"/>
              <a:ea typeface="PMingLiU" pitchFamily="18" charset="-120"/>
            </a:endParaRPr>
          </a:p>
          <a:p>
            <a:r>
              <a:rPr lang="en-US" altLang="zh-CN" sz="3200" b="1" dirty="0">
                <a:solidFill>
                  <a:srgbClr val="000066"/>
                </a:solidFill>
                <a:latin typeface="Bookman Old Style" panose="02050604050505020204" pitchFamily="18" charset="0"/>
                <a:ea typeface="PMingLiU" pitchFamily="18" charset="-120"/>
              </a:rPr>
              <a:t>2. Finish the exercises in Section B.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3276600" y="476250"/>
            <a:ext cx="3384550" cy="1008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chemeClr val="tx2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Homework</a:t>
            </a:r>
            <a:endParaRPr lang="zh-CN" altLang="en-US" sz="4000" b="1" kern="10" dirty="0">
              <a:ln w="25400">
                <a:solidFill>
                  <a:schemeClr val="tx2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635375" y="1773238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/>
              <a:t>What’s he doing</a:t>
            </a:r>
            <a:r>
              <a:rPr lang="zh-CN" altLang="en-US" sz="3600" b="1" dirty="0"/>
              <a:t>？</a:t>
            </a:r>
          </a:p>
          <a:p>
            <a:r>
              <a:rPr lang="zh-CN" altLang="en-US" sz="3600" b="1" dirty="0"/>
              <a:t>            </a:t>
            </a:r>
          </a:p>
          <a:p>
            <a:r>
              <a:rPr lang="zh-CN" altLang="en-US" sz="3600" b="1" dirty="0"/>
              <a:t> </a:t>
            </a:r>
            <a:r>
              <a:rPr lang="en-US" altLang="zh-CN" sz="3600" b="1" dirty="0"/>
              <a:t>He is </a:t>
            </a:r>
            <a:r>
              <a:rPr lang="en-US" altLang="zh-CN" sz="3600" u="sng" dirty="0"/>
              <a:t>              </a:t>
            </a:r>
            <a:r>
              <a:rPr lang="en-US" altLang="zh-CN" sz="3600" b="1" dirty="0"/>
              <a:t>.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116013" y="4365625"/>
            <a:ext cx="7272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/>
              <a:t>What do you think of </a:t>
            </a:r>
            <a:r>
              <a:rPr lang="en-US" altLang="zh-CN" sz="3200" b="1" dirty="0">
                <a:solidFill>
                  <a:srgbClr val="CC00CC"/>
                </a:solidFill>
              </a:rPr>
              <a:t>smoking</a:t>
            </a:r>
            <a:r>
              <a:rPr lang="zh-CN" altLang="en-US" sz="3200" b="1" dirty="0"/>
              <a:t>？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003800" y="2852738"/>
            <a:ext cx="1852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CC"/>
                </a:solidFill>
              </a:rPr>
              <a:t>smoking</a:t>
            </a:r>
          </a:p>
        </p:txBody>
      </p:sp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775"/>
            <a:ext cx="32416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" name="WordArt 31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671887" cy="723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30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rgbClr val="800080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/>
              </a:rPr>
              <a:t>Ask and answer</a:t>
            </a:r>
            <a:endParaRPr lang="zh-CN" altLang="en-US" sz="4000" b="1" kern="10" dirty="0">
              <a:ln w="25400">
                <a:solidFill>
                  <a:srgbClr val="800080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68313" y="4508500"/>
            <a:ext cx="81359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66"/>
                </a:solidFill>
              </a:rPr>
              <a:t>Is smoking good or bad for our health?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It’s bad for our health.</a:t>
            </a:r>
          </a:p>
        </p:txBody>
      </p:sp>
      <p:pic>
        <p:nvPicPr>
          <p:cNvPr id="120838" name="Picture 6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836613"/>
            <a:ext cx="504190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403350" y="4237038"/>
            <a:ext cx="63976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CC00CC"/>
                </a:solidFill>
                <a:latin typeface="Bookman Old Style" panose="02050604050505020204" pitchFamily="18" charset="0"/>
              </a:rPr>
              <a:t>Smoking is bad for our lungs.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CC00CC"/>
                </a:solidFill>
                <a:latin typeface="Bookman Old Style" panose="02050604050505020204" pitchFamily="18" charset="0"/>
              </a:rPr>
              <a:t>It can even cause </a:t>
            </a:r>
            <a:r>
              <a:rPr lang="en-US" altLang="zh-CN" sz="3200" b="1">
                <a:solidFill>
                  <a:srgbClr val="FF0000"/>
                </a:solidFill>
                <a:latin typeface="Bookman Old Style" panose="02050604050505020204" pitchFamily="18" charset="0"/>
              </a:rPr>
              <a:t>cancer</a:t>
            </a:r>
            <a:r>
              <a:rPr lang="en-US" altLang="zh-CN" sz="3200" b="1">
                <a:solidFill>
                  <a:srgbClr val="CC00CC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21861" name="Picture 5" descr="xinsrc_52205032916463122324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620713"/>
            <a:ext cx="467995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23850" y="4724400"/>
            <a:ext cx="805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66"/>
                </a:solidFill>
                <a:latin typeface="Bookman Old Style" panose="02050604050505020204" pitchFamily="18" charset="0"/>
                <a:ea typeface="仿宋_GB2312" pitchFamily="49" charset="-122"/>
              </a:rPr>
              <a:t>So everyone should </a:t>
            </a:r>
            <a:r>
              <a:rPr lang="en-US" altLang="zh-CN" sz="3200" b="1">
                <a:solidFill>
                  <a:srgbClr val="FF0000"/>
                </a:solidFill>
                <a:latin typeface="Bookman Old Style" panose="02050604050505020204" pitchFamily="18" charset="0"/>
                <a:ea typeface="仿宋_GB2312" pitchFamily="49" charset="-122"/>
              </a:rPr>
              <a:t>give up</a:t>
            </a:r>
            <a:r>
              <a:rPr lang="en-US" altLang="zh-CN" sz="3200" b="1">
                <a:solidFill>
                  <a:srgbClr val="000066"/>
                </a:solidFill>
                <a:latin typeface="Bookman Old Style" panose="02050604050505020204" pitchFamily="18" charset="0"/>
                <a:ea typeface="仿宋_GB2312" pitchFamily="49" charset="-122"/>
              </a:rPr>
              <a:t> smoking.</a:t>
            </a:r>
          </a:p>
        </p:txBody>
      </p:sp>
      <p:pic>
        <p:nvPicPr>
          <p:cNvPr id="122885" name="Picture 5" descr="stars01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92150"/>
            <a:ext cx="282575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3708400" y="5734050"/>
            <a:ext cx="2159000" cy="719138"/>
          </a:xfrm>
          <a:prstGeom prst="cloudCallout">
            <a:avLst>
              <a:gd name="adj1" fmla="val 35736"/>
              <a:gd name="adj2" fmla="val -117769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000066"/>
                </a:solidFill>
              </a:rPr>
              <a:t>放弃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33350" y="1268413"/>
            <a:ext cx="9010650" cy="512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Maria:  Hi, Wang Junfeng! </a:t>
            </a:r>
            <a:r>
              <a:rPr lang="en-US" altLang="zh-CN" sz="2400" b="1" i="1">
                <a:solidFill>
                  <a:srgbClr val="000066"/>
                </a:solidFill>
              </a:rPr>
              <a:t>What are you reading ? You’d </a:t>
            </a:r>
          </a:p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000066"/>
                </a:solidFill>
              </a:rPr>
              <a:t>             not read in the sun. It’s bad for your eyes. 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Wang Junfeng: Oh, thank you. </a:t>
            </a:r>
            <a:r>
              <a:rPr lang="en-US" altLang="zh-CN" sz="2400" b="1" i="1">
                <a:solidFill>
                  <a:srgbClr val="000066"/>
                </a:solidFill>
              </a:rPr>
              <a:t>I’m reading an article </a:t>
            </a:r>
          </a:p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000066"/>
                </a:solidFill>
              </a:rPr>
              <a:t>          about </a:t>
            </a:r>
            <a:r>
              <a:rPr lang="en-US" altLang="zh-CN" sz="2400" b="1" i="1">
                <a:solidFill>
                  <a:srgbClr val="FF0000"/>
                </a:solidFill>
              </a:rPr>
              <a:t>smoking </a:t>
            </a:r>
            <a:r>
              <a:rPr lang="en-US" altLang="zh-CN" sz="2400" b="1" i="1">
                <a:solidFill>
                  <a:srgbClr val="000066"/>
                </a:solidFill>
              </a:rPr>
              <a:t>in the newspaper. Does your father </a:t>
            </a:r>
          </a:p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000066"/>
                </a:solidFill>
              </a:rPr>
              <a:t>          smoke, Maria ?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Maria:</a:t>
            </a:r>
            <a:r>
              <a:rPr lang="en-US" altLang="zh-CN" sz="2400" b="1" i="1">
                <a:solidFill>
                  <a:srgbClr val="000066"/>
                </a:solidFill>
              </a:rPr>
              <a:t> Yes, he thinks  smoking can help him </a:t>
            </a:r>
            <a:r>
              <a:rPr lang="en-US" altLang="zh-CN" sz="2400" b="1" i="1">
                <a:solidFill>
                  <a:srgbClr val="FF0000"/>
                </a:solidFill>
              </a:rPr>
              <a:t>relax</a:t>
            </a:r>
            <a:r>
              <a:rPr lang="en-US" altLang="zh-CN" sz="2400" b="1" i="1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Wang Junfeng</a:t>
            </a:r>
            <a:r>
              <a:rPr lang="en-US" altLang="zh-CN" sz="2400" b="1" i="1">
                <a:solidFill>
                  <a:srgbClr val="000066"/>
                </a:solidFill>
              </a:rPr>
              <a:t>: But, you know, smoking is </a:t>
            </a:r>
            <a:r>
              <a:rPr lang="en-US" altLang="zh-CN" sz="2400" b="1" i="1">
                <a:solidFill>
                  <a:srgbClr val="FF0000"/>
                </a:solidFill>
              </a:rPr>
              <a:t>bad for</a:t>
            </a:r>
            <a:r>
              <a:rPr lang="en-US" altLang="zh-CN" sz="2400" b="1" i="1">
                <a:solidFill>
                  <a:srgbClr val="000066"/>
                </a:solidFill>
              </a:rPr>
              <a:t> his health.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Maria:</a:t>
            </a:r>
            <a:r>
              <a:rPr lang="en-US" altLang="zh-CN" sz="2400" b="1" i="1">
                <a:solidFill>
                  <a:srgbClr val="000066"/>
                </a:solidFill>
              </a:rPr>
              <a:t>  yes,his teeth are yellow and he often </a:t>
            </a:r>
            <a:r>
              <a:rPr lang="en-US" altLang="zh-CN" sz="2400" b="1" i="1">
                <a:solidFill>
                  <a:srgbClr val="FF0000"/>
                </a:solidFill>
              </a:rPr>
              <a:t>coughs</a:t>
            </a:r>
            <a:r>
              <a:rPr lang="en-US" altLang="zh-CN" sz="2400" b="1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Wang Junfeng: </a:t>
            </a:r>
            <a:r>
              <a:rPr lang="en-US" altLang="zh-CN" sz="2400" b="1" i="1">
                <a:solidFill>
                  <a:srgbClr val="000066"/>
                </a:solidFill>
              </a:rPr>
              <a:t>That’s too bad. Look, the article says</a:t>
            </a:r>
          </a:p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000066"/>
                </a:solidFill>
              </a:rPr>
              <a:t>                           smoking is bad for our lungs and it can even</a:t>
            </a:r>
            <a:endParaRPr lang="en-US" altLang="zh-CN" sz="2400" b="1">
              <a:solidFill>
                <a:srgbClr val="000066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66"/>
                </a:solidFill>
              </a:rPr>
              <a:t>                           </a:t>
            </a:r>
            <a:r>
              <a:rPr lang="en-US" altLang="zh-CN" sz="2400" b="1" i="1">
                <a:solidFill>
                  <a:srgbClr val="FF0000"/>
                </a:solidFill>
              </a:rPr>
              <a:t>cause cancer</a:t>
            </a:r>
            <a:r>
              <a:rPr lang="en-US" altLang="zh-CN" sz="2400" b="1" i="1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1187450" y="404813"/>
            <a:ext cx="3209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Look, listen and say.  </a:t>
            </a:r>
          </a:p>
        </p:txBody>
      </p:sp>
      <p:sp>
        <p:nvSpPr>
          <p:cNvPr id="141317" name="AutoShape 5" descr="84a17a0256d291811c9583fa"/>
          <p:cNvSpPr>
            <a:spLocks noChangeArrowheads="1"/>
          </p:cNvSpPr>
          <p:nvPr/>
        </p:nvSpPr>
        <p:spPr bwMode="auto">
          <a:xfrm>
            <a:off x="395288" y="333375"/>
            <a:ext cx="684212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1a</a:t>
            </a:r>
          </a:p>
        </p:txBody>
      </p:sp>
      <p:pic>
        <p:nvPicPr>
          <p:cNvPr id="141318" name="Picture 6" descr="视频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188913"/>
            <a:ext cx="76676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39750" y="549275"/>
            <a:ext cx="79200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66"/>
                </a:solidFill>
              </a:rPr>
              <a:t>Maria:</a:t>
            </a:r>
            <a:r>
              <a:rPr lang="en-US" altLang="zh-CN" sz="2400" b="1" i="1">
                <a:solidFill>
                  <a:srgbClr val="000066"/>
                </a:solidFill>
              </a:rPr>
              <a:t> Oh! How terrible! I must ask him to </a:t>
            </a:r>
            <a:r>
              <a:rPr lang="en-US" altLang="zh-CN" sz="2400" b="1" i="1">
                <a:solidFill>
                  <a:srgbClr val="FF0000"/>
                </a:solidFill>
              </a:rPr>
              <a:t>give up smoking</a:t>
            </a:r>
            <a:r>
              <a:rPr lang="en-US" altLang="zh-CN" sz="2400" b="1" i="1">
                <a:solidFill>
                  <a:srgbClr val="000066"/>
                </a:solidFill>
              </a:rPr>
              <a:t>.</a:t>
            </a:r>
          </a:p>
          <a:p>
            <a:r>
              <a:rPr lang="en-US" altLang="zh-CN" sz="2400" b="1" i="1">
                <a:solidFill>
                  <a:srgbClr val="000066"/>
                </a:solidFill>
              </a:rPr>
              <a:t>       May I borrow your newspaper and show it to my father?</a:t>
            </a:r>
          </a:p>
          <a:p>
            <a:r>
              <a:rPr lang="en-US" altLang="zh-CN" sz="2400" b="1">
                <a:solidFill>
                  <a:srgbClr val="000066"/>
                </a:solidFill>
              </a:rPr>
              <a:t>Wang Junfeng: Sure.</a:t>
            </a:r>
          </a:p>
        </p:txBody>
      </p:sp>
      <p:pic>
        <p:nvPicPr>
          <p:cNvPr id="142342" name="Picture 6" descr="Section B-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1989138"/>
            <a:ext cx="40767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412875"/>
            <a:ext cx="89376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CN" sz="28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en-US" altLang="zh-CN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①What is Wang </a:t>
            </a:r>
            <a:r>
              <a:rPr lang="en-US" altLang="zh-CN" sz="28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Junfeng</a:t>
            </a:r>
            <a:r>
              <a:rPr lang="en-US" altLang="zh-CN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 doing?</a:t>
            </a:r>
          </a:p>
          <a:p>
            <a:r>
              <a:rPr lang="en-US" altLang="zh-CN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    </a:t>
            </a:r>
          </a:p>
          <a:p>
            <a:endParaRPr lang="en-US" altLang="zh-CN" sz="28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endParaRPr lang="en-US" altLang="zh-CN" sz="28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en-US" altLang="zh-CN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②Why does Maria’s father like smoking </a:t>
            </a:r>
            <a:r>
              <a:rPr lang="zh-CN" altLang="en-US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？</a:t>
            </a:r>
          </a:p>
          <a:p>
            <a:r>
              <a:rPr lang="zh-CN" altLang="en-US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    </a:t>
            </a:r>
          </a:p>
          <a:p>
            <a:endParaRPr lang="zh-CN" altLang="en-US" sz="28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③</a:t>
            </a:r>
            <a:r>
              <a:rPr lang="en-US" altLang="zh-CN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Why does Maria want to ask her father to give up smoking</a:t>
            </a:r>
            <a:r>
              <a:rPr lang="zh-CN" altLang="en-US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？</a:t>
            </a:r>
          </a:p>
          <a:p>
            <a:r>
              <a:rPr lang="zh-CN" altLang="en-US" sz="2800" b="1" dirty="0">
                <a:solidFill>
                  <a:srgbClr val="000066"/>
                </a:solidFill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9750" y="2420938"/>
            <a:ext cx="54006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CC00CC"/>
                </a:solidFill>
                <a:latin typeface="Arial Narrow" panose="020B0606020202030204" pitchFamily="34" charset="0"/>
              </a:rPr>
              <a:t>He is reading an article about smoking in the newspaper.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766445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C00CC"/>
                </a:solidFill>
                <a:latin typeface="Arial Narrow" panose="020B0606020202030204" pitchFamily="34" charset="0"/>
              </a:rPr>
              <a:t>Because he thinks smoking can help him relax.</a:t>
            </a:r>
            <a:endParaRPr lang="en-US" altLang="zh-CN" sz="3200" dirty="0">
              <a:latin typeface="Arial Narrow" panose="020B0606020202030204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11188" y="5445125"/>
            <a:ext cx="7416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CC00CC"/>
                </a:solidFill>
                <a:latin typeface="Arial Narrow" panose="020B0606020202030204" pitchFamily="34" charset="0"/>
              </a:rPr>
              <a:t>Because smoking is bad for our lungs and it even may cause cancer.</a:t>
            </a:r>
            <a:endParaRPr lang="en-US" altLang="zh-CN" sz="3200" dirty="0">
              <a:latin typeface="Arial Narrow" panose="020B0606020202030204" pitchFamily="34" charset="0"/>
            </a:endParaRPr>
          </a:p>
        </p:txBody>
      </p:sp>
      <p:sp>
        <p:nvSpPr>
          <p:cNvPr id="20493" name="AutoShape 13" descr="84a17a0256d291811c9583fa"/>
          <p:cNvSpPr>
            <a:spLocks noChangeArrowheads="1"/>
          </p:cNvSpPr>
          <p:nvPr/>
        </p:nvSpPr>
        <p:spPr bwMode="auto">
          <a:xfrm>
            <a:off x="179388" y="404813"/>
            <a:ext cx="684212" cy="647700"/>
          </a:xfrm>
          <a:prstGeom prst="flowChartInternalStorag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1b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971550" y="498475"/>
            <a:ext cx="705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Listen to 1a and answer the following questions.  </a:t>
            </a:r>
          </a:p>
        </p:txBody>
      </p:sp>
      <p:pic>
        <p:nvPicPr>
          <p:cNvPr id="20496" name="Picture 16" descr="8-2-2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268413"/>
            <a:ext cx="2697163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0013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9810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全屏显示(4:3)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DotumChe</vt:lpstr>
      <vt:lpstr>PMingLiU</vt:lpstr>
      <vt:lpstr>YinBiao</vt:lpstr>
      <vt:lpstr>仿宋_GB2312</vt:lpstr>
      <vt:lpstr>宋体</vt:lpstr>
      <vt:lpstr>微软雅黑</vt:lpstr>
      <vt:lpstr>Arial</vt:lpstr>
      <vt:lpstr>Arial Narrow</vt:lpstr>
      <vt:lpstr>Book Antiqua</vt:lpstr>
      <vt:lpstr>Bookman Old Style</vt:lpstr>
      <vt:lpstr>Calibri</vt:lpstr>
      <vt:lpstr>Comic Sans MS</vt:lpstr>
      <vt:lpstr>Garamond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2000-01-20T06:21:00Z</dcterms:created>
  <dcterms:modified xsi:type="dcterms:W3CDTF">2023-01-17T00:09:04Z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9BA608E36D5C497C8B6A7329DA409D52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