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1" r:id="rId3"/>
    <p:sldId id="317" r:id="rId4"/>
    <p:sldId id="280" r:id="rId5"/>
    <p:sldId id="313" r:id="rId6"/>
    <p:sldId id="328" r:id="rId7"/>
    <p:sldId id="329" r:id="rId8"/>
    <p:sldId id="287" r:id="rId9"/>
    <p:sldId id="304" r:id="rId10"/>
    <p:sldId id="311" r:id="rId11"/>
    <p:sldId id="332" r:id="rId12"/>
    <p:sldId id="312" r:id="rId13"/>
    <p:sldId id="333" r:id="rId14"/>
    <p:sldId id="288" r:id="rId15"/>
    <p:sldId id="271" r:id="rId16"/>
    <p:sldId id="316" r:id="rId17"/>
    <p:sldId id="272" r:id="rId1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54" d="100"/>
          <a:sy n="154" d="100"/>
        </p:scale>
        <p:origin x="-570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b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除法的初步认识</a:t>
            </a:r>
            <a:endParaRPr lang="zh-CN" altLang="en-US" sz="1200" b="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</a:t>
                </a:r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/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5" y="1563640"/>
            <a:ext cx="9137835" cy="80791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认识除</a:t>
            </a:r>
            <a:r>
              <a:rPr lang="zh-CN" altLang="en-US" sz="4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法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</a:t>
            </a:r>
          </a:p>
        </p:txBody>
      </p:sp>
      <p:sp>
        <p:nvSpPr>
          <p:cNvPr id="17" name="圆角矩形 16">
            <a:hlinkClick r:id="rId4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2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1287566" y="630589"/>
            <a:ext cx="2652008" cy="50013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表内除法（</a:t>
            </a:r>
            <a:r>
              <a:rPr lang="zh-CN" altLang="en-US" sz="2800" dirty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一</a:t>
            </a:r>
            <a:r>
              <a:rPr lang="zh-CN" altLang="en-US" sz="28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sz="28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 bwMode="auto">
          <a:xfrm>
            <a:off x="-6820" y="556806"/>
            <a:ext cx="121676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3070052" y="439749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4" name="文本框 10245"/>
          <p:cNvSpPr txBox="1">
            <a:spLocks noChangeArrowheads="1"/>
          </p:cNvSpPr>
          <p:nvPr/>
        </p:nvSpPr>
        <p:spPr bwMode="auto">
          <a:xfrm>
            <a:off x="755576" y="172428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5" name="图片 74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31644" y="1724286"/>
            <a:ext cx="1051429" cy="708571"/>
          </a:xfrm>
          <a:prstGeom prst="rect">
            <a:avLst/>
          </a:prstGeom>
        </p:spPr>
      </p:pic>
      <p:pic>
        <p:nvPicPr>
          <p:cNvPr id="76" name="图片 75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5790" y="1724286"/>
            <a:ext cx="1051429" cy="708571"/>
          </a:xfrm>
          <a:prstGeom prst="rect">
            <a:avLst/>
          </a:prstGeom>
        </p:spPr>
      </p:pic>
      <p:pic>
        <p:nvPicPr>
          <p:cNvPr id="77" name="图片 76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9936" y="1724286"/>
            <a:ext cx="1051429" cy="708571"/>
          </a:xfrm>
          <a:prstGeom prst="rect">
            <a:avLst/>
          </a:prstGeom>
        </p:spPr>
      </p:pic>
      <p:pic>
        <p:nvPicPr>
          <p:cNvPr id="78" name="图片 77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74081" y="1724286"/>
            <a:ext cx="1051429" cy="708571"/>
          </a:xfrm>
          <a:prstGeom prst="rect">
            <a:avLst/>
          </a:prstGeom>
        </p:spPr>
      </p:pic>
      <p:pic>
        <p:nvPicPr>
          <p:cNvPr id="79" name="图片 78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8" y="1724286"/>
            <a:ext cx="1051429" cy="708571"/>
          </a:xfrm>
          <a:prstGeom prst="rect">
            <a:avLst/>
          </a:prstGeom>
        </p:spPr>
      </p:pic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4000309" y="3380775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2883654" y="346987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648099" y="346987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442702" y="3469873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标题 3"/>
          <p:cNvSpPr>
            <a:spLocks noGrp="1" noChangeArrowheads="1"/>
          </p:cNvSpPr>
          <p:nvPr/>
        </p:nvSpPr>
        <p:spPr bwMode="auto">
          <a:xfrm>
            <a:off x="2782878" y="339677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标题 3"/>
          <p:cNvSpPr>
            <a:spLocks noGrp="1" noChangeArrowheads="1"/>
          </p:cNvSpPr>
          <p:nvPr/>
        </p:nvSpPr>
        <p:spPr bwMode="auto">
          <a:xfrm>
            <a:off x="3571330" y="3396773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标题 3"/>
          <p:cNvSpPr>
            <a:spLocks noGrp="1" noChangeArrowheads="1"/>
          </p:cNvSpPr>
          <p:nvPr/>
        </p:nvSpPr>
        <p:spPr bwMode="auto">
          <a:xfrm>
            <a:off x="4355976" y="3396773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标题 3"/>
          <p:cNvSpPr>
            <a:spLocks noGrp="1" noChangeArrowheads="1"/>
          </p:cNvSpPr>
          <p:nvPr/>
        </p:nvSpPr>
        <p:spPr bwMode="auto">
          <a:xfrm>
            <a:off x="3211286" y="3388070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988613" y="2893497"/>
            <a:ext cx="7166774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本书，每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本一堆，摆成了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8" name="标题 3"/>
          <p:cNvSpPr>
            <a:spLocks noGrp="1" noChangeArrowheads="1"/>
          </p:cNvSpPr>
          <p:nvPr/>
        </p:nvSpPr>
        <p:spPr bwMode="auto">
          <a:xfrm>
            <a:off x="6249798" y="2868330"/>
            <a:ext cx="55445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0" grpId="0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4" name="文本框 10245"/>
          <p:cNvSpPr txBox="1">
            <a:spLocks noChangeArrowheads="1"/>
          </p:cNvSpPr>
          <p:nvPr/>
        </p:nvSpPr>
        <p:spPr bwMode="auto">
          <a:xfrm>
            <a:off x="755576" y="172428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5" name="图片 74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31644" y="1724286"/>
            <a:ext cx="1051429" cy="708571"/>
          </a:xfrm>
          <a:prstGeom prst="rect">
            <a:avLst/>
          </a:prstGeom>
        </p:spPr>
      </p:pic>
      <p:pic>
        <p:nvPicPr>
          <p:cNvPr id="76" name="图片 75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45790" y="1724286"/>
            <a:ext cx="1051429" cy="708571"/>
          </a:xfrm>
          <a:prstGeom prst="rect">
            <a:avLst/>
          </a:prstGeom>
        </p:spPr>
      </p:pic>
      <p:pic>
        <p:nvPicPr>
          <p:cNvPr id="77" name="图片 76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9936" y="1724286"/>
            <a:ext cx="1051429" cy="708571"/>
          </a:xfrm>
          <a:prstGeom prst="rect">
            <a:avLst/>
          </a:prstGeom>
        </p:spPr>
      </p:pic>
      <p:pic>
        <p:nvPicPr>
          <p:cNvPr id="78" name="图片 77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74081" y="1724286"/>
            <a:ext cx="1051429" cy="708571"/>
          </a:xfrm>
          <a:prstGeom prst="rect">
            <a:avLst/>
          </a:prstGeom>
        </p:spPr>
      </p:pic>
      <p:pic>
        <p:nvPicPr>
          <p:cNvPr id="79" name="图片 78" descr="6－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8" y="1724286"/>
            <a:ext cx="1051429" cy="708571"/>
          </a:xfrm>
          <a:prstGeom prst="rect">
            <a:avLst/>
          </a:prstGeom>
        </p:spPr>
      </p:pic>
      <p:sp>
        <p:nvSpPr>
          <p:cNvPr id="89" name="标题 3"/>
          <p:cNvSpPr>
            <a:spLocks noGrp="1" noChangeArrowheads="1"/>
          </p:cNvSpPr>
          <p:nvPr/>
        </p:nvSpPr>
        <p:spPr bwMode="auto">
          <a:xfrm>
            <a:off x="3983296" y="3588559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2866641" y="36776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631086" y="36776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4425689" y="3677657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标题 3"/>
          <p:cNvSpPr>
            <a:spLocks noGrp="1" noChangeArrowheads="1"/>
          </p:cNvSpPr>
          <p:nvPr/>
        </p:nvSpPr>
        <p:spPr bwMode="auto">
          <a:xfrm>
            <a:off x="2765865" y="359616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标题 3"/>
          <p:cNvSpPr>
            <a:spLocks noGrp="1" noChangeArrowheads="1"/>
          </p:cNvSpPr>
          <p:nvPr/>
        </p:nvSpPr>
        <p:spPr bwMode="auto">
          <a:xfrm>
            <a:off x="3554317" y="3596168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标题 3"/>
          <p:cNvSpPr>
            <a:spLocks noGrp="1" noChangeArrowheads="1"/>
          </p:cNvSpPr>
          <p:nvPr/>
        </p:nvSpPr>
        <p:spPr bwMode="auto">
          <a:xfrm>
            <a:off x="4338963" y="3596168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标题 3"/>
          <p:cNvSpPr>
            <a:spLocks noGrp="1" noChangeArrowheads="1"/>
          </p:cNvSpPr>
          <p:nvPr/>
        </p:nvSpPr>
        <p:spPr bwMode="auto">
          <a:xfrm>
            <a:off x="3194273" y="3595854"/>
            <a:ext cx="50405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7" name="标题 3"/>
          <p:cNvSpPr>
            <a:spLocks noGrp="1" noChangeArrowheads="1"/>
          </p:cNvSpPr>
          <p:nvPr/>
        </p:nvSpPr>
        <p:spPr bwMode="auto">
          <a:xfrm>
            <a:off x="988613" y="3101280"/>
            <a:ext cx="7166774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本书，平均摆成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堆，每堆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本。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9" name="标题 3"/>
          <p:cNvSpPr>
            <a:spLocks noGrp="1" noChangeArrowheads="1"/>
          </p:cNvSpPr>
          <p:nvPr/>
        </p:nvSpPr>
        <p:spPr bwMode="auto">
          <a:xfrm>
            <a:off x="6249798" y="3075808"/>
            <a:ext cx="554450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89" grpId="0"/>
      <p:bldP spid="90" grpId="0" animBg="1"/>
      <p:bldP spid="91" grpId="0" animBg="1"/>
      <p:bldP spid="92" grpId="0" animBg="1"/>
      <p:bldP spid="93" grpId="0"/>
      <p:bldP spid="94" grpId="0"/>
      <p:bldP spid="95" grpId="0"/>
      <p:bldP spid="96" grpId="0"/>
      <p:bldP spid="97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7" name="文本框 10245"/>
          <p:cNvSpPr txBox="1">
            <a:spLocks noChangeArrowheads="1"/>
          </p:cNvSpPr>
          <p:nvPr/>
        </p:nvSpPr>
        <p:spPr bwMode="auto">
          <a:xfrm>
            <a:off x="1115619" y="1791511"/>
            <a:ext cx="648072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读除法算式，再说出被除数、除数和商。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1547664" y="2325184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8÷4＝2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3527884" y="2325184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15÷3＝5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0" name="标题 3"/>
          <p:cNvSpPr>
            <a:spLocks noGrp="1" noChangeArrowheads="1"/>
          </p:cNvSpPr>
          <p:nvPr/>
        </p:nvSpPr>
        <p:spPr bwMode="auto">
          <a:xfrm>
            <a:off x="5508104" y="2325184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24÷6＝4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7" name="文本框 10245"/>
          <p:cNvSpPr txBox="1">
            <a:spLocks noChangeArrowheads="1"/>
          </p:cNvSpPr>
          <p:nvPr/>
        </p:nvSpPr>
        <p:spPr bwMode="auto">
          <a:xfrm>
            <a:off x="1115615" y="1791511"/>
            <a:ext cx="720080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根据要求除法算式，再说出被除数、除数和商。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1152792" y="2253176"/>
            <a:ext cx="51845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）被除数是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，除数是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，商是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9" name="标题 3"/>
          <p:cNvSpPr>
            <a:spLocks noGrp="1" noChangeArrowheads="1"/>
          </p:cNvSpPr>
          <p:nvPr/>
        </p:nvSpPr>
        <p:spPr bwMode="auto">
          <a:xfrm>
            <a:off x="1979712" y="3939904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6÷2＝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1952336" y="2796307"/>
            <a:ext cx="15841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12÷4＝3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标题 3"/>
          <p:cNvSpPr>
            <a:spLocks noGrp="1" noChangeArrowheads="1"/>
          </p:cNvSpPr>
          <p:nvPr/>
        </p:nvSpPr>
        <p:spPr bwMode="auto">
          <a:xfrm>
            <a:off x="1115616" y="3324765"/>
            <a:ext cx="5184576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）除数是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，被除数是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6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，商是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1" name="圆角矩形 110"/>
          <p:cNvSpPr/>
          <p:nvPr/>
        </p:nvSpPr>
        <p:spPr>
          <a:xfrm>
            <a:off x="899594" y="1419622"/>
            <a:ext cx="7452257" cy="2376264"/>
          </a:xfrm>
          <a:prstGeom prst="roundRect">
            <a:avLst/>
          </a:prstGeom>
          <a:solidFill>
            <a:srgbClr val="BBE2B0"/>
          </a:solidFill>
          <a:ln w="12700">
            <a:solidFill>
              <a:srgbClr val="488A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EF3FA"/>
              </a:clrFrom>
              <a:clrTo>
                <a:srgbClr val="EEF3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635646"/>
            <a:ext cx="1728192" cy="48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标题 3"/>
          <p:cNvSpPr>
            <a:spLocks noGrp="1" noChangeArrowheads="1"/>
          </p:cNvSpPr>
          <p:nvPr/>
        </p:nvSpPr>
        <p:spPr bwMode="auto">
          <a:xfrm>
            <a:off x="1115616" y="2139702"/>
            <a:ext cx="6984206" cy="15115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200" dirty="0" smtClean="0">
                <a:latin typeface="Arial" panose="020B0604020202020204" pitchFamily="34" charset="0"/>
                <a:ea typeface="楷体_GB2312" pitchFamily="49" charset="-122"/>
                <a:cs typeface="Arial" panose="020B0604020202020204" pitchFamily="34" charset="0"/>
              </a:rPr>
              <a:t>300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多年前，瑞士数学家用一条横线将两个圆点分开表示除，就有了现在的“</a:t>
            </a:r>
            <a:r>
              <a:rPr lang="en-US" altLang="zh-CN" sz="2200" b="1" dirty="0" smtClean="0">
                <a:latin typeface="楷体_GB2312" pitchFamily="49" charset="-122"/>
                <a:ea typeface="楷体_GB2312" pitchFamily="49" charset="-122"/>
              </a:rPr>
              <a:t>÷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”。后来，又有数学家提出用“</a:t>
            </a:r>
            <a:r>
              <a:rPr lang="en-US" altLang="zh-CN" sz="2200" b="1" dirty="0" smtClean="0">
                <a:latin typeface="楷体_GB2312" pitchFamily="49" charset="-122"/>
                <a:ea typeface="楷体_GB2312" pitchFamily="49" charset="-122"/>
              </a:rPr>
              <a:t>∶</a:t>
            </a:r>
            <a:r>
              <a:rPr lang="zh-CN" altLang="en-US" sz="2200" b="1" dirty="0" smtClean="0">
                <a:latin typeface="楷体_GB2312" pitchFamily="49" charset="-122"/>
                <a:ea typeface="楷体_GB2312" pitchFamily="49" charset="-122"/>
              </a:rPr>
              <a:t>”表示除。</a:t>
            </a:r>
            <a:endParaRPr lang="zh-CN" altLang="en-US" sz="2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139704"/>
            <a:ext cx="487146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我们认识了除法。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" name="标题 3"/>
          <p:cNvSpPr>
            <a:spLocks noGrp="1" noChangeArrowheads="1"/>
          </p:cNvSpPr>
          <p:nvPr/>
        </p:nvSpPr>
        <p:spPr bwMode="auto">
          <a:xfrm>
            <a:off x="1088158" y="2757231"/>
            <a:ext cx="696768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个小朋友坐    ，每车坐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人，要坐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车。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6-1-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15816" y="2745350"/>
            <a:ext cx="576064" cy="439249"/>
          </a:xfrm>
          <a:prstGeom prst="rect">
            <a:avLst/>
          </a:prstGeom>
        </p:spPr>
      </p:pic>
      <p:sp>
        <p:nvSpPr>
          <p:cNvPr id="11" name="标题 3"/>
          <p:cNvSpPr>
            <a:spLocks noGrp="1" noChangeArrowheads="1"/>
          </p:cNvSpPr>
          <p:nvPr/>
        </p:nvSpPr>
        <p:spPr bwMode="auto">
          <a:xfrm>
            <a:off x="1088158" y="3147814"/>
            <a:ext cx="3627858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可以用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计算，写成：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标题 3"/>
          <p:cNvSpPr>
            <a:spLocks noGrp="1" noChangeArrowheads="1"/>
          </p:cNvSpPr>
          <p:nvPr/>
        </p:nvSpPr>
        <p:spPr bwMode="auto">
          <a:xfrm>
            <a:off x="4499992" y="3084196"/>
            <a:ext cx="187220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标题 3"/>
          <p:cNvSpPr>
            <a:spLocks noGrp="1" noChangeArrowheads="1"/>
          </p:cNvSpPr>
          <p:nvPr/>
        </p:nvSpPr>
        <p:spPr bwMode="auto">
          <a:xfrm>
            <a:off x="4724508" y="3075806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标题 3"/>
          <p:cNvSpPr>
            <a:spLocks noGrp="1" noChangeArrowheads="1"/>
          </p:cNvSpPr>
          <p:nvPr/>
        </p:nvSpPr>
        <p:spPr bwMode="auto">
          <a:xfrm>
            <a:off x="4724508" y="3070142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标题 3"/>
          <p:cNvSpPr>
            <a:spLocks noGrp="1" noChangeArrowheads="1"/>
          </p:cNvSpPr>
          <p:nvPr/>
        </p:nvSpPr>
        <p:spPr bwMode="auto">
          <a:xfrm>
            <a:off x="4716016" y="3435077"/>
            <a:ext cx="3603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3"/>
          <p:cNvSpPr>
            <a:spLocks noGrp="1" noChangeArrowheads="1"/>
          </p:cNvSpPr>
          <p:nvPr/>
        </p:nvSpPr>
        <p:spPr bwMode="auto">
          <a:xfrm>
            <a:off x="4437167" y="3723110"/>
            <a:ext cx="8636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除号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标题 3"/>
          <p:cNvSpPr>
            <a:spLocks noGrp="1" noChangeArrowheads="1"/>
          </p:cNvSpPr>
          <p:nvPr/>
        </p:nvSpPr>
        <p:spPr bwMode="auto">
          <a:xfrm>
            <a:off x="1088158" y="3687918"/>
            <a:ext cx="3627858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读作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除以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3" grpId="0"/>
      <p:bldP spid="14" grpId="0"/>
      <p:bldP spid="14" grpId="1"/>
      <p:bldP spid="14" grpId="2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72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9" name="标题 3"/>
          <p:cNvSpPr>
            <a:spLocks noGrp="1" noChangeArrowheads="1"/>
          </p:cNvSpPr>
          <p:nvPr/>
        </p:nvSpPr>
        <p:spPr bwMode="auto">
          <a:xfrm>
            <a:off x="1088158" y="2427735"/>
            <a:ext cx="696768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个小朋友植树，平均分成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，每组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标题 3"/>
          <p:cNvSpPr>
            <a:spLocks noGrp="1" noChangeArrowheads="1"/>
          </p:cNvSpPr>
          <p:nvPr/>
        </p:nvSpPr>
        <p:spPr bwMode="auto">
          <a:xfrm>
            <a:off x="1088158" y="2818318"/>
            <a:ext cx="7012234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也可以用除法计算，写成：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÷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1" name="标题 3"/>
          <p:cNvSpPr>
            <a:spLocks noGrp="1" noChangeArrowheads="1"/>
          </p:cNvSpPr>
          <p:nvPr/>
        </p:nvSpPr>
        <p:spPr bwMode="auto">
          <a:xfrm>
            <a:off x="4932040" y="3062348"/>
            <a:ext cx="31346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2" name="标题 3"/>
          <p:cNvSpPr>
            <a:spLocks noGrp="1" noChangeArrowheads="1"/>
          </p:cNvSpPr>
          <p:nvPr/>
        </p:nvSpPr>
        <p:spPr bwMode="auto">
          <a:xfrm>
            <a:off x="4495096" y="3313217"/>
            <a:ext cx="108012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标题 3"/>
          <p:cNvSpPr>
            <a:spLocks noGrp="1" noChangeArrowheads="1"/>
          </p:cNvSpPr>
          <p:nvPr/>
        </p:nvSpPr>
        <p:spPr bwMode="auto">
          <a:xfrm>
            <a:off x="5724128" y="3070739"/>
            <a:ext cx="31346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4" name="标题 3"/>
          <p:cNvSpPr>
            <a:spLocks noGrp="1" noChangeArrowheads="1"/>
          </p:cNvSpPr>
          <p:nvPr/>
        </p:nvSpPr>
        <p:spPr bwMode="auto">
          <a:xfrm>
            <a:off x="6574939" y="3062348"/>
            <a:ext cx="31346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5" name="标题 3"/>
          <p:cNvSpPr>
            <a:spLocks noGrp="1" noChangeArrowheads="1"/>
          </p:cNvSpPr>
          <p:nvPr/>
        </p:nvSpPr>
        <p:spPr bwMode="auto">
          <a:xfrm>
            <a:off x="5414422" y="3313217"/>
            <a:ext cx="864096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标题 3"/>
          <p:cNvSpPr>
            <a:spLocks noGrp="1" noChangeArrowheads="1"/>
          </p:cNvSpPr>
          <p:nvPr/>
        </p:nvSpPr>
        <p:spPr bwMode="auto">
          <a:xfrm>
            <a:off x="6370315" y="3329996"/>
            <a:ext cx="59822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2149606" y="1673247"/>
            <a:ext cx="460851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从补充习题中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1887257"/>
            <a:ext cx="1009150" cy="1265255"/>
          </a:xfrm>
          <a:prstGeom prst="rect">
            <a:avLst/>
          </a:prstGeom>
        </p:spPr>
      </p:pic>
      <p:sp>
        <p:nvSpPr>
          <p:cNvPr id="7" name="标题 3"/>
          <p:cNvSpPr>
            <a:spLocks noGrp="1" noChangeArrowheads="1"/>
          </p:cNvSpPr>
          <p:nvPr/>
        </p:nvSpPr>
        <p:spPr bwMode="auto">
          <a:xfrm>
            <a:off x="1368219" y="1275607"/>
            <a:ext cx="6732177" cy="936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lnSpc>
                <a:spcPts val="3500"/>
              </a:lnSpc>
            </a:pP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4932041" y="3751455"/>
            <a:ext cx="2305280" cy="548489"/>
          </a:xfrm>
          <a:prstGeom prst="wedgeRoundRectCallout">
            <a:avLst>
              <a:gd name="adj1" fmla="val 53104"/>
              <a:gd name="adj2" fmla="val -4029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种是平均分。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5357" y="2845571"/>
            <a:ext cx="622259" cy="1598389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004" y="3100090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6079" y="3100090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1535170" y="1491631"/>
            <a:ext cx="3614179" cy="490023"/>
          </a:xfrm>
          <a:prstGeom prst="wedgeRoundRectCallout">
            <a:avLst>
              <a:gd name="adj1" fmla="val -54398"/>
              <a:gd name="adj2" fmla="val 42158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下面哪种分法是平均分？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8772" y="2414738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5960" y="2414738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6660" y="3100090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820" y="3100090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235572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6740" y="2427736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6780" y="2427736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820" y="2427736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619672" y="304619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4" grpId="0" animBg="1"/>
      <p:bldP spid="4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0222" y="1609670"/>
            <a:ext cx="1009150" cy="1265255"/>
          </a:xfrm>
          <a:prstGeom prst="rect">
            <a:avLst/>
          </a:prstGeom>
        </p:spPr>
      </p:pic>
      <p:sp>
        <p:nvSpPr>
          <p:cNvPr id="64" name="AutoShape 12"/>
          <p:cNvSpPr>
            <a:spLocks noChangeArrowheads="1"/>
          </p:cNvSpPr>
          <p:nvPr/>
        </p:nvSpPr>
        <p:spPr bwMode="auto">
          <a:xfrm>
            <a:off x="1940291" y="1347143"/>
            <a:ext cx="4215889" cy="490023"/>
          </a:xfrm>
          <a:prstGeom prst="wedgeRoundRectCallout">
            <a:avLst>
              <a:gd name="adj1" fmla="val -58849"/>
              <a:gd name="adj2" fmla="val 44328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pPr>
              <a:lnSpc>
                <a:spcPts val="35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为什么第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种是平均分？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004052" y="3257473"/>
            <a:ext cx="2197927" cy="836521"/>
          </a:xfrm>
          <a:prstGeom prst="wedgeRoundRectCallout">
            <a:avLst>
              <a:gd name="adj1" fmla="val 57175"/>
              <a:gd name="adj2" fmla="val -40295"/>
              <a:gd name="adj3" fmla="val 16667"/>
            </a:avLst>
          </a:prstGeom>
          <a:solidFill>
            <a:srgbClr val="FDD3E2"/>
          </a:solidFill>
          <a:ln w="9525">
            <a:solidFill>
              <a:srgbClr val="CC0066"/>
            </a:solidFill>
            <a:miter lim="800000"/>
          </a:ln>
          <a:effectLst/>
        </p:spPr>
        <p:txBody>
          <a:bodyPr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每份分得同样多，叫平均分。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525357" y="2845571"/>
            <a:ext cx="622259" cy="1598389"/>
          </a:xfrm>
          <a:prstGeom prst="rect">
            <a:avLst/>
          </a:prstGeom>
        </p:spPr>
      </p:pic>
      <p:pic>
        <p:nvPicPr>
          <p:cNvPr id="50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5004" y="3100090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6079" y="3100090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8772" y="2414738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5960" y="2414738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6660" y="3100090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820" y="3100090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1619672" y="2355728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6740" y="2427736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6780" y="2427736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820" y="2427736"/>
            <a:ext cx="357188" cy="3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xtBox 59"/>
          <p:cNvSpPr txBox="1"/>
          <p:nvPr/>
        </p:nvSpPr>
        <p:spPr>
          <a:xfrm>
            <a:off x="1619672" y="3046191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图片 195" descr="5－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4090" y="1036314"/>
            <a:ext cx="6086154" cy="21602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83" name="组合 182"/>
          <p:cNvGrpSpPr/>
          <p:nvPr/>
        </p:nvGrpSpPr>
        <p:grpSpPr>
          <a:xfrm>
            <a:off x="1178337" y="2520259"/>
            <a:ext cx="6840760" cy="997034"/>
            <a:chOff x="251520" y="2427734"/>
            <a:chExt cx="6480720" cy="648072"/>
          </a:xfrm>
        </p:grpSpPr>
        <p:sp>
          <p:nvSpPr>
            <p:cNvPr id="184" name="矩形 183"/>
            <p:cNvSpPr/>
            <p:nvPr/>
          </p:nvSpPr>
          <p:spPr>
            <a:xfrm>
              <a:off x="251520" y="2427734"/>
              <a:ext cx="6480720" cy="648072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85" name="直接连接符 184"/>
            <p:cNvCxnSpPr>
              <a:stCxn id="184" idx="0"/>
              <a:endCxn id="184" idx="2"/>
            </p:cNvCxnSpPr>
            <p:nvPr/>
          </p:nvCxnSpPr>
          <p:spPr>
            <a:xfrm>
              <a:off x="3491880" y="2427734"/>
              <a:ext cx="0" cy="648072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AutoShape 12"/>
          <p:cNvSpPr>
            <a:spLocks noChangeArrowheads="1"/>
          </p:cNvSpPr>
          <p:nvPr/>
        </p:nvSpPr>
        <p:spPr bwMode="auto">
          <a:xfrm flipH="1">
            <a:off x="2123730" y="2758633"/>
            <a:ext cx="2232249" cy="343262"/>
          </a:xfrm>
          <a:prstGeom prst="wedgeRoundRectCallout">
            <a:avLst>
              <a:gd name="adj1" fmla="val 56803"/>
              <a:gd name="adj2" fmla="val 1714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7" name="AutoShape 12"/>
          <p:cNvSpPr>
            <a:spLocks noChangeArrowheads="1"/>
          </p:cNvSpPr>
          <p:nvPr/>
        </p:nvSpPr>
        <p:spPr bwMode="auto">
          <a:xfrm>
            <a:off x="4724504" y="2750244"/>
            <a:ext cx="2422692" cy="648072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EBCDFB"/>
          </a:solidFill>
          <a:ln w="9525">
            <a:solidFill>
              <a:srgbClr val="7030A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8" name="标题 3"/>
          <p:cNvSpPr>
            <a:spLocks noGrp="1" noChangeArrowheads="1"/>
          </p:cNvSpPr>
          <p:nvPr/>
        </p:nvSpPr>
        <p:spPr bwMode="auto">
          <a:xfrm>
            <a:off x="2051720" y="2715768"/>
            <a:ext cx="2592288" cy="338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可以用圆片分一分。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9" name="标题 3"/>
          <p:cNvSpPr>
            <a:spLocks noGrp="1" noChangeArrowheads="1"/>
          </p:cNvSpPr>
          <p:nvPr/>
        </p:nvSpPr>
        <p:spPr bwMode="auto">
          <a:xfrm>
            <a:off x="4724508" y="2784429"/>
            <a:ext cx="2422691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有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人，每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人坐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车，要坐</a:t>
            </a:r>
            <a:r>
              <a:rPr lang="en-US" altLang="zh-CN" sz="20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车</a:t>
            </a:r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0" name="标题 3"/>
          <p:cNvSpPr>
            <a:spLocks noGrp="1" noChangeArrowheads="1"/>
          </p:cNvSpPr>
          <p:nvPr/>
        </p:nvSpPr>
        <p:spPr bwMode="auto">
          <a:xfrm>
            <a:off x="1088158" y="3333294"/>
            <a:ext cx="696768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个小朋友坐    ，每车坐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人，要坐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车。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42517" y="941698"/>
            <a:ext cx="360000" cy="405585"/>
            <a:chOff x="719592" y="1018103"/>
            <a:chExt cx="360000" cy="405585"/>
          </a:xfrm>
        </p:grpSpPr>
        <p:pic>
          <p:nvPicPr>
            <p:cNvPr id="194" name="Picture 6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5" name="TextBox 194"/>
            <p:cNvSpPr txBox="1"/>
            <p:nvPr/>
          </p:nvSpPr>
          <p:spPr>
            <a:xfrm>
              <a:off x="791580" y="1023578"/>
              <a:ext cx="216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197" name="图片 196" descr="6-1-1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15816" y="3321414"/>
            <a:ext cx="576064" cy="439249"/>
          </a:xfrm>
          <a:prstGeom prst="rect">
            <a:avLst/>
          </a:prstGeom>
        </p:spPr>
      </p:pic>
      <p:grpSp>
        <p:nvGrpSpPr>
          <p:cNvPr id="201" name="组合 200"/>
          <p:cNvGrpSpPr/>
          <p:nvPr/>
        </p:nvGrpSpPr>
        <p:grpSpPr>
          <a:xfrm>
            <a:off x="2519772" y="3224237"/>
            <a:ext cx="666040" cy="306000"/>
            <a:chOff x="1547664" y="4371950"/>
            <a:chExt cx="666040" cy="306000"/>
          </a:xfrm>
        </p:grpSpPr>
        <p:sp>
          <p:nvSpPr>
            <p:cNvPr id="202" name="椭圆 201"/>
            <p:cNvSpPr/>
            <p:nvPr/>
          </p:nvSpPr>
          <p:spPr>
            <a:xfrm>
              <a:off x="1547664" y="4371950"/>
              <a:ext cx="306000" cy="306000"/>
            </a:xfrm>
            <a:prstGeom prst="ellipse">
              <a:avLst/>
            </a:prstGeom>
            <a:solidFill>
              <a:srgbClr val="AF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3" name="椭圆 202"/>
            <p:cNvSpPr/>
            <p:nvPr/>
          </p:nvSpPr>
          <p:spPr>
            <a:xfrm>
              <a:off x="1907704" y="4371950"/>
              <a:ext cx="306000" cy="306000"/>
            </a:xfrm>
            <a:prstGeom prst="ellipse">
              <a:avLst/>
            </a:prstGeom>
            <a:solidFill>
              <a:srgbClr val="AF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04" name="组合 203"/>
          <p:cNvGrpSpPr/>
          <p:nvPr/>
        </p:nvGrpSpPr>
        <p:grpSpPr>
          <a:xfrm>
            <a:off x="3491880" y="3224237"/>
            <a:ext cx="666040" cy="306000"/>
            <a:chOff x="1547664" y="4371950"/>
            <a:chExt cx="666040" cy="306000"/>
          </a:xfrm>
        </p:grpSpPr>
        <p:sp>
          <p:nvSpPr>
            <p:cNvPr id="205" name="椭圆 204"/>
            <p:cNvSpPr/>
            <p:nvPr/>
          </p:nvSpPr>
          <p:spPr>
            <a:xfrm>
              <a:off x="1547664" y="4371950"/>
              <a:ext cx="306000" cy="306000"/>
            </a:xfrm>
            <a:prstGeom prst="ellipse">
              <a:avLst/>
            </a:prstGeom>
            <a:solidFill>
              <a:srgbClr val="AF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6" name="椭圆 205"/>
            <p:cNvSpPr/>
            <p:nvPr/>
          </p:nvSpPr>
          <p:spPr>
            <a:xfrm>
              <a:off x="1907704" y="4371950"/>
              <a:ext cx="306000" cy="306000"/>
            </a:xfrm>
            <a:prstGeom prst="ellipse">
              <a:avLst/>
            </a:prstGeom>
            <a:solidFill>
              <a:srgbClr val="AF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07" name="标题 3"/>
          <p:cNvSpPr>
            <a:spLocks noGrp="1" noChangeArrowheads="1"/>
          </p:cNvSpPr>
          <p:nvPr/>
        </p:nvSpPr>
        <p:spPr bwMode="auto">
          <a:xfrm>
            <a:off x="1088158" y="3723878"/>
            <a:ext cx="3627858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可以用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除法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计算，写成：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8" name="标题 3"/>
          <p:cNvSpPr>
            <a:spLocks noGrp="1" noChangeArrowheads="1"/>
          </p:cNvSpPr>
          <p:nvPr/>
        </p:nvSpPr>
        <p:spPr bwMode="auto">
          <a:xfrm>
            <a:off x="4499992" y="3660262"/>
            <a:ext cx="187220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9" name="标题 3"/>
          <p:cNvSpPr>
            <a:spLocks noGrp="1" noChangeArrowheads="1"/>
          </p:cNvSpPr>
          <p:nvPr/>
        </p:nvSpPr>
        <p:spPr bwMode="auto">
          <a:xfrm>
            <a:off x="4724508" y="3651872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0" name="标题 3"/>
          <p:cNvSpPr>
            <a:spLocks noGrp="1" noChangeArrowheads="1"/>
          </p:cNvSpPr>
          <p:nvPr/>
        </p:nvSpPr>
        <p:spPr bwMode="auto">
          <a:xfrm>
            <a:off x="4724508" y="3646205"/>
            <a:ext cx="360363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1" name="标题 3"/>
          <p:cNvSpPr>
            <a:spLocks noGrp="1" noChangeArrowheads="1"/>
          </p:cNvSpPr>
          <p:nvPr/>
        </p:nvSpPr>
        <p:spPr bwMode="auto">
          <a:xfrm>
            <a:off x="4716016" y="4011143"/>
            <a:ext cx="360362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2" name="标题 3"/>
          <p:cNvSpPr>
            <a:spLocks noGrp="1" noChangeArrowheads="1"/>
          </p:cNvSpPr>
          <p:nvPr/>
        </p:nvSpPr>
        <p:spPr bwMode="auto">
          <a:xfrm>
            <a:off x="4437167" y="4299173"/>
            <a:ext cx="86360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除号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3" name="标题 3"/>
          <p:cNvSpPr>
            <a:spLocks noGrp="1" noChangeArrowheads="1"/>
          </p:cNvSpPr>
          <p:nvPr/>
        </p:nvSpPr>
        <p:spPr bwMode="auto">
          <a:xfrm>
            <a:off x="6372200" y="1995688"/>
            <a:ext cx="43204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4" name="标题 3"/>
          <p:cNvSpPr>
            <a:spLocks noGrp="1" noChangeArrowheads="1"/>
          </p:cNvSpPr>
          <p:nvPr/>
        </p:nvSpPr>
        <p:spPr bwMode="auto">
          <a:xfrm>
            <a:off x="1096646" y="4353585"/>
            <a:ext cx="3627858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÷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读作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除以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8" name="组合 197"/>
          <p:cNvGrpSpPr/>
          <p:nvPr/>
        </p:nvGrpSpPr>
        <p:grpSpPr>
          <a:xfrm>
            <a:off x="1547664" y="3224237"/>
            <a:ext cx="666040" cy="306000"/>
            <a:chOff x="1547664" y="4371950"/>
            <a:chExt cx="666040" cy="306000"/>
          </a:xfrm>
        </p:grpSpPr>
        <p:sp>
          <p:nvSpPr>
            <p:cNvPr id="199" name="椭圆 198"/>
            <p:cNvSpPr/>
            <p:nvPr/>
          </p:nvSpPr>
          <p:spPr>
            <a:xfrm>
              <a:off x="1547664" y="4371950"/>
              <a:ext cx="306000" cy="306000"/>
            </a:xfrm>
            <a:prstGeom prst="ellipse">
              <a:avLst/>
            </a:prstGeom>
            <a:solidFill>
              <a:srgbClr val="AF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0" name="椭圆 199"/>
            <p:cNvSpPr/>
            <p:nvPr/>
          </p:nvSpPr>
          <p:spPr>
            <a:xfrm>
              <a:off x="1907704" y="4371950"/>
              <a:ext cx="306000" cy="306000"/>
            </a:xfrm>
            <a:prstGeom prst="ellipse">
              <a:avLst/>
            </a:prstGeom>
            <a:solidFill>
              <a:srgbClr val="AFFFFF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8428 L -0.00191 -0.1299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07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224 " pathEditMode="relative" ptsTypes="AA">
                                      <p:cBhvr>
                                        <p:cTn id="22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224 " pathEditMode="relative" ptsTypes="AA">
                                      <p:cBhvr>
                                        <p:cTn id="2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7" grpId="0" animBg="1"/>
      <p:bldP spid="188" grpId="0"/>
      <p:bldP spid="189" grpId="0"/>
      <p:bldP spid="190" grpId="0"/>
      <p:bldP spid="190" grpId="1"/>
      <p:bldP spid="207" grpId="0"/>
      <p:bldP spid="208" grpId="0"/>
      <p:bldP spid="209" grpId="0"/>
      <p:bldP spid="209" grpId="1"/>
      <p:bldP spid="209" grpId="2"/>
      <p:bldP spid="210" grpId="0"/>
      <p:bldP spid="211" grpId="0"/>
      <p:bldP spid="212" grpId="0"/>
      <p:bldP spid="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62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32" y="1076211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" name="标题 3"/>
          <p:cNvSpPr>
            <a:spLocks noGrp="1" noChangeArrowheads="1"/>
          </p:cNvSpPr>
          <p:nvPr/>
        </p:nvSpPr>
        <p:spPr bwMode="auto">
          <a:xfrm>
            <a:off x="683568" y="1458570"/>
            <a:ext cx="741682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个苹果，每只小熊分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，可以分给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只小熊。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4" name="图片 263" descr="5－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07704" y="2012315"/>
            <a:ext cx="4824536" cy="1835421"/>
          </a:xfrm>
          <a:prstGeom prst="rect">
            <a:avLst/>
          </a:prstGeom>
        </p:spPr>
      </p:pic>
      <p:sp>
        <p:nvSpPr>
          <p:cNvPr id="265" name="标题 3"/>
          <p:cNvSpPr>
            <a:spLocks noGrp="1" noChangeArrowheads="1"/>
          </p:cNvSpPr>
          <p:nvPr/>
        </p:nvSpPr>
        <p:spPr bwMode="auto">
          <a:xfrm>
            <a:off x="6131087" y="1450180"/>
            <a:ext cx="43204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66" name="标题 3"/>
          <p:cNvSpPr>
            <a:spLocks noGrp="1" noChangeArrowheads="1"/>
          </p:cNvSpPr>
          <p:nvPr/>
        </p:nvSpPr>
        <p:spPr bwMode="auto">
          <a:xfrm>
            <a:off x="4216333" y="3821212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7" name="矩形 266"/>
          <p:cNvSpPr/>
          <p:nvPr/>
        </p:nvSpPr>
        <p:spPr>
          <a:xfrm>
            <a:off x="3864123" y="391031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8" name="矩形 267"/>
          <p:cNvSpPr/>
          <p:nvPr/>
        </p:nvSpPr>
        <p:spPr>
          <a:xfrm>
            <a:off x="4658726" y="391031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9" name="标题 3"/>
          <p:cNvSpPr>
            <a:spLocks noGrp="1" noChangeArrowheads="1"/>
          </p:cNvSpPr>
          <p:nvPr/>
        </p:nvSpPr>
        <p:spPr bwMode="auto">
          <a:xfrm>
            <a:off x="3787354" y="3828821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0" name="标题 3"/>
          <p:cNvSpPr>
            <a:spLocks noGrp="1" noChangeArrowheads="1"/>
          </p:cNvSpPr>
          <p:nvPr/>
        </p:nvSpPr>
        <p:spPr bwMode="auto">
          <a:xfrm>
            <a:off x="4572000" y="3828821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1" name="标题 3"/>
          <p:cNvSpPr>
            <a:spLocks noGrp="1" noChangeArrowheads="1"/>
          </p:cNvSpPr>
          <p:nvPr/>
        </p:nvSpPr>
        <p:spPr bwMode="auto">
          <a:xfrm>
            <a:off x="2999706" y="3828507"/>
            <a:ext cx="94354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12÷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5" grpId="0"/>
      <p:bldP spid="266" grpId="0"/>
      <p:bldP spid="267" grpId="0" animBg="1"/>
      <p:bldP spid="268" grpId="0" animBg="1"/>
      <p:bldP spid="269" grpId="0"/>
      <p:bldP spid="270" grpId="0"/>
      <p:bldP spid="2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3" name="图片 62" descr="6－1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86127" y="1123203"/>
            <a:ext cx="5971753" cy="2364211"/>
          </a:xfrm>
          <a:prstGeom prst="rect">
            <a:avLst/>
          </a:prstGeom>
        </p:spPr>
      </p:pic>
      <p:grpSp>
        <p:nvGrpSpPr>
          <p:cNvPr id="64" name="组合 53"/>
          <p:cNvGrpSpPr/>
          <p:nvPr/>
        </p:nvGrpSpPr>
        <p:grpSpPr>
          <a:xfrm>
            <a:off x="1187624" y="2718456"/>
            <a:ext cx="6840760" cy="1044022"/>
            <a:chOff x="251520" y="2427734"/>
            <a:chExt cx="6480720" cy="648072"/>
          </a:xfrm>
        </p:grpSpPr>
        <p:sp>
          <p:nvSpPr>
            <p:cNvPr id="65" name="矩形 64"/>
            <p:cNvSpPr/>
            <p:nvPr/>
          </p:nvSpPr>
          <p:spPr>
            <a:xfrm>
              <a:off x="251520" y="2427734"/>
              <a:ext cx="6480720" cy="648072"/>
            </a:xfrm>
            <a:prstGeom prst="rect">
              <a:avLst/>
            </a:prstGeom>
            <a:solidFill>
              <a:srgbClr val="FDD3E2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66" name="直接连接符 65"/>
            <p:cNvCxnSpPr>
              <a:stCxn id="65" idx="0"/>
              <a:endCxn id="65" idx="2"/>
            </p:cNvCxnSpPr>
            <p:nvPr/>
          </p:nvCxnSpPr>
          <p:spPr>
            <a:xfrm>
              <a:off x="3491880" y="2427734"/>
              <a:ext cx="0" cy="648072"/>
            </a:xfrm>
            <a:prstGeom prst="line">
              <a:avLst/>
            </a:prstGeom>
            <a:solidFill>
              <a:srgbClr val="FDD3E2"/>
            </a:solidFill>
            <a:ln w="95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AutoShape 12"/>
          <p:cNvSpPr>
            <a:spLocks noChangeArrowheads="1"/>
          </p:cNvSpPr>
          <p:nvPr/>
        </p:nvSpPr>
        <p:spPr bwMode="auto">
          <a:xfrm flipH="1">
            <a:off x="2123730" y="2850589"/>
            <a:ext cx="2232249" cy="343262"/>
          </a:xfrm>
          <a:prstGeom prst="wedgeRoundRectCallout">
            <a:avLst>
              <a:gd name="adj1" fmla="val 56803"/>
              <a:gd name="adj2" fmla="val 1714"/>
              <a:gd name="adj3" fmla="val 16667"/>
            </a:avLst>
          </a:prstGeom>
          <a:solidFill>
            <a:srgbClr val="FFFFCC"/>
          </a:solidFill>
          <a:ln w="9525">
            <a:solidFill>
              <a:srgbClr val="FF6600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2051724" y="2846559"/>
            <a:ext cx="2359171" cy="3389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0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可以用小棒分一分。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1088158" y="3468921"/>
            <a:ext cx="696768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个小朋友植树，平均分成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组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，每组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1" name="组合 7"/>
          <p:cNvGrpSpPr/>
          <p:nvPr/>
        </p:nvGrpSpPr>
        <p:grpSpPr>
          <a:xfrm>
            <a:off x="642517" y="1077322"/>
            <a:ext cx="360000" cy="380282"/>
            <a:chOff x="719592" y="1018103"/>
            <a:chExt cx="360000" cy="380282"/>
          </a:xfrm>
        </p:grpSpPr>
        <p:pic>
          <p:nvPicPr>
            <p:cNvPr id="72" name="Picture 6"/>
            <p:cNvPicPr>
              <a:picLocks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19592" y="1018103"/>
              <a:ext cx="360000" cy="380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" name="TextBox 72"/>
            <p:cNvSpPr txBox="1"/>
            <p:nvPr/>
          </p:nvSpPr>
          <p:spPr>
            <a:xfrm>
              <a:off x="791580" y="1023578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6</a:t>
              </a:r>
              <a:endPara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74" name="标题 3"/>
          <p:cNvSpPr>
            <a:spLocks noGrp="1" noChangeArrowheads="1"/>
          </p:cNvSpPr>
          <p:nvPr/>
        </p:nvSpPr>
        <p:spPr bwMode="auto">
          <a:xfrm>
            <a:off x="1088158" y="3859505"/>
            <a:ext cx="7012234" cy="39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也可以用除法计算，写成：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÷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5" name="标题 3"/>
          <p:cNvSpPr>
            <a:spLocks noGrp="1" noChangeArrowheads="1"/>
          </p:cNvSpPr>
          <p:nvPr/>
        </p:nvSpPr>
        <p:spPr bwMode="auto">
          <a:xfrm>
            <a:off x="6377096" y="2203321"/>
            <a:ext cx="43204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7" name="AutoShape 12"/>
          <p:cNvSpPr>
            <a:spLocks noChangeArrowheads="1"/>
          </p:cNvSpPr>
          <p:nvPr/>
        </p:nvSpPr>
        <p:spPr bwMode="auto">
          <a:xfrm>
            <a:off x="5041097" y="2859783"/>
            <a:ext cx="2088232" cy="639683"/>
          </a:xfrm>
          <a:prstGeom prst="wedgeRoundRectCallout">
            <a:avLst>
              <a:gd name="adj1" fmla="val 58306"/>
              <a:gd name="adj2" fmla="val 6602"/>
              <a:gd name="adj3" fmla="val 16667"/>
            </a:avLst>
          </a:prstGeom>
          <a:solidFill>
            <a:srgbClr val="AFFFFF">
              <a:alpha val="94118"/>
            </a:srgbClr>
          </a:solidFill>
          <a:ln w="9525">
            <a:solidFill>
              <a:srgbClr val="2FD1D1"/>
            </a:solidFill>
            <a:miter lim="800000"/>
          </a:ln>
          <a:effectLst/>
        </p:spPr>
        <p:txBody>
          <a:bodyPr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标题 3"/>
          <p:cNvSpPr>
            <a:spLocks noGrp="1" noChangeArrowheads="1"/>
          </p:cNvSpPr>
          <p:nvPr/>
        </p:nvSpPr>
        <p:spPr bwMode="auto">
          <a:xfrm>
            <a:off x="5004048" y="2901552"/>
            <a:ext cx="2287164" cy="5760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把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人平均分成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组，每组</a:t>
            </a:r>
            <a:r>
              <a:rPr lang="en-US" altLang="zh-CN" sz="22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人</a:t>
            </a:r>
            <a:r>
              <a:rPr lang="zh-CN" altLang="en-US" sz="2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2105547" y="3258276"/>
            <a:ext cx="256514" cy="401554"/>
            <a:chOff x="4652963" y="995958"/>
            <a:chExt cx="316684" cy="495746"/>
          </a:xfrm>
        </p:grpSpPr>
        <p:pic>
          <p:nvPicPr>
            <p:cNvPr id="80" name="图片 79" descr="一根小棒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81" name="图片 80" descr="一根小棒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82" name="组合 81"/>
          <p:cNvGrpSpPr/>
          <p:nvPr/>
        </p:nvGrpSpPr>
        <p:grpSpPr>
          <a:xfrm>
            <a:off x="2798714" y="3258276"/>
            <a:ext cx="256514" cy="401554"/>
            <a:chOff x="4652963" y="995958"/>
            <a:chExt cx="316684" cy="495746"/>
          </a:xfrm>
        </p:grpSpPr>
        <p:pic>
          <p:nvPicPr>
            <p:cNvPr id="83" name="图片 82" descr="一根小棒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84" name="图片 83" descr="一根小棒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grpSp>
        <p:nvGrpSpPr>
          <p:cNvPr id="85" name="组合 84"/>
          <p:cNvGrpSpPr/>
          <p:nvPr/>
        </p:nvGrpSpPr>
        <p:grpSpPr>
          <a:xfrm>
            <a:off x="3491880" y="3258276"/>
            <a:ext cx="256514" cy="401554"/>
            <a:chOff x="4652963" y="995958"/>
            <a:chExt cx="316684" cy="495746"/>
          </a:xfrm>
        </p:grpSpPr>
        <p:pic>
          <p:nvPicPr>
            <p:cNvPr id="86" name="图片 85" descr="一根小棒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652963" y="995958"/>
              <a:ext cx="172698" cy="495746"/>
            </a:xfrm>
            <a:prstGeom prst="rect">
              <a:avLst/>
            </a:prstGeom>
          </p:spPr>
        </p:pic>
        <p:pic>
          <p:nvPicPr>
            <p:cNvPr id="87" name="图片 86" descr="一根小棒.pn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796949" y="995958"/>
              <a:ext cx="172698" cy="495746"/>
            </a:xfrm>
            <a:prstGeom prst="rect">
              <a:avLst/>
            </a:prstGeom>
          </p:spPr>
        </p:pic>
      </p:grpSp>
      <p:sp>
        <p:nvSpPr>
          <p:cNvPr id="88" name="标题 3"/>
          <p:cNvSpPr>
            <a:spLocks noGrp="1" noChangeArrowheads="1"/>
          </p:cNvSpPr>
          <p:nvPr/>
        </p:nvSpPr>
        <p:spPr bwMode="auto">
          <a:xfrm>
            <a:off x="4932040" y="4103537"/>
            <a:ext cx="31346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9" name="标题 3"/>
          <p:cNvSpPr>
            <a:spLocks noGrp="1" noChangeArrowheads="1"/>
          </p:cNvSpPr>
          <p:nvPr/>
        </p:nvSpPr>
        <p:spPr bwMode="auto">
          <a:xfrm>
            <a:off x="4495096" y="4354403"/>
            <a:ext cx="108012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被除数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标题 3"/>
          <p:cNvSpPr>
            <a:spLocks noGrp="1" noChangeArrowheads="1"/>
          </p:cNvSpPr>
          <p:nvPr/>
        </p:nvSpPr>
        <p:spPr bwMode="auto">
          <a:xfrm>
            <a:off x="5724128" y="4111925"/>
            <a:ext cx="31346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1" name="标题 3"/>
          <p:cNvSpPr>
            <a:spLocks noGrp="1" noChangeArrowheads="1"/>
          </p:cNvSpPr>
          <p:nvPr/>
        </p:nvSpPr>
        <p:spPr bwMode="auto">
          <a:xfrm>
            <a:off x="6574939" y="4103537"/>
            <a:ext cx="313468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anchor="ctr"/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…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2" name="标题 3"/>
          <p:cNvSpPr>
            <a:spLocks noGrp="1" noChangeArrowheads="1"/>
          </p:cNvSpPr>
          <p:nvPr/>
        </p:nvSpPr>
        <p:spPr bwMode="auto">
          <a:xfrm>
            <a:off x="5414422" y="4354403"/>
            <a:ext cx="864096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除数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标题 3"/>
          <p:cNvSpPr>
            <a:spLocks noGrp="1" noChangeArrowheads="1"/>
          </p:cNvSpPr>
          <p:nvPr/>
        </p:nvSpPr>
        <p:spPr bwMode="auto">
          <a:xfrm>
            <a:off x="6370315" y="4371182"/>
            <a:ext cx="598220" cy="5048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商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82 L 0 -0.131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3834 " pathEditMode="relative" ptsTypes="AA">
                                      <p:cBhvr>
                                        <p:cTn id="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/>
      <p:bldP spid="69" grpId="1"/>
      <p:bldP spid="74" grpId="0"/>
      <p:bldP spid="75" grpId="0"/>
      <p:bldP spid="77" grpId="0" animBg="1"/>
      <p:bldP spid="78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3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6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32" y="1131590"/>
            <a:ext cx="1296001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683568" y="1516797"/>
            <a:ext cx="7416824" cy="462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把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8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支铅笔平均分给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个小朋友，每人分得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支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6571446" y="1491631"/>
            <a:ext cx="432048" cy="5040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6" name="图片 65" descr="6－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9752" y="2067696"/>
            <a:ext cx="3600400" cy="1916341"/>
          </a:xfrm>
          <a:prstGeom prst="rect">
            <a:avLst/>
          </a:prstGeom>
        </p:spPr>
      </p:pic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4132443" y="4037236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80233" y="412633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574836" y="4126334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3703464" y="4044845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4488110" y="4044845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2915816" y="4044531"/>
            <a:ext cx="94354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8÷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7" grpId="0"/>
      <p:bldP spid="68" grpId="0" animBg="1"/>
      <p:bldP spid="69" grpId="0" animBg="1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1" name="文本框 10245"/>
          <p:cNvSpPr txBox="1">
            <a:spLocks noChangeArrowheads="1"/>
          </p:cNvSpPr>
          <p:nvPr/>
        </p:nvSpPr>
        <p:spPr bwMode="auto">
          <a:xfrm>
            <a:off x="1115616" y="1673767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标题 3"/>
          <p:cNvSpPr>
            <a:spLocks noGrp="1" noChangeArrowheads="1"/>
          </p:cNvSpPr>
          <p:nvPr/>
        </p:nvSpPr>
        <p:spPr bwMode="auto">
          <a:xfrm>
            <a:off x="1619672" y="3677196"/>
            <a:ext cx="532859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块砖，每次搬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块，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次搬完。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3" name="图片 62" descr="6－3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79712" y="1732980"/>
            <a:ext cx="4392488" cy="1978529"/>
          </a:xfrm>
          <a:prstGeom prst="rect">
            <a:avLst/>
          </a:prstGeom>
        </p:spPr>
      </p:pic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4982373" y="3743340"/>
            <a:ext cx="36004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4144325" y="4181252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792115" y="4270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586718" y="4270350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标题 3"/>
          <p:cNvSpPr>
            <a:spLocks noGrp="1" noChangeArrowheads="1"/>
          </p:cNvSpPr>
          <p:nvPr/>
        </p:nvSpPr>
        <p:spPr bwMode="auto">
          <a:xfrm>
            <a:off x="3715346" y="4188861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标题 3"/>
          <p:cNvSpPr>
            <a:spLocks noGrp="1" noChangeArrowheads="1"/>
          </p:cNvSpPr>
          <p:nvPr/>
        </p:nvSpPr>
        <p:spPr bwMode="auto">
          <a:xfrm>
            <a:off x="4499992" y="4188861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5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2927698" y="4188547"/>
            <a:ext cx="94354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10÷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/>
      <p:bldP spid="65" grpId="0"/>
      <p:bldP spid="66" grpId="0" animBg="1"/>
      <p:bldP spid="67" grpId="0" animBg="1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2832" y="1059583"/>
            <a:ext cx="2359008" cy="523220"/>
            <a:chOff x="867040" y="1256189"/>
            <a:chExt cx="1778000" cy="52322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7040" y="1309509"/>
              <a:ext cx="1778000" cy="469900"/>
            </a:xfrm>
            <a:prstGeom prst="rect">
              <a:avLst/>
            </a:prstGeom>
          </p:spPr>
        </p:pic>
        <p:sp>
          <p:nvSpPr>
            <p:cNvPr id="4" name="矩形 4"/>
            <p:cNvSpPr>
              <a:spLocks noChangeArrowheads="1"/>
            </p:cNvSpPr>
            <p:nvPr/>
          </p:nvSpPr>
          <p:spPr bwMode="auto">
            <a:xfrm>
              <a:off x="971600" y="1256189"/>
              <a:ext cx="15131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想想做做</a:t>
              </a:r>
              <a:endParaRPr lang="zh-CN" altLang="en-US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9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3" name="文本框 10245"/>
          <p:cNvSpPr txBox="1">
            <a:spLocks noChangeArrowheads="1"/>
          </p:cNvSpPr>
          <p:nvPr/>
        </p:nvSpPr>
        <p:spPr bwMode="auto">
          <a:xfrm>
            <a:off x="827584" y="1631355"/>
            <a:ext cx="43204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 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标题 3"/>
          <p:cNvSpPr>
            <a:spLocks noGrp="1" noChangeArrowheads="1"/>
          </p:cNvSpPr>
          <p:nvPr/>
        </p:nvSpPr>
        <p:spPr bwMode="auto">
          <a:xfrm>
            <a:off x="1187624" y="3007059"/>
            <a:ext cx="6768752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9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个南瓜，平均放在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个筐里，每筐放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    ）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标题 3"/>
          <p:cNvSpPr>
            <a:spLocks noGrp="1" noChangeArrowheads="1"/>
          </p:cNvSpPr>
          <p:nvPr/>
        </p:nvSpPr>
        <p:spPr bwMode="auto">
          <a:xfrm>
            <a:off x="6516216" y="3073206"/>
            <a:ext cx="360040" cy="3600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6" name="图片 65" descr="6－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59632" y="1853625"/>
            <a:ext cx="6624736" cy="1031483"/>
          </a:xfrm>
          <a:prstGeom prst="rect">
            <a:avLst/>
          </a:prstGeom>
        </p:spPr>
      </p:pic>
      <p:sp>
        <p:nvSpPr>
          <p:cNvPr id="67" name="标题 3"/>
          <p:cNvSpPr>
            <a:spLocks noGrp="1" noChangeArrowheads="1"/>
          </p:cNvSpPr>
          <p:nvPr/>
        </p:nvSpPr>
        <p:spPr bwMode="auto">
          <a:xfrm>
            <a:off x="4132443" y="3533180"/>
            <a:ext cx="503485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＝   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780233" y="362227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574836" y="3622278"/>
            <a:ext cx="396000" cy="39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标题 3"/>
          <p:cNvSpPr>
            <a:spLocks noGrp="1" noChangeArrowheads="1"/>
          </p:cNvSpPr>
          <p:nvPr/>
        </p:nvSpPr>
        <p:spPr bwMode="auto">
          <a:xfrm>
            <a:off x="3703464" y="3540789"/>
            <a:ext cx="544481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标题 3"/>
          <p:cNvSpPr>
            <a:spLocks noGrp="1" noChangeArrowheads="1"/>
          </p:cNvSpPr>
          <p:nvPr/>
        </p:nvSpPr>
        <p:spPr bwMode="auto">
          <a:xfrm>
            <a:off x="4488110" y="3540789"/>
            <a:ext cx="576064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标题 3"/>
          <p:cNvSpPr>
            <a:spLocks noGrp="1" noChangeArrowheads="1"/>
          </p:cNvSpPr>
          <p:nvPr/>
        </p:nvSpPr>
        <p:spPr bwMode="auto">
          <a:xfrm>
            <a:off x="2915816" y="3540475"/>
            <a:ext cx="943542" cy="5431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9÷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7" grpId="0"/>
      <p:bldP spid="68" grpId="0" animBg="1"/>
      <p:bldP spid="69" grpId="0" animBg="1"/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全屏显示(16:9)</PresentationFormat>
  <Paragraphs>136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2023-01-17T00:09:09Z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740C83F758E647169C8D898D2937F549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