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15"/>
  </p:notesMasterIdLst>
  <p:sldIdLst>
    <p:sldId id="256" r:id="rId2"/>
    <p:sldId id="414" r:id="rId3"/>
    <p:sldId id="415" r:id="rId4"/>
    <p:sldId id="416" r:id="rId5"/>
    <p:sldId id="417" r:id="rId6"/>
    <p:sldId id="418" r:id="rId7"/>
    <p:sldId id="419" r:id="rId8"/>
    <p:sldId id="420" r:id="rId9"/>
    <p:sldId id="421" r:id="rId10"/>
    <p:sldId id="422" r:id="rId11"/>
    <p:sldId id="423" r:id="rId12"/>
    <p:sldId id="424" r:id="rId13"/>
    <p:sldId id="257" r:id="rId14"/>
  </p:sldIdLst>
  <p:sldSz cx="12192000" cy="6858000"/>
  <p:notesSz cx="6858000" cy="9144000"/>
  <p:embeddedFontLst>
    <p:embeddedFont>
      <p:font typeface="微软雅黑" panose="020B0503020204020204" pitchFamily="34" charset="-122"/>
      <p:regular r:id="rId16"/>
      <p:bold r:id="rId17"/>
    </p:embeddedFont>
    <p:embeddedFont>
      <p:font typeface="Calibri" panose="020F0502020204030204" pitchFamily="34" charset="0"/>
      <p:regular r:id="rId18"/>
      <p:bold r:id="rId19"/>
      <p:italic r:id="rId20"/>
      <p:boldItalic r:id="rId21"/>
    </p:embeddedFont>
    <p:embeddedFont>
      <p:font typeface="FandolFang R" panose="02010600030101010101" charset="-122"/>
      <p:regular r:id="rId22"/>
    </p:embeddedFont>
  </p:embeddedFont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107" autoAdjust="0"/>
    <p:restoredTop sz="94660"/>
  </p:normalViewPr>
  <p:slideViewPr>
    <p:cSldViewPr snapToGrid="0">
      <p:cViewPr varScale="1">
        <p:scale>
          <a:sx n="103" d="100"/>
          <a:sy n="103" d="100"/>
        </p:scale>
        <p:origin x="882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3.fntdata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font" Target="fonts/font6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2.fntdata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font" Target="fonts/font1.fntdata"/><Relationship Id="rId20" Type="http://schemas.openxmlformats.org/officeDocument/2006/relationships/font" Target="fonts/font5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font" Target="fonts/font4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7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FandolFang R" panose="02010600030101010101" pitchFamily="50" charset="-122"/>
                <a:ea typeface="FandolFang R" panose="02010600030101010101" pitchFamily="50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FandolFang R" panose="02010600030101010101" pitchFamily="50" charset="-122"/>
                <a:ea typeface="FandolFang R" panose="02010600030101010101" pitchFamily="50" charset="-122"/>
              </a:defRPr>
            </a:lvl1pPr>
          </a:lstStyle>
          <a:p>
            <a:fld id="{E8D6DF90-79D5-4E5F-8F03-5A2FA9D50681}" type="datetimeFigureOut">
              <a:rPr lang="zh-CN" altLang="en-US" smtClean="0"/>
              <a:t>2023-01-10</a:t>
            </a:fld>
            <a:endParaRPr lang="zh-CN" altLang="en-US" dirty="0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 dirty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二级</a:t>
            </a:r>
          </a:p>
          <a:p>
            <a:pPr lvl="2"/>
            <a:r>
              <a:rPr lang="zh-CN" altLang="en-US" dirty="0"/>
              <a:t>三级</a:t>
            </a:r>
          </a:p>
          <a:p>
            <a:pPr lvl="3"/>
            <a:r>
              <a:rPr lang="zh-CN" altLang="en-US" dirty="0"/>
              <a:t>四级</a:t>
            </a:r>
          </a:p>
          <a:p>
            <a:pPr lvl="4"/>
            <a:r>
              <a:rPr lang="zh-CN" altLang="en-US" dirty="0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FandolFang R" panose="02010600030101010101" pitchFamily="50" charset="-122"/>
                <a:ea typeface="FandolFang R" panose="02010600030101010101" pitchFamily="50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FandolFang R" panose="02010600030101010101" pitchFamily="50" charset="-122"/>
                <a:ea typeface="FandolFang R" panose="02010600030101010101" pitchFamily="50" charset="-122"/>
              </a:defRPr>
            </a:lvl1pPr>
          </a:lstStyle>
          <a:p>
            <a:fld id="{F791FBA8-5648-4546-807C-D108D69FAF50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FandolFang R" panose="02010600030101010101" pitchFamily="50" charset="-122"/>
        <a:ea typeface="FandolFang R" panose="02010600030101010101" pitchFamily="50" charset="-122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FandolFang R" panose="02010600030101010101" pitchFamily="50" charset="-122"/>
        <a:ea typeface="FandolFang R" panose="02010600030101010101" pitchFamily="50" charset="-122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FandolFang R" panose="02010600030101010101" pitchFamily="50" charset="-122"/>
        <a:ea typeface="FandolFang R" panose="02010600030101010101" pitchFamily="50" charset="-122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FandolFang R" panose="02010600030101010101" pitchFamily="50" charset="-122"/>
        <a:ea typeface="FandolFang R" panose="02010600030101010101" pitchFamily="50" charset="-122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FandolFang R" panose="02010600030101010101" pitchFamily="50" charset="-122"/>
        <a:ea typeface="FandolFang R" panose="02010600030101010101" pitchFamily="50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791FBA8-5648-4546-807C-D108D69FAF50}" type="slidenum">
              <a:rPr lang="zh-CN" altLang="en-US" smtClean="0"/>
              <a:t>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7150A244-66C9-4DB2-9A64-12BA8AB1D82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andolFang R" panose="02010600030101010101" pitchFamily="50" charset="-122"/>
                <a:ea typeface="FandolFang R" panose="02010600030101010101" pitchFamily="50" charset="-122"/>
                <a:cs typeface="+mn-cs"/>
              </a:rPr>
              <a:t>10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andolFang R" panose="02010600030101010101" pitchFamily="50" charset="-122"/>
              <a:ea typeface="FandolFang R" panose="02010600030101010101" pitchFamily="50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7150A244-66C9-4DB2-9A64-12BA8AB1D82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andolFang R" panose="02010600030101010101" pitchFamily="50" charset="-122"/>
                <a:ea typeface="FandolFang R" panose="02010600030101010101" pitchFamily="50" charset="-122"/>
                <a:cs typeface="+mn-cs"/>
              </a:rPr>
              <a:t>11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andolFang R" panose="02010600030101010101" pitchFamily="50" charset="-122"/>
              <a:ea typeface="FandolFang R" panose="02010600030101010101" pitchFamily="50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7150A244-66C9-4DB2-9A64-12BA8AB1D82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andolFang R" panose="02010600030101010101" pitchFamily="50" charset="-122"/>
                <a:ea typeface="FandolFang R" panose="02010600030101010101" pitchFamily="50" charset="-122"/>
                <a:cs typeface="+mn-cs"/>
              </a:rPr>
              <a:t>12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andolFang R" panose="02010600030101010101" pitchFamily="50" charset="-122"/>
              <a:ea typeface="FandolFang R" panose="02010600030101010101" pitchFamily="50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791FBA8-5648-4546-807C-D108D69FAF50}" type="slidenum">
              <a:rPr lang="zh-CN" altLang="en-US" smtClean="0"/>
              <a:t>13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7150A244-66C9-4DB2-9A64-12BA8AB1D82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andolFang R" panose="02010600030101010101" pitchFamily="50" charset="-122"/>
                <a:ea typeface="FandolFang R" panose="02010600030101010101" pitchFamily="50" charset="-122"/>
                <a:cs typeface="+mn-cs"/>
              </a:rPr>
              <a:t>2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andolFang R" panose="02010600030101010101" pitchFamily="50" charset="-122"/>
              <a:ea typeface="FandolFang R" panose="02010600030101010101" pitchFamily="50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7150A244-66C9-4DB2-9A64-12BA8AB1D82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andolFang R" panose="02010600030101010101" pitchFamily="50" charset="-122"/>
                <a:ea typeface="FandolFang R" panose="02010600030101010101" pitchFamily="50" charset="-122"/>
                <a:cs typeface="+mn-cs"/>
              </a:rPr>
              <a:t>3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andolFang R" panose="02010600030101010101" pitchFamily="50" charset="-122"/>
              <a:ea typeface="FandolFang R" panose="02010600030101010101" pitchFamily="50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7150A244-66C9-4DB2-9A64-12BA8AB1D82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andolFang R" panose="02010600030101010101" pitchFamily="50" charset="-122"/>
                <a:ea typeface="FandolFang R" panose="02010600030101010101" pitchFamily="50" charset="-122"/>
                <a:cs typeface="+mn-cs"/>
              </a:rPr>
              <a:t>4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andolFang R" panose="02010600030101010101" pitchFamily="50" charset="-122"/>
              <a:ea typeface="FandolFang R" panose="02010600030101010101" pitchFamily="50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7150A244-66C9-4DB2-9A64-12BA8AB1D82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andolFang R" panose="02010600030101010101" pitchFamily="50" charset="-122"/>
                <a:ea typeface="FandolFang R" panose="02010600030101010101" pitchFamily="50" charset="-122"/>
                <a:cs typeface="+mn-cs"/>
              </a:rPr>
              <a:t>5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andolFang R" panose="02010600030101010101" pitchFamily="50" charset="-122"/>
              <a:ea typeface="FandolFang R" panose="02010600030101010101" pitchFamily="50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7150A244-66C9-4DB2-9A64-12BA8AB1D82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andolFang R" panose="02010600030101010101" pitchFamily="50" charset="-122"/>
                <a:ea typeface="FandolFang R" panose="02010600030101010101" pitchFamily="50" charset="-122"/>
                <a:cs typeface="+mn-cs"/>
              </a:rPr>
              <a:t>6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andolFang R" panose="02010600030101010101" pitchFamily="50" charset="-122"/>
              <a:ea typeface="FandolFang R" panose="02010600030101010101" pitchFamily="50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7150A244-66C9-4DB2-9A64-12BA8AB1D82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andolFang R" panose="02010600030101010101" pitchFamily="50" charset="-122"/>
                <a:ea typeface="FandolFang R" panose="02010600030101010101" pitchFamily="50" charset="-122"/>
                <a:cs typeface="+mn-cs"/>
              </a:rPr>
              <a:t>7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andolFang R" panose="02010600030101010101" pitchFamily="50" charset="-122"/>
              <a:ea typeface="FandolFang R" panose="02010600030101010101" pitchFamily="50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7150A244-66C9-4DB2-9A64-12BA8AB1D82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andolFang R" panose="02010600030101010101" pitchFamily="50" charset="-122"/>
                <a:ea typeface="FandolFang R" panose="02010600030101010101" pitchFamily="50" charset="-122"/>
                <a:cs typeface="+mn-cs"/>
              </a:rPr>
              <a:t>8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andolFang R" panose="02010600030101010101" pitchFamily="50" charset="-122"/>
              <a:ea typeface="FandolFang R" panose="02010600030101010101" pitchFamily="50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7150A244-66C9-4DB2-9A64-12BA8AB1D82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andolFang R" panose="02010600030101010101" pitchFamily="50" charset="-122"/>
                <a:ea typeface="FandolFang R" panose="02010600030101010101" pitchFamily="50" charset="-122"/>
                <a:cs typeface="+mn-cs"/>
              </a:rPr>
              <a:t>9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andolFang R" panose="02010600030101010101" pitchFamily="50" charset="-122"/>
              <a:ea typeface="FandolFang R" panose="02010600030101010101" pitchFamily="50" charset="-122"/>
              <a:cs typeface="+mn-cs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05D328-291A-47AC-BDFD-986BBBD9F7A5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3A03F8-67D8-4B14-B435-8036BD8CFE8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组合 7"/>
          <p:cNvGrpSpPr/>
          <p:nvPr userDrawn="1"/>
        </p:nvGrpSpPr>
        <p:grpSpPr>
          <a:xfrm>
            <a:off x="11518860" y="6235700"/>
            <a:ext cx="673139" cy="424814"/>
            <a:chOff x="11449050" y="6191643"/>
            <a:chExt cx="742950" cy="468871"/>
          </a:xfrm>
        </p:grpSpPr>
        <p:sp>
          <p:nvSpPr>
            <p:cNvPr id="9" name="箭头: 五边形 8"/>
            <p:cNvSpPr/>
            <p:nvPr userDrawn="1"/>
          </p:nvSpPr>
          <p:spPr>
            <a:xfrm rot="10800000">
              <a:off x="11449050" y="6378705"/>
              <a:ext cx="742950" cy="281809"/>
            </a:xfrm>
            <a:prstGeom prst="homePlate">
              <a:avLst/>
            </a:prstGeom>
            <a:solidFill>
              <a:srgbClr val="403836">
                <a:alpha val="56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10" name="箭头: 五边形 9"/>
            <p:cNvSpPr/>
            <p:nvPr userDrawn="1"/>
          </p:nvSpPr>
          <p:spPr>
            <a:xfrm rot="10800000">
              <a:off x="11610402" y="6191643"/>
              <a:ext cx="581598" cy="220607"/>
            </a:xfrm>
            <a:prstGeom prst="homePlate">
              <a:avLst/>
            </a:prstGeom>
            <a:solidFill>
              <a:srgbClr val="40383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</p:grpSp>
      <p:grpSp>
        <p:nvGrpSpPr>
          <p:cNvPr id="11" name="组合 10"/>
          <p:cNvGrpSpPr/>
          <p:nvPr userDrawn="1"/>
        </p:nvGrpSpPr>
        <p:grpSpPr>
          <a:xfrm rot="10800000">
            <a:off x="0" y="0"/>
            <a:ext cx="457200" cy="1065988"/>
            <a:chOff x="11080812" y="2484120"/>
            <a:chExt cx="1111188" cy="2590800"/>
          </a:xfrm>
        </p:grpSpPr>
        <p:sp>
          <p:nvSpPr>
            <p:cNvPr id="12" name="任意多边形: 形状 11"/>
            <p:cNvSpPr/>
            <p:nvPr userDrawn="1"/>
          </p:nvSpPr>
          <p:spPr>
            <a:xfrm>
              <a:off x="11080812" y="2852544"/>
              <a:ext cx="1111188" cy="2222376"/>
            </a:xfrm>
            <a:custGeom>
              <a:avLst/>
              <a:gdLst>
                <a:gd name="connsiteX0" fmla="*/ 1524000 w 1524000"/>
                <a:gd name="connsiteY0" fmla="*/ 0 h 3048000"/>
                <a:gd name="connsiteX1" fmla="*/ 1524000 w 1524000"/>
                <a:gd name="connsiteY1" fmla="*/ 3048000 h 3048000"/>
                <a:gd name="connsiteX2" fmla="*/ 0 w 1524000"/>
                <a:gd name="connsiteY2" fmla="*/ 1524000 h 304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24000" h="3048000">
                  <a:moveTo>
                    <a:pt x="1524000" y="0"/>
                  </a:moveTo>
                  <a:lnTo>
                    <a:pt x="1524000" y="3048000"/>
                  </a:lnTo>
                  <a:lnTo>
                    <a:pt x="0" y="1524000"/>
                  </a:lnTo>
                  <a:close/>
                </a:path>
              </a:pathLst>
            </a:custGeom>
            <a:solidFill>
              <a:srgbClr val="403836">
                <a:alpha val="55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3" name="任意多边形: 形状 12"/>
            <p:cNvSpPr/>
            <p:nvPr userDrawn="1"/>
          </p:nvSpPr>
          <p:spPr>
            <a:xfrm>
              <a:off x="11262360" y="2484120"/>
              <a:ext cx="929640" cy="1859280"/>
            </a:xfrm>
            <a:custGeom>
              <a:avLst/>
              <a:gdLst>
                <a:gd name="connsiteX0" fmla="*/ 914400 w 914400"/>
                <a:gd name="connsiteY0" fmla="*/ 0 h 1828800"/>
                <a:gd name="connsiteX1" fmla="*/ 914400 w 914400"/>
                <a:gd name="connsiteY1" fmla="*/ 1828800 h 1828800"/>
                <a:gd name="connsiteX2" fmla="*/ 0 w 914400"/>
                <a:gd name="connsiteY2" fmla="*/ 914400 h 1828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14400" h="1828800">
                  <a:moveTo>
                    <a:pt x="914400" y="0"/>
                  </a:moveTo>
                  <a:lnTo>
                    <a:pt x="914400" y="1828800"/>
                  </a:lnTo>
                  <a:lnTo>
                    <a:pt x="0" y="914400"/>
                  </a:lnTo>
                  <a:close/>
                </a:path>
              </a:pathLst>
            </a:custGeom>
            <a:solidFill>
              <a:srgbClr val="40383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</p:grp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3.png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tif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:\Users\Administrator\AppData\Roaming\Tencent\Users\541737432\QQ\WinTemp\RichOle\TDPOID3](ZL9{6@G]ZMXRP7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2757714"/>
            <a:ext cx="6934308" cy="41002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6" name="组合 5"/>
          <p:cNvGrpSpPr/>
          <p:nvPr/>
        </p:nvGrpSpPr>
        <p:grpSpPr>
          <a:xfrm>
            <a:off x="5204337" y="1391533"/>
            <a:ext cx="6318532" cy="2388698"/>
            <a:chOff x="421012" y="2478673"/>
            <a:chExt cx="5412107" cy="2388698"/>
          </a:xfrm>
        </p:grpSpPr>
        <p:sp>
          <p:nvSpPr>
            <p:cNvPr id="7" name="文本框 6"/>
            <p:cNvSpPr txBox="1"/>
            <p:nvPr/>
          </p:nvSpPr>
          <p:spPr>
            <a:xfrm>
              <a:off x="421012" y="2478673"/>
              <a:ext cx="5412107" cy="1107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dist">
                <a:defRPr/>
              </a:pPr>
              <a:r>
                <a:rPr lang="en-US" altLang="zh-CN" sz="6600" b="1" dirty="0">
                  <a:latin typeface="Arial" panose="020B0604020202020204" pitchFamily="34" charset="0"/>
                  <a:ea typeface="思源黑体 CN Regular" panose="020B0500000000000000" pitchFamily="34" charset="-122"/>
                  <a:cs typeface="+mn-ea"/>
                  <a:sym typeface="Arial" panose="020B0604020202020204" pitchFamily="34" charset="0"/>
                </a:rPr>
                <a:t>《</a:t>
              </a:r>
              <a:r>
                <a:rPr lang="zh-CN" altLang="en-US" sz="6600" b="1" dirty="0">
                  <a:latin typeface="Arial" panose="020B0604020202020204" pitchFamily="34" charset="0"/>
                  <a:ea typeface="思源黑体 CN Regular" panose="020B0500000000000000" pitchFamily="34" charset="-122"/>
                  <a:cs typeface="+mn-ea"/>
                  <a:sym typeface="Arial" panose="020B0604020202020204" pitchFamily="34" charset="0"/>
                </a:rPr>
                <a:t>江南</a:t>
              </a:r>
              <a:r>
                <a:rPr lang="en-US" altLang="zh-CN" sz="6600" b="1" dirty="0">
                  <a:latin typeface="Arial" panose="020B0604020202020204" pitchFamily="34" charset="0"/>
                  <a:ea typeface="思源黑体 CN Regular" panose="020B0500000000000000" pitchFamily="34" charset="-122"/>
                  <a:cs typeface="+mn-ea"/>
                  <a:sym typeface="Arial" panose="020B0604020202020204" pitchFamily="34" charset="0"/>
                </a:rPr>
                <a:t>》</a:t>
              </a:r>
              <a:endParaRPr kumimoji="0" lang="en-US" altLang="zh-CN" sz="66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8" name="文本框 7"/>
            <p:cNvSpPr txBox="1"/>
            <p:nvPr/>
          </p:nvSpPr>
          <p:spPr>
            <a:xfrm>
              <a:off x="752564" y="3750784"/>
              <a:ext cx="455701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di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8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Arial" panose="020B0604020202020204" pitchFamily="34" charset="0"/>
                  <a:ea typeface="思源黑体 CN Regular" panose="020B0500000000000000" pitchFamily="34" charset="-122"/>
                  <a:cs typeface="+mn-ea"/>
                  <a:sym typeface="Arial" panose="020B0604020202020204" pitchFamily="34" charset="0"/>
                </a:rPr>
                <a:t>语文精品课件 一年级上册</a:t>
              </a:r>
            </a:p>
          </p:txBody>
        </p:sp>
        <p:sp>
          <p:nvSpPr>
            <p:cNvPr id="9" name="文本框 8"/>
            <p:cNvSpPr txBox="1"/>
            <p:nvPr/>
          </p:nvSpPr>
          <p:spPr>
            <a:xfrm>
              <a:off x="766529" y="4528817"/>
              <a:ext cx="4529088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di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6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Arial" panose="020B0604020202020204" pitchFamily="34" charset="0"/>
                  <a:ea typeface="思源黑体 CN Regular" panose="020B0500000000000000" pitchFamily="34" charset="-122"/>
                  <a:cs typeface="+mn-ea"/>
                  <a:sym typeface="Arial" panose="020B0604020202020204" pitchFamily="34" charset="0"/>
                </a:rPr>
                <a:t>授课老师：某某 </a:t>
              </a:r>
              <a:r>
                <a:rPr kumimoji="0" lang="en-US" altLang="zh-CN" sz="16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Arial" panose="020B0604020202020204" pitchFamily="34" charset="0"/>
                  <a:ea typeface="思源黑体 CN Regular" panose="020B0500000000000000" pitchFamily="34" charset="-122"/>
                  <a:cs typeface="+mn-ea"/>
                  <a:sym typeface="Arial" panose="020B0604020202020204" pitchFamily="34" charset="0"/>
                </a:rPr>
                <a:t>| </a:t>
              </a:r>
              <a:r>
                <a:rPr kumimoji="0" lang="zh-CN" altLang="en-US" sz="16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Arial" panose="020B0604020202020204" pitchFamily="34" charset="0"/>
                  <a:ea typeface="思源黑体 CN Regular" panose="020B0500000000000000" pitchFamily="34" charset="-122"/>
                  <a:cs typeface="+mn-ea"/>
                  <a:sym typeface="Arial" panose="020B0604020202020204" pitchFamily="34" charset="0"/>
                </a:rPr>
                <a:t>授课时间：</a:t>
              </a:r>
              <a:r>
                <a:rPr kumimoji="0" lang="en-US" altLang="zh-CN" sz="16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Arial" panose="020B0604020202020204" pitchFamily="34" charset="0"/>
                  <a:ea typeface="思源黑体 CN Regular" panose="020B0500000000000000" pitchFamily="34" charset="-122"/>
                  <a:cs typeface="+mn-ea"/>
                  <a:sym typeface="Arial" panose="020B0604020202020204" pitchFamily="34" charset="0"/>
                </a:rPr>
                <a:t>20XX.XX</a:t>
              </a:r>
              <a:endParaRPr kumimoji="0" lang="zh-CN" altLang="en-US" sz="16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0" name="矩形: 圆角 9"/>
            <p:cNvSpPr/>
            <p:nvPr/>
          </p:nvSpPr>
          <p:spPr>
            <a:xfrm rot="10800000" flipH="1" flipV="1">
              <a:off x="828764" y="4388395"/>
              <a:ext cx="4404619" cy="47068"/>
            </a:xfrm>
            <a:prstGeom prst="roundRect">
              <a:avLst>
                <a:gd name="adj" fmla="val 50000"/>
              </a:avLst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di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11" name="组合 10"/>
          <p:cNvGrpSpPr/>
          <p:nvPr/>
        </p:nvGrpSpPr>
        <p:grpSpPr>
          <a:xfrm flipH="1">
            <a:off x="7130014" y="4598088"/>
            <a:ext cx="2467179" cy="321642"/>
            <a:chOff x="10185400" y="5731858"/>
            <a:chExt cx="1384360" cy="321642"/>
          </a:xfrm>
        </p:grpSpPr>
        <p:sp>
          <p:nvSpPr>
            <p:cNvPr id="12" name="矩形 11"/>
            <p:cNvSpPr/>
            <p:nvPr/>
          </p:nvSpPr>
          <p:spPr>
            <a:xfrm flipH="1">
              <a:off x="10185400" y="5731858"/>
              <a:ext cx="1384360" cy="321642"/>
            </a:xfrm>
            <a:prstGeom prst="rect">
              <a:avLst/>
            </a:prstGeom>
            <a:noFill/>
            <a:ln w="19050" cap="flat" cmpd="sng" algn="ctr">
              <a:solidFill>
                <a:schemeClr val="tx1"/>
              </a:solidFill>
              <a:prstDash val="solid"/>
              <a:miter lim="800000"/>
            </a:ln>
            <a:effectLst>
              <a:outerShdw blurRad="381000" algn="ctr" rotWithShape="0">
                <a:prstClr val="black">
                  <a:alpha val="25000"/>
                </a:prst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4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3" name="文本框 12"/>
            <p:cNvSpPr txBox="1"/>
            <p:nvPr/>
          </p:nvSpPr>
          <p:spPr>
            <a:xfrm flipH="1">
              <a:off x="10458064" y="5731858"/>
              <a:ext cx="839033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di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4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Arial" panose="020B0604020202020204" pitchFamily="34" charset="0"/>
                  <a:ea typeface="思源黑体 CN Regular" panose="020B0500000000000000" pitchFamily="34" charset="-122"/>
                  <a:cs typeface="+mn-ea"/>
                  <a:sym typeface="Arial" panose="020B0604020202020204" pitchFamily="34" charset="0"/>
                </a:rPr>
                <a:t>某某小学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577999" y="333781"/>
            <a:ext cx="41249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会写的字</a:t>
            </a:r>
          </a:p>
        </p:txBody>
      </p:sp>
      <p:grpSp>
        <p:nvGrpSpPr>
          <p:cNvPr id="5" name="Group 7"/>
          <p:cNvGrpSpPr/>
          <p:nvPr/>
        </p:nvGrpSpPr>
        <p:grpSpPr bwMode="auto">
          <a:xfrm>
            <a:off x="9164638" y="2063750"/>
            <a:ext cx="1223962" cy="1223963"/>
            <a:chOff x="2426" y="1253"/>
            <a:chExt cx="1815" cy="1814"/>
          </a:xfrm>
        </p:grpSpPr>
        <p:sp>
          <p:nvSpPr>
            <p:cNvPr id="6" name="Rectangle 8"/>
            <p:cNvSpPr>
              <a:spLocks noChangeArrowheads="1"/>
            </p:cNvSpPr>
            <p:nvPr/>
          </p:nvSpPr>
          <p:spPr bwMode="auto">
            <a:xfrm>
              <a:off x="2426" y="1253"/>
              <a:ext cx="1815" cy="181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rgbClr val="008000"/>
              </a:solidFill>
              <a:miter lim="800000"/>
            </a:ln>
          </p:spPr>
          <p:txBody>
            <a:bodyPr wrap="none" anchor="ctr"/>
            <a:lstStyle/>
            <a:p>
              <a:pPr>
                <a:buFont typeface="Arial" panose="020B0604020202020204" pitchFamily="34" charset="0"/>
                <a:buNone/>
              </a:pPr>
              <a:endParaRPr lang="zh-CN" altLang="en-US" b="1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8" name="Line 9"/>
            <p:cNvSpPr>
              <a:spLocks noChangeShapeType="1"/>
            </p:cNvSpPr>
            <p:nvPr/>
          </p:nvSpPr>
          <p:spPr bwMode="auto">
            <a:xfrm flipH="1">
              <a:off x="2426" y="2160"/>
              <a:ext cx="1815" cy="0"/>
            </a:xfrm>
            <a:prstGeom prst="line">
              <a:avLst/>
            </a:prstGeom>
            <a:noFill/>
            <a:ln w="28575">
              <a:solidFill>
                <a:srgbClr val="008000"/>
              </a:solidFill>
              <a:prstDash val="sysDot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9" name="Line 10"/>
            <p:cNvSpPr>
              <a:spLocks noChangeShapeType="1"/>
            </p:cNvSpPr>
            <p:nvPr/>
          </p:nvSpPr>
          <p:spPr bwMode="auto">
            <a:xfrm>
              <a:off x="3334" y="1298"/>
              <a:ext cx="0" cy="1769"/>
            </a:xfrm>
            <a:prstGeom prst="line">
              <a:avLst/>
            </a:prstGeom>
            <a:noFill/>
            <a:ln w="28575">
              <a:solidFill>
                <a:srgbClr val="008000"/>
              </a:solidFill>
              <a:prstDash val="sysDot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11" name="Group 3"/>
          <p:cNvGrpSpPr/>
          <p:nvPr/>
        </p:nvGrpSpPr>
        <p:grpSpPr bwMode="auto">
          <a:xfrm>
            <a:off x="4306888" y="2063750"/>
            <a:ext cx="1223962" cy="1223963"/>
            <a:chOff x="2426" y="1253"/>
            <a:chExt cx="1815" cy="1814"/>
          </a:xfrm>
        </p:grpSpPr>
        <p:sp>
          <p:nvSpPr>
            <p:cNvPr id="12" name="Rectangle 4"/>
            <p:cNvSpPr>
              <a:spLocks noChangeArrowheads="1"/>
            </p:cNvSpPr>
            <p:nvPr/>
          </p:nvSpPr>
          <p:spPr bwMode="auto">
            <a:xfrm>
              <a:off x="2426" y="1253"/>
              <a:ext cx="1815" cy="181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rgbClr val="008000"/>
              </a:solidFill>
              <a:miter lim="800000"/>
            </a:ln>
          </p:spPr>
          <p:txBody>
            <a:bodyPr wrap="none" anchor="ctr"/>
            <a:lstStyle/>
            <a:p>
              <a:pPr>
                <a:buFont typeface="Arial" panose="020B0604020202020204" pitchFamily="34" charset="0"/>
                <a:buNone/>
              </a:pPr>
              <a:endParaRPr lang="zh-CN" altLang="en-US" b="1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3" name="Line 5"/>
            <p:cNvSpPr>
              <a:spLocks noChangeShapeType="1"/>
            </p:cNvSpPr>
            <p:nvPr/>
          </p:nvSpPr>
          <p:spPr bwMode="auto">
            <a:xfrm flipH="1">
              <a:off x="2426" y="2160"/>
              <a:ext cx="1815" cy="0"/>
            </a:xfrm>
            <a:prstGeom prst="line">
              <a:avLst/>
            </a:prstGeom>
            <a:noFill/>
            <a:ln w="28575">
              <a:solidFill>
                <a:srgbClr val="008000"/>
              </a:solidFill>
              <a:prstDash val="sysDot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4" name="Line 6"/>
            <p:cNvSpPr>
              <a:spLocks noChangeShapeType="1"/>
            </p:cNvSpPr>
            <p:nvPr/>
          </p:nvSpPr>
          <p:spPr bwMode="auto">
            <a:xfrm>
              <a:off x="3334" y="1298"/>
              <a:ext cx="0" cy="1769"/>
            </a:xfrm>
            <a:prstGeom prst="line">
              <a:avLst/>
            </a:prstGeom>
            <a:noFill/>
            <a:ln w="28575">
              <a:solidFill>
                <a:srgbClr val="008000"/>
              </a:solidFill>
              <a:prstDash val="sysDot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15" name="Group 7"/>
          <p:cNvGrpSpPr/>
          <p:nvPr/>
        </p:nvGrpSpPr>
        <p:grpSpPr bwMode="auto">
          <a:xfrm>
            <a:off x="6735763" y="2054225"/>
            <a:ext cx="1223962" cy="1223963"/>
            <a:chOff x="2426" y="1253"/>
            <a:chExt cx="1815" cy="1814"/>
          </a:xfrm>
        </p:grpSpPr>
        <p:sp>
          <p:nvSpPr>
            <p:cNvPr id="16" name="Rectangle 8"/>
            <p:cNvSpPr>
              <a:spLocks noChangeArrowheads="1"/>
            </p:cNvSpPr>
            <p:nvPr/>
          </p:nvSpPr>
          <p:spPr bwMode="auto">
            <a:xfrm>
              <a:off x="2426" y="1253"/>
              <a:ext cx="1815" cy="181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rgbClr val="008000"/>
              </a:solidFill>
              <a:miter lim="800000"/>
            </a:ln>
          </p:spPr>
          <p:txBody>
            <a:bodyPr wrap="none" anchor="ctr"/>
            <a:lstStyle/>
            <a:p>
              <a:pPr>
                <a:buFont typeface="Arial" panose="020B0604020202020204" pitchFamily="34" charset="0"/>
                <a:buNone/>
              </a:pPr>
              <a:endParaRPr lang="zh-CN" altLang="en-US" b="1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7" name="Line 9"/>
            <p:cNvSpPr>
              <a:spLocks noChangeShapeType="1"/>
            </p:cNvSpPr>
            <p:nvPr/>
          </p:nvSpPr>
          <p:spPr bwMode="auto">
            <a:xfrm flipH="1">
              <a:off x="2426" y="2160"/>
              <a:ext cx="1815" cy="0"/>
            </a:xfrm>
            <a:prstGeom prst="line">
              <a:avLst/>
            </a:prstGeom>
            <a:noFill/>
            <a:ln w="28575">
              <a:solidFill>
                <a:srgbClr val="008000"/>
              </a:solidFill>
              <a:prstDash val="sysDot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8" name="Line 10"/>
            <p:cNvSpPr>
              <a:spLocks noChangeShapeType="1"/>
            </p:cNvSpPr>
            <p:nvPr/>
          </p:nvSpPr>
          <p:spPr bwMode="auto">
            <a:xfrm>
              <a:off x="3334" y="1298"/>
              <a:ext cx="0" cy="1769"/>
            </a:xfrm>
            <a:prstGeom prst="line">
              <a:avLst/>
            </a:prstGeom>
            <a:noFill/>
            <a:ln w="28575">
              <a:solidFill>
                <a:srgbClr val="008000"/>
              </a:solidFill>
              <a:prstDash val="sysDot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</p:grpSp>
      <p:sp>
        <p:nvSpPr>
          <p:cNvPr id="19" name="Text Box 19"/>
          <p:cNvSpPr txBox="1">
            <a:spLocks noChangeArrowheads="1"/>
          </p:cNvSpPr>
          <p:nvPr/>
        </p:nvSpPr>
        <p:spPr bwMode="auto">
          <a:xfrm>
            <a:off x="4306888" y="1992313"/>
            <a:ext cx="6143625" cy="1311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dist" eaLnBrk="0" hangingPunct="0">
              <a:buFont typeface="Arial" panose="020B0604020202020204" pitchFamily="34" charset="0"/>
              <a:buNone/>
            </a:pPr>
            <a:r>
              <a:rPr lang="zh-CN" altLang="en-US" sz="8000" b="1">
                <a:solidFill>
                  <a:srgbClr val="FF33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东西可</a:t>
            </a: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725" y="2847975"/>
            <a:ext cx="3028950" cy="40100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577999" y="333781"/>
            <a:ext cx="41249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拓展积累：</a:t>
            </a:r>
          </a:p>
        </p:txBody>
      </p:sp>
      <p:sp>
        <p:nvSpPr>
          <p:cNvPr id="20" name="矩形 19"/>
          <p:cNvSpPr>
            <a:spLocks noChangeArrowheads="1"/>
          </p:cNvSpPr>
          <p:nvPr/>
        </p:nvSpPr>
        <p:spPr bwMode="auto">
          <a:xfrm>
            <a:off x="3421063" y="1849438"/>
            <a:ext cx="7500937" cy="1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ct val="200000"/>
              </a:lnSpc>
              <a:buFont typeface="Arial" panose="020B0604020202020204" pitchFamily="34" charset="0"/>
              <a:buNone/>
            </a:pPr>
            <a:r>
              <a:rPr lang="zh-CN" altLang="en-US" sz="3200" b="1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春风又绿江南岸</a:t>
            </a:r>
            <a:r>
              <a:rPr lang="en-US" altLang="zh-CN" sz="3200" b="1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,</a:t>
            </a:r>
            <a:r>
              <a:rPr lang="zh-CN" altLang="en-US" sz="3200" b="1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明月何时照我还</a:t>
            </a:r>
            <a:r>
              <a:rPr lang="en-US" altLang="zh-CN" sz="3200" b="1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?</a:t>
            </a:r>
          </a:p>
          <a:p>
            <a:pPr>
              <a:lnSpc>
                <a:spcPct val="200000"/>
              </a:lnSpc>
              <a:buFont typeface="Arial" panose="020B0604020202020204" pitchFamily="34" charset="0"/>
              <a:buNone/>
            </a:pPr>
            <a:r>
              <a:rPr lang="en-US" altLang="zh-CN" sz="3200" b="1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             ——</a:t>
            </a:r>
            <a:r>
              <a:rPr lang="zh-CN" altLang="en-US" sz="3200" b="1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王安石</a:t>
            </a:r>
            <a:r>
              <a:rPr lang="en-US" altLang="zh-CN" sz="3200" b="1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《</a:t>
            </a:r>
            <a:r>
              <a:rPr lang="zh-CN" altLang="en-US" sz="3200" b="1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泊船瓜洲</a:t>
            </a:r>
            <a:r>
              <a:rPr lang="en-US" altLang="zh-CN" sz="3200" b="1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》</a:t>
            </a:r>
            <a:endParaRPr lang="zh-CN" altLang="en-US" sz="3200" b="1"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21" name="矩形 20"/>
          <p:cNvSpPr>
            <a:spLocks noChangeArrowheads="1"/>
          </p:cNvSpPr>
          <p:nvPr/>
        </p:nvSpPr>
        <p:spPr bwMode="auto">
          <a:xfrm>
            <a:off x="3778249" y="3887788"/>
            <a:ext cx="6786563" cy="1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ct val="200000"/>
              </a:lnSpc>
              <a:buFont typeface="Arial" panose="020B0604020202020204" pitchFamily="34" charset="0"/>
              <a:buNone/>
            </a:pPr>
            <a:r>
              <a:rPr lang="zh-CN" altLang="en-US" sz="3200" b="1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日出江花红胜火</a:t>
            </a:r>
            <a:r>
              <a:rPr lang="en-US" altLang="zh-CN" sz="3200" b="1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,</a:t>
            </a:r>
            <a:r>
              <a:rPr lang="zh-CN" altLang="en-US" sz="3200" b="1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春来江水绿如蓝。</a:t>
            </a:r>
            <a:endParaRPr lang="en-US" altLang="zh-CN" sz="3200" b="1" dirty="0"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  <a:p>
            <a:pPr>
              <a:lnSpc>
                <a:spcPct val="200000"/>
              </a:lnSpc>
              <a:buFont typeface="Arial" panose="020B0604020202020204" pitchFamily="34" charset="0"/>
              <a:buNone/>
            </a:pPr>
            <a:r>
              <a:rPr lang="en-US" altLang="zh-CN" sz="3200" b="1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              ——</a:t>
            </a:r>
            <a:r>
              <a:rPr lang="zh-CN" altLang="en-US" sz="3200" b="1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白居易《江南好》</a:t>
            </a:r>
            <a:endParaRPr lang="en-US" altLang="zh-CN" sz="3200" b="1" dirty="0"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725" y="2847975"/>
            <a:ext cx="3028950" cy="40100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1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577999" y="333781"/>
            <a:ext cx="41249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填一填：</a:t>
            </a:r>
          </a:p>
        </p:txBody>
      </p:sp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985837" y="1188861"/>
            <a:ext cx="10220325" cy="47771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indent="355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250000"/>
              </a:lnSpc>
              <a:buFont typeface="Arial" panose="020B0604020202020204" pitchFamily="34" charset="0"/>
              <a:buNone/>
            </a:pPr>
            <a:r>
              <a:rPr lang="en-US" altLang="zh-CN" sz="2800" b="1" dirty="0">
                <a:ea typeface="思源黑体 CN Regular" panose="020B0500000000000000" pitchFamily="34" charset="-122"/>
                <a:sym typeface="Arial" panose="020B0604020202020204" pitchFamily="34" charset="0"/>
              </a:rPr>
              <a:t>  </a:t>
            </a:r>
            <a:r>
              <a:rPr lang="zh-CN" altLang="zh-CN" sz="3200" b="1" dirty="0">
                <a:ea typeface="思源黑体 CN Regular" panose="020B0500000000000000" pitchFamily="34" charset="-122"/>
                <a:sym typeface="Arial" panose="020B0604020202020204" pitchFamily="34" charset="0"/>
              </a:rPr>
              <a:t>“</a:t>
            </a:r>
            <a:r>
              <a:rPr lang="zh-CN" altLang="en-US" sz="3200" b="1" dirty="0">
                <a:ea typeface="思源黑体 CN Regular" panose="020B0500000000000000" pitchFamily="34" charset="-122"/>
                <a:sym typeface="Arial" panose="020B0604020202020204" pitchFamily="34" charset="0"/>
              </a:rPr>
              <a:t>鱼米之乡”江南可真美啊，有的姑娘（ </a:t>
            </a:r>
            <a:r>
              <a:rPr lang="en-US" altLang="zh-CN" sz="3200" b="1" dirty="0">
                <a:ea typeface="思源黑体 CN Regular" panose="020B0500000000000000" pitchFamily="34" charset="-122"/>
                <a:sym typeface="Arial" panose="020B0604020202020204" pitchFamily="34" charset="0"/>
              </a:rPr>
              <a:t>             </a:t>
            </a:r>
            <a:r>
              <a:rPr lang="zh-CN" altLang="en-US" sz="3200" b="1" dirty="0">
                <a:ea typeface="思源黑体 CN Regular" panose="020B0500000000000000" pitchFamily="34" charset="-122"/>
                <a:sym typeface="Arial" panose="020B0604020202020204" pitchFamily="34" charset="0"/>
              </a:rPr>
              <a:t>），有的鱼儿（   </a:t>
            </a:r>
            <a:endParaRPr lang="en-US" altLang="zh-CN" sz="3200" b="1" dirty="0">
              <a:ea typeface="思源黑体 CN Regular" panose="020B0500000000000000" pitchFamily="34" charset="-122"/>
              <a:sym typeface="Arial" panose="020B0604020202020204" pitchFamily="34" charset="0"/>
            </a:endParaRPr>
          </a:p>
          <a:p>
            <a:pPr>
              <a:lnSpc>
                <a:spcPct val="250000"/>
              </a:lnSpc>
              <a:buFont typeface="Arial" panose="020B0604020202020204" pitchFamily="34" charset="0"/>
              <a:buNone/>
            </a:pPr>
            <a:r>
              <a:rPr lang="en-US" altLang="zh-CN" sz="3200" b="1" dirty="0">
                <a:ea typeface="思源黑体 CN Regular" panose="020B0500000000000000" pitchFamily="34" charset="-122"/>
                <a:sym typeface="Arial" panose="020B0604020202020204" pitchFamily="34" charset="0"/>
              </a:rPr>
              <a:t>     </a:t>
            </a:r>
            <a:r>
              <a:rPr lang="zh-CN" altLang="en-US" sz="3200" b="1" dirty="0">
                <a:ea typeface="思源黑体 CN Regular" panose="020B0500000000000000" pitchFamily="34" charset="-122"/>
                <a:sym typeface="Arial" panose="020B0604020202020204" pitchFamily="34" charset="0"/>
              </a:rPr>
              <a:t>   ），有（                 ），还有</a:t>
            </a:r>
            <a:r>
              <a:rPr lang="zh-CN" altLang="zh-CN" sz="3200" b="1" dirty="0">
                <a:ea typeface="思源黑体 CN Regular" panose="020B0500000000000000" pitchFamily="34" charset="-122"/>
                <a:sym typeface="Arial" panose="020B0604020202020204" pitchFamily="34" charset="0"/>
              </a:rPr>
              <a:t>……</a:t>
            </a:r>
            <a:r>
              <a:rPr lang="zh-CN" altLang="en-US" sz="3200" b="1" dirty="0">
                <a:ea typeface="思源黑体 CN Regular" panose="020B0500000000000000" pitchFamily="34" charset="-122"/>
                <a:sym typeface="Arial" panose="020B0604020202020204" pitchFamily="34" charset="0"/>
              </a:rPr>
              <a:t>，我的心已</a:t>
            </a:r>
            <a:r>
              <a:rPr lang="en-US" altLang="zh-CN" sz="3200" b="1" dirty="0">
                <a:ea typeface="思源黑体 CN Regular" panose="020B0500000000000000" pitchFamily="34" charset="-122"/>
                <a:sym typeface="Arial" panose="020B0604020202020204" pitchFamily="34" charset="0"/>
              </a:rPr>
              <a:t>(</a:t>
            </a:r>
            <a:r>
              <a:rPr lang="en-US" altLang="zh-CN" sz="3200" b="1" dirty="0" err="1">
                <a:ea typeface="思源黑体 CN Regular" panose="020B0500000000000000" pitchFamily="34" charset="-122"/>
                <a:sym typeface="Arial" panose="020B0604020202020204" pitchFamily="34" charset="0"/>
              </a:rPr>
              <a:t>yǐ</a:t>
            </a:r>
            <a:r>
              <a:rPr lang="en-US" altLang="zh-CN" sz="3200" b="1" dirty="0">
                <a:ea typeface="思源黑体 CN Regular" panose="020B0500000000000000" pitchFamily="34" charset="-122"/>
                <a:sym typeface="Arial" panose="020B0604020202020204" pitchFamily="34" charset="0"/>
              </a:rPr>
              <a:t>)</a:t>
            </a:r>
            <a:r>
              <a:rPr lang="zh-CN" altLang="en-US" sz="3200" b="1" dirty="0">
                <a:ea typeface="思源黑体 CN Regular" panose="020B0500000000000000" pitchFamily="34" charset="-122"/>
                <a:sym typeface="Arial" panose="020B0604020202020204" pitchFamily="34" charset="0"/>
              </a:rPr>
              <a:t>飞到了江南。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:\Users\Administrator\AppData\Roaming\Tencent\Users\541737432\QQ\WinTemp\RichOle\TDPOID3](ZL9{6@G]ZMXRP7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2757714"/>
            <a:ext cx="6934308" cy="41002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6" name="组合 5"/>
          <p:cNvGrpSpPr/>
          <p:nvPr/>
        </p:nvGrpSpPr>
        <p:grpSpPr>
          <a:xfrm>
            <a:off x="5204337" y="1391533"/>
            <a:ext cx="6318532" cy="2388698"/>
            <a:chOff x="421012" y="2478673"/>
            <a:chExt cx="5412107" cy="2388698"/>
          </a:xfrm>
        </p:grpSpPr>
        <p:sp>
          <p:nvSpPr>
            <p:cNvPr id="7" name="文本框 6"/>
            <p:cNvSpPr txBox="1"/>
            <p:nvPr/>
          </p:nvSpPr>
          <p:spPr>
            <a:xfrm>
              <a:off x="421012" y="2478673"/>
              <a:ext cx="5412107" cy="1107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dist">
                <a:defRPr/>
              </a:pPr>
              <a:r>
                <a:rPr lang="en-US" altLang="zh-CN" sz="6600" b="1" dirty="0">
                  <a:latin typeface="Arial" panose="020B0604020202020204" pitchFamily="34" charset="0"/>
                  <a:ea typeface="思源黑体 CN Regular" panose="020B0500000000000000" pitchFamily="34" charset="-122"/>
                  <a:cs typeface="+mn-ea"/>
                  <a:sym typeface="Arial" panose="020B0604020202020204" pitchFamily="34" charset="0"/>
                </a:rPr>
                <a:t>《</a:t>
              </a:r>
              <a:r>
                <a:rPr lang="zh-CN" altLang="en-US" sz="6600" b="1" dirty="0">
                  <a:latin typeface="Arial" panose="020B0604020202020204" pitchFamily="34" charset="0"/>
                  <a:ea typeface="思源黑体 CN Regular" panose="020B0500000000000000" pitchFamily="34" charset="-122"/>
                  <a:cs typeface="+mn-ea"/>
                  <a:sym typeface="Arial" panose="020B0604020202020204" pitchFamily="34" charset="0"/>
                </a:rPr>
                <a:t>感谢聆听</a:t>
              </a:r>
              <a:r>
                <a:rPr lang="en-US" altLang="zh-CN" sz="6600" b="1" dirty="0">
                  <a:latin typeface="Arial" panose="020B0604020202020204" pitchFamily="34" charset="0"/>
                  <a:ea typeface="思源黑体 CN Regular" panose="020B0500000000000000" pitchFamily="34" charset="-122"/>
                  <a:cs typeface="+mn-ea"/>
                  <a:sym typeface="Arial" panose="020B0604020202020204" pitchFamily="34" charset="0"/>
                </a:rPr>
                <a:t>》</a:t>
              </a:r>
              <a:endParaRPr kumimoji="0" lang="en-US" altLang="zh-CN" sz="66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8" name="文本框 7"/>
            <p:cNvSpPr txBox="1"/>
            <p:nvPr/>
          </p:nvSpPr>
          <p:spPr>
            <a:xfrm>
              <a:off x="752564" y="3750784"/>
              <a:ext cx="455701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di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8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Arial" panose="020B0604020202020204" pitchFamily="34" charset="0"/>
                  <a:ea typeface="思源黑体 CN Regular" panose="020B0500000000000000" pitchFamily="34" charset="-122"/>
                  <a:cs typeface="+mn-ea"/>
                  <a:sym typeface="Arial" panose="020B0604020202020204" pitchFamily="34" charset="0"/>
                </a:rPr>
                <a:t>语文精品课件 一年级上册</a:t>
              </a:r>
            </a:p>
          </p:txBody>
        </p:sp>
        <p:sp>
          <p:nvSpPr>
            <p:cNvPr id="9" name="文本框 8"/>
            <p:cNvSpPr txBox="1"/>
            <p:nvPr/>
          </p:nvSpPr>
          <p:spPr>
            <a:xfrm>
              <a:off x="766529" y="4528817"/>
              <a:ext cx="4529088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di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6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Arial" panose="020B0604020202020204" pitchFamily="34" charset="0"/>
                  <a:ea typeface="思源黑体 CN Regular" panose="020B0500000000000000" pitchFamily="34" charset="-122"/>
                  <a:cs typeface="+mn-ea"/>
                  <a:sym typeface="Arial" panose="020B0604020202020204" pitchFamily="34" charset="0"/>
                </a:rPr>
                <a:t>授课老师：某某 </a:t>
              </a:r>
              <a:r>
                <a:rPr kumimoji="0" lang="en-US" altLang="zh-CN" sz="16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Arial" panose="020B0604020202020204" pitchFamily="34" charset="0"/>
                  <a:ea typeface="思源黑体 CN Regular" panose="020B0500000000000000" pitchFamily="34" charset="-122"/>
                  <a:cs typeface="+mn-ea"/>
                  <a:sym typeface="Arial" panose="020B0604020202020204" pitchFamily="34" charset="0"/>
                </a:rPr>
                <a:t>| </a:t>
              </a:r>
              <a:r>
                <a:rPr kumimoji="0" lang="zh-CN" altLang="en-US" sz="16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Arial" panose="020B0604020202020204" pitchFamily="34" charset="0"/>
                  <a:ea typeface="思源黑体 CN Regular" panose="020B0500000000000000" pitchFamily="34" charset="-122"/>
                  <a:cs typeface="+mn-ea"/>
                  <a:sym typeface="Arial" panose="020B0604020202020204" pitchFamily="34" charset="0"/>
                </a:rPr>
                <a:t>授课时间：</a:t>
              </a:r>
              <a:r>
                <a:rPr kumimoji="0" lang="en-US" altLang="zh-CN" sz="16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Arial" panose="020B0604020202020204" pitchFamily="34" charset="0"/>
                  <a:ea typeface="思源黑体 CN Regular" panose="020B0500000000000000" pitchFamily="34" charset="-122"/>
                  <a:cs typeface="+mn-ea"/>
                  <a:sym typeface="Arial" panose="020B0604020202020204" pitchFamily="34" charset="0"/>
                </a:rPr>
                <a:t>20XX.XX</a:t>
              </a:r>
              <a:endParaRPr kumimoji="0" lang="zh-CN" altLang="en-US" sz="16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0" name="矩形: 圆角 9"/>
            <p:cNvSpPr/>
            <p:nvPr/>
          </p:nvSpPr>
          <p:spPr>
            <a:xfrm rot="10800000" flipH="1" flipV="1">
              <a:off x="828764" y="4388395"/>
              <a:ext cx="4404619" cy="47068"/>
            </a:xfrm>
            <a:prstGeom prst="roundRect">
              <a:avLst>
                <a:gd name="adj" fmla="val 50000"/>
              </a:avLst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di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11" name="组合 10"/>
          <p:cNvGrpSpPr/>
          <p:nvPr/>
        </p:nvGrpSpPr>
        <p:grpSpPr>
          <a:xfrm flipH="1">
            <a:off x="7130014" y="4598088"/>
            <a:ext cx="2467179" cy="321642"/>
            <a:chOff x="10185400" y="5731858"/>
            <a:chExt cx="1384360" cy="321642"/>
          </a:xfrm>
        </p:grpSpPr>
        <p:sp>
          <p:nvSpPr>
            <p:cNvPr id="12" name="矩形 11"/>
            <p:cNvSpPr/>
            <p:nvPr/>
          </p:nvSpPr>
          <p:spPr>
            <a:xfrm flipH="1">
              <a:off x="10185400" y="5731858"/>
              <a:ext cx="1384360" cy="321642"/>
            </a:xfrm>
            <a:prstGeom prst="rect">
              <a:avLst/>
            </a:prstGeom>
            <a:noFill/>
            <a:ln w="19050" cap="flat" cmpd="sng" algn="ctr">
              <a:solidFill>
                <a:schemeClr val="tx1"/>
              </a:solidFill>
              <a:prstDash val="solid"/>
              <a:miter lim="800000"/>
            </a:ln>
            <a:effectLst>
              <a:outerShdw blurRad="381000" algn="ctr" rotWithShape="0">
                <a:prstClr val="black">
                  <a:alpha val="25000"/>
                </a:prst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4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3" name="文本框 12"/>
            <p:cNvSpPr txBox="1"/>
            <p:nvPr/>
          </p:nvSpPr>
          <p:spPr>
            <a:xfrm flipH="1">
              <a:off x="10458064" y="5731858"/>
              <a:ext cx="839033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di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4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Arial" panose="020B0604020202020204" pitchFamily="34" charset="0"/>
                  <a:ea typeface="思源黑体 CN Regular" panose="020B0500000000000000" pitchFamily="34" charset="-122"/>
                  <a:cs typeface="+mn-ea"/>
                  <a:sym typeface="Arial" panose="020B0604020202020204" pitchFamily="34" charset="0"/>
                </a:rPr>
                <a:t>某某小学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577999" y="333781"/>
            <a:ext cx="41249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课前导读</a:t>
            </a:r>
          </a:p>
        </p:txBody>
      </p:sp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4067504" y="2193886"/>
            <a:ext cx="7409793" cy="33530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indent="355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en-US" altLang="zh-CN" sz="2400" b="1" dirty="0">
                <a:ea typeface="思源黑体 CN Regular" panose="020B0500000000000000" pitchFamily="34" charset="-122"/>
                <a:sym typeface="Arial" panose="020B0604020202020204" pitchFamily="34" charset="0"/>
              </a:rPr>
              <a:t>  </a:t>
            </a:r>
            <a:r>
              <a:rPr lang="zh-CN" altLang="en-US" sz="2400" b="1" dirty="0">
                <a:ea typeface="思源黑体 CN Regular" panose="020B0500000000000000" pitchFamily="34" charset="-122"/>
                <a:sym typeface="Arial" panose="020B0604020202020204" pitchFamily="34" charset="0"/>
              </a:rPr>
              <a:t>“乐府”初设于秦，是一个专门管理乐舞演唱教习的机构。汉初，“乐府”并没有保留下来。到了汉武帝时，“乐府”的职责是采集汉族民间歌谣或文人的诗来配乐，以备朝廷祭祀或宴会时演奏之用。乐府搜集整理的诗歌，后世就叫“乐府诗”。</a:t>
            </a:r>
          </a:p>
          <a:p>
            <a:pPr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zh-CN" altLang="en-US" sz="2400" b="1" dirty="0">
                <a:ea typeface="思源黑体 CN Regular" panose="020B0500000000000000" pitchFamily="34" charset="-122"/>
                <a:sym typeface="Arial" panose="020B0604020202020204" pitchFamily="34" charset="0"/>
              </a:rPr>
              <a:t> </a:t>
            </a: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03132"/>
            <a:ext cx="4934051" cy="545486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577999" y="333781"/>
            <a:ext cx="41249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自学提示：</a:t>
            </a:r>
          </a:p>
        </p:txBody>
      </p:sp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862012" y="1914483"/>
            <a:ext cx="10936288" cy="36529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prstDash val="dashDot"/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/>
          <a:p>
            <a:pPr>
              <a:lnSpc>
                <a:spcPct val="200000"/>
              </a:lnSpc>
              <a:buFont typeface="Arial" panose="020B0604020202020204" pitchFamily="34" charset="0"/>
              <a:buNone/>
            </a:pPr>
            <a:r>
              <a:rPr lang="en-US" altLang="zh-CN" sz="24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    1.</a:t>
            </a:r>
            <a:r>
              <a:rPr lang="zh-CN" altLang="en-US" sz="24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自由读，边读边画出生字，借助拼音多读几次，把生字读准确。</a:t>
            </a:r>
          </a:p>
          <a:p>
            <a:pPr eaLnBrk="0" hangingPunct="0">
              <a:lnSpc>
                <a:spcPct val="200000"/>
              </a:lnSpc>
              <a:buFont typeface="Arial" panose="020B0604020202020204" pitchFamily="34" charset="0"/>
              <a:buNone/>
            </a:pPr>
            <a:r>
              <a:rPr lang="en-US" altLang="zh-CN" sz="24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    2.</a:t>
            </a:r>
            <a:r>
              <a:rPr lang="zh-CN" altLang="en-US" sz="24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听课文录音（或教师朗读），注意听清楚生字的读音。</a:t>
            </a:r>
          </a:p>
          <a:p>
            <a:pPr eaLnBrk="0" hangingPunct="0">
              <a:lnSpc>
                <a:spcPct val="200000"/>
              </a:lnSpc>
              <a:buFont typeface="Arial" panose="020B0604020202020204" pitchFamily="34" charset="0"/>
              <a:buNone/>
            </a:pPr>
            <a:r>
              <a:rPr lang="en-US" altLang="zh-CN" sz="24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    3.</a:t>
            </a:r>
            <a:r>
              <a:rPr lang="zh-CN" altLang="en-US" sz="24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结合词句认读诗句。把你会认的生字读出来，再读出含生字的词句。</a:t>
            </a:r>
          </a:p>
          <a:p>
            <a:pPr eaLnBrk="0" hangingPunct="0">
              <a:lnSpc>
                <a:spcPct val="200000"/>
              </a:lnSpc>
              <a:buFont typeface="Arial" panose="020B0604020202020204" pitchFamily="34" charset="0"/>
              <a:buNone/>
            </a:pPr>
            <a:r>
              <a:rPr lang="en-US" altLang="zh-CN" sz="24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    4.</a:t>
            </a:r>
            <a:r>
              <a:rPr lang="zh-CN" altLang="en-US" sz="24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请一个同学朗读古诗，其他同学当小老师认真听，并帮助纠正读音。</a:t>
            </a:r>
            <a:endParaRPr lang="en-US" altLang="zh-CN" sz="2400" dirty="0"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  <a:p>
            <a:pPr eaLnBrk="0" hangingPunct="0">
              <a:lnSpc>
                <a:spcPct val="200000"/>
              </a:lnSpc>
              <a:buFont typeface="Arial" panose="020B0604020202020204" pitchFamily="34" charset="0"/>
              <a:buNone/>
            </a:pPr>
            <a:r>
              <a:rPr lang="en-US" altLang="zh-CN" sz="24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    5.</a:t>
            </a:r>
            <a:r>
              <a:rPr lang="zh-CN" altLang="en-US" sz="24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同桌互读，练习把古诗读得流利、通畅。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ldLvl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577999" y="333781"/>
            <a:ext cx="41249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我会认：</a:t>
            </a:r>
          </a:p>
        </p:txBody>
      </p:sp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3929063" y="2254250"/>
            <a:ext cx="8072437" cy="2554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indent="355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buFont typeface="Arial" panose="020B0604020202020204" pitchFamily="34" charset="0"/>
              <a:buNone/>
            </a:pPr>
            <a:r>
              <a:rPr lang="zh-CN" altLang="en-US" sz="4000" b="1">
                <a:ea typeface="思源黑体 CN Regular" panose="020B0500000000000000" pitchFamily="34" charset="-122"/>
                <a:sym typeface="Arial" panose="020B0604020202020204" pitchFamily="34" charset="0"/>
              </a:rPr>
              <a:t>江南  田田  可采莲  莲叶  </a:t>
            </a:r>
            <a:endParaRPr lang="en-US" altLang="zh-CN" sz="4000" b="1">
              <a:ea typeface="思源黑体 CN Regular" panose="020B0500000000000000" pitchFamily="34" charset="-122"/>
              <a:sym typeface="Arial" panose="020B0604020202020204" pitchFamily="34" charset="0"/>
            </a:endParaRPr>
          </a:p>
          <a:p>
            <a:pPr>
              <a:buFont typeface="Arial" panose="020B0604020202020204" pitchFamily="34" charset="0"/>
              <a:buNone/>
            </a:pPr>
            <a:endParaRPr lang="en-US" altLang="zh-CN" sz="4000" b="1">
              <a:ea typeface="思源黑体 CN Regular" panose="020B0500000000000000" pitchFamily="34" charset="-122"/>
              <a:sym typeface="Arial" panose="020B0604020202020204" pitchFamily="34" charset="0"/>
            </a:endParaRPr>
          </a:p>
          <a:p>
            <a:pPr>
              <a:buFont typeface="Arial" panose="020B0604020202020204" pitchFamily="34" charset="0"/>
              <a:buNone/>
            </a:pPr>
            <a:r>
              <a:rPr lang="zh-CN" altLang="en-US" sz="4000" b="1">
                <a:ea typeface="思源黑体 CN Regular" panose="020B0500000000000000" pitchFamily="34" charset="-122"/>
                <a:sym typeface="Arial" panose="020B0604020202020204" pitchFamily="34" charset="0"/>
              </a:rPr>
              <a:t>小鱼</a:t>
            </a:r>
            <a:r>
              <a:rPr lang="en-US" altLang="zh-CN" sz="4000" b="1">
                <a:ea typeface="思源黑体 CN Regular" panose="020B0500000000000000" pitchFamily="34" charset="-122"/>
                <a:sym typeface="Arial" panose="020B0604020202020204" pitchFamily="34" charset="0"/>
              </a:rPr>
              <a:t>   </a:t>
            </a:r>
            <a:r>
              <a:rPr lang="zh-CN" altLang="en-US" sz="4000" b="1">
                <a:ea typeface="思源黑体 CN Regular" panose="020B0500000000000000" pitchFamily="34" charset="-122"/>
                <a:sym typeface="Arial" panose="020B0604020202020204" pitchFamily="34" charset="0"/>
              </a:rPr>
              <a:t>东  南  西  北</a:t>
            </a:r>
          </a:p>
          <a:p>
            <a:pPr>
              <a:buFont typeface="Arial" panose="020B0604020202020204" pitchFamily="34" charset="0"/>
              <a:buNone/>
            </a:pPr>
            <a:endParaRPr lang="zh-CN" altLang="en-US" sz="4000" b="1"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03132"/>
            <a:ext cx="4934051" cy="545486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577999" y="333781"/>
            <a:ext cx="41249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我会读：</a:t>
            </a:r>
          </a:p>
        </p:txBody>
      </p:sp>
      <p:grpSp>
        <p:nvGrpSpPr>
          <p:cNvPr id="5" name="Group 4"/>
          <p:cNvGrpSpPr>
            <a:grpSpLocks noChangeAspect="1"/>
          </p:cNvGrpSpPr>
          <p:nvPr/>
        </p:nvGrpSpPr>
        <p:grpSpPr bwMode="auto">
          <a:xfrm>
            <a:off x="5581650" y="918556"/>
            <a:ext cx="4429125" cy="5106987"/>
            <a:chOff x="0" y="0"/>
            <a:chExt cx="4000528" cy="4856409"/>
          </a:xfrm>
        </p:grpSpPr>
        <p:pic>
          <p:nvPicPr>
            <p:cNvPr id="6" name="Picture 2" descr="C:\Documents and Settings\Administrator\Application Data\Tencent\Users\843683995\QQ\WinTemp\RichOle\PJ`BK6GZ_)ES[7@CGEAE(9E.jp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49162"/>
            <a:stretch>
              <a:fillRect/>
            </a:stretch>
          </p:blipFill>
          <p:spPr bwMode="auto">
            <a:xfrm>
              <a:off x="0" y="0"/>
              <a:ext cx="3929090" cy="19206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" name="Picture 3" descr="C:\Documents and Settings\Administrator\Application Data\Tencent\Users\843683995\QQ\WinTemp\RichOle\~C@7~[VBS8M8W6OY9BJ1NUY.jp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364" y="1996416"/>
              <a:ext cx="3942342" cy="286815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8" name="TextBox 8"/>
          <p:cNvSpPr txBox="1">
            <a:spLocks noChangeArrowheads="1"/>
          </p:cNvSpPr>
          <p:nvPr/>
        </p:nvSpPr>
        <p:spPr bwMode="auto">
          <a:xfrm>
            <a:off x="7010400" y="989993"/>
            <a:ext cx="500063" cy="1108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en-US" altLang="zh-CN" sz="6600">
                <a:solidFill>
                  <a:srgbClr val="FA04A2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/</a:t>
            </a:r>
            <a:endParaRPr lang="zh-CN" altLang="en-US" sz="6600">
              <a:solidFill>
                <a:srgbClr val="FA04A2"/>
              </a:solidFill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9" name="TextBox 9"/>
          <p:cNvSpPr txBox="1">
            <a:spLocks noChangeArrowheads="1"/>
          </p:cNvSpPr>
          <p:nvPr/>
        </p:nvSpPr>
        <p:spPr bwMode="auto">
          <a:xfrm>
            <a:off x="6938963" y="1918681"/>
            <a:ext cx="500062" cy="1108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en-US" altLang="zh-CN" sz="6600">
                <a:solidFill>
                  <a:srgbClr val="FA04A2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/</a:t>
            </a:r>
            <a:endParaRPr lang="zh-CN" altLang="en-US" sz="6600">
              <a:solidFill>
                <a:srgbClr val="FA04A2"/>
              </a:solidFill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0" name="TextBox 10"/>
          <p:cNvSpPr txBox="1">
            <a:spLocks noChangeArrowheads="1"/>
          </p:cNvSpPr>
          <p:nvPr/>
        </p:nvSpPr>
        <p:spPr bwMode="auto">
          <a:xfrm>
            <a:off x="6938963" y="3025168"/>
            <a:ext cx="500062" cy="1108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en-US" altLang="zh-CN" sz="6600">
                <a:solidFill>
                  <a:srgbClr val="FA04A2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/</a:t>
            </a:r>
            <a:endParaRPr lang="zh-CN" altLang="en-US" sz="6600">
              <a:solidFill>
                <a:srgbClr val="FA04A2"/>
              </a:solidFill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1" name="TextBox 11"/>
          <p:cNvSpPr txBox="1">
            <a:spLocks noChangeArrowheads="1"/>
          </p:cNvSpPr>
          <p:nvPr/>
        </p:nvSpPr>
        <p:spPr bwMode="auto">
          <a:xfrm>
            <a:off x="6938963" y="4090381"/>
            <a:ext cx="500062" cy="1108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en-US" altLang="zh-CN" sz="6600">
                <a:solidFill>
                  <a:srgbClr val="FA04A2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/</a:t>
            </a:r>
            <a:endParaRPr lang="zh-CN" altLang="en-US" sz="6600">
              <a:solidFill>
                <a:srgbClr val="FA04A2"/>
              </a:solidFill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2" name="TextBox 12"/>
          <p:cNvSpPr txBox="1">
            <a:spLocks noChangeArrowheads="1"/>
          </p:cNvSpPr>
          <p:nvPr/>
        </p:nvSpPr>
        <p:spPr bwMode="auto">
          <a:xfrm>
            <a:off x="7010400" y="5090506"/>
            <a:ext cx="500063" cy="1108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en-US" altLang="zh-CN" sz="6600">
                <a:solidFill>
                  <a:srgbClr val="FA04A2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/</a:t>
            </a:r>
            <a:endParaRPr lang="zh-CN" altLang="en-US" sz="6600">
              <a:solidFill>
                <a:srgbClr val="FA04A2"/>
              </a:solidFill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pic>
        <p:nvPicPr>
          <p:cNvPr id="14" name="图片 1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03132"/>
            <a:ext cx="4934051" cy="545486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1" grpId="0"/>
      <p:bldP spid="1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577999" y="333781"/>
            <a:ext cx="41249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我会读：</a:t>
            </a:r>
          </a:p>
        </p:txBody>
      </p:sp>
      <p:sp>
        <p:nvSpPr>
          <p:cNvPr id="2" name="TextBox 4"/>
          <p:cNvSpPr txBox="1">
            <a:spLocks noChangeArrowheads="1"/>
          </p:cNvSpPr>
          <p:nvPr/>
        </p:nvSpPr>
        <p:spPr bwMode="auto">
          <a:xfrm>
            <a:off x="5372100" y="2279650"/>
            <a:ext cx="5054600" cy="27038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zh-CN" altLang="en-US" sz="6000" b="1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江南可采莲，</a:t>
            </a:r>
            <a:endParaRPr lang="en-US" altLang="zh-CN" sz="6000" b="1" dirty="0"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  <a:p>
            <a:pPr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zh-CN" altLang="en-US" sz="6000" b="1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莲叶何田田。</a:t>
            </a: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03132"/>
            <a:ext cx="4934051" cy="5454868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577999" y="333781"/>
            <a:ext cx="41249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我会读：</a:t>
            </a:r>
          </a:p>
        </p:txBody>
      </p:sp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6351112" y="1876693"/>
            <a:ext cx="4333239" cy="37856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indent="355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>
              <a:buFont typeface="Arial" panose="020B0604020202020204" pitchFamily="34" charset="0"/>
              <a:buNone/>
            </a:pPr>
            <a:r>
              <a:rPr lang="zh-CN" altLang="en-US" sz="4800" b="1" dirty="0">
                <a:ea typeface="思源黑体 CN Regular" panose="020B0500000000000000" pitchFamily="34" charset="-122"/>
                <a:sym typeface="Arial" panose="020B0604020202020204" pitchFamily="34" charset="0"/>
              </a:rPr>
              <a:t>鱼戏莲叶间。</a:t>
            </a:r>
          </a:p>
          <a:p>
            <a:pPr algn="ctr" eaLnBrk="0" hangingPunct="0">
              <a:buFont typeface="Arial" panose="020B0604020202020204" pitchFamily="34" charset="0"/>
              <a:buNone/>
            </a:pPr>
            <a:r>
              <a:rPr lang="zh-CN" altLang="en-US" sz="4800" b="1" dirty="0">
                <a:ea typeface="思源黑体 CN Regular" panose="020B0500000000000000" pitchFamily="34" charset="-122"/>
                <a:sym typeface="Arial" panose="020B0604020202020204" pitchFamily="34" charset="0"/>
              </a:rPr>
              <a:t>鱼戏莲叶东，</a:t>
            </a:r>
          </a:p>
          <a:p>
            <a:pPr algn="ctr" eaLnBrk="0" hangingPunct="0">
              <a:buFont typeface="Arial" panose="020B0604020202020204" pitchFamily="34" charset="0"/>
              <a:buNone/>
            </a:pPr>
            <a:r>
              <a:rPr lang="zh-CN" altLang="en-US" sz="4800" b="1" dirty="0">
                <a:ea typeface="思源黑体 CN Regular" panose="020B0500000000000000" pitchFamily="34" charset="-122"/>
                <a:sym typeface="Arial" panose="020B0604020202020204" pitchFamily="34" charset="0"/>
              </a:rPr>
              <a:t>鱼戏莲叶西，</a:t>
            </a:r>
          </a:p>
          <a:p>
            <a:pPr algn="ctr" eaLnBrk="0" hangingPunct="0">
              <a:buFont typeface="Arial" panose="020B0604020202020204" pitchFamily="34" charset="0"/>
              <a:buNone/>
            </a:pPr>
            <a:r>
              <a:rPr lang="zh-CN" altLang="en-US" sz="4800" b="1" dirty="0">
                <a:ea typeface="思源黑体 CN Regular" panose="020B0500000000000000" pitchFamily="34" charset="-122"/>
                <a:sym typeface="Arial" panose="020B0604020202020204" pitchFamily="34" charset="0"/>
              </a:rPr>
              <a:t>鱼戏莲叶南，</a:t>
            </a:r>
          </a:p>
          <a:p>
            <a:pPr algn="ctr" eaLnBrk="0" hangingPunct="0">
              <a:buFont typeface="Arial" panose="020B0604020202020204" pitchFamily="34" charset="0"/>
              <a:buNone/>
            </a:pPr>
            <a:r>
              <a:rPr lang="zh-CN" altLang="en-US" sz="4800" b="1" dirty="0">
                <a:ea typeface="思源黑体 CN Regular" panose="020B0500000000000000" pitchFamily="34" charset="-122"/>
                <a:sym typeface="Arial" panose="020B0604020202020204" pitchFamily="34" charset="0"/>
              </a:rPr>
              <a:t>鱼戏莲叶北。</a:t>
            </a:r>
          </a:p>
        </p:txBody>
      </p:sp>
      <p:pic>
        <p:nvPicPr>
          <p:cNvPr id="8" name="图片 1" descr="7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2196" y="1978373"/>
            <a:ext cx="4913804" cy="36842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577999" y="333781"/>
            <a:ext cx="41249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我会读：</a:t>
            </a:r>
          </a:p>
        </p:txBody>
      </p:sp>
      <p:sp>
        <p:nvSpPr>
          <p:cNvPr id="7" name="Text Box 4"/>
          <p:cNvSpPr txBox="1">
            <a:spLocks noChangeArrowheads="1"/>
          </p:cNvSpPr>
          <p:nvPr/>
        </p:nvSpPr>
        <p:spPr bwMode="auto">
          <a:xfrm>
            <a:off x="4912517" y="1584325"/>
            <a:ext cx="7345363" cy="413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zh-CN" altLang="en-US" sz="3200" b="1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江南     </a:t>
            </a:r>
          </a:p>
          <a:p>
            <a:pPr algn="ctr">
              <a:buFont typeface="Arial" panose="020B0604020202020204" pitchFamily="34" charset="0"/>
              <a:buNone/>
            </a:pPr>
            <a:r>
              <a:rPr lang="zh-CN" altLang="en-US" sz="3200" b="1" dirty="0">
                <a:solidFill>
                  <a:srgbClr val="FF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江南</a:t>
            </a:r>
            <a:r>
              <a:rPr lang="en-US" altLang="zh-CN" sz="3200" b="1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/</a:t>
            </a:r>
            <a:r>
              <a:rPr lang="zh-CN" altLang="en-US" sz="3200" b="1" dirty="0">
                <a:solidFill>
                  <a:srgbClr val="FF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可</a:t>
            </a:r>
            <a:r>
              <a:rPr lang="zh-CN" altLang="en-US" sz="3200" b="1" dirty="0">
                <a:solidFill>
                  <a:srgbClr val="0000FF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采莲</a:t>
            </a:r>
            <a:r>
              <a:rPr lang="zh-CN" altLang="en-US" sz="3200" b="1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，          </a:t>
            </a:r>
          </a:p>
          <a:p>
            <a:pPr algn="ctr">
              <a:buFont typeface="Arial" panose="020B0604020202020204" pitchFamily="34" charset="0"/>
              <a:buNone/>
            </a:pPr>
            <a:r>
              <a:rPr lang="zh-CN" altLang="en-US" sz="3200" b="1" dirty="0">
                <a:solidFill>
                  <a:srgbClr val="0000FF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莲</a:t>
            </a:r>
            <a:r>
              <a:rPr lang="zh-CN" altLang="en-US" sz="3200" b="1" dirty="0">
                <a:solidFill>
                  <a:srgbClr val="FF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叶</a:t>
            </a:r>
            <a:r>
              <a:rPr lang="en-US" altLang="zh-CN" sz="3200" b="1" dirty="0">
                <a:solidFill>
                  <a:srgbClr val="FF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/</a:t>
            </a:r>
            <a:r>
              <a:rPr lang="zh-CN" altLang="en-US" sz="3200" b="1" dirty="0">
                <a:solidFill>
                  <a:srgbClr val="0000FF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何</a:t>
            </a:r>
            <a:r>
              <a:rPr lang="zh-CN" altLang="en-US" sz="3200" b="1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田田。          </a:t>
            </a:r>
          </a:p>
          <a:p>
            <a:pPr algn="ctr">
              <a:buFont typeface="Arial" panose="020B0604020202020204" pitchFamily="34" charset="0"/>
              <a:buNone/>
            </a:pPr>
            <a:r>
              <a:rPr lang="zh-CN" altLang="en-US" sz="3200" b="1" dirty="0">
                <a:solidFill>
                  <a:srgbClr val="FF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鱼</a:t>
            </a:r>
            <a:r>
              <a:rPr lang="zh-CN" altLang="en-US" sz="3200" b="1" dirty="0">
                <a:solidFill>
                  <a:srgbClr val="0000FF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戏</a:t>
            </a:r>
            <a:r>
              <a:rPr lang="en-US" altLang="zh-CN" sz="3200" b="1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/</a:t>
            </a:r>
            <a:r>
              <a:rPr lang="zh-CN" altLang="en-US" sz="3200" b="1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莲叶</a:t>
            </a:r>
            <a:r>
              <a:rPr lang="zh-CN" altLang="en-US" sz="3200" b="1" dirty="0">
                <a:solidFill>
                  <a:srgbClr val="0000FF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间</a:t>
            </a:r>
            <a:r>
              <a:rPr lang="zh-CN" altLang="en-US" sz="3200" b="1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。          </a:t>
            </a:r>
          </a:p>
          <a:p>
            <a:pPr algn="ctr">
              <a:buFont typeface="Arial" panose="020B0604020202020204" pitchFamily="34" charset="0"/>
              <a:buNone/>
            </a:pPr>
            <a:r>
              <a:rPr lang="zh-CN" altLang="en-US" sz="3200" b="1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鱼戏</a:t>
            </a:r>
            <a:r>
              <a:rPr lang="en-US" altLang="zh-CN" sz="3200" b="1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/</a:t>
            </a:r>
            <a:r>
              <a:rPr lang="zh-CN" altLang="en-US" sz="3200" b="1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莲叶东，           </a:t>
            </a:r>
          </a:p>
          <a:p>
            <a:pPr algn="ctr">
              <a:buFont typeface="Arial" panose="020B0604020202020204" pitchFamily="34" charset="0"/>
              <a:buNone/>
            </a:pPr>
            <a:r>
              <a:rPr lang="zh-CN" altLang="en-US" sz="3200" b="1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鱼戏</a:t>
            </a:r>
            <a:r>
              <a:rPr lang="en-US" altLang="zh-CN" sz="3200" b="1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/</a:t>
            </a:r>
            <a:r>
              <a:rPr lang="zh-CN" altLang="en-US" sz="3200" b="1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莲叶</a:t>
            </a:r>
            <a:r>
              <a:rPr lang="zh-CN" altLang="en-US" sz="3200" b="1" dirty="0">
                <a:solidFill>
                  <a:srgbClr val="FF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西</a:t>
            </a:r>
            <a:r>
              <a:rPr lang="zh-CN" altLang="en-US" sz="3200" b="1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，          </a:t>
            </a:r>
          </a:p>
          <a:p>
            <a:pPr algn="ctr">
              <a:buFont typeface="Arial" panose="020B0604020202020204" pitchFamily="34" charset="0"/>
              <a:buNone/>
            </a:pPr>
            <a:r>
              <a:rPr lang="zh-CN" altLang="en-US" sz="3200" b="1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鱼戏</a:t>
            </a:r>
            <a:r>
              <a:rPr lang="en-US" altLang="zh-CN" sz="3200" b="1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/</a:t>
            </a:r>
            <a:r>
              <a:rPr lang="zh-CN" altLang="en-US" sz="3200" b="1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莲叶</a:t>
            </a:r>
            <a:r>
              <a:rPr lang="zh-CN" altLang="en-US" sz="3200" b="1" dirty="0">
                <a:solidFill>
                  <a:srgbClr val="FF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南</a:t>
            </a:r>
            <a:r>
              <a:rPr lang="zh-CN" altLang="en-US" sz="3200" b="1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，           </a:t>
            </a:r>
          </a:p>
          <a:p>
            <a:pPr algn="ctr">
              <a:buFont typeface="Arial" panose="020B0604020202020204" pitchFamily="34" charset="0"/>
              <a:buNone/>
            </a:pPr>
            <a:r>
              <a:rPr lang="zh-CN" altLang="en-US" sz="3200" b="1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鱼戏</a:t>
            </a:r>
            <a:r>
              <a:rPr lang="en-US" altLang="zh-CN" sz="3200" b="1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/</a:t>
            </a:r>
            <a:r>
              <a:rPr lang="zh-CN" altLang="en-US" sz="3200" b="1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莲叶</a:t>
            </a:r>
            <a:r>
              <a:rPr lang="zh-CN" altLang="en-US" sz="3200" b="1" dirty="0">
                <a:solidFill>
                  <a:srgbClr val="FF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北</a:t>
            </a:r>
            <a:r>
              <a:rPr lang="zh-CN" altLang="en-US" sz="3200" b="1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。</a:t>
            </a: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03132"/>
            <a:ext cx="4934051" cy="545486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577999" y="333781"/>
            <a:ext cx="41249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读书要求：</a:t>
            </a:r>
          </a:p>
        </p:txBody>
      </p:sp>
      <p:sp>
        <p:nvSpPr>
          <p:cNvPr id="7" name="Text Box 4"/>
          <p:cNvSpPr txBox="1">
            <a:spLocks noChangeArrowheads="1"/>
          </p:cNvSpPr>
          <p:nvPr/>
        </p:nvSpPr>
        <p:spPr bwMode="auto">
          <a:xfrm>
            <a:off x="3731417" y="2435225"/>
            <a:ext cx="7345363" cy="22317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en-US" altLang="zh-CN" sz="3200" dirty="0">
                <a:solidFill>
                  <a:srgbClr val="00B05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 </a:t>
            </a:r>
            <a:r>
              <a:rPr lang="zh-CN" altLang="en-US" sz="32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读书要求：</a:t>
            </a:r>
            <a:endParaRPr lang="en-US" altLang="zh-CN" sz="3200" dirty="0"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  <a:p>
            <a:pPr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zh-CN" altLang="en-US" sz="3200" b="1" dirty="0">
                <a:solidFill>
                  <a:srgbClr val="00B05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   </a:t>
            </a:r>
            <a:r>
              <a:rPr lang="zh-CN" altLang="en-US" sz="3200" b="1" dirty="0">
                <a:solidFill>
                  <a:srgbClr val="0070C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运用“目视双行”法，正确、流利地朗读古诗，注意节奏，读出诗韵味。</a:t>
            </a:r>
            <a:endParaRPr lang="zh-CN" altLang="en-US" sz="3200" b="1" dirty="0"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pic>
        <p:nvPicPr>
          <p:cNvPr id="10" name="图片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725" y="2847975"/>
            <a:ext cx="3028950" cy="40100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theme/theme1.xml><?xml version="1.0" encoding="utf-8"?>
<a:theme xmlns:a="http://schemas.openxmlformats.org/drawingml/2006/main" name="办公资源网：www.bangongziyuan.com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466</Words>
  <Application>Microsoft Office PowerPoint</Application>
  <PresentationFormat>宽屏</PresentationFormat>
  <Paragraphs>71</Paragraphs>
  <Slides>13</Slides>
  <Notes>13</Notes>
  <HiddenSlides>0</HiddenSlides>
  <MMClips>0</MMClips>
  <ScaleCrop>false</ScaleCrop>
  <HeadingPairs>
    <vt:vector size="6" baseType="variant">
      <vt:variant>
        <vt:lpstr>已用的字体</vt:lpstr>
      </vt:variant>
      <vt:variant>
        <vt:i4>5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13</vt:i4>
      </vt:variant>
    </vt:vector>
  </HeadingPairs>
  <TitlesOfParts>
    <vt:vector size="19" baseType="lpstr">
      <vt:lpstr>Arial</vt:lpstr>
      <vt:lpstr>微软雅黑</vt:lpstr>
      <vt:lpstr>思源黑体 CN Regular</vt:lpstr>
      <vt:lpstr>Calibri</vt:lpstr>
      <vt:lpstr>FandolFang R</vt:lpstr>
      <vt:lpstr>办公资源网：www.bangongziyuan.com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www.ppt818.com</dc:title>
  <dc:subject>www.ppt818.com</dc:subject>
  <dc:creator>www.ppt818.com</dc:creator>
  <dc:description>www.ppt818.com-提供资源下载</dc:description>
  <cp:lastModifiedBy>Windows 用户</cp:lastModifiedBy>
  <cp:revision>2</cp:revision>
  <dcterms:created xsi:type="dcterms:W3CDTF">2021-05-07T00:35:09Z</dcterms:created>
  <dcterms:modified xsi:type="dcterms:W3CDTF">2023-01-10T06:50:47Z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2052-11.1.0.10463</vt:lpwstr>
  </property>
  <property fmtid="{D5CDD505-2E9C-101B-9397-08002B2CF9AE}" pid="3" name="ICV">
    <vt:lpwstr>94C42D628E83455ABD1B01015D5CF190</vt:lpwstr>
  </property>
  <property fmtid="{A09F084E-AD41-489F-8076-AA5BE3082BCA}" pid="100">
    <vt:ui4>5</vt:ui4>
  </property>
  <property fmtid="{64440492-4C8B-11D1-8B70-080036B11A03}" pid="11">
    <vt:lpwstr>www.2ppt.com-爱PPT提供资源下载</vt:lpwstr>
  </property>
</Properties>
</file>