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885" r:id="rId2"/>
    <p:sldId id="743" r:id="rId3"/>
    <p:sldId id="782" r:id="rId4"/>
    <p:sldId id="866" r:id="rId5"/>
    <p:sldId id="886" r:id="rId6"/>
    <p:sldId id="887" r:id="rId7"/>
    <p:sldId id="888" r:id="rId8"/>
    <p:sldId id="889" r:id="rId9"/>
    <p:sldId id="890" r:id="rId10"/>
    <p:sldId id="891" r:id="rId11"/>
    <p:sldId id="892" r:id="rId12"/>
    <p:sldId id="909" r:id="rId13"/>
    <p:sldId id="893" r:id="rId14"/>
    <p:sldId id="894" r:id="rId15"/>
    <p:sldId id="895" r:id="rId16"/>
    <p:sldId id="896" r:id="rId17"/>
    <p:sldId id="898" r:id="rId18"/>
    <p:sldId id="899" r:id="rId19"/>
    <p:sldId id="900" r:id="rId20"/>
    <p:sldId id="901" r:id="rId21"/>
    <p:sldId id="910" r:id="rId22"/>
    <p:sldId id="904" r:id="rId23"/>
    <p:sldId id="905" r:id="rId24"/>
    <p:sldId id="906" r:id="rId25"/>
    <p:sldId id="907" r:id="rId26"/>
    <p:sldId id="924" r:id="rId27"/>
  </p:sldIdLst>
  <p:sldSz cx="12196763" cy="6858000"/>
  <p:notesSz cx="6858000" cy="9144000"/>
  <p:custDataLst>
    <p:tags r:id="rId30"/>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p15:clr>
            <a:srgbClr val="A4A3A4"/>
          </p15:clr>
        </p15:guide>
        <p15:guide id="2" pos="38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BC"/>
    <a:srgbClr val="F8F8F8"/>
    <a:srgbClr val="EAEAEA"/>
    <a:srgbClr val="DDDDDD"/>
    <a:srgbClr val="0DC2D5"/>
    <a:srgbClr val="17DCF1"/>
    <a:srgbClr val="12D0CB"/>
    <a:srgbClr val="FDE673"/>
    <a:srgbClr val="FDE155"/>
    <a:srgbClr val="0A97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49635" autoAdjust="0"/>
  </p:normalViewPr>
  <p:slideViewPr>
    <p:cSldViewPr snapToObjects="1">
      <p:cViewPr>
        <p:scale>
          <a:sx n="48" d="100"/>
          <a:sy n="48" d="100"/>
        </p:scale>
        <p:origin x="-414" y="-1806"/>
      </p:cViewPr>
      <p:guideLst>
        <p:guide orient="horz" pos="2142"/>
        <p:guide pos="3841"/>
      </p:guideLst>
    </p:cSldViewPr>
  </p:slideViewPr>
  <p:outlineViewPr>
    <p:cViewPr>
      <p:scale>
        <a:sx n="33" d="100"/>
        <a:sy n="33" d="100"/>
      </p:scale>
      <p:origin x="0" y="0"/>
    </p:cViewPr>
  </p:outlineViewPr>
  <p:notesTextViewPr>
    <p:cViewPr>
      <p:scale>
        <a:sx n="1" d="1"/>
        <a:sy n="1" d="1"/>
      </p:scale>
      <p:origin x="0" y="0"/>
    </p:cViewPr>
  </p:notesTextViewPr>
  <p:sorterViewPr>
    <p:cViewPr>
      <p:scale>
        <a:sx n="139" d="100"/>
        <a:sy n="139" d="100"/>
      </p:scale>
      <p:origin x="0" y="0"/>
    </p:cViewPr>
  </p:sorterViewPr>
  <p:notesViewPr>
    <p:cSldViewPr snapToObjects="1">
      <p:cViewPr varScale="1">
        <p:scale>
          <a:sx n="69" d="100"/>
          <a:sy n="69" d="100"/>
        </p:scale>
        <p:origin x="-283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0" vertOverflow="ellipsis" vert="horz" wrap="square" anchor="ctr" anchorCtr="1"/>
          <a:lstStyle/>
          <a:p>
            <a:pPr>
              <a:defRPr lang="zh-CN" sz="2000" b="1" i="0" u="none" strike="noStrike" kern="1200" baseline="0">
                <a:solidFill>
                  <a:schemeClr val="tx1"/>
                </a:solidFill>
                <a:latin typeface="+mn-lt"/>
                <a:ea typeface="+mn-ea"/>
                <a:cs typeface="+mn-cs"/>
              </a:defRPr>
            </a:pPr>
            <a:r>
              <a:rPr lang="zh-CN" altLang="en-US" sz="2000" dirty="0"/>
              <a:t>这是一个图表示范例子</a:t>
            </a:r>
          </a:p>
        </c:rich>
      </c:tx>
      <c:overlay val="0"/>
    </c:title>
    <c:autoTitleDeleted val="0"/>
    <c:plotArea>
      <c:layout/>
      <c:barChart>
        <c:barDir val="col"/>
        <c:grouping val="clustered"/>
        <c:varyColors val="0"/>
        <c:ser>
          <c:idx val="0"/>
          <c:order val="0"/>
          <c:tx>
            <c:strRef>
              <c:f>Sheet1!$B$1</c:f>
              <c:strCache>
                <c:ptCount val="1"/>
                <c:pt idx="0">
                  <c:v>项目一</c:v>
                </c:pt>
              </c:strCache>
            </c:strRef>
          </c:tx>
          <c:invertIfNegative val="0"/>
          <c:cat>
            <c:strRef>
              <c:f>Sheet1!$A$2:$A$5</c:f>
              <c:strCache>
                <c:ptCount val="4"/>
                <c:pt idx="0">
                  <c:v>A公司</c:v>
                </c:pt>
                <c:pt idx="1">
                  <c:v>B公司</c:v>
                </c:pt>
                <c:pt idx="2">
                  <c:v>C公司</c:v>
                </c:pt>
                <c:pt idx="3">
                  <c:v>9158</c:v>
                </c:pt>
              </c:strCache>
            </c:strRef>
          </c:cat>
          <c:val>
            <c:numRef>
              <c:f>Sheet1!$B$2:$B$5</c:f>
              <c:numCache>
                <c:formatCode>0%</c:formatCode>
                <c:ptCount val="4"/>
                <c:pt idx="0" formatCode="0.00%">
                  <c:v>0.73299999999999998</c:v>
                </c:pt>
                <c:pt idx="1">
                  <c:v>0.75</c:v>
                </c:pt>
                <c:pt idx="2" formatCode="0.00%">
                  <c:v>0.72099999999999997</c:v>
                </c:pt>
                <c:pt idx="3" formatCode="0.00%">
                  <c:v>0.69499999999999995</c:v>
                </c:pt>
              </c:numCache>
            </c:numRef>
          </c:val>
          <c:extLst>
            <c:ext xmlns:c16="http://schemas.microsoft.com/office/drawing/2014/chart" uri="{C3380CC4-5D6E-409C-BE32-E72D297353CC}">
              <c16:uniqueId val="{00000000-F6BC-48D2-8261-60936F071CB2}"/>
            </c:ext>
          </c:extLst>
        </c:ser>
        <c:ser>
          <c:idx val="1"/>
          <c:order val="1"/>
          <c:tx>
            <c:strRef>
              <c:f>Sheet1!$C$1</c:f>
              <c:strCache>
                <c:ptCount val="1"/>
                <c:pt idx="0">
                  <c:v>项目二</c:v>
                </c:pt>
              </c:strCache>
            </c:strRef>
          </c:tx>
          <c:spPr>
            <a:solidFill>
              <a:schemeClr val="bg1"/>
            </a:solidFill>
          </c:spPr>
          <c:invertIfNegative val="0"/>
          <c:cat>
            <c:strRef>
              <c:f>Sheet1!$A$2:$A$5</c:f>
              <c:strCache>
                <c:ptCount val="4"/>
                <c:pt idx="0">
                  <c:v>A公司</c:v>
                </c:pt>
                <c:pt idx="1">
                  <c:v>B公司</c:v>
                </c:pt>
                <c:pt idx="2">
                  <c:v>C公司</c:v>
                </c:pt>
                <c:pt idx="3">
                  <c:v>9158</c:v>
                </c:pt>
              </c:strCache>
            </c:strRef>
          </c:cat>
          <c:val>
            <c:numRef>
              <c:f>Sheet1!$C$2:$C$5</c:f>
              <c:numCache>
                <c:formatCode>0.00%</c:formatCode>
                <c:ptCount val="4"/>
                <c:pt idx="0">
                  <c:v>0.60399999999999998</c:v>
                </c:pt>
                <c:pt idx="1">
                  <c:v>0.57299999999999995</c:v>
                </c:pt>
                <c:pt idx="2">
                  <c:v>0.58499999999999996</c:v>
                </c:pt>
                <c:pt idx="3">
                  <c:v>0.498</c:v>
                </c:pt>
              </c:numCache>
            </c:numRef>
          </c:val>
          <c:extLst>
            <c:ext xmlns:c16="http://schemas.microsoft.com/office/drawing/2014/chart" uri="{C3380CC4-5D6E-409C-BE32-E72D297353CC}">
              <c16:uniqueId val="{00000001-F6BC-48D2-8261-60936F071CB2}"/>
            </c:ext>
          </c:extLst>
        </c:ser>
        <c:ser>
          <c:idx val="2"/>
          <c:order val="2"/>
          <c:tx>
            <c:strRef>
              <c:f>Sheet1!$D$1</c:f>
              <c:strCache>
                <c:ptCount val="1"/>
                <c:pt idx="0">
                  <c:v>项目三</c:v>
                </c:pt>
              </c:strCache>
            </c:strRef>
          </c:tx>
          <c:spPr>
            <a:solidFill>
              <a:schemeClr val="tx2"/>
            </a:solidFill>
          </c:spPr>
          <c:invertIfNegative val="0"/>
          <c:cat>
            <c:strRef>
              <c:f>Sheet1!$A$2:$A$5</c:f>
              <c:strCache>
                <c:ptCount val="4"/>
                <c:pt idx="0">
                  <c:v>A公司</c:v>
                </c:pt>
                <c:pt idx="1">
                  <c:v>B公司</c:v>
                </c:pt>
                <c:pt idx="2">
                  <c:v>C公司</c:v>
                </c:pt>
                <c:pt idx="3">
                  <c:v>9158</c:v>
                </c:pt>
              </c:strCache>
            </c:strRef>
          </c:cat>
          <c:val>
            <c:numRef>
              <c:f>Sheet1!$D$2:$D$5</c:f>
              <c:numCache>
                <c:formatCode>0.00%</c:formatCode>
                <c:ptCount val="4"/>
                <c:pt idx="0">
                  <c:v>0.214</c:v>
                </c:pt>
                <c:pt idx="1">
                  <c:v>0.28699999999999998</c:v>
                </c:pt>
                <c:pt idx="2">
                  <c:v>0.35899999999999999</c:v>
                </c:pt>
                <c:pt idx="3">
                  <c:v>0.20499999999999999</c:v>
                </c:pt>
              </c:numCache>
            </c:numRef>
          </c:val>
          <c:extLst>
            <c:ext xmlns:c16="http://schemas.microsoft.com/office/drawing/2014/chart" uri="{C3380CC4-5D6E-409C-BE32-E72D297353CC}">
              <c16:uniqueId val="{00000002-F6BC-48D2-8261-60936F071CB2}"/>
            </c:ext>
          </c:extLst>
        </c:ser>
        <c:ser>
          <c:idx val="3"/>
          <c:order val="3"/>
          <c:tx>
            <c:strRef>
              <c:f>Sheet1!$E$1</c:f>
              <c:strCache>
                <c:ptCount val="1"/>
                <c:pt idx="0">
                  <c:v>项目四</c:v>
                </c:pt>
              </c:strCache>
            </c:strRef>
          </c:tx>
          <c:spPr>
            <a:solidFill>
              <a:schemeClr val="bg2"/>
            </a:solidFill>
          </c:spPr>
          <c:invertIfNegative val="0"/>
          <c:cat>
            <c:strRef>
              <c:f>Sheet1!$A$2:$A$5</c:f>
              <c:strCache>
                <c:ptCount val="4"/>
                <c:pt idx="0">
                  <c:v>A公司</c:v>
                </c:pt>
                <c:pt idx="1">
                  <c:v>B公司</c:v>
                </c:pt>
                <c:pt idx="2">
                  <c:v>C公司</c:v>
                </c:pt>
                <c:pt idx="3">
                  <c:v>9158</c:v>
                </c:pt>
              </c:strCache>
            </c:strRef>
          </c:cat>
          <c:val>
            <c:numRef>
              <c:f>Sheet1!$E$2:$E$5</c:f>
              <c:numCache>
                <c:formatCode>0%</c:formatCode>
                <c:ptCount val="4"/>
                <c:pt idx="0" formatCode="0.00%">
                  <c:v>0.182</c:v>
                </c:pt>
                <c:pt idx="1">
                  <c:v>0.25</c:v>
                </c:pt>
                <c:pt idx="2" formatCode="0.00%">
                  <c:v>0.29199999999999998</c:v>
                </c:pt>
                <c:pt idx="3" formatCode="0.00%">
                  <c:v>0.20300000000000001</c:v>
                </c:pt>
              </c:numCache>
            </c:numRef>
          </c:val>
          <c:extLst>
            <c:ext xmlns:c16="http://schemas.microsoft.com/office/drawing/2014/chart" uri="{C3380CC4-5D6E-409C-BE32-E72D297353CC}">
              <c16:uniqueId val="{00000003-F6BC-48D2-8261-60936F071CB2}"/>
            </c:ext>
          </c:extLst>
        </c:ser>
        <c:dLbls>
          <c:showLegendKey val="0"/>
          <c:showVal val="0"/>
          <c:showCatName val="0"/>
          <c:showSerName val="0"/>
          <c:showPercent val="0"/>
          <c:showBubbleSize val="0"/>
        </c:dLbls>
        <c:gapWidth val="299"/>
        <c:overlap val="-24"/>
        <c:axId val="358445056"/>
        <c:axId val="358447360"/>
      </c:barChart>
      <c:catAx>
        <c:axId val="358445056"/>
        <c:scaling>
          <c:orientation val="minMax"/>
        </c:scaling>
        <c:delete val="0"/>
        <c:axPos val="b"/>
        <c:numFmt formatCode="General" sourceLinked="0"/>
        <c:majorTickMark val="none"/>
        <c:minorTickMark val="none"/>
        <c:tickLblPos val="nextTo"/>
        <c:txPr>
          <a:bodyPr rot="-60000000" spcFirstLastPara="0" vertOverflow="ellipsis" vert="horz" wrap="square" anchor="ctr" anchorCtr="1"/>
          <a:lstStyle/>
          <a:p>
            <a:pPr>
              <a:defRPr lang="zh-CN" sz="1400" b="0" i="0" u="none" strike="noStrike" kern="1200" baseline="0">
                <a:solidFill>
                  <a:schemeClr val="tx1"/>
                </a:solidFill>
                <a:latin typeface="+mn-lt"/>
                <a:ea typeface="+mn-ea"/>
                <a:cs typeface="+mn-cs"/>
              </a:defRPr>
            </a:pPr>
            <a:endParaRPr lang="zh-CN"/>
          </a:p>
        </c:txPr>
        <c:crossAx val="358447360"/>
        <c:crosses val="autoZero"/>
        <c:auto val="1"/>
        <c:lblAlgn val="ctr"/>
        <c:lblOffset val="100"/>
        <c:noMultiLvlLbl val="0"/>
      </c:catAx>
      <c:valAx>
        <c:axId val="358447360"/>
        <c:scaling>
          <c:orientation val="minMax"/>
        </c:scaling>
        <c:delete val="0"/>
        <c:axPos val="l"/>
        <c:majorGridlines/>
        <c:numFmt formatCode="0.00%" sourceLinked="1"/>
        <c:majorTickMark val="none"/>
        <c:minorTickMark val="none"/>
        <c:tickLblPos val="nextTo"/>
        <c:spPr>
          <a:ln w="9525" cap="flat" cmpd="sng" algn="ctr">
            <a:noFill/>
            <a:prstDash val="solid"/>
            <a:round/>
          </a:ln>
        </c:spPr>
        <c:txPr>
          <a:bodyPr rot="-60000000" spcFirstLastPara="0" vertOverflow="ellipsis" vert="horz" wrap="square" anchor="ctr" anchorCtr="1"/>
          <a:lstStyle/>
          <a:p>
            <a:pPr>
              <a:defRPr lang="zh-CN" sz="1400" b="0" i="0" u="none" strike="noStrike" kern="1200" baseline="0">
                <a:solidFill>
                  <a:schemeClr val="tx1"/>
                </a:solidFill>
                <a:latin typeface="+mn-lt"/>
                <a:ea typeface="+mn-ea"/>
                <a:cs typeface="+mn-cs"/>
              </a:defRPr>
            </a:pPr>
            <a:endParaRPr lang="zh-CN"/>
          </a:p>
        </c:txPr>
        <c:crossAx val="358445056"/>
        <c:crosses val="autoZero"/>
        <c:crossBetween val="between"/>
      </c:valAx>
      <c:spPr>
        <a:noFill/>
      </c:spPr>
    </c:plotArea>
    <c:legend>
      <c:legendPos val="b"/>
      <c:overlay val="0"/>
      <c:txPr>
        <a:bodyPr rot="0" spcFirstLastPara="0" vertOverflow="ellipsis" vert="horz" wrap="square" anchor="ctr" anchorCtr="1"/>
        <a:lstStyle/>
        <a:p>
          <a:pPr>
            <a:defRPr lang="zh-CN" sz="1800" b="0" i="0" u="none" strike="noStrike" kern="1200" baseline="0">
              <a:solidFill>
                <a:schemeClr val="tx1"/>
              </a:solidFill>
              <a:latin typeface="+mn-lt"/>
              <a:ea typeface="+mn-ea"/>
              <a:cs typeface="+mn-cs"/>
            </a:defRPr>
          </a:pPr>
          <a:endParaRPr lang="zh-CN"/>
        </a:p>
      </c:txPr>
    </c:legend>
    <c:plotVisOnly val="1"/>
    <c:dispBlanksAs val="gap"/>
    <c:showDLblsOverMax val="0"/>
  </c:chart>
  <c:txPr>
    <a:bodyPr/>
    <a:lstStyle/>
    <a:p>
      <a:pPr>
        <a:defRPr lang="zh-CN" sz="14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610686-844B-4A1B-87C8-BB90DB4BAB84}"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t>2023-01-10</a:t>
            </a:fld>
            <a:endParaRPr lang="en-US"/>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24</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26</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pic>
        <p:nvPicPr>
          <p:cNvPr id="4" name="Picture 2" descr="PPECLOGO-eff-0-1"/>
          <p:cNvPicPr>
            <a:picLocks noChangeAspect="1" noChangeArrowheads="1"/>
          </p:cNvPicPr>
          <p:nvPr userDrawn="1"/>
        </p:nvPicPr>
        <p:blipFill>
          <a:blip r:embed="rId2" cstate="screen"/>
          <a:srcRect/>
          <a:stretch>
            <a:fillRect/>
          </a:stretch>
        </p:blipFill>
        <p:spPr bwMode="auto">
          <a:xfrm>
            <a:off x="4146913" y="2886609"/>
            <a:ext cx="1060349" cy="7987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PPECLOGO-eff-0-2"/>
          <p:cNvPicPr>
            <a:picLocks noChangeAspect="1" noChangeArrowheads="1"/>
          </p:cNvPicPr>
          <p:nvPr userDrawn="1"/>
        </p:nvPicPr>
        <p:blipFill>
          <a:blip r:embed="rId3" cstate="screen"/>
          <a:srcRect/>
          <a:stretch>
            <a:fillRect/>
          </a:stretch>
        </p:blipFill>
        <p:spPr bwMode="auto">
          <a:xfrm>
            <a:off x="8430462" y="2758265"/>
            <a:ext cx="1096814" cy="8389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PECLOGO-eff-0-3"/>
          <p:cNvPicPr>
            <a:picLocks noChangeAspect="1" noChangeArrowheads="1"/>
          </p:cNvPicPr>
          <p:nvPr userDrawn="1"/>
        </p:nvPicPr>
        <p:blipFill>
          <a:blip r:embed="rId4"/>
          <a:srcRect/>
          <a:stretch>
            <a:fillRect/>
          </a:stretch>
        </p:blipFill>
        <p:spPr bwMode="auto">
          <a:xfrm>
            <a:off x="1040451" y="1447779"/>
            <a:ext cx="3013731" cy="23762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PPECLOGO-eff-0-1"/>
          <p:cNvPicPr>
            <a:picLocks noChangeAspect="1" noChangeArrowheads="1"/>
          </p:cNvPicPr>
          <p:nvPr userDrawn="1"/>
        </p:nvPicPr>
        <p:blipFill>
          <a:blip r:embed="rId5" cstate="screen"/>
          <a:srcRect/>
          <a:stretch>
            <a:fillRect/>
          </a:stretch>
        </p:blipFill>
        <p:spPr bwMode="auto">
          <a:xfrm>
            <a:off x="4467436" y="3771071"/>
            <a:ext cx="524127" cy="3956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PECLOGO-eff-0-1"/>
          <p:cNvPicPr>
            <a:picLocks noChangeAspect="1" noChangeArrowheads="1"/>
          </p:cNvPicPr>
          <p:nvPr userDrawn="1"/>
        </p:nvPicPr>
        <p:blipFill>
          <a:blip r:embed="rId6" cstate="screen"/>
          <a:srcRect/>
          <a:stretch>
            <a:fillRect/>
          </a:stretch>
        </p:blipFill>
        <p:spPr bwMode="auto">
          <a:xfrm>
            <a:off x="7376340" y="2904246"/>
            <a:ext cx="401158" cy="302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PECLOGO-eff-0-2"/>
          <p:cNvPicPr>
            <a:picLocks noChangeAspect="1" noChangeArrowheads="1"/>
          </p:cNvPicPr>
          <p:nvPr userDrawn="1"/>
        </p:nvPicPr>
        <p:blipFill>
          <a:blip r:embed="rId7" cstate="screen"/>
          <a:srcRect/>
          <a:stretch>
            <a:fillRect/>
          </a:stretch>
        </p:blipFill>
        <p:spPr bwMode="auto">
          <a:xfrm>
            <a:off x="5277817" y="2574149"/>
            <a:ext cx="981731" cy="7509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PPECLOGO-eff-5-4"/>
          <p:cNvPicPr>
            <a:picLocks noChangeAspect="1" noChangeArrowheads="1"/>
          </p:cNvPicPr>
          <p:nvPr userDrawn="1"/>
        </p:nvPicPr>
        <p:blipFill>
          <a:blip r:embed="rId8"/>
          <a:srcRect/>
          <a:stretch>
            <a:fillRect/>
          </a:stretch>
        </p:blipFill>
        <p:spPr bwMode="auto">
          <a:xfrm>
            <a:off x="3261942" y="3206628"/>
            <a:ext cx="1477636" cy="11238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ECLOGO-eff-5-2"/>
          <p:cNvPicPr>
            <a:picLocks noChangeAspect="1" noChangeArrowheads="1"/>
          </p:cNvPicPr>
          <p:nvPr userDrawn="1"/>
        </p:nvPicPr>
        <p:blipFill>
          <a:blip r:embed="rId9"/>
          <a:srcRect/>
          <a:stretch>
            <a:fillRect/>
          </a:stretch>
        </p:blipFill>
        <p:spPr bwMode="auto">
          <a:xfrm>
            <a:off x="5352404" y="3446014"/>
            <a:ext cx="1834444" cy="14363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PECLOGO-eff-5-4"/>
          <p:cNvPicPr>
            <a:picLocks noChangeAspect="1" noChangeArrowheads="1"/>
          </p:cNvPicPr>
          <p:nvPr userDrawn="1"/>
        </p:nvPicPr>
        <p:blipFill>
          <a:blip r:embed="rId10" cstate="screen"/>
          <a:srcRect/>
          <a:stretch>
            <a:fillRect/>
          </a:stretch>
        </p:blipFill>
        <p:spPr bwMode="auto">
          <a:xfrm>
            <a:off x="9886102" y="2725338"/>
            <a:ext cx="1116794" cy="8517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PECLOGO-eff-0-1"/>
          <p:cNvPicPr>
            <a:picLocks noChangeAspect="1" noChangeArrowheads="1"/>
          </p:cNvPicPr>
          <p:nvPr userDrawn="1"/>
        </p:nvPicPr>
        <p:blipFill>
          <a:blip r:embed="rId11" cstate="screen"/>
          <a:srcRect/>
          <a:stretch>
            <a:fillRect/>
          </a:stretch>
        </p:blipFill>
        <p:spPr bwMode="auto">
          <a:xfrm>
            <a:off x="7942800" y="3624920"/>
            <a:ext cx="522112" cy="3930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PPECLOGO-eff-0-1"/>
          <p:cNvPicPr>
            <a:picLocks noChangeAspect="1" noChangeArrowheads="1"/>
          </p:cNvPicPr>
          <p:nvPr userDrawn="1"/>
        </p:nvPicPr>
        <p:blipFill>
          <a:blip r:embed="rId11" cstate="screen"/>
          <a:srcRect/>
          <a:stretch>
            <a:fillRect/>
          </a:stretch>
        </p:blipFill>
        <p:spPr bwMode="auto">
          <a:xfrm>
            <a:off x="11254880" y="2365000"/>
            <a:ext cx="522110" cy="3930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PPECLOGO-eff2-1-2"/>
          <p:cNvPicPr>
            <a:picLocks noChangeAspect="1" noChangeArrowheads="1"/>
          </p:cNvPicPr>
          <p:nvPr userDrawn="1"/>
        </p:nvPicPr>
        <p:blipFill>
          <a:blip r:embed="rId12"/>
          <a:srcRect/>
          <a:stretch>
            <a:fillRect/>
          </a:stretch>
        </p:blipFill>
        <p:spPr bwMode="auto">
          <a:xfrm>
            <a:off x="2054437" y="2795894"/>
            <a:ext cx="1697365" cy="1428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PECLOGO-eff2-1-3"/>
          <p:cNvPicPr>
            <a:picLocks noChangeAspect="1" noChangeArrowheads="1"/>
          </p:cNvPicPr>
          <p:nvPr userDrawn="1"/>
        </p:nvPicPr>
        <p:blipFill>
          <a:blip r:embed="rId13"/>
          <a:srcRect/>
          <a:stretch>
            <a:fillRect/>
          </a:stretch>
        </p:blipFill>
        <p:spPr bwMode="auto">
          <a:xfrm>
            <a:off x="3983626" y="2785815"/>
            <a:ext cx="437445" cy="3653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PPECLOGO-eff2-1-4"/>
          <p:cNvPicPr>
            <a:picLocks noChangeAspect="1" noChangeArrowheads="1"/>
          </p:cNvPicPr>
          <p:nvPr userDrawn="1"/>
        </p:nvPicPr>
        <p:blipFill>
          <a:blip r:embed="rId14"/>
          <a:srcRect/>
          <a:stretch>
            <a:fillRect/>
          </a:stretch>
        </p:blipFill>
        <p:spPr bwMode="auto">
          <a:xfrm>
            <a:off x="8519340" y="3325061"/>
            <a:ext cx="703540" cy="5871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PPECLOGO-eff2-1-3"/>
          <p:cNvPicPr>
            <a:picLocks noChangeAspect="1" noChangeArrowheads="1"/>
          </p:cNvPicPr>
          <p:nvPr userDrawn="1"/>
        </p:nvPicPr>
        <p:blipFill>
          <a:blip r:embed="rId13"/>
          <a:srcRect/>
          <a:stretch>
            <a:fillRect/>
          </a:stretch>
        </p:blipFill>
        <p:spPr bwMode="auto">
          <a:xfrm>
            <a:off x="9239008" y="2909285"/>
            <a:ext cx="360841" cy="3023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PPECLOGO-eff2-1-3"/>
          <p:cNvPicPr>
            <a:picLocks noChangeAspect="1" noChangeArrowheads="1"/>
          </p:cNvPicPr>
          <p:nvPr userDrawn="1"/>
        </p:nvPicPr>
        <p:blipFill>
          <a:blip r:embed="rId13"/>
          <a:srcRect/>
          <a:stretch>
            <a:fillRect/>
          </a:stretch>
        </p:blipFill>
        <p:spPr bwMode="auto">
          <a:xfrm>
            <a:off x="9744990" y="3446013"/>
            <a:ext cx="282222" cy="2368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16"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594"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774"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6"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25624" y="908050"/>
            <a:ext cx="10601349" cy="635000"/>
          </a:xfrm>
        </p:spPr>
        <p:txBody>
          <a:bodyPr/>
          <a:lstStyle>
            <a:lvl1pPr>
              <a:defRPr>
                <a:solidFill>
                  <a:schemeClr val="accent1"/>
                </a:solidFill>
              </a:defRPr>
            </a:lvl1pPr>
          </a:lstStyle>
          <a:p>
            <a:r>
              <a:rPr lang="zh-CN" altLang="en-US"/>
              <a:t>单击此处编辑母版标题样式</a:t>
            </a:r>
          </a:p>
        </p:txBody>
      </p:sp>
      <p:sp>
        <p:nvSpPr>
          <p:cNvPr id="3" name="内容占位符 2"/>
          <p:cNvSpPr>
            <a:spLocks noGrp="1"/>
          </p:cNvSpPr>
          <p:nvPr>
            <p:ph idx="1"/>
          </p:nvPr>
        </p:nvSpPr>
        <p:spPr>
          <a:xfrm>
            <a:off x="825624" y="1600200"/>
            <a:ext cx="10601349" cy="452596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椭圆 3"/>
          <p:cNvSpPr/>
          <p:nvPr userDrawn="1"/>
        </p:nvSpPr>
        <p:spPr bwMode="auto">
          <a:xfrm>
            <a:off x="10950448" y="6448301"/>
            <a:ext cx="332509" cy="332509"/>
          </a:xfrm>
          <a:prstGeom prst="ellipse">
            <a:avLst/>
          </a:prstGeom>
          <a:solidFill>
            <a:schemeClr val="tx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 name="椭圆 10"/>
          <p:cNvSpPr/>
          <p:nvPr userDrawn="1"/>
        </p:nvSpPr>
        <p:spPr bwMode="auto">
          <a:xfrm>
            <a:off x="11382496" y="6448301"/>
            <a:ext cx="332509" cy="332509"/>
          </a:xfrm>
          <a:prstGeom prst="ellipse">
            <a:avLst/>
          </a:prstGeom>
          <a:solidFill>
            <a:schemeClr val="accent4">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 name="椭圆 11"/>
          <p:cNvSpPr/>
          <p:nvPr userDrawn="1"/>
        </p:nvSpPr>
        <p:spPr bwMode="auto">
          <a:xfrm>
            <a:off x="11792195" y="6448301"/>
            <a:ext cx="332509" cy="332509"/>
          </a:xfrm>
          <a:prstGeom prst="ellipse">
            <a:avLst/>
          </a:prstGeom>
          <a:solidFill>
            <a:schemeClr val="bg2">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 name="TextBox 4"/>
          <p:cNvSpPr txBox="1"/>
          <p:nvPr userDrawn="1"/>
        </p:nvSpPr>
        <p:spPr>
          <a:xfrm>
            <a:off x="11756592" y="6473033"/>
            <a:ext cx="402674" cy="307777"/>
          </a:xfrm>
          <a:prstGeom prst="rect">
            <a:avLst/>
          </a:prstGeom>
          <a:noFill/>
        </p:spPr>
        <p:txBody>
          <a:bodyPr wrap="none" rtlCol="0">
            <a:spAutoFit/>
          </a:bodyPr>
          <a:lstStyle/>
          <a:p>
            <a:pPr algn="ctr"/>
            <a:fld id="{80FBF818-38A7-4F77-93E6-B3A777432DD2}" type="slidenum">
              <a:rPr lang="zh-CN" altLang="en-US" sz="1400" smtClean="0">
                <a:solidFill>
                  <a:schemeClr val="accent2"/>
                </a:solidFill>
              </a:rPr>
              <a:t>‹#›</a:t>
            </a:fld>
            <a:endParaRPr lang="zh-CN" altLang="en-US" sz="1400" dirty="0">
              <a:solidFill>
                <a:schemeClr val="accent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solidFill>
                  <a:srgbClr val="F8F8F8"/>
                </a:solidFill>
              </a:defRPr>
            </a:lvl1pPr>
          </a:lstStyle>
          <a:p>
            <a:r>
              <a:rPr lang="zh-CN" altLang="en-US"/>
              <a:t>单击此处编辑母版标题样式</a:t>
            </a:r>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solidFill>
                  <a:srgbClr val="F8F8F8"/>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dirty="0"/>
              <a:t>单击此处编辑母版标题样式</a:t>
            </a:r>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dirty="0"/>
              <a:t>单击此处编辑母版文本样式</a:t>
            </a:r>
          </a:p>
          <a:p>
            <a:pPr lvl="1"/>
            <a:r>
              <a:rPr lang="zh-CN" dirty="0"/>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fontAlgn="base">
        <a:spcBef>
          <a:spcPct val="0"/>
        </a:spcBef>
        <a:spcAft>
          <a:spcPct val="0"/>
        </a:spcAft>
        <a:defRPr sz="2400">
          <a:solidFill>
            <a:schemeClr val="accent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fontAlgn="base">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90" name="AutoShape 62"/>
          <p:cNvSpPr>
            <a:spLocks noChangeAspect="1" noChangeArrowheads="1" noTextEdit="1"/>
          </p:cNvSpPr>
          <p:nvPr/>
        </p:nvSpPr>
        <p:spPr bwMode="auto">
          <a:xfrm>
            <a:off x="238126" y="194469"/>
            <a:ext cx="11641137" cy="642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1" name="Freeform 64"/>
          <p:cNvSpPr/>
          <p:nvPr/>
        </p:nvSpPr>
        <p:spPr bwMode="auto">
          <a:xfrm>
            <a:off x="212381" y="4110832"/>
            <a:ext cx="11772000" cy="2552700"/>
          </a:xfrm>
          <a:custGeom>
            <a:avLst/>
            <a:gdLst>
              <a:gd name="T0" fmla="*/ 15600 w 15600"/>
              <a:gd name="T1" fmla="*/ 0 h 3398"/>
              <a:gd name="T2" fmla="*/ 15600 w 15600"/>
              <a:gd name="T3" fmla="*/ 3269 h 3398"/>
              <a:gd name="T4" fmla="*/ 15471 w 15600"/>
              <a:gd name="T5" fmla="*/ 3398 h 3398"/>
              <a:gd name="T6" fmla="*/ 129 w 15600"/>
              <a:gd name="T7" fmla="*/ 3398 h 3398"/>
              <a:gd name="T8" fmla="*/ 0 w 15600"/>
              <a:gd name="T9" fmla="*/ 3269 h 3398"/>
              <a:gd name="T10" fmla="*/ 0 w 15600"/>
              <a:gd name="T11" fmla="*/ 0 h 3398"/>
              <a:gd name="T12" fmla="*/ 15600 w 15600"/>
              <a:gd name="T13" fmla="*/ 0 h 3398"/>
            </a:gdLst>
            <a:ahLst/>
            <a:cxnLst>
              <a:cxn ang="0">
                <a:pos x="T0" y="T1"/>
              </a:cxn>
              <a:cxn ang="0">
                <a:pos x="T2" y="T3"/>
              </a:cxn>
              <a:cxn ang="0">
                <a:pos x="T4" y="T5"/>
              </a:cxn>
              <a:cxn ang="0">
                <a:pos x="T6" y="T7"/>
              </a:cxn>
              <a:cxn ang="0">
                <a:pos x="T8" y="T9"/>
              </a:cxn>
              <a:cxn ang="0">
                <a:pos x="T10" y="T11"/>
              </a:cxn>
              <a:cxn ang="0">
                <a:pos x="T12" y="T13"/>
              </a:cxn>
            </a:cxnLst>
            <a:rect l="0" t="0" r="r" b="b"/>
            <a:pathLst>
              <a:path w="15600" h="3398">
                <a:moveTo>
                  <a:pt x="15600" y="0"/>
                </a:moveTo>
                <a:lnTo>
                  <a:pt x="15600" y="3269"/>
                </a:lnTo>
                <a:cubicBezTo>
                  <a:pt x="15600" y="3340"/>
                  <a:pt x="15542" y="3398"/>
                  <a:pt x="15471" y="3398"/>
                </a:cubicBezTo>
                <a:lnTo>
                  <a:pt x="129" y="3398"/>
                </a:lnTo>
                <a:cubicBezTo>
                  <a:pt x="58" y="3398"/>
                  <a:pt x="0" y="3340"/>
                  <a:pt x="0" y="3269"/>
                </a:cubicBezTo>
                <a:lnTo>
                  <a:pt x="0" y="0"/>
                </a:lnTo>
                <a:lnTo>
                  <a:pt x="15600" y="0"/>
                </a:lnTo>
                <a:close/>
              </a:path>
            </a:pathLst>
          </a:custGeom>
          <a:blipFill>
            <a:blip r:embed="rId4"/>
            <a:stretch>
              <a:fillRect/>
            </a:stretch>
          </a:blipFill>
          <a:ln w="9525" cap="flat">
            <a:solidFill>
              <a:schemeClr val="accent3"/>
            </a:solidFill>
            <a:prstDash val="solid"/>
            <a:miter lim="800000"/>
          </a:ln>
        </p:spPr>
        <p:txBody>
          <a:bodyPr vert="horz" wrap="square" lIns="91440" tIns="45720" rIns="91440" bIns="45720" numCol="1" anchor="t" anchorCtr="0" compatLnSpc="1"/>
          <a:lstStyle/>
          <a:p>
            <a:endParaRPr lang="zh-CN" altLang="en-US"/>
          </a:p>
        </p:txBody>
      </p:sp>
      <p:sp>
        <p:nvSpPr>
          <p:cNvPr id="92" name="Freeform 65"/>
          <p:cNvSpPr/>
          <p:nvPr/>
        </p:nvSpPr>
        <p:spPr bwMode="auto">
          <a:xfrm>
            <a:off x="212381" y="202407"/>
            <a:ext cx="11772000" cy="3816350"/>
          </a:xfrm>
          <a:custGeom>
            <a:avLst/>
            <a:gdLst>
              <a:gd name="T0" fmla="*/ 129 w 15600"/>
              <a:gd name="T1" fmla="*/ 0 h 5080"/>
              <a:gd name="T2" fmla="*/ 15471 w 15600"/>
              <a:gd name="T3" fmla="*/ 0 h 5080"/>
              <a:gd name="T4" fmla="*/ 15600 w 15600"/>
              <a:gd name="T5" fmla="*/ 129 h 5080"/>
              <a:gd name="T6" fmla="*/ 15600 w 15600"/>
              <a:gd name="T7" fmla="*/ 5080 h 5080"/>
              <a:gd name="T8" fmla="*/ 0 w 15600"/>
              <a:gd name="T9" fmla="*/ 5080 h 5080"/>
              <a:gd name="T10" fmla="*/ 0 w 15600"/>
              <a:gd name="T11" fmla="*/ 129 h 5080"/>
              <a:gd name="T12" fmla="*/ 129 w 15600"/>
              <a:gd name="T13" fmla="*/ 0 h 5080"/>
            </a:gdLst>
            <a:ahLst/>
            <a:cxnLst>
              <a:cxn ang="0">
                <a:pos x="T0" y="T1"/>
              </a:cxn>
              <a:cxn ang="0">
                <a:pos x="T2" y="T3"/>
              </a:cxn>
              <a:cxn ang="0">
                <a:pos x="T4" y="T5"/>
              </a:cxn>
              <a:cxn ang="0">
                <a:pos x="T6" y="T7"/>
              </a:cxn>
              <a:cxn ang="0">
                <a:pos x="T8" y="T9"/>
              </a:cxn>
              <a:cxn ang="0">
                <a:pos x="T10" y="T11"/>
              </a:cxn>
              <a:cxn ang="0">
                <a:pos x="T12" y="T13"/>
              </a:cxn>
            </a:cxnLst>
            <a:rect l="0" t="0" r="r" b="b"/>
            <a:pathLst>
              <a:path w="15600" h="5080">
                <a:moveTo>
                  <a:pt x="129" y="0"/>
                </a:moveTo>
                <a:lnTo>
                  <a:pt x="15471" y="0"/>
                </a:lnTo>
                <a:cubicBezTo>
                  <a:pt x="15542" y="0"/>
                  <a:pt x="15600" y="58"/>
                  <a:pt x="15600" y="129"/>
                </a:cubicBezTo>
                <a:lnTo>
                  <a:pt x="15600" y="5080"/>
                </a:lnTo>
                <a:lnTo>
                  <a:pt x="0" y="5080"/>
                </a:lnTo>
                <a:lnTo>
                  <a:pt x="0" y="129"/>
                </a:lnTo>
                <a:cubicBezTo>
                  <a:pt x="0" y="58"/>
                  <a:pt x="58" y="0"/>
                  <a:pt x="129" y="0"/>
                </a:cubicBezTo>
                <a:close/>
              </a:path>
            </a:pathLst>
          </a:custGeom>
          <a:blipFill>
            <a:blip r:embed="rId5"/>
            <a:stretch>
              <a:fillRect/>
            </a:stretch>
          </a:blipFill>
          <a:ln w="9525" cap="flat">
            <a:solidFill>
              <a:schemeClr val="accent3"/>
            </a:solidFill>
            <a:prstDash val="solid"/>
            <a:miter lim="800000"/>
          </a:ln>
        </p:spPr>
        <p:txBody>
          <a:bodyPr vert="horz" wrap="square" lIns="91440" tIns="45720" rIns="91440" bIns="45720" numCol="1" anchor="t" anchorCtr="0" compatLnSpc="1"/>
          <a:lstStyle/>
          <a:p>
            <a:endParaRPr lang="zh-CN" altLang="en-US"/>
          </a:p>
        </p:txBody>
      </p:sp>
      <p:sp>
        <p:nvSpPr>
          <p:cNvPr id="95" name="Freeform 68"/>
          <p:cNvSpPr>
            <a:spLocks noEditPoints="1"/>
          </p:cNvSpPr>
          <p:nvPr/>
        </p:nvSpPr>
        <p:spPr bwMode="auto">
          <a:xfrm>
            <a:off x="7379781" y="6053286"/>
            <a:ext cx="400050" cy="400050"/>
          </a:xfrm>
          <a:custGeom>
            <a:avLst/>
            <a:gdLst>
              <a:gd name="T0" fmla="*/ 389 w 533"/>
              <a:gd name="T1" fmla="*/ 271 h 533"/>
              <a:gd name="T2" fmla="*/ 389 w 533"/>
              <a:gd name="T3" fmla="*/ 199 h 533"/>
              <a:gd name="T4" fmla="*/ 357 w 533"/>
              <a:gd name="T5" fmla="*/ 199 h 533"/>
              <a:gd name="T6" fmla="*/ 357 w 533"/>
              <a:gd name="T7" fmla="*/ 271 h 533"/>
              <a:gd name="T8" fmla="*/ 269 w 533"/>
              <a:gd name="T9" fmla="*/ 359 h 533"/>
              <a:gd name="T10" fmla="*/ 267 w 533"/>
              <a:gd name="T11" fmla="*/ 359 h 533"/>
              <a:gd name="T12" fmla="*/ 267 w 533"/>
              <a:gd name="T13" fmla="*/ 359 h 533"/>
              <a:gd name="T14" fmla="*/ 266 w 533"/>
              <a:gd name="T15" fmla="*/ 359 h 533"/>
              <a:gd name="T16" fmla="*/ 264 w 533"/>
              <a:gd name="T17" fmla="*/ 359 h 533"/>
              <a:gd name="T18" fmla="*/ 176 w 533"/>
              <a:gd name="T19" fmla="*/ 271 h 533"/>
              <a:gd name="T20" fmla="*/ 176 w 533"/>
              <a:gd name="T21" fmla="*/ 199 h 533"/>
              <a:gd name="T22" fmla="*/ 144 w 533"/>
              <a:gd name="T23" fmla="*/ 199 h 533"/>
              <a:gd name="T24" fmla="*/ 144 w 533"/>
              <a:gd name="T25" fmla="*/ 271 h 533"/>
              <a:gd name="T26" fmla="*/ 247 w 533"/>
              <a:gd name="T27" fmla="*/ 391 h 533"/>
              <a:gd name="T28" fmla="*/ 247 w 533"/>
              <a:gd name="T29" fmla="*/ 443 h 533"/>
              <a:gd name="T30" fmla="*/ 174 w 533"/>
              <a:gd name="T31" fmla="*/ 463 h 533"/>
              <a:gd name="T32" fmla="*/ 359 w 533"/>
              <a:gd name="T33" fmla="*/ 463 h 533"/>
              <a:gd name="T34" fmla="*/ 285 w 533"/>
              <a:gd name="T35" fmla="*/ 442 h 533"/>
              <a:gd name="T36" fmla="*/ 285 w 533"/>
              <a:gd name="T37" fmla="*/ 391 h 533"/>
              <a:gd name="T38" fmla="*/ 389 w 533"/>
              <a:gd name="T39" fmla="*/ 271 h 533"/>
              <a:gd name="T40" fmla="*/ 265 w 533"/>
              <a:gd name="T41" fmla="*/ 328 h 533"/>
              <a:gd name="T42" fmla="*/ 266 w 533"/>
              <a:gd name="T43" fmla="*/ 329 h 533"/>
              <a:gd name="T44" fmla="*/ 268 w 533"/>
              <a:gd name="T45" fmla="*/ 328 h 533"/>
              <a:gd name="T46" fmla="*/ 326 w 533"/>
              <a:gd name="T47" fmla="*/ 270 h 533"/>
              <a:gd name="T48" fmla="*/ 326 w 533"/>
              <a:gd name="T49" fmla="*/ 128 h 533"/>
              <a:gd name="T50" fmla="*/ 267 w 533"/>
              <a:gd name="T51" fmla="*/ 69 h 533"/>
              <a:gd name="T52" fmla="*/ 266 w 533"/>
              <a:gd name="T53" fmla="*/ 69 h 533"/>
              <a:gd name="T54" fmla="*/ 265 w 533"/>
              <a:gd name="T55" fmla="*/ 69 h 533"/>
              <a:gd name="T56" fmla="*/ 207 w 533"/>
              <a:gd name="T57" fmla="*/ 128 h 533"/>
              <a:gd name="T58" fmla="*/ 207 w 533"/>
              <a:gd name="T59" fmla="*/ 270 h 533"/>
              <a:gd name="T60" fmla="*/ 265 w 533"/>
              <a:gd name="T61" fmla="*/ 328 h 533"/>
              <a:gd name="T62" fmla="*/ 266 w 533"/>
              <a:gd name="T63" fmla="*/ 0 h 533"/>
              <a:gd name="T64" fmla="*/ 533 w 533"/>
              <a:gd name="T65" fmla="*/ 266 h 533"/>
              <a:gd name="T66" fmla="*/ 266 w 533"/>
              <a:gd name="T67" fmla="*/ 533 h 533"/>
              <a:gd name="T68" fmla="*/ 0 w 533"/>
              <a:gd name="T69" fmla="*/ 266 h 533"/>
              <a:gd name="T70" fmla="*/ 266 w 533"/>
              <a:gd name="T71"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3" h="533">
                <a:moveTo>
                  <a:pt x="389" y="271"/>
                </a:moveTo>
                <a:lnTo>
                  <a:pt x="389" y="199"/>
                </a:lnTo>
                <a:cubicBezTo>
                  <a:pt x="389" y="179"/>
                  <a:pt x="357" y="178"/>
                  <a:pt x="357" y="199"/>
                </a:cubicBezTo>
                <a:lnTo>
                  <a:pt x="357" y="271"/>
                </a:lnTo>
                <a:cubicBezTo>
                  <a:pt x="357" y="320"/>
                  <a:pt x="317" y="359"/>
                  <a:pt x="269" y="359"/>
                </a:cubicBezTo>
                <a:cubicBezTo>
                  <a:pt x="268" y="359"/>
                  <a:pt x="268" y="359"/>
                  <a:pt x="267" y="359"/>
                </a:cubicBezTo>
                <a:lnTo>
                  <a:pt x="267" y="359"/>
                </a:lnTo>
                <a:lnTo>
                  <a:pt x="266" y="359"/>
                </a:lnTo>
                <a:cubicBezTo>
                  <a:pt x="265" y="359"/>
                  <a:pt x="265" y="359"/>
                  <a:pt x="264" y="359"/>
                </a:cubicBezTo>
                <a:cubicBezTo>
                  <a:pt x="216" y="359"/>
                  <a:pt x="176" y="320"/>
                  <a:pt x="176" y="271"/>
                </a:cubicBezTo>
                <a:lnTo>
                  <a:pt x="176" y="199"/>
                </a:lnTo>
                <a:cubicBezTo>
                  <a:pt x="176" y="179"/>
                  <a:pt x="144" y="178"/>
                  <a:pt x="144" y="199"/>
                </a:cubicBezTo>
                <a:cubicBezTo>
                  <a:pt x="144" y="209"/>
                  <a:pt x="144" y="271"/>
                  <a:pt x="144" y="271"/>
                </a:cubicBezTo>
                <a:cubicBezTo>
                  <a:pt x="144" y="332"/>
                  <a:pt x="189" y="382"/>
                  <a:pt x="247" y="391"/>
                </a:cubicBezTo>
                <a:lnTo>
                  <a:pt x="247" y="443"/>
                </a:lnTo>
                <a:lnTo>
                  <a:pt x="174" y="463"/>
                </a:lnTo>
                <a:lnTo>
                  <a:pt x="359" y="463"/>
                </a:lnTo>
                <a:lnTo>
                  <a:pt x="285" y="442"/>
                </a:lnTo>
                <a:lnTo>
                  <a:pt x="285" y="391"/>
                </a:lnTo>
                <a:cubicBezTo>
                  <a:pt x="344" y="382"/>
                  <a:pt x="389" y="332"/>
                  <a:pt x="389" y="271"/>
                </a:cubicBezTo>
                <a:close/>
                <a:moveTo>
                  <a:pt x="265" y="328"/>
                </a:moveTo>
                <a:cubicBezTo>
                  <a:pt x="266" y="328"/>
                  <a:pt x="266" y="329"/>
                  <a:pt x="266" y="329"/>
                </a:cubicBezTo>
                <a:cubicBezTo>
                  <a:pt x="267" y="329"/>
                  <a:pt x="267" y="328"/>
                  <a:pt x="268" y="328"/>
                </a:cubicBezTo>
                <a:cubicBezTo>
                  <a:pt x="300" y="328"/>
                  <a:pt x="326" y="302"/>
                  <a:pt x="326" y="270"/>
                </a:cubicBezTo>
                <a:lnTo>
                  <a:pt x="326" y="128"/>
                </a:lnTo>
                <a:cubicBezTo>
                  <a:pt x="326" y="96"/>
                  <a:pt x="300" y="69"/>
                  <a:pt x="267" y="69"/>
                </a:cubicBezTo>
                <a:cubicBezTo>
                  <a:pt x="267" y="69"/>
                  <a:pt x="267" y="69"/>
                  <a:pt x="266" y="69"/>
                </a:cubicBezTo>
                <a:cubicBezTo>
                  <a:pt x="266" y="69"/>
                  <a:pt x="266" y="69"/>
                  <a:pt x="265" y="69"/>
                </a:cubicBezTo>
                <a:cubicBezTo>
                  <a:pt x="233" y="69"/>
                  <a:pt x="207" y="96"/>
                  <a:pt x="207" y="128"/>
                </a:cubicBezTo>
                <a:lnTo>
                  <a:pt x="207" y="270"/>
                </a:lnTo>
                <a:cubicBezTo>
                  <a:pt x="207" y="302"/>
                  <a:pt x="233" y="328"/>
                  <a:pt x="265" y="328"/>
                </a:cubicBezTo>
                <a:close/>
                <a:moveTo>
                  <a:pt x="266" y="0"/>
                </a:moveTo>
                <a:cubicBezTo>
                  <a:pt x="414" y="0"/>
                  <a:pt x="533" y="119"/>
                  <a:pt x="533" y="266"/>
                </a:cubicBezTo>
                <a:cubicBezTo>
                  <a:pt x="533" y="413"/>
                  <a:pt x="414" y="533"/>
                  <a:pt x="266" y="533"/>
                </a:cubicBezTo>
                <a:cubicBezTo>
                  <a:pt x="119" y="533"/>
                  <a:pt x="0" y="413"/>
                  <a:pt x="0" y="266"/>
                </a:cubicBezTo>
                <a:cubicBezTo>
                  <a:pt x="0" y="119"/>
                  <a:pt x="119" y="0"/>
                  <a:pt x="266" y="0"/>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96" name="Freeform 69"/>
          <p:cNvSpPr>
            <a:spLocks noEditPoints="1"/>
          </p:cNvSpPr>
          <p:nvPr/>
        </p:nvSpPr>
        <p:spPr bwMode="auto">
          <a:xfrm>
            <a:off x="2268285" y="6053286"/>
            <a:ext cx="400050" cy="400050"/>
          </a:xfrm>
          <a:custGeom>
            <a:avLst/>
            <a:gdLst>
              <a:gd name="T0" fmla="*/ 267 w 533"/>
              <a:gd name="T1" fmla="*/ 0 h 533"/>
              <a:gd name="T2" fmla="*/ 533 w 533"/>
              <a:gd name="T3" fmla="*/ 266 h 533"/>
              <a:gd name="T4" fmla="*/ 267 w 533"/>
              <a:gd name="T5" fmla="*/ 533 h 533"/>
              <a:gd name="T6" fmla="*/ 0 w 533"/>
              <a:gd name="T7" fmla="*/ 266 h 533"/>
              <a:gd name="T8" fmla="*/ 267 w 533"/>
              <a:gd name="T9" fmla="*/ 0 h 533"/>
              <a:gd name="T10" fmla="*/ 266 w 533"/>
              <a:gd name="T11" fmla="*/ 218 h 533"/>
              <a:gd name="T12" fmla="*/ 213 w 533"/>
              <a:gd name="T13" fmla="*/ 272 h 533"/>
              <a:gd name="T14" fmla="*/ 266 w 533"/>
              <a:gd name="T15" fmla="*/ 325 h 533"/>
              <a:gd name="T16" fmla="*/ 320 w 533"/>
              <a:gd name="T17" fmla="*/ 272 h 533"/>
              <a:gd name="T18" fmla="*/ 312 w 533"/>
              <a:gd name="T19" fmla="*/ 243 h 533"/>
              <a:gd name="T20" fmla="*/ 373 w 533"/>
              <a:gd name="T21" fmla="*/ 182 h 533"/>
              <a:gd name="T22" fmla="*/ 406 w 533"/>
              <a:gd name="T23" fmla="*/ 182 h 533"/>
              <a:gd name="T24" fmla="*/ 457 w 533"/>
              <a:gd name="T25" fmla="*/ 132 h 533"/>
              <a:gd name="T26" fmla="*/ 408 w 533"/>
              <a:gd name="T27" fmla="*/ 130 h 533"/>
              <a:gd name="T28" fmla="*/ 406 w 533"/>
              <a:gd name="T29" fmla="*/ 81 h 533"/>
              <a:gd name="T30" fmla="*/ 356 w 533"/>
              <a:gd name="T31" fmla="*/ 132 h 533"/>
              <a:gd name="T32" fmla="*/ 356 w 533"/>
              <a:gd name="T33" fmla="*/ 165 h 533"/>
              <a:gd name="T34" fmla="*/ 295 w 533"/>
              <a:gd name="T35" fmla="*/ 226 h 533"/>
              <a:gd name="T36" fmla="*/ 266 w 533"/>
              <a:gd name="T37" fmla="*/ 218 h 533"/>
              <a:gd name="T38" fmla="*/ 353 w 533"/>
              <a:gd name="T39" fmla="*/ 272 h 533"/>
              <a:gd name="T40" fmla="*/ 266 w 533"/>
              <a:gd name="T41" fmla="*/ 358 h 533"/>
              <a:gd name="T42" fmla="*/ 180 w 533"/>
              <a:gd name="T43" fmla="*/ 272 h 533"/>
              <a:gd name="T44" fmla="*/ 266 w 533"/>
              <a:gd name="T45" fmla="*/ 185 h 533"/>
              <a:gd name="T46" fmla="*/ 297 w 533"/>
              <a:gd name="T47" fmla="*/ 191 h 533"/>
              <a:gd name="T48" fmla="*/ 321 w 533"/>
              <a:gd name="T49" fmla="*/ 166 h 533"/>
              <a:gd name="T50" fmla="*/ 266 w 533"/>
              <a:gd name="T51" fmla="*/ 152 h 533"/>
              <a:gd name="T52" fmla="*/ 147 w 533"/>
              <a:gd name="T53" fmla="*/ 272 h 533"/>
              <a:gd name="T54" fmla="*/ 266 w 533"/>
              <a:gd name="T55" fmla="*/ 391 h 533"/>
              <a:gd name="T56" fmla="*/ 385 w 533"/>
              <a:gd name="T57" fmla="*/ 272 h 533"/>
              <a:gd name="T58" fmla="*/ 372 w 533"/>
              <a:gd name="T59" fmla="*/ 217 h 533"/>
              <a:gd name="T60" fmla="*/ 347 w 533"/>
              <a:gd name="T61" fmla="*/ 241 h 533"/>
              <a:gd name="T62" fmla="*/ 353 w 533"/>
              <a:gd name="T63" fmla="*/ 272 h 533"/>
              <a:gd name="T64" fmla="*/ 406 w 533"/>
              <a:gd name="T65" fmla="*/ 206 h 533"/>
              <a:gd name="T66" fmla="*/ 421 w 533"/>
              <a:gd name="T67" fmla="*/ 272 h 533"/>
              <a:gd name="T68" fmla="*/ 266 w 533"/>
              <a:gd name="T69" fmla="*/ 427 h 533"/>
              <a:gd name="T70" fmla="*/ 111 w 533"/>
              <a:gd name="T71" fmla="*/ 272 h 533"/>
              <a:gd name="T72" fmla="*/ 266 w 533"/>
              <a:gd name="T73" fmla="*/ 117 h 533"/>
              <a:gd name="T74" fmla="*/ 332 w 533"/>
              <a:gd name="T75" fmla="*/ 131 h 533"/>
              <a:gd name="T76" fmla="*/ 339 w 533"/>
              <a:gd name="T77" fmla="*/ 115 h 533"/>
              <a:gd name="T78" fmla="*/ 352 w 533"/>
              <a:gd name="T79" fmla="*/ 101 h 533"/>
              <a:gd name="T80" fmla="*/ 266 w 533"/>
              <a:gd name="T81" fmla="*/ 81 h 533"/>
              <a:gd name="T82" fmla="*/ 76 w 533"/>
              <a:gd name="T83" fmla="*/ 272 h 533"/>
              <a:gd name="T84" fmla="*/ 266 w 533"/>
              <a:gd name="T85" fmla="*/ 462 h 533"/>
              <a:gd name="T86" fmla="*/ 457 w 533"/>
              <a:gd name="T87" fmla="*/ 272 h 533"/>
              <a:gd name="T88" fmla="*/ 436 w 533"/>
              <a:gd name="T89" fmla="*/ 186 h 533"/>
              <a:gd name="T90" fmla="*/ 423 w 533"/>
              <a:gd name="T91" fmla="*/ 199 h 533"/>
              <a:gd name="T92" fmla="*/ 406 w 533"/>
              <a:gd name="T93" fmla="*/ 20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3" h="533">
                <a:moveTo>
                  <a:pt x="267" y="0"/>
                </a:moveTo>
                <a:cubicBezTo>
                  <a:pt x="414" y="0"/>
                  <a:pt x="533" y="119"/>
                  <a:pt x="533" y="266"/>
                </a:cubicBezTo>
                <a:cubicBezTo>
                  <a:pt x="533" y="413"/>
                  <a:pt x="414" y="533"/>
                  <a:pt x="267" y="533"/>
                </a:cubicBezTo>
                <a:cubicBezTo>
                  <a:pt x="120" y="533"/>
                  <a:pt x="0" y="413"/>
                  <a:pt x="0" y="266"/>
                </a:cubicBezTo>
                <a:cubicBezTo>
                  <a:pt x="0" y="119"/>
                  <a:pt x="120" y="0"/>
                  <a:pt x="267" y="0"/>
                </a:cubicBezTo>
                <a:close/>
                <a:moveTo>
                  <a:pt x="266" y="218"/>
                </a:moveTo>
                <a:cubicBezTo>
                  <a:pt x="237" y="218"/>
                  <a:pt x="213" y="242"/>
                  <a:pt x="213" y="272"/>
                </a:cubicBezTo>
                <a:cubicBezTo>
                  <a:pt x="213" y="301"/>
                  <a:pt x="237" y="325"/>
                  <a:pt x="266" y="325"/>
                </a:cubicBezTo>
                <a:cubicBezTo>
                  <a:pt x="296" y="325"/>
                  <a:pt x="320" y="301"/>
                  <a:pt x="320" y="272"/>
                </a:cubicBezTo>
                <a:cubicBezTo>
                  <a:pt x="320" y="261"/>
                  <a:pt x="317" y="251"/>
                  <a:pt x="312" y="243"/>
                </a:cubicBezTo>
                <a:lnTo>
                  <a:pt x="373" y="182"/>
                </a:lnTo>
                <a:lnTo>
                  <a:pt x="406" y="182"/>
                </a:lnTo>
                <a:lnTo>
                  <a:pt x="457" y="132"/>
                </a:lnTo>
                <a:lnTo>
                  <a:pt x="408" y="130"/>
                </a:lnTo>
                <a:lnTo>
                  <a:pt x="406" y="81"/>
                </a:lnTo>
                <a:lnTo>
                  <a:pt x="356" y="132"/>
                </a:lnTo>
                <a:lnTo>
                  <a:pt x="356" y="165"/>
                </a:lnTo>
                <a:lnTo>
                  <a:pt x="295" y="226"/>
                </a:lnTo>
                <a:cubicBezTo>
                  <a:pt x="287" y="221"/>
                  <a:pt x="277" y="218"/>
                  <a:pt x="266" y="218"/>
                </a:cubicBezTo>
                <a:close/>
                <a:moveTo>
                  <a:pt x="353" y="272"/>
                </a:moveTo>
                <a:cubicBezTo>
                  <a:pt x="353" y="319"/>
                  <a:pt x="314" y="358"/>
                  <a:pt x="266" y="358"/>
                </a:cubicBezTo>
                <a:cubicBezTo>
                  <a:pt x="219" y="358"/>
                  <a:pt x="180" y="319"/>
                  <a:pt x="180" y="272"/>
                </a:cubicBezTo>
                <a:cubicBezTo>
                  <a:pt x="180" y="224"/>
                  <a:pt x="219" y="185"/>
                  <a:pt x="266" y="185"/>
                </a:cubicBezTo>
                <a:cubicBezTo>
                  <a:pt x="277" y="185"/>
                  <a:pt x="287" y="187"/>
                  <a:pt x="297" y="191"/>
                </a:cubicBezTo>
                <a:lnTo>
                  <a:pt x="321" y="166"/>
                </a:lnTo>
                <a:cubicBezTo>
                  <a:pt x="305" y="157"/>
                  <a:pt x="286" y="152"/>
                  <a:pt x="266" y="152"/>
                </a:cubicBezTo>
                <a:cubicBezTo>
                  <a:pt x="200" y="152"/>
                  <a:pt x="147" y="206"/>
                  <a:pt x="147" y="272"/>
                </a:cubicBezTo>
                <a:cubicBezTo>
                  <a:pt x="147" y="337"/>
                  <a:pt x="200" y="391"/>
                  <a:pt x="266" y="391"/>
                </a:cubicBezTo>
                <a:cubicBezTo>
                  <a:pt x="332" y="391"/>
                  <a:pt x="385" y="337"/>
                  <a:pt x="385" y="272"/>
                </a:cubicBezTo>
                <a:cubicBezTo>
                  <a:pt x="385" y="252"/>
                  <a:pt x="381" y="233"/>
                  <a:pt x="372" y="217"/>
                </a:cubicBezTo>
                <a:lnTo>
                  <a:pt x="347" y="241"/>
                </a:lnTo>
                <a:cubicBezTo>
                  <a:pt x="351" y="251"/>
                  <a:pt x="353" y="261"/>
                  <a:pt x="353" y="272"/>
                </a:cubicBezTo>
                <a:close/>
                <a:moveTo>
                  <a:pt x="406" y="206"/>
                </a:moveTo>
                <a:cubicBezTo>
                  <a:pt x="416" y="226"/>
                  <a:pt x="421" y="248"/>
                  <a:pt x="421" y="272"/>
                </a:cubicBezTo>
                <a:cubicBezTo>
                  <a:pt x="421" y="357"/>
                  <a:pt x="352" y="427"/>
                  <a:pt x="266" y="427"/>
                </a:cubicBezTo>
                <a:cubicBezTo>
                  <a:pt x="181" y="427"/>
                  <a:pt x="111" y="357"/>
                  <a:pt x="111" y="272"/>
                </a:cubicBezTo>
                <a:cubicBezTo>
                  <a:pt x="111" y="186"/>
                  <a:pt x="181" y="117"/>
                  <a:pt x="266" y="117"/>
                </a:cubicBezTo>
                <a:cubicBezTo>
                  <a:pt x="290" y="117"/>
                  <a:pt x="312" y="122"/>
                  <a:pt x="332" y="131"/>
                </a:cubicBezTo>
                <a:cubicBezTo>
                  <a:pt x="332" y="125"/>
                  <a:pt x="334" y="119"/>
                  <a:pt x="339" y="115"/>
                </a:cubicBezTo>
                <a:lnTo>
                  <a:pt x="352" y="101"/>
                </a:lnTo>
                <a:cubicBezTo>
                  <a:pt x="326" y="88"/>
                  <a:pt x="297" y="81"/>
                  <a:pt x="266" y="81"/>
                </a:cubicBezTo>
                <a:cubicBezTo>
                  <a:pt x="161" y="81"/>
                  <a:pt x="76" y="166"/>
                  <a:pt x="76" y="272"/>
                </a:cubicBezTo>
                <a:cubicBezTo>
                  <a:pt x="76" y="377"/>
                  <a:pt x="161" y="462"/>
                  <a:pt x="266" y="462"/>
                </a:cubicBezTo>
                <a:cubicBezTo>
                  <a:pt x="372" y="462"/>
                  <a:pt x="457" y="377"/>
                  <a:pt x="457" y="272"/>
                </a:cubicBezTo>
                <a:cubicBezTo>
                  <a:pt x="457" y="241"/>
                  <a:pt x="449" y="212"/>
                  <a:pt x="436" y="186"/>
                </a:cubicBezTo>
                <a:lnTo>
                  <a:pt x="423" y="199"/>
                </a:lnTo>
                <a:cubicBezTo>
                  <a:pt x="419" y="203"/>
                  <a:pt x="413" y="206"/>
                  <a:pt x="406" y="206"/>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98" name="Freeform 19"/>
          <p:cNvSpPr>
            <a:spLocks noEditPoints="1"/>
          </p:cNvSpPr>
          <p:nvPr/>
        </p:nvSpPr>
        <p:spPr bwMode="auto">
          <a:xfrm>
            <a:off x="559114" y="408323"/>
            <a:ext cx="1555437" cy="653942"/>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9" name="Rectangle 3"/>
          <p:cNvSpPr txBox="1">
            <a:spLocks noChangeArrowheads="1"/>
          </p:cNvSpPr>
          <p:nvPr/>
        </p:nvSpPr>
        <p:spPr bwMode="auto">
          <a:xfrm>
            <a:off x="1561877" y="4509120"/>
            <a:ext cx="8988648" cy="1080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dist"/>
            <a:r>
              <a:rPr lang="zh-CN" altLang="en-US" sz="6600" b="1" dirty="0" smtClean="0">
                <a:solidFill>
                  <a:schemeClr val="accent1"/>
                </a:solidFill>
                <a:latin typeface="+mn-ea"/>
                <a:ea typeface="+mn-ea"/>
              </a:rPr>
              <a:t>个人岗</a:t>
            </a:r>
            <a:r>
              <a:rPr lang="zh-CN" altLang="en-US" sz="6600" b="1" dirty="0">
                <a:solidFill>
                  <a:schemeClr val="accent1"/>
                </a:solidFill>
                <a:latin typeface="+mn-ea"/>
                <a:ea typeface="+mn-ea"/>
              </a:rPr>
              <a:t>位竞</a:t>
            </a:r>
            <a:r>
              <a:rPr lang="zh-CN" altLang="en-US" sz="6600" b="1" dirty="0" smtClean="0">
                <a:solidFill>
                  <a:schemeClr val="accent1"/>
                </a:solidFill>
                <a:latin typeface="+mn-ea"/>
                <a:ea typeface="+mn-ea"/>
              </a:rPr>
              <a:t>选</a:t>
            </a:r>
            <a:r>
              <a:rPr lang="en-US" altLang="zh-CN" sz="6600" b="1" dirty="0" smtClean="0">
                <a:solidFill>
                  <a:schemeClr val="accent1"/>
                </a:solidFill>
                <a:latin typeface="+mn-ea"/>
                <a:ea typeface="+mn-ea"/>
              </a:rPr>
              <a:t>PPT</a:t>
            </a:r>
            <a:r>
              <a:rPr lang="zh-CN" altLang="en-US" sz="6600" b="1" dirty="0" smtClean="0">
                <a:solidFill>
                  <a:schemeClr val="accent1"/>
                </a:solidFill>
                <a:latin typeface="+mn-ea"/>
                <a:ea typeface="+mn-ea"/>
              </a:rPr>
              <a:t>报</a:t>
            </a:r>
            <a:r>
              <a:rPr lang="zh-CN" altLang="en-US" sz="6600" b="1" dirty="0">
                <a:solidFill>
                  <a:schemeClr val="accent1"/>
                </a:solidFill>
                <a:latin typeface="+mn-ea"/>
                <a:ea typeface="+mn-ea"/>
              </a:rPr>
              <a:t>告</a:t>
            </a:r>
            <a:endParaRPr lang="zh-CN" sz="6600" b="1" dirty="0">
              <a:solidFill>
                <a:schemeClr val="accent1"/>
              </a:solidFill>
              <a:latin typeface="+mn-ea"/>
              <a:ea typeface="+mn-ea"/>
            </a:endParaRPr>
          </a:p>
        </p:txBody>
      </p:sp>
      <p:sp>
        <p:nvSpPr>
          <p:cNvPr id="100" name="Rectangle 4"/>
          <p:cNvSpPr txBox="1">
            <a:spLocks noChangeArrowheads="1"/>
          </p:cNvSpPr>
          <p:nvPr/>
        </p:nvSpPr>
        <p:spPr bwMode="auto">
          <a:xfrm>
            <a:off x="2688327" y="6082260"/>
            <a:ext cx="3578532" cy="37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400" b="0" dirty="0">
                <a:solidFill>
                  <a:schemeClr val="accent1"/>
                </a:solidFill>
              </a:rPr>
              <a:t>目标岗位：某某部门经理</a:t>
            </a:r>
            <a:endParaRPr lang="zh-CN" sz="2400" b="0" dirty="0">
              <a:solidFill>
                <a:schemeClr val="accent1"/>
              </a:solidFill>
            </a:endParaRPr>
          </a:p>
        </p:txBody>
      </p:sp>
      <p:sp>
        <p:nvSpPr>
          <p:cNvPr id="101" name="Rectangle 4"/>
          <p:cNvSpPr txBox="1">
            <a:spLocks noChangeArrowheads="1"/>
          </p:cNvSpPr>
          <p:nvPr/>
        </p:nvSpPr>
        <p:spPr bwMode="auto">
          <a:xfrm>
            <a:off x="7793996" y="6061907"/>
            <a:ext cx="2750004" cy="348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400" b="0" dirty="0">
                <a:solidFill>
                  <a:schemeClr val="accent1"/>
                </a:solidFill>
              </a:rPr>
              <a:t>竞聘人：代用名</a:t>
            </a:r>
            <a:endParaRPr lang="zh-CN" sz="2400" b="0" dirty="0">
              <a:solidFill>
                <a:schemeClr val="accent1"/>
              </a:solidFill>
            </a:endParaRPr>
          </a:p>
        </p:txBody>
      </p:sp>
      <p:sp>
        <p:nvSpPr>
          <p:cNvPr id="103" name="Rectangle 4"/>
          <p:cNvSpPr txBox="1">
            <a:spLocks noChangeArrowheads="1"/>
          </p:cNvSpPr>
          <p:nvPr/>
        </p:nvSpPr>
        <p:spPr bwMode="auto">
          <a:xfrm>
            <a:off x="985813" y="2184141"/>
            <a:ext cx="3491780" cy="440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400" b="0" dirty="0">
                <a:solidFill>
                  <a:schemeClr val="accent2"/>
                </a:solidFill>
                <a:latin typeface="楷体" panose="02010609060101010101" pitchFamily="49" charset="-122"/>
                <a:ea typeface="楷体" panose="02010609060101010101" pitchFamily="49" charset="-122"/>
              </a:rPr>
              <a:t>追求卓越，努力超越</a:t>
            </a:r>
            <a:endParaRPr lang="zh-CN" altLang="zh-CN" sz="2400" b="0" dirty="0">
              <a:solidFill>
                <a:schemeClr val="accent2"/>
              </a:solidFill>
              <a:latin typeface="楷体" panose="02010609060101010101" pitchFamily="49" charset="-122"/>
              <a:ea typeface="楷体" panose="02010609060101010101" pitchFamily="49" charset="-122"/>
            </a:endParaRPr>
          </a:p>
        </p:txBody>
      </p:sp>
      <p:sp>
        <p:nvSpPr>
          <p:cNvPr id="5" name="Freeform 5"/>
          <p:cNvSpPr>
            <a:spLocks noEditPoints="1"/>
          </p:cNvSpPr>
          <p:nvPr/>
        </p:nvSpPr>
        <p:spPr bwMode="auto">
          <a:xfrm>
            <a:off x="5854700" y="1544638"/>
            <a:ext cx="908050" cy="1968500"/>
          </a:xfrm>
          <a:custGeom>
            <a:avLst/>
            <a:gdLst>
              <a:gd name="T0" fmla="*/ 1161 w 1188"/>
              <a:gd name="T1" fmla="*/ 782 h 2563"/>
              <a:gd name="T2" fmla="*/ 1097 w 1188"/>
              <a:gd name="T3" fmla="*/ 479 h 2563"/>
              <a:gd name="T4" fmla="*/ 940 w 1188"/>
              <a:gd name="T5" fmla="*/ 386 h 2563"/>
              <a:gd name="T6" fmla="*/ 866 w 1188"/>
              <a:gd name="T7" fmla="*/ 352 h 2563"/>
              <a:gd name="T8" fmla="*/ 909 w 1188"/>
              <a:gd name="T9" fmla="*/ 265 h 2563"/>
              <a:gd name="T10" fmla="*/ 903 w 1188"/>
              <a:gd name="T11" fmla="*/ 124 h 2563"/>
              <a:gd name="T12" fmla="*/ 825 w 1188"/>
              <a:gd name="T13" fmla="*/ 30 h 2563"/>
              <a:gd name="T14" fmla="*/ 691 w 1188"/>
              <a:gd name="T15" fmla="*/ 10 h 2563"/>
              <a:gd name="T16" fmla="*/ 601 w 1188"/>
              <a:gd name="T17" fmla="*/ 114 h 2563"/>
              <a:gd name="T18" fmla="*/ 594 w 1188"/>
              <a:gd name="T19" fmla="*/ 238 h 2563"/>
              <a:gd name="T20" fmla="*/ 624 w 1188"/>
              <a:gd name="T21" fmla="*/ 349 h 2563"/>
              <a:gd name="T22" fmla="*/ 463 w 1188"/>
              <a:gd name="T23" fmla="*/ 375 h 2563"/>
              <a:gd name="T24" fmla="*/ 319 w 1188"/>
              <a:gd name="T25" fmla="*/ 540 h 2563"/>
              <a:gd name="T26" fmla="*/ 131 w 1188"/>
              <a:gd name="T27" fmla="*/ 946 h 2563"/>
              <a:gd name="T28" fmla="*/ 17 w 1188"/>
              <a:gd name="T29" fmla="*/ 1033 h 2563"/>
              <a:gd name="T30" fmla="*/ 50 w 1188"/>
              <a:gd name="T31" fmla="*/ 1184 h 2563"/>
              <a:gd name="T32" fmla="*/ 151 w 1188"/>
              <a:gd name="T33" fmla="*/ 1134 h 2563"/>
              <a:gd name="T34" fmla="*/ 174 w 1188"/>
              <a:gd name="T35" fmla="*/ 1040 h 2563"/>
              <a:gd name="T36" fmla="*/ 362 w 1188"/>
              <a:gd name="T37" fmla="*/ 688 h 2563"/>
              <a:gd name="T38" fmla="*/ 493 w 1188"/>
              <a:gd name="T39" fmla="*/ 798 h 2563"/>
              <a:gd name="T40" fmla="*/ 500 w 1188"/>
              <a:gd name="T41" fmla="*/ 1137 h 2563"/>
              <a:gd name="T42" fmla="*/ 510 w 1188"/>
              <a:gd name="T43" fmla="*/ 1480 h 2563"/>
              <a:gd name="T44" fmla="*/ 580 w 1188"/>
              <a:gd name="T45" fmla="*/ 1698 h 2563"/>
              <a:gd name="T46" fmla="*/ 624 w 1188"/>
              <a:gd name="T47" fmla="*/ 2308 h 2563"/>
              <a:gd name="T48" fmla="*/ 564 w 1188"/>
              <a:gd name="T49" fmla="*/ 2523 h 2563"/>
              <a:gd name="T50" fmla="*/ 738 w 1188"/>
              <a:gd name="T51" fmla="*/ 2493 h 2563"/>
              <a:gd name="T52" fmla="*/ 745 w 1188"/>
              <a:gd name="T53" fmla="*/ 2322 h 2563"/>
              <a:gd name="T54" fmla="*/ 879 w 1188"/>
              <a:gd name="T55" fmla="*/ 2181 h 2563"/>
              <a:gd name="T56" fmla="*/ 919 w 1188"/>
              <a:gd name="T57" fmla="*/ 2050 h 2563"/>
              <a:gd name="T58" fmla="*/ 1067 w 1188"/>
              <a:gd name="T59" fmla="*/ 1500 h 2563"/>
              <a:gd name="T60" fmla="*/ 1054 w 1188"/>
              <a:gd name="T61" fmla="*/ 1231 h 2563"/>
              <a:gd name="T62" fmla="*/ 1027 w 1188"/>
              <a:gd name="T63" fmla="*/ 1043 h 2563"/>
              <a:gd name="T64" fmla="*/ 1164 w 1188"/>
              <a:gd name="T65" fmla="*/ 1023 h 2563"/>
              <a:gd name="T66" fmla="*/ 762 w 1188"/>
              <a:gd name="T67" fmla="*/ 1793 h 2563"/>
              <a:gd name="T68" fmla="*/ 755 w 1188"/>
              <a:gd name="T69" fmla="*/ 1808 h 2563"/>
              <a:gd name="T70" fmla="*/ 775 w 1188"/>
              <a:gd name="T71" fmla="*/ 1688 h 2563"/>
              <a:gd name="T72" fmla="*/ 762 w 1188"/>
              <a:gd name="T73" fmla="*/ 1793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8" h="2563">
                <a:moveTo>
                  <a:pt x="1181" y="875"/>
                </a:moveTo>
                <a:cubicBezTo>
                  <a:pt x="1174" y="839"/>
                  <a:pt x="1171" y="818"/>
                  <a:pt x="1161" y="782"/>
                </a:cubicBezTo>
                <a:cubicBezTo>
                  <a:pt x="1151" y="745"/>
                  <a:pt x="1144" y="714"/>
                  <a:pt x="1144" y="714"/>
                </a:cubicBezTo>
                <a:cubicBezTo>
                  <a:pt x="1144" y="714"/>
                  <a:pt x="1148" y="496"/>
                  <a:pt x="1097" y="479"/>
                </a:cubicBezTo>
                <a:cubicBezTo>
                  <a:pt x="1097" y="479"/>
                  <a:pt x="1030" y="449"/>
                  <a:pt x="1007" y="433"/>
                </a:cubicBezTo>
                <a:cubicBezTo>
                  <a:pt x="983" y="416"/>
                  <a:pt x="963" y="396"/>
                  <a:pt x="940" y="386"/>
                </a:cubicBezTo>
                <a:cubicBezTo>
                  <a:pt x="916" y="375"/>
                  <a:pt x="879" y="362"/>
                  <a:pt x="879" y="362"/>
                </a:cubicBezTo>
                <a:lnTo>
                  <a:pt x="866" y="352"/>
                </a:lnTo>
                <a:cubicBezTo>
                  <a:pt x="866" y="352"/>
                  <a:pt x="886" y="339"/>
                  <a:pt x="893" y="322"/>
                </a:cubicBezTo>
                <a:cubicBezTo>
                  <a:pt x="899" y="305"/>
                  <a:pt x="909" y="265"/>
                  <a:pt x="909" y="265"/>
                </a:cubicBezTo>
                <a:lnTo>
                  <a:pt x="913" y="218"/>
                </a:lnTo>
                <a:cubicBezTo>
                  <a:pt x="913" y="218"/>
                  <a:pt x="916" y="137"/>
                  <a:pt x="903" y="124"/>
                </a:cubicBezTo>
                <a:cubicBezTo>
                  <a:pt x="889" y="110"/>
                  <a:pt x="872" y="53"/>
                  <a:pt x="872" y="53"/>
                </a:cubicBezTo>
                <a:cubicBezTo>
                  <a:pt x="872" y="53"/>
                  <a:pt x="852" y="23"/>
                  <a:pt x="825" y="30"/>
                </a:cubicBezTo>
                <a:cubicBezTo>
                  <a:pt x="799" y="37"/>
                  <a:pt x="765" y="37"/>
                  <a:pt x="752" y="33"/>
                </a:cubicBezTo>
                <a:cubicBezTo>
                  <a:pt x="738" y="30"/>
                  <a:pt x="705" y="0"/>
                  <a:pt x="691" y="10"/>
                </a:cubicBezTo>
                <a:cubicBezTo>
                  <a:pt x="678" y="20"/>
                  <a:pt x="651" y="43"/>
                  <a:pt x="644" y="60"/>
                </a:cubicBezTo>
                <a:cubicBezTo>
                  <a:pt x="638" y="77"/>
                  <a:pt x="601" y="97"/>
                  <a:pt x="601" y="114"/>
                </a:cubicBezTo>
                <a:cubicBezTo>
                  <a:pt x="601" y="130"/>
                  <a:pt x="574" y="141"/>
                  <a:pt x="574" y="167"/>
                </a:cubicBezTo>
                <a:cubicBezTo>
                  <a:pt x="574" y="194"/>
                  <a:pt x="594" y="238"/>
                  <a:pt x="594" y="238"/>
                </a:cubicBezTo>
                <a:lnTo>
                  <a:pt x="614" y="282"/>
                </a:lnTo>
                <a:cubicBezTo>
                  <a:pt x="614" y="282"/>
                  <a:pt x="624" y="339"/>
                  <a:pt x="624" y="349"/>
                </a:cubicBezTo>
                <a:cubicBezTo>
                  <a:pt x="624" y="359"/>
                  <a:pt x="587" y="396"/>
                  <a:pt x="570" y="396"/>
                </a:cubicBezTo>
                <a:cubicBezTo>
                  <a:pt x="554" y="396"/>
                  <a:pt x="487" y="375"/>
                  <a:pt x="463" y="375"/>
                </a:cubicBezTo>
                <a:cubicBezTo>
                  <a:pt x="440" y="375"/>
                  <a:pt x="362" y="446"/>
                  <a:pt x="359" y="463"/>
                </a:cubicBezTo>
                <a:cubicBezTo>
                  <a:pt x="356" y="479"/>
                  <a:pt x="319" y="526"/>
                  <a:pt x="319" y="540"/>
                </a:cubicBezTo>
                <a:cubicBezTo>
                  <a:pt x="319" y="553"/>
                  <a:pt x="235" y="617"/>
                  <a:pt x="221" y="667"/>
                </a:cubicBezTo>
                <a:cubicBezTo>
                  <a:pt x="221" y="667"/>
                  <a:pt x="131" y="912"/>
                  <a:pt x="131" y="946"/>
                </a:cubicBezTo>
                <a:cubicBezTo>
                  <a:pt x="131" y="980"/>
                  <a:pt x="74" y="1010"/>
                  <a:pt x="74" y="1010"/>
                </a:cubicBezTo>
                <a:cubicBezTo>
                  <a:pt x="74" y="1010"/>
                  <a:pt x="27" y="1030"/>
                  <a:pt x="17" y="1033"/>
                </a:cubicBezTo>
                <a:cubicBezTo>
                  <a:pt x="7" y="1037"/>
                  <a:pt x="0" y="1110"/>
                  <a:pt x="3" y="1127"/>
                </a:cubicBezTo>
                <a:cubicBezTo>
                  <a:pt x="7" y="1144"/>
                  <a:pt x="20" y="1177"/>
                  <a:pt x="50" y="1184"/>
                </a:cubicBezTo>
                <a:cubicBezTo>
                  <a:pt x="80" y="1191"/>
                  <a:pt x="101" y="1154"/>
                  <a:pt x="111" y="1154"/>
                </a:cubicBezTo>
                <a:cubicBezTo>
                  <a:pt x="121" y="1154"/>
                  <a:pt x="151" y="1134"/>
                  <a:pt x="151" y="1134"/>
                </a:cubicBezTo>
                <a:lnTo>
                  <a:pt x="148" y="1104"/>
                </a:lnTo>
                <a:lnTo>
                  <a:pt x="174" y="1040"/>
                </a:lnTo>
                <a:lnTo>
                  <a:pt x="228" y="906"/>
                </a:lnTo>
                <a:cubicBezTo>
                  <a:pt x="228" y="906"/>
                  <a:pt x="349" y="758"/>
                  <a:pt x="362" y="688"/>
                </a:cubicBezTo>
                <a:cubicBezTo>
                  <a:pt x="362" y="688"/>
                  <a:pt x="419" y="627"/>
                  <a:pt x="456" y="641"/>
                </a:cubicBezTo>
                <a:cubicBezTo>
                  <a:pt x="493" y="654"/>
                  <a:pt x="493" y="765"/>
                  <a:pt x="493" y="798"/>
                </a:cubicBezTo>
                <a:cubicBezTo>
                  <a:pt x="493" y="832"/>
                  <a:pt x="523" y="973"/>
                  <a:pt x="520" y="1030"/>
                </a:cubicBezTo>
                <a:cubicBezTo>
                  <a:pt x="517" y="1087"/>
                  <a:pt x="534" y="1117"/>
                  <a:pt x="500" y="1137"/>
                </a:cubicBezTo>
                <a:cubicBezTo>
                  <a:pt x="466" y="1157"/>
                  <a:pt x="453" y="1255"/>
                  <a:pt x="456" y="1308"/>
                </a:cubicBezTo>
                <a:cubicBezTo>
                  <a:pt x="460" y="1362"/>
                  <a:pt x="490" y="1463"/>
                  <a:pt x="510" y="1480"/>
                </a:cubicBezTo>
                <a:cubicBezTo>
                  <a:pt x="530" y="1496"/>
                  <a:pt x="601" y="1604"/>
                  <a:pt x="601" y="1604"/>
                </a:cubicBezTo>
                <a:lnTo>
                  <a:pt x="580" y="1698"/>
                </a:lnTo>
                <a:cubicBezTo>
                  <a:pt x="580" y="1698"/>
                  <a:pt x="544" y="1865"/>
                  <a:pt x="591" y="2040"/>
                </a:cubicBezTo>
                <a:cubicBezTo>
                  <a:pt x="591" y="2040"/>
                  <a:pt x="624" y="2298"/>
                  <a:pt x="624" y="2308"/>
                </a:cubicBezTo>
                <a:cubicBezTo>
                  <a:pt x="624" y="2318"/>
                  <a:pt x="597" y="2362"/>
                  <a:pt x="597" y="2362"/>
                </a:cubicBezTo>
                <a:cubicBezTo>
                  <a:pt x="597" y="2362"/>
                  <a:pt x="550" y="2496"/>
                  <a:pt x="564" y="2523"/>
                </a:cubicBezTo>
                <a:cubicBezTo>
                  <a:pt x="577" y="2550"/>
                  <a:pt x="641" y="2563"/>
                  <a:pt x="681" y="2553"/>
                </a:cubicBezTo>
                <a:cubicBezTo>
                  <a:pt x="721" y="2543"/>
                  <a:pt x="738" y="2510"/>
                  <a:pt x="738" y="2493"/>
                </a:cubicBezTo>
                <a:cubicBezTo>
                  <a:pt x="738" y="2476"/>
                  <a:pt x="755" y="2409"/>
                  <a:pt x="755" y="2396"/>
                </a:cubicBezTo>
                <a:cubicBezTo>
                  <a:pt x="755" y="2382"/>
                  <a:pt x="745" y="2322"/>
                  <a:pt x="745" y="2322"/>
                </a:cubicBezTo>
                <a:lnTo>
                  <a:pt x="778" y="2332"/>
                </a:lnTo>
                <a:cubicBezTo>
                  <a:pt x="778" y="2332"/>
                  <a:pt x="846" y="2339"/>
                  <a:pt x="879" y="2181"/>
                </a:cubicBezTo>
                <a:lnTo>
                  <a:pt x="889" y="2067"/>
                </a:lnTo>
                <a:cubicBezTo>
                  <a:pt x="889" y="2067"/>
                  <a:pt x="906" y="2050"/>
                  <a:pt x="919" y="2050"/>
                </a:cubicBezTo>
                <a:cubicBezTo>
                  <a:pt x="933" y="2050"/>
                  <a:pt x="1050" y="2077"/>
                  <a:pt x="1037" y="1832"/>
                </a:cubicBezTo>
                <a:lnTo>
                  <a:pt x="1067" y="1500"/>
                </a:lnTo>
                <a:cubicBezTo>
                  <a:pt x="1067" y="1500"/>
                  <a:pt x="1091" y="1392"/>
                  <a:pt x="1084" y="1369"/>
                </a:cubicBezTo>
                <a:cubicBezTo>
                  <a:pt x="1077" y="1345"/>
                  <a:pt x="1060" y="1258"/>
                  <a:pt x="1054" y="1231"/>
                </a:cubicBezTo>
                <a:cubicBezTo>
                  <a:pt x="1047" y="1204"/>
                  <a:pt x="1034" y="1127"/>
                  <a:pt x="1030" y="1117"/>
                </a:cubicBezTo>
                <a:cubicBezTo>
                  <a:pt x="1027" y="1107"/>
                  <a:pt x="1013" y="1053"/>
                  <a:pt x="1027" y="1043"/>
                </a:cubicBezTo>
                <a:cubicBezTo>
                  <a:pt x="1040" y="1033"/>
                  <a:pt x="1094" y="1097"/>
                  <a:pt x="1094" y="1097"/>
                </a:cubicBezTo>
                <a:cubicBezTo>
                  <a:pt x="1094" y="1097"/>
                  <a:pt x="1154" y="1130"/>
                  <a:pt x="1164" y="1023"/>
                </a:cubicBezTo>
                <a:cubicBezTo>
                  <a:pt x="1164" y="1023"/>
                  <a:pt x="1188" y="912"/>
                  <a:pt x="1181" y="875"/>
                </a:cubicBezTo>
                <a:close/>
                <a:moveTo>
                  <a:pt x="762" y="1793"/>
                </a:moveTo>
                <a:lnTo>
                  <a:pt x="762" y="1793"/>
                </a:lnTo>
                <a:cubicBezTo>
                  <a:pt x="759" y="1807"/>
                  <a:pt x="757" y="1814"/>
                  <a:pt x="755" y="1808"/>
                </a:cubicBezTo>
                <a:cubicBezTo>
                  <a:pt x="753" y="1802"/>
                  <a:pt x="756" y="1797"/>
                  <a:pt x="762" y="1793"/>
                </a:cubicBezTo>
                <a:cubicBezTo>
                  <a:pt x="768" y="1759"/>
                  <a:pt x="775" y="1688"/>
                  <a:pt x="775" y="1688"/>
                </a:cubicBezTo>
                <a:lnTo>
                  <a:pt x="802" y="1778"/>
                </a:lnTo>
                <a:cubicBezTo>
                  <a:pt x="802" y="1778"/>
                  <a:pt x="775" y="1783"/>
                  <a:pt x="762" y="1793"/>
                </a:cubicBezTo>
                <a:close/>
              </a:path>
            </a:pathLst>
          </a:custGeom>
          <a:solidFill>
            <a:srgbClr val="006A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a:spLocks noEditPoints="1"/>
          </p:cNvSpPr>
          <p:nvPr/>
        </p:nvSpPr>
        <p:spPr bwMode="auto">
          <a:xfrm>
            <a:off x="6945313" y="1260475"/>
            <a:ext cx="801688" cy="2138363"/>
          </a:xfrm>
          <a:custGeom>
            <a:avLst/>
            <a:gdLst>
              <a:gd name="T0" fmla="*/ 990 w 1049"/>
              <a:gd name="T1" fmla="*/ 1214 h 2784"/>
              <a:gd name="T2" fmla="*/ 905 w 1049"/>
              <a:gd name="T3" fmla="*/ 829 h 2784"/>
              <a:gd name="T4" fmla="*/ 862 w 1049"/>
              <a:gd name="T5" fmla="*/ 631 h 2784"/>
              <a:gd name="T6" fmla="*/ 747 w 1049"/>
              <a:gd name="T7" fmla="*/ 441 h 2784"/>
              <a:gd name="T8" fmla="*/ 681 w 1049"/>
              <a:gd name="T9" fmla="*/ 296 h 2784"/>
              <a:gd name="T10" fmla="*/ 427 w 1049"/>
              <a:gd name="T11" fmla="*/ 125 h 2784"/>
              <a:gd name="T12" fmla="*/ 421 w 1049"/>
              <a:gd name="T13" fmla="*/ 365 h 2784"/>
              <a:gd name="T14" fmla="*/ 240 w 1049"/>
              <a:gd name="T15" fmla="*/ 441 h 2784"/>
              <a:gd name="T16" fmla="*/ 98 w 1049"/>
              <a:gd name="T17" fmla="*/ 661 h 2784"/>
              <a:gd name="T18" fmla="*/ 3 w 1049"/>
              <a:gd name="T19" fmla="*/ 934 h 2784"/>
              <a:gd name="T20" fmla="*/ 184 w 1049"/>
              <a:gd name="T21" fmla="*/ 1066 h 2784"/>
              <a:gd name="T22" fmla="*/ 187 w 1049"/>
              <a:gd name="T23" fmla="*/ 1142 h 2784"/>
              <a:gd name="T24" fmla="*/ 181 w 1049"/>
              <a:gd name="T25" fmla="*/ 1717 h 2784"/>
              <a:gd name="T26" fmla="*/ 217 w 1049"/>
              <a:gd name="T27" fmla="*/ 1968 h 2784"/>
              <a:gd name="T28" fmla="*/ 348 w 1049"/>
              <a:gd name="T29" fmla="*/ 2027 h 2784"/>
              <a:gd name="T30" fmla="*/ 411 w 1049"/>
              <a:gd name="T31" fmla="*/ 1839 h 2784"/>
              <a:gd name="T32" fmla="*/ 444 w 1049"/>
              <a:gd name="T33" fmla="*/ 1668 h 2784"/>
              <a:gd name="T34" fmla="*/ 503 w 1049"/>
              <a:gd name="T35" fmla="*/ 1879 h 2784"/>
              <a:gd name="T36" fmla="*/ 513 w 1049"/>
              <a:gd name="T37" fmla="*/ 2228 h 2784"/>
              <a:gd name="T38" fmla="*/ 493 w 1049"/>
              <a:gd name="T39" fmla="*/ 2540 h 2784"/>
              <a:gd name="T40" fmla="*/ 480 w 1049"/>
              <a:gd name="T41" fmla="*/ 2705 h 2784"/>
              <a:gd name="T42" fmla="*/ 625 w 1049"/>
              <a:gd name="T43" fmla="*/ 2685 h 2784"/>
              <a:gd name="T44" fmla="*/ 628 w 1049"/>
              <a:gd name="T45" fmla="*/ 2468 h 2784"/>
              <a:gd name="T46" fmla="*/ 678 w 1049"/>
              <a:gd name="T47" fmla="*/ 2237 h 2784"/>
              <a:gd name="T48" fmla="*/ 678 w 1049"/>
              <a:gd name="T49" fmla="*/ 1773 h 2784"/>
              <a:gd name="T50" fmla="*/ 757 w 1049"/>
              <a:gd name="T51" fmla="*/ 1293 h 2784"/>
              <a:gd name="T52" fmla="*/ 701 w 1049"/>
              <a:gd name="T53" fmla="*/ 974 h 2784"/>
              <a:gd name="T54" fmla="*/ 743 w 1049"/>
              <a:gd name="T55" fmla="*/ 789 h 2784"/>
              <a:gd name="T56" fmla="*/ 911 w 1049"/>
              <a:gd name="T57" fmla="*/ 1168 h 2784"/>
              <a:gd name="T58" fmla="*/ 954 w 1049"/>
              <a:gd name="T59" fmla="*/ 1392 h 2784"/>
              <a:gd name="T60" fmla="*/ 977 w 1049"/>
              <a:gd name="T61" fmla="*/ 1349 h 2784"/>
              <a:gd name="T62" fmla="*/ 1049 w 1049"/>
              <a:gd name="T63" fmla="*/ 1421 h 2784"/>
              <a:gd name="T64" fmla="*/ 161 w 1049"/>
              <a:gd name="T65" fmla="*/ 891 h 2784"/>
              <a:gd name="T66" fmla="*/ 166 w 1049"/>
              <a:gd name="T67" fmla="*/ 847 h 2784"/>
              <a:gd name="T68" fmla="*/ 225 w 1049"/>
              <a:gd name="T69" fmla="*/ 946 h 2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9" h="2784">
                <a:moveTo>
                  <a:pt x="1026" y="1300"/>
                </a:moveTo>
                <a:cubicBezTo>
                  <a:pt x="1013" y="1273"/>
                  <a:pt x="990" y="1214"/>
                  <a:pt x="990" y="1214"/>
                </a:cubicBezTo>
                <a:lnTo>
                  <a:pt x="938" y="1016"/>
                </a:lnTo>
                <a:cubicBezTo>
                  <a:pt x="938" y="1016"/>
                  <a:pt x="905" y="845"/>
                  <a:pt x="905" y="829"/>
                </a:cubicBezTo>
                <a:cubicBezTo>
                  <a:pt x="905" y="812"/>
                  <a:pt x="865" y="750"/>
                  <a:pt x="865" y="740"/>
                </a:cubicBezTo>
                <a:cubicBezTo>
                  <a:pt x="865" y="730"/>
                  <a:pt x="852" y="645"/>
                  <a:pt x="862" y="631"/>
                </a:cubicBezTo>
                <a:cubicBezTo>
                  <a:pt x="872" y="618"/>
                  <a:pt x="862" y="477"/>
                  <a:pt x="826" y="460"/>
                </a:cubicBezTo>
                <a:cubicBezTo>
                  <a:pt x="826" y="460"/>
                  <a:pt x="773" y="437"/>
                  <a:pt x="747" y="441"/>
                </a:cubicBezTo>
                <a:cubicBezTo>
                  <a:pt x="720" y="444"/>
                  <a:pt x="635" y="378"/>
                  <a:pt x="635" y="378"/>
                </a:cubicBezTo>
                <a:cubicBezTo>
                  <a:pt x="635" y="378"/>
                  <a:pt x="674" y="322"/>
                  <a:pt x="681" y="296"/>
                </a:cubicBezTo>
                <a:cubicBezTo>
                  <a:pt x="687" y="269"/>
                  <a:pt x="704" y="161"/>
                  <a:pt x="658" y="108"/>
                </a:cubicBezTo>
                <a:cubicBezTo>
                  <a:pt x="612" y="55"/>
                  <a:pt x="487" y="0"/>
                  <a:pt x="427" y="125"/>
                </a:cubicBezTo>
                <a:cubicBezTo>
                  <a:pt x="427" y="125"/>
                  <a:pt x="395" y="236"/>
                  <a:pt x="404" y="273"/>
                </a:cubicBezTo>
                <a:cubicBezTo>
                  <a:pt x="414" y="309"/>
                  <a:pt x="421" y="365"/>
                  <a:pt x="421" y="365"/>
                </a:cubicBezTo>
                <a:cubicBezTo>
                  <a:pt x="421" y="365"/>
                  <a:pt x="312" y="388"/>
                  <a:pt x="306" y="408"/>
                </a:cubicBezTo>
                <a:cubicBezTo>
                  <a:pt x="299" y="427"/>
                  <a:pt x="240" y="441"/>
                  <a:pt x="240" y="441"/>
                </a:cubicBezTo>
                <a:cubicBezTo>
                  <a:pt x="240" y="441"/>
                  <a:pt x="151" y="473"/>
                  <a:pt x="141" y="559"/>
                </a:cubicBezTo>
                <a:cubicBezTo>
                  <a:pt x="131" y="645"/>
                  <a:pt x="98" y="661"/>
                  <a:pt x="98" y="661"/>
                </a:cubicBezTo>
                <a:cubicBezTo>
                  <a:pt x="98" y="661"/>
                  <a:pt x="39" y="770"/>
                  <a:pt x="42" y="819"/>
                </a:cubicBezTo>
                <a:cubicBezTo>
                  <a:pt x="42" y="819"/>
                  <a:pt x="0" y="921"/>
                  <a:pt x="3" y="934"/>
                </a:cubicBezTo>
                <a:cubicBezTo>
                  <a:pt x="6" y="947"/>
                  <a:pt x="19" y="1000"/>
                  <a:pt x="33" y="1007"/>
                </a:cubicBezTo>
                <a:cubicBezTo>
                  <a:pt x="46" y="1013"/>
                  <a:pt x="75" y="1059"/>
                  <a:pt x="184" y="1066"/>
                </a:cubicBezTo>
                <a:lnTo>
                  <a:pt x="214" y="1086"/>
                </a:lnTo>
                <a:cubicBezTo>
                  <a:pt x="214" y="1086"/>
                  <a:pt x="194" y="1132"/>
                  <a:pt x="187" y="1142"/>
                </a:cubicBezTo>
                <a:cubicBezTo>
                  <a:pt x="181" y="1151"/>
                  <a:pt x="174" y="1490"/>
                  <a:pt x="184" y="1533"/>
                </a:cubicBezTo>
                <a:cubicBezTo>
                  <a:pt x="194" y="1576"/>
                  <a:pt x="167" y="1681"/>
                  <a:pt x="181" y="1717"/>
                </a:cubicBezTo>
                <a:cubicBezTo>
                  <a:pt x="194" y="1754"/>
                  <a:pt x="184" y="1813"/>
                  <a:pt x="197" y="1823"/>
                </a:cubicBezTo>
                <a:cubicBezTo>
                  <a:pt x="210" y="1833"/>
                  <a:pt x="207" y="1958"/>
                  <a:pt x="217" y="1968"/>
                </a:cubicBezTo>
                <a:cubicBezTo>
                  <a:pt x="227" y="1977"/>
                  <a:pt x="230" y="2070"/>
                  <a:pt x="302" y="2050"/>
                </a:cubicBezTo>
                <a:cubicBezTo>
                  <a:pt x="302" y="2050"/>
                  <a:pt x="332" y="2037"/>
                  <a:pt x="348" y="2027"/>
                </a:cubicBezTo>
                <a:cubicBezTo>
                  <a:pt x="365" y="2017"/>
                  <a:pt x="404" y="1974"/>
                  <a:pt x="401" y="1945"/>
                </a:cubicBezTo>
                <a:cubicBezTo>
                  <a:pt x="398" y="1915"/>
                  <a:pt x="411" y="1839"/>
                  <a:pt x="411" y="1839"/>
                </a:cubicBezTo>
                <a:lnTo>
                  <a:pt x="434" y="1833"/>
                </a:lnTo>
                <a:cubicBezTo>
                  <a:pt x="434" y="1833"/>
                  <a:pt x="434" y="1678"/>
                  <a:pt x="444" y="1668"/>
                </a:cubicBezTo>
                <a:cubicBezTo>
                  <a:pt x="454" y="1658"/>
                  <a:pt x="487" y="1681"/>
                  <a:pt x="490" y="1694"/>
                </a:cubicBezTo>
                <a:cubicBezTo>
                  <a:pt x="493" y="1708"/>
                  <a:pt x="497" y="1826"/>
                  <a:pt x="503" y="1879"/>
                </a:cubicBezTo>
                <a:cubicBezTo>
                  <a:pt x="510" y="1931"/>
                  <a:pt x="520" y="1971"/>
                  <a:pt x="523" y="1987"/>
                </a:cubicBezTo>
                <a:cubicBezTo>
                  <a:pt x="526" y="2004"/>
                  <a:pt x="497" y="2188"/>
                  <a:pt x="513" y="2228"/>
                </a:cubicBezTo>
                <a:cubicBezTo>
                  <a:pt x="529" y="2267"/>
                  <a:pt x="520" y="2402"/>
                  <a:pt x="523" y="2425"/>
                </a:cubicBezTo>
                <a:cubicBezTo>
                  <a:pt x="526" y="2448"/>
                  <a:pt x="497" y="2527"/>
                  <a:pt x="493" y="2540"/>
                </a:cubicBezTo>
                <a:cubicBezTo>
                  <a:pt x="490" y="2553"/>
                  <a:pt x="441" y="2580"/>
                  <a:pt x="454" y="2619"/>
                </a:cubicBezTo>
                <a:cubicBezTo>
                  <a:pt x="454" y="2619"/>
                  <a:pt x="474" y="2695"/>
                  <a:pt x="480" y="2705"/>
                </a:cubicBezTo>
                <a:cubicBezTo>
                  <a:pt x="487" y="2715"/>
                  <a:pt x="536" y="2784"/>
                  <a:pt x="599" y="2695"/>
                </a:cubicBezTo>
                <a:cubicBezTo>
                  <a:pt x="599" y="2695"/>
                  <a:pt x="618" y="2718"/>
                  <a:pt x="625" y="2685"/>
                </a:cubicBezTo>
                <a:cubicBezTo>
                  <a:pt x="632" y="2652"/>
                  <a:pt x="612" y="2599"/>
                  <a:pt x="612" y="2599"/>
                </a:cubicBezTo>
                <a:cubicBezTo>
                  <a:pt x="612" y="2599"/>
                  <a:pt x="628" y="2481"/>
                  <a:pt x="628" y="2468"/>
                </a:cubicBezTo>
                <a:cubicBezTo>
                  <a:pt x="628" y="2455"/>
                  <a:pt x="625" y="2435"/>
                  <a:pt x="625" y="2435"/>
                </a:cubicBezTo>
                <a:cubicBezTo>
                  <a:pt x="625" y="2435"/>
                  <a:pt x="655" y="2251"/>
                  <a:pt x="678" y="2237"/>
                </a:cubicBezTo>
                <a:cubicBezTo>
                  <a:pt x="701" y="2224"/>
                  <a:pt x="691" y="2037"/>
                  <a:pt x="687" y="2000"/>
                </a:cubicBezTo>
                <a:cubicBezTo>
                  <a:pt x="684" y="1964"/>
                  <a:pt x="678" y="1773"/>
                  <a:pt x="678" y="1773"/>
                </a:cubicBezTo>
                <a:cubicBezTo>
                  <a:pt x="678" y="1773"/>
                  <a:pt x="743" y="1635"/>
                  <a:pt x="747" y="1622"/>
                </a:cubicBezTo>
                <a:cubicBezTo>
                  <a:pt x="750" y="1609"/>
                  <a:pt x="780" y="1342"/>
                  <a:pt x="757" y="1293"/>
                </a:cubicBezTo>
                <a:cubicBezTo>
                  <a:pt x="757" y="1293"/>
                  <a:pt x="727" y="1197"/>
                  <a:pt x="710" y="1184"/>
                </a:cubicBezTo>
                <a:cubicBezTo>
                  <a:pt x="694" y="1171"/>
                  <a:pt x="697" y="990"/>
                  <a:pt x="701" y="974"/>
                </a:cubicBezTo>
                <a:cubicBezTo>
                  <a:pt x="704" y="957"/>
                  <a:pt x="694" y="891"/>
                  <a:pt x="714" y="882"/>
                </a:cubicBezTo>
                <a:cubicBezTo>
                  <a:pt x="734" y="872"/>
                  <a:pt x="743" y="789"/>
                  <a:pt x="743" y="789"/>
                </a:cubicBezTo>
                <a:cubicBezTo>
                  <a:pt x="743" y="789"/>
                  <a:pt x="790" y="957"/>
                  <a:pt x="803" y="974"/>
                </a:cubicBezTo>
                <a:cubicBezTo>
                  <a:pt x="816" y="990"/>
                  <a:pt x="898" y="1118"/>
                  <a:pt x="911" y="1168"/>
                </a:cubicBezTo>
                <a:cubicBezTo>
                  <a:pt x="911" y="1168"/>
                  <a:pt x="954" y="1270"/>
                  <a:pt x="954" y="1280"/>
                </a:cubicBezTo>
                <a:cubicBezTo>
                  <a:pt x="954" y="1290"/>
                  <a:pt x="954" y="1392"/>
                  <a:pt x="954" y="1392"/>
                </a:cubicBezTo>
                <a:cubicBezTo>
                  <a:pt x="954" y="1392"/>
                  <a:pt x="961" y="1411"/>
                  <a:pt x="974" y="1392"/>
                </a:cubicBezTo>
                <a:lnTo>
                  <a:pt x="977" y="1349"/>
                </a:lnTo>
                <a:cubicBezTo>
                  <a:pt x="977" y="1349"/>
                  <a:pt x="1013" y="1395"/>
                  <a:pt x="1010" y="1431"/>
                </a:cubicBezTo>
                <a:cubicBezTo>
                  <a:pt x="1007" y="1467"/>
                  <a:pt x="1036" y="1438"/>
                  <a:pt x="1049" y="1421"/>
                </a:cubicBezTo>
                <a:cubicBezTo>
                  <a:pt x="1049" y="1421"/>
                  <a:pt x="1040" y="1326"/>
                  <a:pt x="1026" y="1300"/>
                </a:cubicBezTo>
                <a:close/>
                <a:moveTo>
                  <a:pt x="161" y="891"/>
                </a:moveTo>
                <a:lnTo>
                  <a:pt x="161" y="891"/>
                </a:lnTo>
                <a:cubicBezTo>
                  <a:pt x="156" y="877"/>
                  <a:pt x="151" y="857"/>
                  <a:pt x="166" y="847"/>
                </a:cubicBezTo>
                <a:cubicBezTo>
                  <a:pt x="181" y="837"/>
                  <a:pt x="215" y="793"/>
                  <a:pt x="215" y="793"/>
                </a:cubicBezTo>
                <a:lnTo>
                  <a:pt x="225" y="946"/>
                </a:lnTo>
                <a:cubicBezTo>
                  <a:pt x="225" y="946"/>
                  <a:pt x="166" y="906"/>
                  <a:pt x="161" y="891"/>
                </a:cubicBezTo>
                <a:close/>
              </a:path>
            </a:pathLst>
          </a:custGeom>
          <a:solidFill>
            <a:srgbClr val="006A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9750425" y="1384300"/>
            <a:ext cx="800100" cy="1957388"/>
          </a:xfrm>
          <a:custGeom>
            <a:avLst/>
            <a:gdLst>
              <a:gd name="T0" fmla="*/ 436 w 1048"/>
              <a:gd name="T1" fmla="*/ 260 h 2549"/>
              <a:gd name="T2" fmla="*/ 447 w 1048"/>
              <a:gd name="T3" fmla="*/ 188 h 2549"/>
              <a:gd name="T4" fmla="*/ 231 w 1048"/>
              <a:gd name="T5" fmla="*/ 108 h 2549"/>
              <a:gd name="T6" fmla="*/ 197 w 1048"/>
              <a:gd name="T7" fmla="*/ 211 h 2549"/>
              <a:gd name="T8" fmla="*/ 247 w 1048"/>
              <a:gd name="T9" fmla="*/ 302 h 2549"/>
              <a:gd name="T10" fmla="*/ 142 w 1048"/>
              <a:gd name="T11" fmla="*/ 410 h 2549"/>
              <a:gd name="T12" fmla="*/ 36 w 1048"/>
              <a:gd name="T13" fmla="*/ 627 h 2549"/>
              <a:gd name="T14" fmla="*/ 22 w 1048"/>
              <a:gd name="T15" fmla="*/ 815 h 2549"/>
              <a:gd name="T16" fmla="*/ 28 w 1048"/>
              <a:gd name="T17" fmla="*/ 946 h 2549"/>
              <a:gd name="T18" fmla="*/ 117 w 1048"/>
              <a:gd name="T19" fmla="*/ 984 h 2549"/>
              <a:gd name="T20" fmla="*/ 206 w 1048"/>
              <a:gd name="T21" fmla="*/ 1076 h 2549"/>
              <a:gd name="T22" fmla="*/ 139 w 1048"/>
              <a:gd name="T23" fmla="*/ 1392 h 2549"/>
              <a:gd name="T24" fmla="*/ 197 w 1048"/>
              <a:gd name="T25" fmla="*/ 1720 h 2549"/>
              <a:gd name="T26" fmla="*/ 219 w 1048"/>
              <a:gd name="T27" fmla="*/ 2036 h 2549"/>
              <a:gd name="T28" fmla="*/ 317 w 1048"/>
              <a:gd name="T29" fmla="*/ 2344 h 2549"/>
              <a:gd name="T30" fmla="*/ 280 w 1048"/>
              <a:gd name="T31" fmla="*/ 2502 h 2549"/>
              <a:gd name="T32" fmla="*/ 433 w 1048"/>
              <a:gd name="T33" fmla="*/ 2463 h 2549"/>
              <a:gd name="T34" fmla="*/ 436 w 1048"/>
              <a:gd name="T35" fmla="*/ 2330 h 2549"/>
              <a:gd name="T36" fmla="*/ 372 w 1048"/>
              <a:gd name="T37" fmla="*/ 2052 h 2549"/>
              <a:gd name="T38" fmla="*/ 353 w 1048"/>
              <a:gd name="T39" fmla="*/ 1817 h 2549"/>
              <a:gd name="T40" fmla="*/ 391 w 1048"/>
              <a:gd name="T41" fmla="*/ 1620 h 2549"/>
              <a:gd name="T42" fmla="*/ 447 w 1048"/>
              <a:gd name="T43" fmla="*/ 1603 h 2549"/>
              <a:gd name="T44" fmla="*/ 414 w 1048"/>
              <a:gd name="T45" fmla="*/ 1725 h 2549"/>
              <a:gd name="T46" fmla="*/ 480 w 1048"/>
              <a:gd name="T47" fmla="*/ 1855 h 2549"/>
              <a:gd name="T48" fmla="*/ 547 w 1048"/>
              <a:gd name="T49" fmla="*/ 1758 h 2549"/>
              <a:gd name="T50" fmla="*/ 683 w 1048"/>
              <a:gd name="T51" fmla="*/ 1531 h 2549"/>
              <a:gd name="T52" fmla="*/ 683 w 1048"/>
              <a:gd name="T53" fmla="*/ 1256 h 2549"/>
              <a:gd name="T54" fmla="*/ 641 w 1048"/>
              <a:gd name="T55" fmla="*/ 948 h 2549"/>
              <a:gd name="T56" fmla="*/ 663 w 1048"/>
              <a:gd name="T57" fmla="*/ 604 h 2549"/>
              <a:gd name="T58" fmla="*/ 857 w 1048"/>
              <a:gd name="T59" fmla="*/ 832 h 2549"/>
              <a:gd name="T60" fmla="*/ 853 w 1048"/>
              <a:gd name="T61" fmla="*/ 1128 h 2549"/>
              <a:gd name="T62" fmla="*/ 807 w 1048"/>
              <a:gd name="T63" fmla="*/ 1224 h 2549"/>
              <a:gd name="T64" fmla="*/ 853 w 1048"/>
              <a:gd name="T65" fmla="*/ 1209 h 2549"/>
              <a:gd name="T66" fmla="*/ 863 w 1048"/>
              <a:gd name="T67" fmla="*/ 1336 h 2549"/>
              <a:gd name="T68" fmla="*/ 894 w 1048"/>
              <a:gd name="T69" fmla="*/ 1247 h 2549"/>
              <a:gd name="T70" fmla="*/ 932 w 1048"/>
              <a:gd name="T71" fmla="*/ 1346 h 2549"/>
              <a:gd name="T72" fmla="*/ 946 w 1048"/>
              <a:gd name="T73" fmla="*/ 1247 h 2549"/>
              <a:gd name="T74" fmla="*/ 998 w 1048"/>
              <a:gd name="T75" fmla="*/ 1307 h 2549"/>
              <a:gd name="T76" fmla="*/ 973 w 1048"/>
              <a:gd name="T77" fmla="*/ 1201 h 2549"/>
              <a:gd name="T78" fmla="*/ 1038 w 1048"/>
              <a:gd name="T79" fmla="*/ 1222 h 2549"/>
              <a:gd name="T80" fmla="*/ 967 w 1048"/>
              <a:gd name="T81" fmla="*/ 920 h 2549"/>
              <a:gd name="T82" fmla="*/ 722 w 1048"/>
              <a:gd name="T83" fmla="*/ 431 h 2549"/>
              <a:gd name="T84" fmla="*/ 461 w 1048"/>
              <a:gd name="T85" fmla="*/ 319 h 2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48" h="2549">
                <a:moveTo>
                  <a:pt x="434" y="302"/>
                </a:moveTo>
                <a:lnTo>
                  <a:pt x="436" y="260"/>
                </a:lnTo>
                <a:lnTo>
                  <a:pt x="452" y="233"/>
                </a:lnTo>
                <a:cubicBezTo>
                  <a:pt x="452" y="233"/>
                  <a:pt x="461" y="177"/>
                  <a:pt x="447" y="188"/>
                </a:cubicBezTo>
                <a:cubicBezTo>
                  <a:pt x="447" y="188"/>
                  <a:pt x="461" y="80"/>
                  <a:pt x="397" y="66"/>
                </a:cubicBezTo>
                <a:cubicBezTo>
                  <a:pt x="397" y="66"/>
                  <a:pt x="297" y="0"/>
                  <a:pt x="231" y="108"/>
                </a:cubicBezTo>
                <a:cubicBezTo>
                  <a:pt x="231" y="108"/>
                  <a:pt x="222" y="180"/>
                  <a:pt x="222" y="191"/>
                </a:cubicBezTo>
                <a:cubicBezTo>
                  <a:pt x="222" y="202"/>
                  <a:pt x="194" y="186"/>
                  <a:pt x="197" y="211"/>
                </a:cubicBezTo>
                <a:cubicBezTo>
                  <a:pt x="197" y="211"/>
                  <a:pt x="214" y="263"/>
                  <a:pt x="233" y="263"/>
                </a:cubicBezTo>
                <a:cubicBezTo>
                  <a:pt x="233" y="263"/>
                  <a:pt x="250" y="291"/>
                  <a:pt x="247" y="302"/>
                </a:cubicBezTo>
                <a:lnTo>
                  <a:pt x="255" y="335"/>
                </a:lnTo>
                <a:cubicBezTo>
                  <a:pt x="255" y="335"/>
                  <a:pt x="147" y="396"/>
                  <a:pt x="142" y="410"/>
                </a:cubicBezTo>
                <a:cubicBezTo>
                  <a:pt x="136" y="424"/>
                  <a:pt x="0" y="446"/>
                  <a:pt x="11" y="563"/>
                </a:cubicBezTo>
                <a:cubicBezTo>
                  <a:pt x="11" y="563"/>
                  <a:pt x="14" y="610"/>
                  <a:pt x="36" y="627"/>
                </a:cubicBezTo>
                <a:cubicBezTo>
                  <a:pt x="36" y="627"/>
                  <a:pt x="45" y="682"/>
                  <a:pt x="28" y="696"/>
                </a:cubicBezTo>
                <a:cubicBezTo>
                  <a:pt x="11" y="710"/>
                  <a:pt x="6" y="774"/>
                  <a:pt x="22" y="815"/>
                </a:cubicBezTo>
                <a:lnTo>
                  <a:pt x="17" y="890"/>
                </a:lnTo>
                <a:cubicBezTo>
                  <a:pt x="17" y="890"/>
                  <a:pt x="0" y="929"/>
                  <a:pt x="28" y="946"/>
                </a:cubicBezTo>
                <a:cubicBezTo>
                  <a:pt x="56" y="962"/>
                  <a:pt x="61" y="1001"/>
                  <a:pt x="61" y="1001"/>
                </a:cubicBezTo>
                <a:cubicBezTo>
                  <a:pt x="61" y="1001"/>
                  <a:pt x="92" y="1018"/>
                  <a:pt x="117" y="984"/>
                </a:cubicBezTo>
                <a:cubicBezTo>
                  <a:pt x="117" y="984"/>
                  <a:pt x="186" y="943"/>
                  <a:pt x="189" y="915"/>
                </a:cubicBezTo>
                <a:cubicBezTo>
                  <a:pt x="189" y="915"/>
                  <a:pt x="214" y="1045"/>
                  <a:pt x="206" y="1076"/>
                </a:cubicBezTo>
                <a:cubicBezTo>
                  <a:pt x="197" y="1106"/>
                  <a:pt x="192" y="1137"/>
                  <a:pt x="186" y="1154"/>
                </a:cubicBezTo>
                <a:cubicBezTo>
                  <a:pt x="181" y="1170"/>
                  <a:pt x="136" y="1353"/>
                  <a:pt x="139" y="1392"/>
                </a:cubicBezTo>
                <a:cubicBezTo>
                  <a:pt x="142" y="1431"/>
                  <a:pt x="133" y="1595"/>
                  <a:pt x="170" y="1661"/>
                </a:cubicBezTo>
                <a:cubicBezTo>
                  <a:pt x="170" y="1661"/>
                  <a:pt x="197" y="1711"/>
                  <a:pt x="197" y="1720"/>
                </a:cubicBezTo>
                <a:cubicBezTo>
                  <a:pt x="197" y="1728"/>
                  <a:pt x="208" y="1844"/>
                  <a:pt x="206" y="1872"/>
                </a:cubicBezTo>
                <a:cubicBezTo>
                  <a:pt x="203" y="1900"/>
                  <a:pt x="203" y="2003"/>
                  <a:pt x="219" y="2036"/>
                </a:cubicBezTo>
                <a:cubicBezTo>
                  <a:pt x="236" y="2069"/>
                  <a:pt x="311" y="2263"/>
                  <a:pt x="314" y="2274"/>
                </a:cubicBezTo>
                <a:cubicBezTo>
                  <a:pt x="317" y="2285"/>
                  <a:pt x="319" y="2324"/>
                  <a:pt x="317" y="2344"/>
                </a:cubicBezTo>
                <a:cubicBezTo>
                  <a:pt x="314" y="2363"/>
                  <a:pt x="314" y="2402"/>
                  <a:pt x="308" y="2416"/>
                </a:cubicBezTo>
                <a:cubicBezTo>
                  <a:pt x="303" y="2430"/>
                  <a:pt x="242" y="2474"/>
                  <a:pt x="280" y="2502"/>
                </a:cubicBezTo>
                <a:cubicBezTo>
                  <a:pt x="280" y="2502"/>
                  <a:pt x="353" y="2549"/>
                  <a:pt x="422" y="2496"/>
                </a:cubicBezTo>
                <a:cubicBezTo>
                  <a:pt x="422" y="2496"/>
                  <a:pt x="439" y="2491"/>
                  <a:pt x="433" y="2463"/>
                </a:cubicBezTo>
                <a:cubicBezTo>
                  <a:pt x="427" y="2435"/>
                  <a:pt x="422" y="2405"/>
                  <a:pt x="439" y="2402"/>
                </a:cubicBezTo>
                <a:cubicBezTo>
                  <a:pt x="455" y="2399"/>
                  <a:pt x="447" y="2341"/>
                  <a:pt x="436" y="2330"/>
                </a:cubicBezTo>
                <a:cubicBezTo>
                  <a:pt x="425" y="2319"/>
                  <a:pt x="386" y="2263"/>
                  <a:pt x="386" y="2224"/>
                </a:cubicBezTo>
                <a:cubicBezTo>
                  <a:pt x="386" y="2186"/>
                  <a:pt x="372" y="2052"/>
                  <a:pt x="372" y="2052"/>
                </a:cubicBezTo>
                <a:cubicBezTo>
                  <a:pt x="372" y="2052"/>
                  <a:pt x="358" y="1947"/>
                  <a:pt x="355" y="1930"/>
                </a:cubicBezTo>
                <a:cubicBezTo>
                  <a:pt x="353" y="1914"/>
                  <a:pt x="353" y="1817"/>
                  <a:pt x="353" y="1817"/>
                </a:cubicBezTo>
                <a:cubicBezTo>
                  <a:pt x="353" y="1817"/>
                  <a:pt x="375" y="1725"/>
                  <a:pt x="375" y="1714"/>
                </a:cubicBezTo>
                <a:cubicBezTo>
                  <a:pt x="375" y="1703"/>
                  <a:pt x="391" y="1620"/>
                  <a:pt x="391" y="1620"/>
                </a:cubicBezTo>
                <a:lnTo>
                  <a:pt x="433" y="1492"/>
                </a:lnTo>
                <a:cubicBezTo>
                  <a:pt x="433" y="1492"/>
                  <a:pt x="439" y="1578"/>
                  <a:pt x="447" y="1603"/>
                </a:cubicBezTo>
                <a:cubicBezTo>
                  <a:pt x="455" y="1628"/>
                  <a:pt x="436" y="1639"/>
                  <a:pt x="430" y="1659"/>
                </a:cubicBezTo>
                <a:cubicBezTo>
                  <a:pt x="425" y="1678"/>
                  <a:pt x="414" y="1725"/>
                  <a:pt x="414" y="1725"/>
                </a:cubicBezTo>
                <a:cubicBezTo>
                  <a:pt x="414" y="1725"/>
                  <a:pt x="333" y="1825"/>
                  <a:pt x="400" y="1878"/>
                </a:cubicBezTo>
                <a:cubicBezTo>
                  <a:pt x="400" y="1878"/>
                  <a:pt x="452" y="1911"/>
                  <a:pt x="480" y="1855"/>
                </a:cubicBezTo>
                <a:cubicBezTo>
                  <a:pt x="480" y="1855"/>
                  <a:pt x="516" y="1794"/>
                  <a:pt x="525" y="1789"/>
                </a:cubicBezTo>
                <a:cubicBezTo>
                  <a:pt x="533" y="1783"/>
                  <a:pt x="547" y="1758"/>
                  <a:pt x="547" y="1758"/>
                </a:cubicBezTo>
                <a:cubicBezTo>
                  <a:pt x="547" y="1758"/>
                  <a:pt x="641" y="1739"/>
                  <a:pt x="652" y="1667"/>
                </a:cubicBezTo>
                <a:cubicBezTo>
                  <a:pt x="652" y="1667"/>
                  <a:pt x="680" y="1539"/>
                  <a:pt x="683" y="1531"/>
                </a:cubicBezTo>
                <a:cubicBezTo>
                  <a:pt x="685" y="1523"/>
                  <a:pt x="708" y="1523"/>
                  <a:pt x="699" y="1434"/>
                </a:cubicBezTo>
                <a:cubicBezTo>
                  <a:pt x="691" y="1345"/>
                  <a:pt x="683" y="1256"/>
                  <a:pt x="683" y="1256"/>
                </a:cubicBezTo>
                <a:cubicBezTo>
                  <a:pt x="683" y="1256"/>
                  <a:pt x="683" y="1073"/>
                  <a:pt x="649" y="1048"/>
                </a:cubicBezTo>
                <a:cubicBezTo>
                  <a:pt x="616" y="1023"/>
                  <a:pt x="641" y="948"/>
                  <a:pt x="641" y="948"/>
                </a:cubicBezTo>
                <a:cubicBezTo>
                  <a:pt x="641" y="948"/>
                  <a:pt x="658" y="801"/>
                  <a:pt x="660" y="785"/>
                </a:cubicBezTo>
                <a:cubicBezTo>
                  <a:pt x="663" y="768"/>
                  <a:pt x="663" y="604"/>
                  <a:pt x="663" y="604"/>
                </a:cubicBezTo>
                <a:cubicBezTo>
                  <a:pt x="663" y="604"/>
                  <a:pt x="791" y="718"/>
                  <a:pt x="827" y="718"/>
                </a:cubicBezTo>
                <a:cubicBezTo>
                  <a:pt x="827" y="718"/>
                  <a:pt x="849" y="818"/>
                  <a:pt x="857" y="832"/>
                </a:cubicBezTo>
                <a:cubicBezTo>
                  <a:pt x="866" y="846"/>
                  <a:pt x="896" y="1004"/>
                  <a:pt x="885" y="1068"/>
                </a:cubicBezTo>
                <a:cubicBezTo>
                  <a:pt x="885" y="1068"/>
                  <a:pt x="855" y="1122"/>
                  <a:pt x="853" y="1128"/>
                </a:cubicBezTo>
                <a:cubicBezTo>
                  <a:pt x="851" y="1134"/>
                  <a:pt x="826" y="1180"/>
                  <a:pt x="823" y="1186"/>
                </a:cubicBezTo>
                <a:cubicBezTo>
                  <a:pt x="821" y="1193"/>
                  <a:pt x="807" y="1224"/>
                  <a:pt x="807" y="1224"/>
                </a:cubicBezTo>
                <a:cubicBezTo>
                  <a:pt x="807" y="1224"/>
                  <a:pt x="786" y="1265"/>
                  <a:pt x="815" y="1255"/>
                </a:cubicBezTo>
                <a:lnTo>
                  <a:pt x="853" y="1209"/>
                </a:lnTo>
                <a:lnTo>
                  <a:pt x="869" y="1209"/>
                </a:lnTo>
                <a:lnTo>
                  <a:pt x="863" y="1336"/>
                </a:lnTo>
                <a:cubicBezTo>
                  <a:pt x="863" y="1336"/>
                  <a:pt x="865" y="1359"/>
                  <a:pt x="884" y="1344"/>
                </a:cubicBezTo>
                <a:lnTo>
                  <a:pt x="894" y="1247"/>
                </a:lnTo>
                <a:cubicBezTo>
                  <a:pt x="894" y="1247"/>
                  <a:pt x="915" y="1238"/>
                  <a:pt x="915" y="1257"/>
                </a:cubicBezTo>
                <a:lnTo>
                  <a:pt x="932" y="1346"/>
                </a:lnTo>
                <a:cubicBezTo>
                  <a:pt x="932" y="1346"/>
                  <a:pt x="936" y="1365"/>
                  <a:pt x="952" y="1344"/>
                </a:cubicBezTo>
                <a:lnTo>
                  <a:pt x="946" y="1247"/>
                </a:lnTo>
                <a:lnTo>
                  <a:pt x="977" y="1319"/>
                </a:lnTo>
                <a:cubicBezTo>
                  <a:pt x="977" y="1319"/>
                  <a:pt x="998" y="1332"/>
                  <a:pt x="998" y="1307"/>
                </a:cubicBezTo>
                <a:lnTo>
                  <a:pt x="967" y="1234"/>
                </a:lnTo>
                <a:cubicBezTo>
                  <a:pt x="967" y="1234"/>
                  <a:pt x="963" y="1199"/>
                  <a:pt x="973" y="1201"/>
                </a:cubicBezTo>
                <a:lnTo>
                  <a:pt x="1023" y="1234"/>
                </a:lnTo>
                <a:cubicBezTo>
                  <a:pt x="1023" y="1234"/>
                  <a:pt x="1048" y="1249"/>
                  <a:pt x="1038" y="1222"/>
                </a:cubicBezTo>
                <a:cubicBezTo>
                  <a:pt x="1038" y="1222"/>
                  <a:pt x="973" y="1168"/>
                  <a:pt x="969" y="1145"/>
                </a:cubicBezTo>
                <a:cubicBezTo>
                  <a:pt x="965" y="1122"/>
                  <a:pt x="959" y="928"/>
                  <a:pt x="967" y="920"/>
                </a:cubicBezTo>
                <a:cubicBezTo>
                  <a:pt x="975" y="912"/>
                  <a:pt x="973" y="641"/>
                  <a:pt x="927" y="629"/>
                </a:cubicBezTo>
                <a:cubicBezTo>
                  <a:pt x="882" y="616"/>
                  <a:pt x="751" y="444"/>
                  <a:pt x="722" y="431"/>
                </a:cubicBezTo>
                <a:cubicBezTo>
                  <a:pt x="722" y="431"/>
                  <a:pt x="676" y="337"/>
                  <a:pt x="609" y="354"/>
                </a:cubicBezTo>
                <a:cubicBezTo>
                  <a:pt x="609" y="354"/>
                  <a:pt x="501" y="308"/>
                  <a:pt x="461" y="319"/>
                </a:cubicBezTo>
                <a:lnTo>
                  <a:pt x="434" y="302"/>
                </a:lnTo>
                <a:close/>
              </a:path>
            </a:pathLst>
          </a:custGeom>
          <a:solidFill>
            <a:srgbClr val="006A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8699500" y="1073150"/>
            <a:ext cx="950913" cy="2582863"/>
          </a:xfrm>
          <a:custGeom>
            <a:avLst/>
            <a:gdLst>
              <a:gd name="T0" fmla="*/ 733 w 1244"/>
              <a:gd name="T1" fmla="*/ 15 h 3364"/>
              <a:gd name="T2" fmla="*/ 558 w 1244"/>
              <a:gd name="T3" fmla="*/ 236 h 3364"/>
              <a:gd name="T4" fmla="*/ 600 w 1244"/>
              <a:gd name="T5" fmla="*/ 300 h 3364"/>
              <a:gd name="T6" fmla="*/ 454 w 1244"/>
              <a:gd name="T7" fmla="*/ 440 h 3364"/>
              <a:gd name="T8" fmla="*/ 240 w 1244"/>
              <a:gd name="T9" fmla="*/ 615 h 3364"/>
              <a:gd name="T10" fmla="*/ 110 w 1244"/>
              <a:gd name="T11" fmla="*/ 913 h 3364"/>
              <a:gd name="T12" fmla="*/ 79 w 1244"/>
              <a:gd name="T13" fmla="*/ 1296 h 3364"/>
              <a:gd name="T14" fmla="*/ 60 w 1244"/>
              <a:gd name="T15" fmla="*/ 1379 h 3364"/>
              <a:gd name="T16" fmla="*/ 22 w 1244"/>
              <a:gd name="T17" fmla="*/ 1575 h 3364"/>
              <a:gd name="T18" fmla="*/ 131 w 1244"/>
              <a:gd name="T19" fmla="*/ 1606 h 3364"/>
              <a:gd name="T20" fmla="*/ 153 w 1244"/>
              <a:gd name="T21" fmla="*/ 1532 h 3364"/>
              <a:gd name="T22" fmla="*/ 162 w 1244"/>
              <a:gd name="T23" fmla="*/ 1429 h 3364"/>
              <a:gd name="T24" fmla="*/ 155 w 1244"/>
              <a:gd name="T25" fmla="*/ 1303 h 3364"/>
              <a:gd name="T26" fmla="*/ 269 w 1244"/>
              <a:gd name="T27" fmla="*/ 982 h 3364"/>
              <a:gd name="T28" fmla="*/ 374 w 1244"/>
              <a:gd name="T29" fmla="*/ 724 h 3364"/>
              <a:gd name="T30" fmla="*/ 374 w 1244"/>
              <a:gd name="T31" fmla="*/ 896 h 3364"/>
              <a:gd name="T32" fmla="*/ 317 w 1244"/>
              <a:gd name="T33" fmla="*/ 1158 h 3364"/>
              <a:gd name="T34" fmla="*/ 336 w 1244"/>
              <a:gd name="T35" fmla="*/ 1475 h 3364"/>
              <a:gd name="T36" fmla="*/ 408 w 1244"/>
              <a:gd name="T37" fmla="*/ 1796 h 3364"/>
              <a:gd name="T38" fmla="*/ 450 w 1244"/>
              <a:gd name="T39" fmla="*/ 2001 h 3364"/>
              <a:gd name="T40" fmla="*/ 539 w 1244"/>
              <a:gd name="T41" fmla="*/ 2268 h 3364"/>
              <a:gd name="T42" fmla="*/ 510 w 1244"/>
              <a:gd name="T43" fmla="*/ 2428 h 3364"/>
              <a:gd name="T44" fmla="*/ 560 w 1244"/>
              <a:gd name="T45" fmla="*/ 2735 h 3364"/>
              <a:gd name="T46" fmla="*/ 667 w 1244"/>
              <a:gd name="T47" fmla="*/ 2432 h 3364"/>
              <a:gd name="T48" fmla="*/ 639 w 1244"/>
              <a:gd name="T49" fmla="*/ 2204 h 3364"/>
              <a:gd name="T50" fmla="*/ 662 w 1244"/>
              <a:gd name="T51" fmla="*/ 1927 h 3364"/>
              <a:gd name="T52" fmla="*/ 729 w 1244"/>
              <a:gd name="T53" fmla="*/ 2068 h 3364"/>
              <a:gd name="T54" fmla="*/ 782 w 1244"/>
              <a:gd name="T55" fmla="*/ 2635 h 3364"/>
              <a:gd name="T56" fmla="*/ 717 w 1244"/>
              <a:gd name="T57" fmla="*/ 2980 h 3364"/>
              <a:gd name="T58" fmla="*/ 741 w 1244"/>
              <a:gd name="T59" fmla="*/ 3209 h 3364"/>
              <a:gd name="T60" fmla="*/ 924 w 1244"/>
              <a:gd name="T61" fmla="*/ 3337 h 3364"/>
              <a:gd name="T62" fmla="*/ 884 w 1244"/>
              <a:gd name="T63" fmla="*/ 3023 h 3364"/>
              <a:gd name="T64" fmla="*/ 974 w 1244"/>
              <a:gd name="T65" fmla="*/ 2373 h 3364"/>
              <a:gd name="T66" fmla="*/ 977 w 1244"/>
              <a:gd name="T67" fmla="*/ 1927 h 3364"/>
              <a:gd name="T68" fmla="*/ 1017 w 1244"/>
              <a:gd name="T69" fmla="*/ 1696 h 3364"/>
              <a:gd name="T70" fmla="*/ 998 w 1244"/>
              <a:gd name="T71" fmla="*/ 1468 h 3364"/>
              <a:gd name="T72" fmla="*/ 974 w 1244"/>
              <a:gd name="T73" fmla="*/ 1265 h 3364"/>
              <a:gd name="T74" fmla="*/ 1017 w 1244"/>
              <a:gd name="T75" fmla="*/ 1010 h 3364"/>
              <a:gd name="T76" fmla="*/ 1227 w 1244"/>
              <a:gd name="T77" fmla="*/ 1006 h 3364"/>
              <a:gd name="T78" fmla="*/ 1194 w 1244"/>
              <a:gd name="T79" fmla="*/ 851 h 3364"/>
              <a:gd name="T80" fmla="*/ 1182 w 1244"/>
              <a:gd name="T81" fmla="*/ 617 h 3364"/>
              <a:gd name="T82" fmla="*/ 1039 w 1244"/>
              <a:gd name="T83" fmla="*/ 472 h 3364"/>
              <a:gd name="T84" fmla="*/ 974 w 1244"/>
              <a:gd name="T85" fmla="*/ 417 h 3364"/>
              <a:gd name="T86" fmla="*/ 917 w 1244"/>
              <a:gd name="T87" fmla="*/ 443 h 3364"/>
              <a:gd name="T88" fmla="*/ 846 w 1244"/>
              <a:gd name="T89" fmla="*/ 334 h 3364"/>
              <a:gd name="T90" fmla="*/ 889 w 1244"/>
              <a:gd name="T91" fmla="*/ 265 h 3364"/>
              <a:gd name="T92" fmla="*/ 879 w 1244"/>
              <a:gd name="T93" fmla="*/ 190 h 3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44" h="3364">
                <a:moveTo>
                  <a:pt x="879" y="190"/>
                </a:moveTo>
                <a:cubicBezTo>
                  <a:pt x="879" y="190"/>
                  <a:pt x="883" y="4"/>
                  <a:pt x="733" y="15"/>
                </a:cubicBezTo>
                <a:cubicBezTo>
                  <a:pt x="733" y="15"/>
                  <a:pt x="575" y="0"/>
                  <a:pt x="583" y="179"/>
                </a:cubicBezTo>
                <a:cubicBezTo>
                  <a:pt x="583" y="179"/>
                  <a:pt x="540" y="208"/>
                  <a:pt x="558" y="236"/>
                </a:cubicBezTo>
                <a:lnTo>
                  <a:pt x="579" y="265"/>
                </a:lnTo>
                <a:cubicBezTo>
                  <a:pt x="579" y="265"/>
                  <a:pt x="597" y="290"/>
                  <a:pt x="600" y="300"/>
                </a:cubicBezTo>
                <a:cubicBezTo>
                  <a:pt x="604" y="311"/>
                  <a:pt x="600" y="390"/>
                  <a:pt x="600" y="390"/>
                </a:cubicBezTo>
                <a:cubicBezTo>
                  <a:pt x="600" y="390"/>
                  <a:pt x="465" y="433"/>
                  <a:pt x="454" y="440"/>
                </a:cubicBezTo>
                <a:cubicBezTo>
                  <a:pt x="443" y="447"/>
                  <a:pt x="315" y="404"/>
                  <a:pt x="286" y="508"/>
                </a:cubicBezTo>
                <a:lnTo>
                  <a:pt x="240" y="615"/>
                </a:lnTo>
                <a:cubicBezTo>
                  <a:pt x="240" y="615"/>
                  <a:pt x="176" y="720"/>
                  <a:pt x="176" y="753"/>
                </a:cubicBezTo>
                <a:cubicBezTo>
                  <a:pt x="176" y="786"/>
                  <a:pt x="98" y="870"/>
                  <a:pt x="110" y="913"/>
                </a:cubicBezTo>
                <a:cubicBezTo>
                  <a:pt x="122" y="955"/>
                  <a:pt x="91" y="1086"/>
                  <a:pt x="91" y="1094"/>
                </a:cubicBezTo>
                <a:cubicBezTo>
                  <a:pt x="91" y="1101"/>
                  <a:pt x="79" y="1296"/>
                  <a:pt x="79" y="1296"/>
                </a:cubicBezTo>
                <a:cubicBezTo>
                  <a:pt x="79" y="1296"/>
                  <a:pt x="57" y="1325"/>
                  <a:pt x="60" y="1346"/>
                </a:cubicBezTo>
                <a:lnTo>
                  <a:pt x="60" y="1379"/>
                </a:lnTo>
                <a:cubicBezTo>
                  <a:pt x="60" y="1379"/>
                  <a:pt x="43" y="1458"/>
                  <a:pt x="48" y="1484"/>
                </a:cubicBezTo>
                <a:cubicBezTo>
                  <a:pt x="53" y="1510"/>
                  <a:pt x="0" y="1561"/>
                  <a:pt x="22" y="1575"/>
                </a:cubicBezTo>
                <a:cubicBezTo>
                  <a:pt x="43" y="1589"/>
                  <a:pt x="55" y="1608"/>
                  <a:pt x="79" y="1611"/>
                </a:cubicBezTo>
                <a:cubicBezTo>
                  <a:pt x="103" y="1613"/>
                  <a:pt x="122" y="1637"/>
                  <a:pt x="131" y="1606"/>
                </a:cubicBezTo>
                <a:cubicBezTo>
                  <a:pt x="141" y="1575"/>
                  <a:pt x="138" y="1561"/>
                  <a:pt x="148" y="1558"/>
                </a:cubicBezTo>
                <a:cubicBezTo>
                  <a:pt x="157" y="1556"/>
                  <a:pt x="153" y="1532"/>
                  <a:pt x="153" y="1532"/>
                </a:cubicBezTo>
                <a:lnTo>
                  <a:pt x="136" y="1501"/>
                </a:lnTo>
                <a:lnTo>
                  <a:pt x="162" y="1429"/>
                </a:lnTo>
                <a:cubicBezTo>
                  <a:pt x="162" y="1429"/>
                  <a:pt x="157" y="1360"/>
                  <a:pt x="157" y="1349"/>
                </a:cubicBezTo>
                <a:cubicBezTo>
                  <a:pt x="157" y="1337"/>
                  <a:pt x="167" y="1325"/>
                  <a:pt x="155" y="1303"/>
                </a:cubicBezTo>
                <a:cubicBezTo>
                  <a:pt x="155" y="1303"/>
                  <a:pt x="150" y="1239"/>
                  <a:pt x="165" y="1225"/>
                </a:cubicBezTo>
                <a:cubicBezTo>
                  <a:pt x="179" y="1210"/>
                  <a:pt x="255" y="1022"/>
                  <a:pt x="269" y="982"/>
                </a:cubicBezTo>
                <a:cubicBezTo>
                  <a:pt x="284" y="941"/>
                  <a:pt x="293" y="863"/>
                  <a:pt x="291" y="848"/>
                </a:cubicBezTo>
                <a:cubicBezTo>
                  <a:pt x="288" y="834"/>
                  <a:pt x="362" y="734"/>
                  <a:pt x="374" y="724"/>
                </a:cubicBezTo>
                <a:cubicBezTo>
                  <a:pt x="386" y="715"/>
                  <a:pt x="388" y="741"/>
                  <a:pt x="388" y="760"/>
                </a:cubicBezTo>
                <a:cubicBezTo>
                  <a:pt x="388" y="779"/>
                  <a:pt x="384" y="846"/>
                  <a:pt x="374" y="896"/>
                </a:cubicBezTo>
                <a:cubicBezTo>
                  <a:pt x="365" y="946"/>
                  <a:pt x="350" y="1010"/>
                  <a:pt x="350" y="1025"/>
                </a:cubicBezTo>
                <a:cubicBezTo>
                  <a:pt x="350" y="1039"/>
                  <a:pt x="324" y="1113"/>
                  <a:pt x="317" y="1158"/>
                </a:cubicBezTo>
                <a:cubicBezTo>
                  <a:pt x="310" y="1203"/>
                  <a:pt x="284" y="1329"/>
                  <a:pt x="315" y="1356"/>
                </a:cubicBezTo>
                <a:cubicBezTo>
                  <a:pt x="346" y="1382"/>
                  <a:pt x="286" y="1441"/>
                  <a:pt x="336" y="1475"/>
                </a:cubicBezTo>
                <a:cubicBezTo>
                  <a:pt x="386" y="1508"/>
                  <a:pt x="372" y="1549"/>
                  <a:pt x="374" y="1580"/>
                </a:cubicBezTo>
                <a:cubicBezTo>
                  <a:pt x="377" y="1611"/>
                  <a:pt x="386" y="1770"/>
                  <a:pt x="408" y="1796"/>
                </a:cubicBezTo>
                <a:cubicBezTo>
                  <a:pt x="429" y="1823"/>
                  <a:pt x="427" y="1853"/>
                  <a:pt x="429" y="1870"/>
                </a:cubicBezTo>
                <a:cubicBezTo>
                  <a:pt x="431" y="1887"/>
                  <a:pt x="436" y="1984"/>
                  <a:pt x="450" y="2001"/>
                </a:cubicBezTo>
                <a:cubicBezTo>
                  <a:pt x="465" y="2018"/>
                  <a:pt x="493" y="2146"/>
                  <a:pt x="517" y="2182"/>
                </a:cubicBezTo>
                <a:cubicBezTo>
                  <a:pt x="517" y="2182"/>
                  <a:pt x="543" y="2249"/>
                  <a:pt x="539" y="2268"/>
                </a:cubicBezTo>
                <a:cubicBezTo>
                  <a:pt x="534" y="2287"/>
                  <a:pt x="546" y="2318"/>
                  <a:pt x="543" y="2325"/>
                </a:cubicBezTo>
                <a:cubicBezTo>
                  <a:pt x="541" y="2332"/>
                  <a:pt x="515" y="2408"/>
                  <a:pt x="510" y="2428"/>
                </a:cubicBezTo>
                <a:cubicBezTo>
                  <a:pt x="505" y="2447"/>
                  <a:pt x="462" y="2528"/>
                  <a:pt x="477" y="2575"/>
                </a:cubicBezTo>
                <a:cubicBezTo>
                  <a:pt x="491" y="2623"/>
                  <a:pt x="469" y="2732"/>
                  <a:pt x="560" y="2735"/>
                </a:cubicBezTo>
                <a:cubicBezTo>
                  <a:pt x="560" y="2735"/>
                  <a:pt x="662" y="2725"/>
                  <a:pt x="648" y="2592"/>
                </a:cubicBezTo>
                <a:cubicBezTo>
                  <a:pt x="634" y="2459"/>
                  <a:pt x="667" y="2432"/>
                  <a:pt x="667" y="2432"/>
                </a:cubicBezTo>
                <a:cubicBezTo>
                  <a:pt x="667" y="2432"/>
                  <a:pt x="703" y="2292"/>
                  <a:pt x="696" y="2275"/>
                </a:cubicBezTo>
                <a:cubicBezTo>
                  <a:pt x="689" y="2258"/>
                  <a:pt x="639" y="2204"/>
                  <a:pt x="639" y="2204"/>
                </a:cubicBezTo>
                <a:cubicBezTo>
                  <a:pt x="639" y="2204"/>
                  <a:pt x="643" y="2075"/>
                  <a:pt x="648" y="2068"/>
                </a:cubicBezTo>
                <a:cubicBezTo>
                  <a:pt x="653" y="2061"/>
                  <a:pt x="672" y="1942"/>
                  <a:pt x="662" y="1927"/>
                </a:cubicBezTo>
                <a:cubicBezTo>
                  <a:pt x="653" y="1913"/>
                  <a:pt x="677" y="1882"/>
                  <a:pt x="677" y="1882"/>
                </a:cubicBezTo>
                <a:cubicBezTo>
                  <a:pt x="677" y="1882"/>
                  <a:pt x="715" y="2037"/>
                  <a:pt x="729" y="2068"/>
                </a:cubicBezTo>
                <a:cubicBezTo>
                  <a:pt x="743" y="2099"/>
                  <a:pt x="751" y="2337"/>
                  <a:pt x="784" y="2397"/>
                </a:cubicBezTo>
                <a:cubicBezTo>
                  <a:pt x="784" y="2397"/>
                  <a:pt x="767" y="2590"/>
                  <a:pt x="782" y="2635"/>
                </a:cubicBezTo>
                <a:cubicBezTo>
                  <a:pt x="782" y="2635"/>
                  <a:pt x="815" y="2856"/>
                  <a:pt x="789" y="2887"/>
                </a:cubicBezTo>
                <a:cubicBezTo>
                  <a:pt x="789" y="2887"/>
                  <a:pt x="701" y="2904"/>
                  <a:pt x="717" y="2980"/>
                </a:cubicBezTo>
                <a:cubicBezTo>
                  <a:pt x="717" y="2980"/>
                  <a:pt x="736" y="3052"/>
                  <a:pt x="746" y="3064"/>
                </a:cubicBezTo>
                <a:cubicBezTo>
                  <a:pt x="755" y="3075"/>
                  <a:pt x="741" y="3187"/>
                  <a:pt x="741" y="3209"/>
                </a:cubicBezTo>
                <a:cubicBezTo>
                  <a:pt x="741" y="3230"/>
                  <a:pt x="746" y="3335"/>
                  <a:pt x="841" y="3354"/>
                </a:cubicBezTo>
                <a:cubicBezTo>
                  <a:pt x="841" y="3354"/>
                  <a:pt x="910" y="3364"/>
                  <a:pt x="924" y="3337"/>
                </a:cubicBezTo>
                <a:cubicBezTo>
                  <a:pt x="924" y="3337"/>
                  <a:pt x="979" y="3316"/>
                  <a:pt x="922" y="3221"/>
                </a:cubicBezTo>
                <a:cubicBezTo>
                  <a:pt x="922" y="3221"/>
                  <a:pt x="884" y="3042"/>
                  <a:pt x="884" y="3023"/>
                </a:cubicBezTo>
                <a:cubicBezTo>
                  <a:pt x="884" y="3004"/>
                  <a:pt x="979" y="2594"/>
                  <a:pt x="982" y="2575"/>
                </a:cubicBezTo>
                <a:cubicBezTo>
                  <a:pt x="984" y="2556"/>
                  <a:pt x="989" y="2401"/>
                  <a:pt x="974" y="2373"/>
                </a:cubicBezTo>
                <a:cubicBezTo>
                  <a:pt x="960" y="2344"/>
                  <a:pt x="970" y="2194"/>
                  <a:pt x="970" y="2194"/>
                </a:cubicBezTo>
                <a:lnTo>
                  <a:pt x="977" y="1927"/>
                </a:lnTo>
                <a:cubicBezTo>
                  <a:pt x="977" y="1927"/>
                  <a:pt x="1001" y="1901"/>
                  <a:pt x="1015" y="1870"/>
                </a:cubicBezTo>
                <a:cubicBezTo>
                  <a:pt x="1029" y="1839"/>
                  <a:pt x="1024" y="1732"/>
                  <a:pt x="1017" y="1696"/>
                </a:cubicBezTo>
                <a:cubicBezTo>
                  <a:pt x="1010" y="1661"/>
                  <a:pt x="986" y="1556"/>
                  <a:pt x="986" y="1544"/>
                </a:cubicBezTo>
                <a:cubicBezTo>
                  <a:pt x="986" y="1532"/>
                  <a:pt x="1001" y="1480"/>
                  <a:pt x="998" y="1468"/>
                </a:cubicBezTo>
                <a:cubicBezTo>
                  <a:pt x="996" y="1456"/>
                  <a:pt x="1015" y="1391"/>
                  <a:pt x="1017" y="1384"/>
                </a:cubicBezTo>
                <a:cubicBezTo>
                  <a:pt x="1020" y="1377"/>
                  <a:pt x="986" y="1279"/>
                  <a:pt x="974" y="1265"/>
                </a:cubicBezTo>
                <a:cubicBezTo>
                  <a:pt x="963" y="1251"/>
                  <a:pt x="979" y="1172"/>
                  <a:pt x="977" y="1160"/>
                </a:cubicBezTo>
                <a:cubicBezTo>
                  <a:pt x="974" y="1148"/>
                  <a:pt x="1017" y="1010"/>
                  <a:pt x="1017" y="1010"/>
                </a:cubicBezTo>
                <a:cubicBezTo>
                  <a:pt x="1017" y="1010"/>
                  <a:pt x="1079" y="1156"/>
                  <a:pt x="1108" y="1163"/>
                </a:cubicBezTo>
                <a:cubicBezTo>
                  <a:pt x="1136" y="1170"/>
                  <a:pt x="1244" y="1172"/>
                  <a:pt x="1227" y="1006"/>
                </a:cubicBezTo>
                <a:cubicBezTo>
                  <a:pt x="1227" y="1006"/>
                  <a:pt x="1215" y="948"/>
                  <a:pt x="1206" y="934"/>
                </a:cubicBezTo>
                <a:cubicBezTo>
                  <a:pt x="1196" y="920"/>
                  <a:pt x="1189" y="865"/>
                  <a:pt x="1194" y="851"/>
                </a:cubicBezTo>
                <a:cubicBezTo>
                  <a:pt x="1198" y="836"/>
                  <a:pt x="1189" y="784"/>
                  <a:pt x="1186" y="770"/>
                </a:cubicBezTo>
                <a:cubicBezTo>
                  <a:pt x="1184" y="755"/>
                  <a:pt x="1182" y="617"/>
                  <a:pt x="1182" y="617"/>
                </a:cubicBezTo>
                <a:cubicBezTo>
                  <a:pt x="1182" y="617"/>
                  <a:pt x="1155" y="467"/>
                  <a:pt x="1094" y="472"/>
                </a:cubicBezTo>
                <a:lnTo>
                  <a:pt x="1039" y="472"/>
                </a:lnTo>
                <a:lnTo>
                  <a:pt x="1003" y="410"/>
                </a:lnTo>
                <a:cubicBezTo>
                  <a:pt x="1003" y="410"/>
                  <a:pt x="982" y="389"/>
                  <a:pt x="974" y="417"/>
                </a:cubicBezTo>
                <a:cubicBezTo>
                  <a:pt x="974" y="417"/>
                  <a:pt x="955" y="434"/>
                  <a:pt x="955" y="441"/>
                </a:cubicBezTo>
                <a:cubicBezTo>
                  <a:pt x="955" y="448"/>
                  <a:pt x="929" y="448"/>
                  <a:pt x="917" y="443"/>
                </a:cubicBezTo>
                <a:cubicBezTo>
                  <a:pt x="905" y="439"/>
                  <a:pt x="851" y="415"/>
                  <a:pt x="851" y="415"/>
                </a:cubicBezTo>
                <a:cubicBezTo>
                  <a:pt x="851" y="415"/>
                  <a:pt x="836" y="353"/>
                  <a:pt x="846" y="334"/>
                </a:cubicBezTo>
                <a:cubicBezTo>
                  <a:pt x="855" y="315"/>
                  <a:pt x="851" y="305"/>
                  <a:pt x="851" y="305"/>
                </a:cubicBezTo>
                <a:cubicBezTo>
                  <a:pt x="851" y="305"/>
                  <a:pt x="889" y="277"/>
                  <a:pt x="889" y="265"/>
                </a:cubicBezTo>
                <a:cubicBezTo>
                  <a:pt x="889" y="253"/>
                  <a:pt x="905" y="196"/>
                  <a:pt x="891" y="196"/>
                </a:cubicBezTo>
                <a:cubicBezTo>
                  <a:pt x="877" y="196"/>
                  <a:pt x="879" y="190"/>
                  <a:pt x="879" y="190"/>
                </a:cubicBezTo>
                <a:close/>
              </a:path>
            </a:pathLst>
          </a:custGeom>
          <a:solidFill>
            <a:srgbClr val="006A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6454775" y="425450"/>
            <a:ext cx="3344863" cy="3549650"/>
          </a:xfrm>
          <a:custGeom>
            <a:avLst/>
            <a:gdLst>
              <a:gd name="T0" fmla="*/ 2022 w 4376"/>
              <a:gd name="T1" fmla="*/ 504 h 4623"/>
              <a:gd name="T2" fmla="*/ 2041 w 4376"/>
              <a:gd name="T3" fmla="*/ 750 h 4623"/>
              <a:gd name="T4" fmla="*/ 1289 w 4376"/>
              <a:gd name="T5" fmla="*/ 746 h 4623"/>
              <a:gd name="T6" fmla="*/ 470 w 4376"/>
              <a:gd name="T7" fmla="*/ 481 h 4623"/>
              <a:gd name="T8" fmla="*/ 307 w 4376"/>
              <a:gd name="T9" fmla="*/ 294 h 4623"/>
              <a:gd name="T10" fmla="*/ 295 w 4376"/>
              <a:gd name="T11" fmla="*/ 435 h 4623"/>
              <a:gd name="T12" fmla="*/ 54 w 4376"/>
              <a:gd name="T13" fmla="*/ 369 h 4623"/>
              <a:gd name="T14" fmla="*/ 36 w 4376"/>
              <a:gd name="T15" fmla="*/ 414 h 4623"/>
              <a:gd name="T16" fmla="*/ 163 w 4376"/>
              <a:gd name="T17" fmla="*/ 520 h 4623"/>
              <a:gd name="T18" fmla="*/ 113 w 4376"/>
              <a:gd name="T19" fmla="*/ 549 h 4623"/>
              <a:gd name="T20" fmla="*/ 95 w 4376"/>
              <a:gd name="T21" fmla="*/ 613 h 4623"/>
              <a:gd name="T22" fmla="*/ 501 w 4376"/>
              <a:gd name="T23" fmla="*/ 660 h 4623"/>
              <a:gd name="T24" fmla="*/ 1250 w 4376"/>
              <a:gd name="T25" fmla="*/ 924 h 4623"/>
              <a:gd name="T26" fmla="*/ 1831 w 4376"/>
              <a:gd name="T27" fmla="*/ 1085 h 4623"/>
              <a:gd name="T28" fmla="*/ 1883 w 4376"/>
              <a:gd name="T29" fmla="*/ 1694 h 4623"/>
              <a:gd name="T30" fmla="*/ 1871 w 4376"/>
              <a:gd name="T31" fmla="*/ 2037 h 4623"/>
              <a:gd name="T32" fmla="*/ 1838 w 4376"/>
              <a:gd name="T33" fmla="*/ 2514 h 4623"/>
              <a:gd name="T34" fmla="*/ 1843 w 4376"/>
              <a:gd name="T35" fmla="*/ 2956 h 4623"/>
              <a:gd name="T36" fmla="*/ 2131 w 4376"/>
              <a:gd name="T37" fmla="*/ 3161 h 4623"/>
              <a:gd name="T38" fmla="*/ 2275 w 4376"/>
              <a:gd name="T39" fmla="*/ 2568 h 4623"/>
              <a:gd name="T40" fmla="*/ 2324 w 4376"/>
              <a:gd name="T41" fmla="*/ 3053 h 4623"/>
              <a:gd name="T42" fmla="*/ 2353 w 4376"/>
              <a:gd name="T43" fmla="*/ 3705 h 4623"/>
              <a:gd name="T44" fmla="*/ 2324 w 4376"/>
              <a:gd name="T45" fmla="*/ 4238 h 4623"/>
              <a:gd name="T46" fmla="*/ 2301 w 4376"/>
              <a:gd name="T47" fmla="*/ 4567 h 4623"/>
              <a:gd name="T48" fmla="*/ 2487 w 4376"/>
              <a:gd name="T49" fmla="*/ 4465 h 4623"/>
              <a:gd name="T50" fmla="*/ 2509 w 4376"/>
              <a:gd name="T51" fmla="*/ 4241 h 4623"/>
              <a:gd name="T52" fmla="*/ 2535 w 4376"/>
              <a:gd name="T53" fmla="*/ 3877 h 4623"/>
              <a:gd name="T54" fmla="*/ 2580 w 4376"/>
              <a:gd name="T55" fmla="*/ 3265 h 4623"/>
              <a:gd name="T56" fmla="*/ 2721 w 4376"/>
              <a:gd name="T57" fmla="*/ 2509 h 4623"/>
              <a:gd name="T58" fmla="*/ 2754 w 4376"/>
              <a:gd name="T59" fmla="*/ 2290 h 4623"/>
              <a:gd name="T60" fmla="*/ 2705 w 4376"/>
              <a:gd name="T61" fmla="*/ 1798 h 4623"/>
              <a:gd name="T62" fmla="*/ 2783 w 4376"/>
              <a:gd name="T63" fmla="*/ 1387 h 4623"/>
              <a:gd name="T64" fmla="*/ 2785 w 4376"/>
              <a:gd name="T65" fmla="*/ 1021 h 4623"/>
              <a:gd name="T66" fmla="*/ 3399 w 4376"/>
              <a:gd name="T67" fmla="*/ 922 h 4623"/>
              <a:gd name="T68" fmla="*/ 3985 w 4376"/>
              <a:gd name="T69" fmla="*/ 506 h 4623"/>
              <a:gd name="T70" fmla="*/ 4357 w 4376"/>
              <a:gd name="T71" fmla="*/ 268 h 4623"/>
              <a:gd name="T72" fmla="*/ 4233 w 4376"/>
              <a:gd name="T73" fmla="*/ 276 h 4623"/>
              <a:gd name="T74" fmla="*/ 4213 w 4376"/>
              <a:gd name="T75" fmla="*/ 244 h 4623"/>
              <a:gd name="T76" fmla="*/ 4301 w 4376"/>
              <a:gd name="T77" fmla="*/ 43 h 4623"/>
              <a:gd name="T78" fmla="*/ 4242 w 4376"/>
              <a:gd name="T79" fmla="*/ 35 h 4623"/>
              <a:gd name="T80" fmla="*/ 4044 w 4376"/>
              <a:gd name="T81" fmla="*/ 235 h 4623"/>
              <a:gd name="T82" fmla="*/ 4022 w 4376"/>
              <a:gd name="T83" fmla="*/ 121 h 4623"/>
              <a:gd name="T84" fmla="*/ 3970 w 4376"/>
              <a:gd name="T85" fmla="*/ 198 h 4623"/>
              <a:gd name="T86" fmla="*/ 3806 w 4376"/>
              <a:gd name="T87" fmla="*/ 474 h 4623"/>
              <a:gd name="T88" fmla="*/ 2929 w 4376"/>
              <a:gd name="T89" fmla="*/ 765 h 4623"/>
              <a:gd name="T90" fmla="*/ 2526 w 4376"/>
              <a:gd name="T91" fmla="*/ 770 h 4623"/>
              <a:gd name="T92" fmla="*/ 2452 w 4376"/>
              <a:gd name="T93" fmla="*/ 583 h 4623"/>
              <a:gd name="T94" fmla="*/ 2469 w 4376"/>
              <a:gd name="T95" fmla="*/ 452 h 4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76" h="4623">
                <a:moveTo>
                  <a:pt x="2471" y="438"/>
                </a:moveTo>
                <a:cubicBezTo>
                  <a:pt x="2471" y="438"/>
                  <a:pt x="2395" y="117"/>
                  <a:pt x="2202" y="178"/>
                </a:cubicBezTo>
                <a:cubicBezTo>
                  <a:pt x="2202" y="178"/>
                  <a:pt x="1984" y="211"/>
                  <a:pt x="2022" y="504"/>
                </a:cubicBezTo>
                <a:cubicBezTo>
                  <a:pt x="2022" y="504"/>
                  <a:pt x="1984" y="589"/>
                  <a:pt x="2088" y="608"/>
                </a:cubicBezTo>
                <a:cubicBezTo>
                  <a:pt x="2088" y="608"/>
                  <a:pt x="2107" y="688"/>
                  <a:pt x="2112" y="707"/>
                </a:cubicBezTo>
                <a:cubicBezTo>
                  <a:pt x="2117" y="726"/>
                  <a:pt x="2055" y="745"/>
                  <a:pt x="2041" y="750"/>
                </a:cubicBezTo>
                <a:cubicBezTo>
                  <a:pt x="2027" y="754"/>
                  <a:pt x="1970" y="750"/>
                  <a:pt x="1970" y="750"/>
                </a:cubicBezTo>
                <a:cubicBezTo>
                  <a:pt x="1970" y="750"/>
                  <a:pt x="1630" y="740"/>
                  <a:pt x="1602" y="764"/>
                </a:cubicBezTo>
                <a:cubicBezTo>
                  <a:pt x="1573" y="787"/>
                  <a:pt x="1324" y="750"/>
                  <a:pt x="1289" y="746"/>
                </a:cubicBezTo>
                <a:cubicBezTo>
                  <a:pt x="1253" y="743"/>
                  <a:pt x="1154" y="683"/>
                  <a:pt x="1090" y="679"/>
                </a:cubicBezTo>
                <a:cubicBezTo>
                  <a:pt x="1027" y="676"/>
                  <a:pt x="857" y="633"/>
                  <a:pt x="842" y="629"/>
                </a:cubicBezTo>
                <a:cubicBezTo>
                  <a:pt x="828" y="626"/>
                  <a:pt x="477" y="509"/>
                  <a:pt x="470" y="481"/>
                </a:cubicBezTo>
                <a:cubicBezTo>
                  <a:pt x="463" y="452"/>
                  <a:pt x="345" y="367"/>
                  <a:pt x="340" y="341"/>
                </a:cubicBezTo>
                <a:lnTo>
                  <a:pt x="333" y="296"/>
                </a:lnTo>
                <a:cubicBezTo>
                  <a:pt x="333" y="296"/>
                  <a:pt x="328" y="261"/>
                  <a:pt x="307" y="294"/>
                </a:cubicBezTo>
                <a:cubicBezTo>
                  <a:pt x="307" y="294"/>
                  <a:pt x="279" y="329"/>
                  <a:pt x="310" y="372"/>
                </a:cubicBezTo>
                <a:cubicBezTo>
                  <a:pt x="310" y="372"/>
                  <a:pt x="350" y="419"/>
                  <a:pt x="331" y="435"/>
                </a:cubicBezTo>
                <a:cubicBezTo>
                  <a:pt x="331" y="435"/>
                  <a:pt x="314" y="452"/>
                  <a:pt x="295" y="435"/>
                </a:cubicBezTo>
                <a:cubicBezTo>
                  <a:pt x="295" y="435"/>
                  <a:pt x="151" y="374"/>
                  <a:pt x="147" y="367"/>
                </a:cubicBezTo>
                <a:cubicBezTo>
                  <a:pt x="142" y="360"/>
                  <a:pt x="87" y="343"/>
                  <a:pt x="87" y="343"/>
                </a:cubicBezTo>
                <a:cubicBezTo>
                  <a:pt x="87" y="343"/>
                  <a:pt x="45" y="327"/>
                  <a:pt x="54" y="369"/>
                </a:cubicBezTo>
                <a:lnTo>
                  <a:pt x="194" y="440"/>
                </a:lnTo>
                <a:cubicBezTo>
                  <a:pt x="194" y="440"/>
                  <a:pt x="220" y="454"/>
                  <a:pt x="194" y="464"/>
                </a:cubicBezTo>
                <a:lnTo>
                  <a:pt x="36" y="414"/>
                </a:lnTo>
                <a:cubicBezTo>
                  <a:pt x="36" y="414"/>
                  <a:pt x="0" y="421"/>
                  <a:pt x="17" y="445"/>
                </a:cubicBezTo>
                <a:lnTo>
                  <a:pt x="163" y="502"/>
                </a:lnTo>
                <a:cubicBezTo>
                  <a:pt x="163" y="502"/>
                  <a:pt x="187" y="520"/>
                  <a:pt x="163" y="520"/>
                </a:cubicBezTo>
                <a:cubicBezTo>
                  <a:pt x="139" y="520"/>
                  <a:pt x="57" y="487"/>
                  <a:pt x="57" y="487"/>
                </a:cubicBezTo>
                <a:cubicBezTo>
                  <a:pt x="57" y="487"/>
                  <a:pt x="17" y="497"/>
                  <a:pt x="38" y="516"/>
                </a:cubicBezTo>
                <a:cubicBezTo>
                  <a:pt x="38" y="516"/>
                  <a:pt x="106" y="546"/>
                  <a:pt x="113" y="549"/>
                </a:cubicBezTo>
                <a:cubicBezTo>
                  <a:pt x="121" y="551"/>
                  <a:pt x="201" y="568"/>
                  <a:pt x="203" y="579"/>
                </a:cubicBezTo>
                <a:cubicBezTo>
                  <a:pt x="206" y="591"/>
                  <a:pt x="206" y="605"/>
                  <a:pt x="163" y="608"/>
                </a:cubicBezTo>
                <a:lnTo>
                  <a:pt x="95" y="613"/>
                </a:lnTo>
                <a:cubicBezTo>
                  <a:pt x="95" y="613"/>
                  <a:pt x="69" y="629"/>
                  <a:pt x="90" y="641"/>
                </a:cubicBezTo>
                <a:cubicBezTo>
                  <a:pt x="90" y="641"/>
                  <a:pt x="246" y="650"/>
                  <a:pt x="258" y="648"/>
                </a:cubicBezTo>
                <a:cubicBezTo>
                  <a:pt x="269" y="646"/>
                  <a:pt x="425" y="679"/>
                  <a:pt x="501" y="660"/>
                </a:cubicBezTo>
                <a:lnTo>
                  <a:pt x="555" y="674"/>
                </a:lnTo>
                <a:cubicBezTo>
                  <a:pt x="555" y="674"/>
                  <a:pt x="1016" y="879"/>
                  <a:pt x="1044" y="887"/>
                </a:cubicBezTo>
                <a:cubicBezTo>
                  <a:pt x="1044" y="887"/>
                  <a:pt x="1188" y="960"/>
                  <a:pt x="1250" y="924"/>
                </a:cubicBezTo>
                <a:cubicBezTo>
                  <a:pt x="1250" y="924"/>
                  <a:pt x="1370" y="936"/>
                  <a:pt x="1391" y="943"/>
                </a:cubicBezTo>
                <a:cubicBezTo>
                  <a:pt x="1413" y="950"/>
                  <a:pt x="1663" y="1000"/>
                  <a:pt x="1769" y="981"/>
                </a:cubicBezTo>
                <a:cubicBezTo>
                  <a:pt x="1769" y="981"/>
                  <a:pt x="1831" y="1059"/>
                  <a:pt x="1831" y="1085"/>
                </a:cubicBezTo>
                <a:cubicBezTo>
                  <a:pt x="1831" y="1111"/>
                  <a:pt x="1873" y="1314"/>
                  <a:pt x="1873" y="1345"/>
                </a:cubicBezTo>
                <a:cubicBezTo>
                  <a:pt x="1873" y="1376"/>
                  <a:pt x="1850" y="1378"/>
                  <a:pt x="1854" y="1399"/>
                </a:cubicBezTo>
                <a:cubicBezTo>
                  <a:pt x="1859" y="1420"/>
                  <a:pt x="1885" y="1664"/>
                  <a:pt x="1883" y="1694"/>
                </a:cubicBezTo>
                <a:cubicBezTo>
                  <a:pt x="1880" y="1725"/>
                  <a:pt x="1864" y="1765"/>
                  <a:pt x="1892" y="1791"/>
                </a:cubicBezTo>
                <a:cubicBezTo>
                  <a:pt x="1920" y="1817"/>
                  <a:pt x="1906" y="1843"/>
                  <a:pt x="1906" y="1843"/>
                </a:cubicBezTo>
                <a:cubicBezTo>
                  <a:pt x="1906" y="1843"/>
                  <a:pt x="1871" y="1997"/>
                  <a:pt x="1871" y="2037"/>
                </a:cubicBezTo>
                <a:cubicBezTo>
                  <a:pt x="1871" y="2077"/>
                  <a:pt x="1859" y="2098"/>
                  <a:pt x="1859" y="2169"/>
                </a:cubicBezTo>
                <a:cubicBezTo>
                  <a:pt x="1859" y="2240"/>
                  <a:pt x="1885" y="2287"/>
                  <a:pt x="1876" y="2337"/>
                </a:cubicBezTo>
                <a:cubicBezTo>
                  <a:pt x="1866" y="2387"/>
                  <a:pt x="1845" y="2498"/>
                  <a:pt x="1838" y="2514"/>
                </a:cubicBezTo>
                <a:cubicBezTo>
                  <a:pt x="1831" y="2531"/>
                  <a:pt x="1838" y="2564"/>
                  <a:pt x="1850" y="2571"/>
                </a:cubicBezTo>
                <a:cubicBezTo>
                  <a:pt x="1861" y="2578"/>
                  <a:pt x="1866" y="2609"/>
                  <a:pt x="1864" y="2618"/>
                </a:cubicBezTo>
                <a:cubicBezTo>
                  <a:pt x="1861" y="2627"/>
                  <a:pt x="1843" y="2937"/>
                  <a:pt x="1843" y="2956"/>
                </a:cubicBezTo>
                <a:cubicBezTo>
                  <a:pt x="1843" y="2975"/>
                  <a:pt x="1852" y="3244"/>
                  <a:pt x="1861" y="3265"/>
                </a:cubicBezTo>
                <a:cubicBezTo>
                  <a:pt x="1871" y="3287"/>
                  <a:pt x="1939" y="3457"/>
                  <a:pt x="2086" y="3298"/>
                </a:cubicBezTo>
                <a:cubicBezTo>
                  <a:pt x="2086" y="3298"/>
                  <a:pt x="2131" y="3171"/>
                  <a:pt x="2131" y="3161"/>
                </a:cubicBezTo>
                <a:cubicBezTo>
                  <a:pt x="2131" y="3152"/>
                  <a:pt x="2185" y="2963"/>
                  <a:pt x="2185" y="2897"/>
                </a:cubicBezTo>
                <a:cubicBezTo>
                  <a:pt x="2185" y="2831"/>
                  <a:pt x="2244" y="2684"/>
                  <a:pt x="2244" y="2684"/>
                </a:cubicBezTo>
                <a:cubicBezTo>
                  <a:pt x="2244" y="2684"/>
                  <a:pt x="2270" y="2590"/>
                  <a:pt x="2275" y="2568"/>
                </a:cubicBezTo>
                <a:cubicBezTo>
                  <a:pt x="2280" y="2547"/>
                  <a:pt x="2289" y="2542"/>
                  <a:pt x="2289" y="2542"/>
                </a:cubicBezTo>
                <a:cubicBezTo>
                  <a:pt x="2289" y="2542"/>
                  <a:pt x="2317" y="2748"/>
                  <a:pt x="2317" y="2793"/>
                </a:cubicBezTo>
                <a:cubicBezTo>
                  <a:pt x="2317" y="2838"/>
                  <a:pt x="2310" y="2991"/>
                  <a:pt x="2324" y="3053"/>
                </a:cubicBezTo>
                <a:cubicBezTo>
                  <a:pt x="2339" y="3114"/>
                  <a:pt x="2329" y="3253"/>
                  <a:pt x="2353" y="3279"/>
                </a:cubicBezTo>
                <a:cubicBezTo>
                  <a:pt x="2353" y="3279"/>
                  <a:pt x="2365" y="3341"/>
                  <a:pt x="2360" y="3357"/>
                </a:cubicBezTo>
                <a:cubicBezTo>
                  <a:pt x="2355" y="3374"/>
                  <a:pt x="2327" y="3587"/>
                  <a:pt x="2353" y="3705"/>
                </a:cubicBezTo>
                <a:cubicBezTo>
                  <a:pt x="2353" y="3705"/>
                  <a:pt x="2362" y="4026"/>
                  <a:pt x="2362" y="4042"/>
                </a:cubicBezTo>
                <a:cubicBezTo>
                  <a:pt x="2362" y="4059"/>
                  <a:pt x="2341" y="4113"/>
                  <a:pt x="2341" y="4149"/>
                </a:cubicBezTo>
                <a:cubicBezTo>
                  <a:pt x="2341" y="4184"/>
                  <a:pt x="2327" y="4227"/>
                  <a:pt x="2324" y="4238"/>
                </a:cubicBezTo>
                <a:cubicBezTo>
                  <a:pt x="2322" y="4250"/>
                  <a:pt x="2306" y="4290"/>
                  <a:pt x="2280" y="4328"/>
                </a:cubicBezTo>
                <a:cubicBezTo>
                  <a:pt x="2254" y="4366"/>
                  <a:pt x="2206" y="4477"/>
                  <a:pt x="2206" y="4494"/>
                </a:cubicBezTo>
                <a:cubicBezTo>
                  <a:pt x="2206" y="4510"/>
                  <a:pt x="2242" y="4546"/>
                  <a:pt x="2301" y="4567"/>
                </a:cubicBezTo>
                <a:cubicBezTo>
                  <a:pt x="2360" y="4588"/>
                  <a:pt x="2386" y="4600"/>
                  <a:pt x="2419" y="4609"/>
                </a:cubicBezTo>
                <a:cubicBezTo>
                  <a:pt x="2452" y="4619"/>
                  <a:pt x="2473" y="4623"/>
                  <a:pt x="2485" y="4605"/>
                </a:cubicBezTo>
                <a:cubicBezTo>
                  <a:pt x="2497" y="4586"/>
                  <a:pt x="2494" y="4496"/>
                  <a:pt x="2487" y="4465"/>
                </a:cubicBezTo>
                <a:cubicBezTo>
                  <a:pt x="2480" y="4435"/>
                  <a:pt x="2480" y="4390"/>
                  <a:pt x="2490" y="4380"/>
                </a:cubicBezTo>
                <a:cubicBezTo>
                  <a:pt x="2499" y="4371"/>
                  <a:pt x="2513" y="4326"/>
                  <a:pt x="2513" y="4297"/>
                </a:cubicBezTo>
                <a:cubicBezTo>
                  <a:pt x="2513" y="4269"/>
                  <a:pt x="2509" y="4248"/>
                  <a:pt x="2509" y="4241"/>
                </a:cubicBezTo>
                <a:cubicBezTo>
                  <a:pt x="2509" y="4234"/>
                  <a:pt x="2518" y="4106"/>
                  <a:pt x="2518" y="4106"/>
                </a:cubicBezTo>
                <a:lnTo>
                  <a:pt x="2504" y="4073"/>
                </a:lnTo>
                <a:lnTo>
                  <a:pt x="2535" y="3877"/>
                </a:lnTo>
                <a:cubicBezTo>
                  <a:pt x="2535" y="3877"/>
                  <a:pt x="2584" y="3615"/>
                  <a:pt x="2584" y="3594"/>
                </a:cubicBezTo>
                <a:cubicBezTo>
                  <a:pt x="2584" y="3572"/>
                  <a:pt x="2598" y="3393"/>
                  <a:pt x="2580" y="3320"/>
                </a:cubicBezTo>
                <a:cubicBezTo>
                  <a:pt x="2580" y="3320"/>
                  <a:pt x="2575" y="3282"/>
                  <a:pt x="2580" y="3265"/>
                </a:cubicBezTo>
                <a:cubicBezTo>
                  <a:pt x="2584" y="3249"/>
                  <a:pt x="2584" y="2994"/>
                  <a:pt x="2587" y="2977"/>
                </a:cubicBezTo>
                <a:cubicBezTo>
                  <a:pt x="2589" y="2961"/>
                  <a:pt x="2672" y="2781"/>
                  <a:pt x="2686" y="2547"/>
                </a:cubicBezTo>
                <a:lnTo>
                  <a:pt x="2721" y="2509"/>
                </a:lnTo>
                <a:cubicBezTo>
                  <a:pt x="2721" y="2509"/>
                  <a:pt x="2771" y="2481"/>
                  <a:pt x="2773" y="2464"/>
                </a:cubicBezTo>
                <a:cubicBezTo>
                  <a:pt x="2776" y="2448"/>
                  <a:pt x="2757" y="2401"/>
                  <a:pt x="2759" y="2382"/>
                </a:cubicBezTo>
                <a:cubicBezTo>
                  <a:pt x="2761" y="2363"/>
                  <a:pt x="2754" y="2290"/>
                  <a:pt x="2754" y="2290"/>
                </a:cubicBezTo>
                <a:cubicBezTo>
                  <a:pt x="2754" y="2290"/>
                  <a:pt x="2742" y="2094"/>
                  <a:pt x="2738" y="2039"/>
                </a:cubicBezTo>
                <a:cubicBezTo>
                  <a:pt x="2733" y="1985"/>
                  <a:pt x="2721" y="1912"/>
                  <a:pt x="2717" y="1883"/>
                </a:cubicBezTo>
                <a:cubicBezTo>
                  <a:pt x="2712" y="1855"/>
                  <a:pt x="2700" y="1820"/>
                  <a:pt x="2705" y="1798"/>
                </a:cubicBezTo>
                <a:cubicBezTo>
                  <a:pt x="2709" y="1777"/>
                  <a:pt x="2721" y="1697"/>
                  <a:pt x="2721" y="1697"/>
                </a:cubicBezTo>
                <a:cubicBezTo>
                  <a:pt x="2721" y="1697"/>
                  <a:pt x="2745" y="1531"/>
                  <a:pt x="2757" y="1494"/>
                </a:cubicBezTo>
                <a:cubicBezTo>
                  <a:pt x="2768" y="1456"/>
                  <a:pt x="2783" y="1402"/>
                  <a:pt x="2783" y="1387"/>
                </a:cubicBezTo>
                <a:cubicBezTo>
                  <a:pt x="2783" y="1373"/>
                  <a:pt x="2766" y="1317"/>
                  <a:pt x="2766" y="1317"/>
                </a:cubicBezTo>
                <a:cubicBezTo>
                  <a:pt x="2766" y="1317"/>
                  <a:pt x="2726" y="1293"/>
                  <a:pt x="2724" y="1267"/>
                </a:cubicBezTo>
                <a:cubicBezTo>
                  <a:pt x="2721" y="1241"/>
                  <a:pt x="2761" y="1033"/>
                  <a:pt x="2785" y="1021"/>
                </a:cubicBezTo>
                <a:cubicBezTo>
                  <a:pt x="2809" y="1009"/>
                  <a:pt x="2844" y="972"/>
                  <a:pt x="2856" y="976"/>
                </a:cubicBezTo>
                <a:cubicBezTo>
                  <a:pt x="2868" y="981"/>
                  <a:pt x="3234" y="969"/>
                  <a:pt x="3265" y="924"/>
                </a:cubicBezTo>
                <a:cubicBezTo>
                  <a:pt x="3265" y="924"/>
                  <a:pt x="3387" y="922"/>
                  <a:pt x="3399" y="922"/>
                </a:cubicBezTo>
                <a:cubicBezTo>
                  <a:pt x="3411" y="922"/>
                  <a:pt x="3508" y="882"/>
                  <a:pt x="3508" y="882"/>
                </a:cubicBezTo>
                <a:lnTo>
                  <a:pt x="3555" y="837"/>
                </a:lnTo>
                <a:cubicBezTo>
                  <a:pt x="3555" y="837"/>
                  <a:pt x="3971" y="544"/>
                  <a:pt x="3985" y="506"/>
                </a:cubicBezTo>
                <a:cubicBezTo>
                  <a:pt x="3985" y="506"/>
                  <a:pt x="4028" y="499"/>
                  <a:pt x="4046" y="490"/>
                </a:cubicBezTo>
                <a:cubicBezTo>
                  <a:pt x="4065" y="480"/>
                  <a:pt x="4211" y="389"/>
                  <a:pt x="4227" y="357"/>
                </a:cubicBezTo>
                <a:cubicBezTo>
                  <a:pt x="4227" y="357"/>
                  <a:pt x="4339" y="271"/>
                  <a:pt x="4357" y="268"/>
                </a:cubicBezTo>
                <a:cubicBezTo>
                  <a:pt x="4376" y="265"/>
                  <a:pt x="4364" y="214"/>
                  <a:pt x="4339" y="239"/>
                </a:cubicBezTo>
                <a:cubicBezTo>
                  <a:pt x="4339" y="239"/>
                  <a:pt x="4241" y="305"/>
                  <a:pt x="4224" y="305"/>
                </a:cubicBezTo>
                <a:cubicBezTo>
                  <a:pt x="4206" y="305"/>
                  <a:pt x="4222" y="285"/>
                  <a:pt x="4233" y="276"/>
                </a:cubicBezTo>
                <a:cubicBezTo>
                  <a:pt x="4244" y="266"/>
                  <a:pt x="4356" y="150"/>
                  <a:pt x="4356" y="150"/>
                </a:cubicBezTo>
                <a:cubicBezTo>
                  <a:pt x="4356" y="150"/>
                  <a:pt x="4361" y="109"/>
                  <a:pt x="4327" y="124"/>
                </a:cubicBezTo>
                <a:lnTo>
                  <a:pt x="4213" y="244"/>
                </a:lnTo>
                <a:cubicBezTo>
                  <a:pt x="4213" y="244"/>
                  <a:pt x="4183" y="244"/>
                  <a:pt x="4198" y="224"/>
                </a:cubicBezTo>
                <a:lnTo>
                  <a:pt x="4326" y="69"/>
                </a:lnTo>
                <a:cubicBezTo>
                  <a:pt x="4326" y="69"/>
                  <a:pt x="4340" y="25"/>
                  <a:pt x="4301" y="43"/>
                </a:cubicBezTo>
                <a:lnTo>
                  <a:pt x="4167" y="192"/>
                </a:lnTo>
                <a:cubicBezTo>
                  <a:pt x="4167" y="192"/>
                  <a:pt x="4143" y="200"/>
                  <a:pt x="4150" y="175"/>
                </a:cubicBezTo>
                <a:lnTo>
                  <a:pt x="4242" y="35"/>
                </a:lnTo>
                <a:cubicBezTo>
                  <a:pt x="4242" y="35"/>
                  <a:pt x="4257" y="2"/>
                  <a:pt x="4225" y="0"/>
                </a:cubicBezTo>
                <a:cubicBezTo>
                  <a:pt x="4225" y="0"/>
                  <a:pt x="4127" y="143"/>
                  <a:pt x="4120" y="150"/>
                </a:cubicBezTo>
                <a:cubicBezTo>
                  <a:pt x="4112" y="156"/>
                  <a:pt x="4046" y="225"/>
                  <a:pt x="4044" y="235"/>
                </a:cubicBezTo>
                <a:cubicBezTo>
                  <a:pt x="4042" y="244"/>
                  <a:pt x="4027" y="247"/>
                  <a:pt x="4027" y="247"/>
                </a:cubicBezTo>
                <a:cubicBezTo>
                  <a:pt x="4027" y="247"/>
                  <a:pt x="4016" y="228"/>
                  <a:pt x="4020" y="214"/>
                </a:cubicBezTo>
                <a:cubicBezTo>
                  <a:pt x="4025" y="200"/>
                  <a:pt x="4028" y="132"/>
                  <a:pt x="4022" y="121"/>
                </a:cubicBezTo>
                <a:cubicBezTo>
                  <a:pt x="4016" y="110"/>
                  <a:pt x="3989" y="58"/>
                  <a:pt x="3970" y="101"/>
                </a:cubicBezTo>
                <a:cubicBezTo>
                  <a:pt x="3970" y="101"/>
                  <a:pt x="3978" y="132"/>
                  <a:pt x="3979" y="145"/>
                </a:cubicBezTo>
                <a:cubicBezTo>
                  <a:pt x="3981" y="157"/>
                  <a:pt x="3975" y="192"/>
                  <a:pt x="3970" y="198"/>
                </a:cubicBezTo>
                <a:cubicBezTo>
                  <a:pt x="3965" y="205"/>
                  <a:pt x="3937" y="227"/>
                  <a:pt x="3950" y="276"/>
                </a:cubicBezTo>
                <a:cubicBezTo>
                  <a:pt x="3950" y="276"/>
                  <a:pt x="3946" y="337"/>
                  <a:pt x="3946" y="350"/>
                </a:cubicBezTo>
                <a:cubicBezTo>
                  <a:pt x="3946" y="362"/>
                  <a:pt x="3833" y="461"/>
                  <a:pt x="3806" y="474"/>
                </a:cubicBezTo>
                <a:cubicBezTo>
                  <a:pt x="3779" y="487"/>
                  <a:pt x="3340" y="729"/>
                  <a:pt x="3329" y="742"/>
                </a:cubicBezTo>
                <a:cubicBezTo>
                  <a:pt x="3318" y="754"/>
                  <a:pt x="3057" y="756"/>
                  <a:pt x="3025" y="767"/>
                </a:cubicBezTo>
                <a:cubicBezTo>
                  <a:pt x="2994" y="778"/>
                  <a:pt x="2929" y="765"/>
                  <a:pt x="2929" y="765"/>
                </a:cubicBezTo>
                <a:cubicBezTo>
                  <a:pt x="2929" y="765"/>
                  <a:pt x="2791" y="706"/>
                  <a:pt x="2717" y="731"/>
                </a:cubicBezTo>
                <a:cubicBezTo>
                  <a:pt x="2642" y="756"/>
                  <a:pt x="2591" y="776"/>
                  <a:pt x="2575" y="778"/>
                </a:cubicBezTo>
                <a:cubicBezTo>
                  <a:pt x="2559" y="780"/>
                  <a:pt x="2550" y="770"/>
                  <a:pt x="2526" y="770"/>
                </a:cubicBezTo>
                <a:cubicBezTo>
                  <a:pt x="2502" y="770"/>
                  <a:pt x="2465" y="748"/>
                  <a:pt x="2458" y="743"/>
                </a:cubicBezTo>
                <a:cubicBezTo>
                  <a:pt x="2452" y="739"/>
                  <a:pt x="2441" y="690"/>
                  <a:pt x="2443" y="685"/>
                </a:cubicBezTo>
                <a:cubicBezTo>
                  <a:pt x="2444" y="680"/>
                  <a:pt x="2452" y="583"/>
                  <a:pt x="2452" y="583"/>
                </a:cubicBezTo>
                <a:cubicBezTo>
                  <a:pt x="2452" y="583"/>
                  <a:pt x="2498" y="554"/>
                  <a:pt x="2496" y="513"/>
                </a:cubicBezTo>
                <a:cubicBezTo>
                  <a:pt x="2496" y="513"/>
                  <a:pt x="2501" y="458"/>
                  <a:pt x="2480" y="454"/>
                </a:cubicBezTo>
                <a:lnTo>
                  <a:pt x="2469" y="452"/>
                </a:lnTo>
                <a:lnTo>
                  <a:pt x="2471" y="438"/>
                </a:lnTo>
                <a:close/>
              </a:path>
            </a:pathLst>
          </a:custGeom>
          <a:solidFill>
            <a:srgbClr val="006A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5216525" y="1536700"/>
            <a:ext cx="652463" cy="1590675"/>
          </a:xfrm>
          <a:custGeom>
            <a:avLst/>
            <a:gdLst>
              <a:gd name="T0" fmla="*/ 354 w 852"/>
              <a:gd name="T1" fmla="*/ 212 h 2072"/>
              <a:gd name="T2" fmla="*/ 363 w 852"/>
              <a:gd name="T3" fmla="*/ 153 h 2072"/>
              <a:gd name="T4" fmla="*/ 187 w 852"/>
              <a:gd name="T5" fmla="*/ 88 h 2072"/>
              <a:gd name="T6" fmla="*/ 160 w 852"/>
              <a:gd name="T7" fmla="*/ 172 h 2072"/>
              <a:gd name="T8" fmla="*/ 201 w 852"/>
              <a:gd name="T9" fmla="*/ 246 h 2072"/>
              <a:gd name="T10" fmla="*/ 115 w 852"/>
              <a:gd name="T11" fmla="*/ 334 h 2072"/>
              <a:gd name="T12" fmla="*/ 29 w 852"/>
              <a:gd name="T13" fmla="*/ 510 h 2072"/>
              <a:gd name="T14" fmla="*/ 18 w 852"/>
              <a:gd name="T15" fmla="*/ 663 h 2072"/>
              <a:gd name="T16" fmla="*/ 23 w 852"/>
              <a:gd name="T17" fmla="*/ 769 h 2072"/>
              <a:gd name="T18" fmla="*/ 95 w 852"/>
              <a:gd name="T19" fmla="*/ 800 h 2072"/>
              <a:gd name="T20" fmla="*/ 167 w 852"/>
              <a:gd name="T21" fmla="*/ 875 h 2072"/>
              <a:gd name="T22" fmla="*/ 113 w 852"/>
              <a:gd name="T23" fmla="*/ 1132 h 2072"/>
              <a:gd name="T24" fmla="*/ 160 w 852"/>
              <a:gd name="T25" fmla="*/ 1398 h 2072"/>
              <a:gd name="T26" fmla="*/ 178 w 852"/>
              <a:gd name="T27" fmla="*/ 1655 h 2072"/>
              <a:gd name="T28" fmla="*/ 257 w 852"/>
              <a:gd name="T29" fmla="*/ 1905 h 2072"/>
              <a:gd name="T30" fmla="*/ 228 w 852"/>
              <a:gd name="T31" fmla="*/ 2034 h 2072"/>
              <a:gd name="T32" fmla="*/ 352 w 852"/>
              <a:gd name="T33" fmla="*/ 2002 h 2072"/>
              <a:gd name="T34" fmla="*/ 354 w 852"/>
              <a:gd name="T35" fmla="*/ 1894 h 2072"/>
              <a:gd name="T36" fmla="*/ 302 w 852"/>
              <a:gd name="T37" fmla="*/ 1668 h 2072"/>
              <a:gd name="T38" fmla="*/ 286 w 852"/>
              <a:gd name="T39" fmla="*/ 1477 h 2072"/>
              <a:gd name="T40" fmla="*/ 318 w 852"/>
              <a:gd name="T41" fmla="*/ 1317 h 2072"/>
              <a:gd name="T42" fmla="*/ 363 w 852"/>
              <a:gd name="T43" fmla="*/ 1303 h 2072"/>
              <a:gd name="T44" fmla="*/ 336 w 852"/>
              <a:gd name="T45" fmla="*/ 1402 h 2072"/>
              <a:gd name="T46" fmla="*/ 390 w 852"/>
              <a:gd name="T47" fmla="*/ 1508 h 2072"/>
              <a:gd name="T48" fmla="*/ 444 w 852"/>
              <a:gd name="T49" fmla="*/ 1429 h 2072"/>
              <a:gd name="T50" fmla="*/ 555 w 852"/>
              <a:gd name="T51" fmla="*/ 1245 h 2072"/>
              <a:gd name="T52" fmla="*/ 555 w 852"/>
              <a:gd name="T53" fmla="*/ 1021 h 2072"/>
              <a:gd name="T54" fmla="*/ 521 w 852"/>
              <a:gd name="T55" fmla="*/ 771 h 2072"/>
              <a:gd name="T56" fmla="*/ 539 w 852"/>
              <a:gd name="T57" fmla="*/ 492 h 2072"/>
              <a:gd name="T58" fmla="*/ 697 w 852"/>
              <a:gd name="T59" fmla="*/ 676 h 2072"/>
              <a:gd name="T60" fmla="*/ 693 w 852"/>
              <a:gd name="T61" fmla="*/ 917 h 2072"/>
              <a:gd name="T62" fmla="*/ 655 w 852"/>
              <a:gd name="T63" fmla="*/ 995 h 2072"/>
              <a:gd name="T64" fmla="*/ 693 w 852"/>
              <a:gd name="T65" fmla="*/ 983 h 2072"/>
              <a:gd name="T66" fmla="*/ 701 w 852"/>
              <a:gd name="T67" fmla="*/ 1086 h 2072"/>
              <a:gd name="T68" fmla="*/ 726 w 852"/>
              <a:gd name="T69" fmla="*/ 1013 h 2072"/>
              <a:gd name="T70" fmla="*/ 757 w 852"/>
              <a:gd name="T71" fmla="*/ 1095 h 2072"/>
              <a:gd name="T72" fmla="*/ 769 w 852"/>
              <a:gd name="T73" fmla="*/ 1013 h 2072"/>
              <a:gd name="T74" fmla="*/ 811 w 852"/>
              <a:gd name="T75" fmla="*/ 1062 h 2072"/>
              <a:gd name="T76" fmla="*/ 791 w 852"/>
              <a:gd name="T77" fmla="*/ 976 h 2072"/>
              <a:gd name="T78" fmla="*/ 843 w 852"/>
              <a:gd name="T79" fmla="*/ 993 h 2072"/>
              <a:gd name="T80" fmla="*/ 786 w 852"/>
              <a:gd name="T81" fmla="*/ 748 h 2072"/>
              <a:gd name="T82" fmla="*/ 586 w 852"/>
              <a:gd name="T83" fmla="*/ 351 h 2072"/>
              <a:gd name="T84" fmla="*/ 375 w 852"/>
              <a:gd name="T85" fmla="*/ 259 h 2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52" h="2072">
                <a:moveTo>
                  <a:pt x="353" y="246"/>
                </a:moveTo>
                <a:lnTo>
                  <a:pt x="354" y="212"/>
                </a:lnTo>
                <a:lnTo>
                  <a:pt x="367" y="190"/>
                </a:lnTo>
                <a:cubicBezTo>
                  <a:pt x="367" y="190"/>
                  <a:pt x="374" y="144"/>
                  <a:pt x="363" y="153"/>
                </a:cubicBezTo>
                <a:cubicBezTo>
                  <a:pt x="363" y="153"/>
                  <a:pt x="374" y="66"/>
                  <a:pt x="322" y="54"/>
                </a:cubicBezTo>
                <a:cubicBezTo>
                  <a:pt x="322" y="54"/>
                  <a:pt x="241" y="0"/>
                  <a:pt x="187" y="88"/>
                </a:cubicBezTo>
                <a:cubicBezTo>
                  <a:pt x="187" y="88"/>
                  <a:pt x="180" y="147"/>
                  <a:pt x="180" y="156"/>
                </a:cubicBezTo>
                <a:cubicBezTo>
                  <a:pt x="180" y="165"/>
                  <a:pt x="158" y="151"/>
                  <a:pt x="160" y="172"/>
                </a:cubicBezTo>
                <a:cubicBezTo>
                  <a:pt x="160" y="172"/>
                  <a:pt x="174" y="214"/>
                  <a:pt x="189" y="214"/>
                </a:cubicBezTo>
                <a:cubicBezTo>
                  <a:pt x="189" y="214"/>
                  <a:pt x="203" y="237"/>
                  <a:pt x="201" y="246"/>
                </a:cubicBezTo>
                <a:lnTo>
                  <a:pt x="207" y="273"/>
                </a:lnTo>
                <a:cubicBezTo>
                  <a:pt x="207" y="273"/>
                  <a:pt x="119" y="323"/>
                  <a:pt x="115" y="334"/>
                </a:cubicBezTo>
                <a:cubicBezTo>
                  <a:pt x="110" y="345"/>
                  <a:pt x="0" y="363"/>
                  <a:pt x="9" y="458"/>
                </a:cubicBezTo>
                <a:cubicBezTo>
                  <a:pt x="9" y="458"/>
                  <a:pt x="11" y="496"/>
                  <a:pt x="29" y="510"/>
                </a:cubicBezTo>
                <a:cubicBezTo>
                  <a:pt x="29" y="510"/>
                  <a:pt x="36" y="555"/>
                  <a:pt x="23" y="566"/>
                </a:cubicBezTo>
                <a:cubicBezTo>
                  <a:pt x="9" y="577"/>
                  <a:pt x="5" y="629"/>
                  <a:pt x="18" y="663"/>
                </a:cubicBezTo>
                <a:lnTo>
                  <a:pt x="14" y="724"/>
                </a:lnTo>
                <a:cubicBezTo>
                  <a:pt x="14" y="724"/>
                  <a:pt x="0" y="755"/>
                  <a:pt x="23" y="769"/>
                </a:cubicBezTo>
                <a:cubicBezTo>
                  <a:pt x="45" y="782"/>
                  <a:pt x="50" y="814"/>
                  <a:pt x="50" y="814"/>
                </a:cubicBezTo>
                <a:cubicBezTo>
                  <a:pt x="50" y="814"/>
                  <a:pt x="74" y="828"/>
                  <a:pt x="95" y="800"/>
                </a:cubicBezTo>
                <a:cubicBezTo>
                  <a:pt x="95" y="800"/>
                  <a:pt x="151" y="767"/>
                  <a:pt x="153" y="744"/>
                </a:cubicBezTo>
                <a:cubicBezTo>
                  <a:pt x="153" y="744"/>
                  <a:pt x="174" y="850"/>
                  <a:pt x="167" y="875"/>
                </a:cubicBezTo>
                <a:cubicBezTo>
                  <a:pt x="160" y="900"/>
                  <a:pt x="156" y="924"/>
                  <a:pt x="151" y="938"/>
                </a:cubicBezTo>
                <a:cubicBezTo>
                  <a:pt x="147" y="951"/>
                  <a:pt x="110" y="1100"/>
                  <a:pt x="113" y="1132"/>
                </a:cubicBezTo>
                <a:cubicBezTo>
                  <a:pt x="115" y="1163"/>
                  <a:pt x="108" y="1296"/>
                  <a:pt x="138" y="1350"/>
                </a:cubicBezTo>
                <a:cubicBezTo>
                  <a:pt x="138" y="1350"/>
                  <a:pt x="160" y="1391"/>
                  <a:pt x="160" y="1398"/>
                </a:cubicBezTo>
                <a:cubicBezTo>
                  <a:pt x="160" y="1405"/>
                  <a:pt x="169" y="1499"/>
                  <a:pt x="167" y="1522"/>
                </a:cubicBezTo>
                <a:cubicBezTo>
                  <a:pt x="165" y="1544"/>
                  <a:pt x="165" y="1628"/>
                  <a:pt x="178" y="1655"/>
                </a:cubicBezTo>
                <a:cubicBezTo>
                  <a:pt x="192" y="1682"/>
                  <a:pt x="253" y="1840"/>
                  <a:pt x="255" y="1849"/>
                </a:cubicBezTo>
                <a:cubicBezTo>
                  <a:pt x="257" y="1858"/>
                  <a:pt x="259" y="1889"/>
                  <a:pt x="257" y="1905"/>
                </a:cubicBezTo>
                <a:cubicBezTo>
                  <a:pt x="255" y="1921"/>
                  <a:pt x="255" y="1952"/>
                  <a:pt x="250" y="1964"/>
                </a:cubicBezTo>
                <a:cubicBezTo>
                  <a:pt x="246" y="1975"/>
                  <a:pt x="196" y="2011"/>
                  <a:pt x="228" y="2034"/>
                </a:cubicBezTo>
                <a:cubicBezTo>
                  <a:pt x="228" y="2034"/>
                  <a:pt x="286" y="2072"/>
                  <a:pt x="343" y="2029"/>
                </a:cubicBezTo>
                <a:cubicBezTo>
                  <a:pt x="343" y="2029"/>
                  <a:pt x="356" y="2025"/>
                  <a:pt x="352" y="2002"/>
                </a:cubicBezTo>
                <a:cubicBezTo>
                  <a:pt x="347" y="1979"/>
                  <a:pt x="343" y="1955"/>
                  <a:pt x="356" y="1952"/>
                </a:cubicBezTo>
                <a:cubicBezTo>
                  <a:pt x="370" y="1950"/>
                  <a:pt x="363" y="1903"/>
                  <a:pt x="354" y="1894"/>
                </a:cubicBezTo>
                <a:cubicBezTo>
                  <a:pt x="345" y="1885"/>
                  <a:pt x="313" y="1840"/>
                  <a:pt x="313" y="1808"/>
                </a:cubicBezTo>
                <a:cubicBezTo>
                  <a:pt x="313" y="1777"/>
                  <a:pt x="302" y="1668"/>
                  <a:pt x="302" y="1668"/>
                </a:cubicBezTo>
                <a:cubicBezTo>
                  <a:pt x="302" y="1668"/>
                  <a:pt x="291" y="1583"/>
                  <a:pt x="289" y="1569"/>
                </a:cubicBezTo>
                <a:cubicBezTo>
                  <a:pt x="286" y="1556"/>
                  <a:pt x="286" y="1477"/>
                  <a:pt x="286" y="1477"/>
                </a:cubicBezTo>
                <a:cubicBezTo>
                  <a:pt x="286" y="1477"/>
                  <a:pt x="304" y="1402"/>
                  <a:pt x="304" y="1393"/>
                </a:cubicBezTo>
                <a:cubicBezTo>
                  <a:pt x="304" y="1384"/>
                  <a:pt x="318" y="1317"/>
                  <a:pt x="318" y="1317"/>
                </a:cubicBezTo>
                <a:lnTo>
                  <a:pt x="352" y="1213"/>
                </a:lnTo>
                <a:cubicBezTo>
                  <a:pt x="352" y="1213"/>
                  <a:pt x="356" y="1283"/>
                  <a:pt x="363" y="1303"/>
                </a:cubicBezTo>
                <a:cubicBezTo>
                  <a:pt x="370" y="1323"/>
                  <a:pt x="354" y="1332"/>
                  <a:pt x="349" y="1348"/>
                </a:cubicBezTo>
                <a:cubicBezTo>
                  <a:pt x="345" y="1364"/>
                  <a:pt x="336" y="1402"/>
                  <a:pt x="336" y="1402"/>
                </a:cubicBezTo>
                <a:cubicBezTo>
                  <a:pt x="336" y="1402"/>
                  <a:pt x="271" y="1483"/>
                  <a:pt x="325" y="1526"/>
                </a:cubicBezTo>
                <a:cubicBezTo>
                  <a:pt x="325" y="1526"/>
                  <a:pt x="367" y="1553"/>
                  <a:pt x="390" y="1508"/>
                </a:cubicBezTo>
                <a:cubicBezTo>
                  <a:pt x="390" y="1508"/>
                  <a:pt x="419" y="1459"/>
                  <a:pt x="426" y="1454"/>
                </a:cubicBezTo>
                <a:cubicBezTo>
                  <a:pt x="433" y="1450"/>
                  <a:pt x="444" y="1429"/>
                  <a:pt x="444" y="1429"/>
                </a:cubicBezTo>
                <a:cubicBezTo>
                  <a:pt x="444" y="1429"/>
                  <a:pt x="521" y="1414"/>
                  <a:pt x="530" y="1355"/>
                </a:cubicBezTo>
                <a:cubicBezTo>
                  <a:pt x="530" y="1355"/>
                  <a:pt x="552" y="1251"/>
                  <a:pt x="555" y="1245"/>
                </a:cubicBezTo>
                <a:cubicBezTo>
                  <a:pt x="557" y="1238"/>
                  <a:pt x="575" y="1238"/>
                  <a:pt x="568" y="1166"/>
                </a:cubicBezTo>
                <a:cubicBezTo>
                  <a:pt x="561" y="1093"/>
                  <a:pt x="555" y="1021"/>
                  <a:pt x="555" y="1021"/>
                </a:cubicBezTo>
                <a:cubicBezTo>
                  <a:pt x="555" y="1021"/>
                  <a:pt x="555" y="873"/>
                  <a:pt x="528" y="852"/>
                </a:cubicBezTo>
                <a:cubicBezTo>
                  <a:pt x="500" y="832"/>
                  <a:pt x="521" y="771"/>
                  <a:pt x="521" y="771"/>
                </a:cubicBezTo>
                <a:cubicBezTo>
                  <a:pt x="521" y="771"/>
                  <a:pt x="534" y="652"/>
                  <a:pt x="537" y="638"/>
                </a:cubicBezTo>
                <a:cubicBezTo>
                  <a:pt x="539" y="625"/>
                  <a:pt x="539" y="492"/>
                  <a:pt x="539" y="492"/>
                </a:cubicBezTo>
                <a:cubicBezTo>
                  <a:pt x="539" y="492"/>
                  <a:pt x="642" y="584"/>
                  <a:pt x="672" y="584"/>
                </a:cubicBezTo>
                <a:cubicBezTo>
                  <a:pt x="672" y="584"/>
                  <a:pt x="690" y="665"/>
                  <a:pt x="697" y="676"/>
                </a:cubicBezTo>
                <a:cubicBezTo>
                  <a:pt x="703" y="688"/>
                  <a:pt x="728" y="816"/>
                  <a:pt x="719" y="868"/>
                </a:cubicBezTo>
                <a:cubicBezTo>
                  <a:pt x="719" y="868"/>
                  <a:pt x="694" y="912"/>
                  <a:pt x="693" y="917"/>
                </a:cubicBezTo>
                <a:cubicBezTo>
                  <a:pt x="691" y="922"/>
                  <a:pt x="671" y="959"/>
                  <a:pt x="669" y="964"/>
                </a:cubicBezTo>
                <a:cubicBezTo>
                  <a:pt x="667" y="970"/>
                  <a:pt x="655" y="995"/>
                  <a:pt x="655" y="995"/>
                </a:cubicBezTo>
                <a:cubicBezTo>
                  <a:pt x="655" y="995"/>
                  <a:pt x="639" y="1029"/>
                  <a:pt x="662" y="1020"/>
                </a:cubicBezTo>
                <a:lnTo>
                  <a:pt x="693" y="983"/>
                </a:lnTo>
                <a:lnTo>
                  <a:pt x="706" y="983"/>
                </a:lnTo>
                <a:lnTo>
                  <a:pt x="701" y="1086"/>
                </a:lnTo>
                <a:cubicBezTo>
                  <a:pt x="701" y="1086"/>
                  <a:pt x="703" y="1105"/>
                  <a:pt x="718" y="1093"/>
                </a:cubicBezTo>
                <a:lnTo>
                  <a:pt x="726" y="1013"/>
                </a:lnTo>
                <a:cubicBezTo>
                  <a:pt x="726" y="1013"/>
                  <a:pt x="743" y="1007"/>
                  <a:pt x="743" y="1022"/>
                </a:cubicBezTo>
                <a:lnTo>
                  <a:pt x="757" y="1095"/>
                </a:lnTo>
                <a:cubicBezTo>
                  <a:pt x="757" y="1095"/>
                  <a:pt x="760" y="1110"/>
                  <a:pt x="774" y="1093"/>
                </a:cubicBezTo>
                <a:lnTo>
                  <a:pt x="769" y="1013"/>
                </a:lnTo>
                <a:lnTo>
                  <a:pt x="794" y="1073"/>
                </a:lnTo>
                <a:cubicBezTo>
                  <a:pt x="794" y="1073"/>
                  <a:pt x="811" y="1083"/>
                  <a:pt x="811" y="1062"/>
                </a:cubicBezTo>
                <a:lnTo>
                  <a:pt x="786" y="1003"/>
                </a:lnTo>
                <a:cubicBezTo>
                  <a:pt x="786" y="1003"/>
                  <a:pt x="782" y="975"/>
                  <a:pt x="791" y="976"/>
                </a:cubicBezTo>
                <a:lnTo>
                  <a:pt x="831" y="1003"/>
                </a:lnTo>
                <a:cubicBezTo>
                  <a:pt x="831" y="1003"/>
                  <a:pt x="852" y="1015"/>
                  <a:pt x="843" y="993"/>
                </a:cubicBezTo>
                <a:cubicBezTo>
                  <a:pt x="843" y="993"/>
                  <a:pt x="791" y="949"/>
                  <a:pt x="787" y="931"/>
                </a:cubicBezTo>
                <a:cubicBezTo>
                  <a:pt x="784" y="912"/>
                  <a:pt x="779" y="755"/>
                  <a:pt x="786" y="748"/>
                </a:cubicBezTo>
                <a:cubicBezTo>
                  <a:pt x="792" y="741"/>
                  <a:pt x="791" y="521"/>
                  <a:pt x="753" y="511"/>
                </a:cubicBezTo>
                <a:cubicBezTo>
                  <a:pt x="716" y="501"/>
                  <a:pt x="610" y="361"/>
                  <a:pt x="586" y="351"/>
                </a:cubicBezTo>
                <a:cubicBezTo>
                  <a:pt x="586" y="351"/>
                  <a:pt x="549" y="275"/>
                  <a:pt x="495" y="288"/>
                </a:cubicBezTo>
                <a:cubicBezTo>
                  <a:pt x="495" y="288"/>
                  <a:pt x="407" y="251"/>
                  <a:pt x="375" y="259"/>
                </a:cubicBezTo>
                <a:lnTo>
                  <a:pt x="353" y="246"/>
                </a:lnTo>
                <a:close/>
              </a:path>
            </a:pathLst>
          </a:custGeom>
          <a:solidFill>
            <a:srgbClr val="006A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矩形 11"/>
          <p:cNvSpPr/>
          <p:nvPr/>
        </p:nvSpPr>
        <p:spPr bwMode="auto">
          <a:xfrm>
            <a:off x="212381" y="4036177"/>
            <a:ext cx="11772000" cy="45719"/>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6879">
        <p:blinds dir="vert"/>
      </p:transition>
    </mc:Choice>
    <mc:Fallback xmlns="">
      <p:transition spd="slow" advTm="6879">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wipe(up)">
                                      <p:cBhvr>
                                        <p:cTn id="15" dur="500"/>
                                        <p:tgtEl>
                                          <p:spTgt spid="91"/>
                                        </p:tgtEl>
                                      </p:cBhvr>
                                    </p:animEffect>
                                  </p:childTnLst>
                                </p:cTn>
                              </p:par>
                              <p:par>
                                <p:cTn id="16" presetID="22" presetClass="exit" presetSubtype="8" fill="hold" grpId="1" nodeType="withEffect">
                                  <p:stCondLst>
                                    <p:cond delay="0"/>
                                  </p:stCondLst>
                                  <p:childTnLst>
                                    <p:animEffect transition="out" filter="wipe(left)">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par>
                          <p:cTn id="19" fill="hold">
                            <p:stCondLst>
                              <p:cond delay="1000"/>
                            </p:stCondLst>
                            <p:childTnLst>
                              <p:par>
                                <p:cTn id="20" presetID="53" presetClass="entr" presetSubtype="16" fill="hold" grpId="1"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Effect transition="in" filter="fade">
                                      <p:cBhvr>
                                        <p:cTn id="24" dur="1000"/>
                                        <p:tgtEl>
                                          <p:spTgt spid="10"/>
                                        </p:tgtEl>
                                      </p:cBhvr>
                                    </p:animEffect>
                                  </p:childTnLst>
                                </p:cTn>
                              </p:par>
                              <p:par>
                                <p:cTn id="25" presetID="42" presetClass="path" presetSubtype="0" accel="50000" decel="50000" fill="hold" grpId="2" nodeType="withEffect">
                                  <p:stCondLst>
                                    <p:cond delay="0"/>
                                  </p:stCondLst>
                                  <p:childTnLst>
                                    <p:animMotion origin="layout" path="M 1.05181E-6 -1.72988E-6 L 0.19917 0.07586 " pathEditMode="relative" rAng="0" ptsTypes="AA">
                                      <p:cBhvr>
                                        <p:cTn id="26" dur="1000" spd="-100000" fill="hold"/>
                                        <p:tgtEl>
                                          <p:spTgt spid="10"/>
                                        </p:tgtEl>
                                        <p:attrNameLst>
                                          <p:attrName>ppt_x</p:attrName>
                                          <p:attrName>ppt_y</p:attrName>
                                        </p:attrNameLst>
                                      </p:cBhvr>
                                      <p:rCtr x="9958" y="3793"/>
                                    </p:animMotion>
                                  </p:childTnLst>
                                </p:cTn>
                              </p:par>
                              <p:par>
                                <p:cTn id="27" presetID="53" presetClass="entr" presetSubtype="1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Effect transition="in" filter="fade">
                                      <p:cBhvr>
                                        <p:cTn id="31" dur="1000"/>
                                        <p:tgtEl>
                                          <p:spTgt spid="5"/>
                                        </p:tgtEl>
                                      </p:cBhvr>
                                    </p:animEffect>
                                  </p:childTnLst>
                                </p:cTn>
                              </p:par>
                              <p:par>
                                <p:cTn id="32" presetID="42" presetClass="path" presetSubtype="0" accel="50000" decel="50000" fill="hold" grpId="1" nodeType="withEffect">
                                  <p:stCondLst>
                                    <p:cond delay="0"/>
                                  </p:stCondLst>
                                  <p:childTnLst>
                                    <p:animMotion origin="layout" path="M -3.19969E-6 1.11933E-6 L 0.13226 0.06591 " pathEditMode="relative" rAng="0" ptsTypes="AA">
                                      <p:cBhvr>
                                        <p:cTn id="33" dur="1000" spd="-100000" fill="hold"/>
                                        <p:tgtEl>
                                          <p:spTgt spid="5"/>
                                        </p:tgtEl>
                                        <p:attrNameLst>
                                          <p:attrName>ppt_x</p:attrName>
                                          <p:attrName>ppt_y</p:attrName>
                                        </p:attrNameLst>
                                      </p:cBhvr>
                                      <p:rCtr x="6613" y="3284"/>
                                    </p:animMotion>
                                  </p:childTnLst>
                                </p:cTn>
                              </p:par>
                              <p:par>
                                <p:cTn id="34" presetID="53" presetClass="entr" presetSubtype="16"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ppt_w</p:attrName>
                                        </p:attrNameLst>
                                      </p:cBhvr>
                                      <p:tavLst>
                                        <p:tav tm="0">
                                          <p:val>
                                            <p:fltVal val="0"/>
                                          </p:val>
                                        </p:tav>
                                        <p:tav tm="100000">
                                          <p:val>
                                            <p:strVal val="#ppt_w"/>
                                          </p:val>
                                        </p:tav>
                                      </p:tavLst>
                                    </p:anim>
                                    <p:anim calcmode="lin" valueType="num">
                                      <p:cBhvr>
                                        <p:cTn id="37" dur="1000" fill="hold"/>
                                        <p:tgtEl>
                                          <p:spTgt spid="6"/>
                                        </p:tgtEl>
                                        <p:attrNameLst>
                                          <p:attrName>ppt_h</p:attrName>
                                        </p:attrNameLst>
                                      </p:cBhvr>
                                      <p:tavLst>
                                        <p:tav tm="0">
                                          <p:val>
                                            <p:fltVal val="0"/>
                                          </p:val>
                                        </p:tav>
                                        <p:tav tm="100000">
                                          <p:val>
                                            <p:strVal val="#ppt_h"/>
                                          </p:val>
                                        </p:tav>
                                      </p:tavLst>
                                    </p:anim>
                                    <p:animEffect transition="in" filter="fade">
                                      <p:cBhvr>
                                        <p:cTn id="38" dur="1000"/>
                                        <p:tgtEl>
                                          <p:spTgt spid="6"/>
                                        </p:tgtEl>
                                      </p:cBhvr>
                                    </p:animEffect>
                                  </p:childTnLst>
                                </p:cTn>
                              </p:par>
                              <p:par>
                                <p:cTn id="39" presetID="42" presetClass="path" presetSubtype="0" accel="50000" decel="50000" fill="hold" grpId="1" nodeType="withEffect">
                                  <p:stCondLst>
                                    <p:cond delay="0"/>
                                  </p:stCondLst>
                                  <p:childTnLst>
                                    <p:animMotion origin="layout" path="M 2.89508E-6 8.0481E-7 L 0.05011 0.08973 " pathEditMode="relative" rAng="0" ptsTypes="AA">
                                      <p:cBhvr>
                                        <p:cTn id="40" dur="1000" spd="-100000" fill="hold"/>
                                        <p:tgtEl>
                                          <p:spTgt spid="6"/>
                                        </p:tgtEl>
                                        <p:attrNameLst>
                                          <p:attrName>ppt_x</p:attrName>
                                          <p:attrName>ppt_y</p:attrName>
                                        </p:attrNameLst>
                                      </p:cBhvr>
                                      <p:rCtr x="2499" y="4487"/>
                                    </p:animMotion>
                                  </p:childTnLst>
                                </p:cTn>
                              </p:par>
                              <p:par>
                                <p:cTn id="41" presetID="53" presetClass="entr" presetSubtype="16"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Effect transition="in" filter="fade">
                                      <p:cBhvr>
                                        <p:cTn id="45" dur="1000"/>
                                        <p:tgtEl>
                                          <p:spTgt spid="9"/>
                                        </p:tgtEl>
                                      </p:cBhvr>
                                    </p:animEffect>
                                  </p:childTnLst>
                                </p:cTn>
                              </p:par>
                              <p:par>
                                <p:cTn id="46" presetID="42" presetClass="path" presetSubtype="0" accel="50000" decel="50000" fill="hold" grpId="1" nodeType="withEffect">
                                  <p:stCondLst>
                                    <p:cond delay="0"/>
                                  </p:stCondLst>
                                  <p:childTnLst>
                                    <p:animMotion origin="layout" path="M -2.92632E-6 3.45976E-6 L -0.01393 0.11193 " pathEditMode="relative" rAng="0" ptsTypes="AA">
                                      <p:cBhvr>
                                        <p:cTn id="47" dur="1000" spd="-100000" fill="hold"/>
                                        <p:tgtEl>
                                          <p:spTgt spid="9"/>
                                        </p:tgtEl>
                                        <p:attrNameLst>
                                          <p:attrName>ppt_x</p:attrName>
                                          <p:attrName>ppt_y</p:attrName>
                                        </p:attrNameLst>
                                      </p:cBhvr>
                                      <p:rCtr x="-703" y="5597"/>
                                    </p:animMotion>
                                  </p:childTnLst>
                                </p:cTn>
                              </p:par>
                              <p:par>
                                <p:cTn id="48" presetID="53" presetClass="entr" presetSubtype="16"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Effect transition="in" filter="fade">
                                      <p:cBhvr>
                                        <p:cTn id="52" dur="1000"/>
                                        <p:tgtEl>
                                          <p:spTgt spid="8"/>
                                        </p:tgtEl>
                                      </p:cBhvr>
                                    </p:animEffect>
                                  </p:childTnLst>
                                </p:cTn>
                              </p:par>
                              <p:par>
                                <p:cTn id="53" presetID="42" presetClass="path" presetSubtype="0" accel="50000" decel="50000" fill="hold" grpId="1" nodeType="withEffect">
                                  <p:stCondLst>
                                    <p:cond delay="0"/>
                                  </p:stCondLst>
                                  <p:childTnLst>
                                    <p:animMotion origin="layout" path="M 1.94741E-6 2.92322E-6 L -0.09594 0.08811 " pathEditMode="relative" rAng="0" ptsTypes="AA">
                                      <p:cBhvr>
                                        <p:cTn id="54" dur="1000" spd="-100000" fill="hold"/>
                                        <p:tgtEl>
                                          <p:spTgt spid="8"/>
                                        </p:tgtEl>
                                        <p:attrNameLst>
                                          <p:attrName>ppt_x</p:attrName>
                                          <p:attrName>ppt_y</p:attrName>
                                        </p:attrNameLst>
                                      </p:cBhvr>
                                      <p:rCtr x="-4803" y="4394"/>
                                    </p:animMotion>
                                  </p:childTnLst>
                                </p:cTn>
                              </p:par>
                              <p:par>
                                <p:cTn id="55" presetID="53" presetClass="entr" presetSubtype="16"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1000" fill="hold"/>
                                        <p:tgtEl>
                                          <p:spTgt spid="7"/>
                                        </p:tgtEl>
                                        <p:attrNameLst>
                                          <p:attrName>ppt_w</p:attrName>
                                        </p:attrNameLst>
                                      </p:cBhvr>
                                      <p:tavLst>
                                        <p:tav tm="0">
                                          <p:val>
                                            <p:fltVal val="0"/>
                                          </p:val>
                                        </p:tav>
                                        <p:tav tm="100000">
                                          <p:val>
                                            <p:strVal val="#ppt_w"/>
                                          </p:val>
                                        </p:tav>
                                      </p:tavLst>
                                    </p:anim>
                                    <p:anim calcmode="lin" valueType="num">
                                      <p:cBhvr>
                                        <p:cTn id="58" dur="1000" fill="hold"/>
                                        <p:tgtEl>
                                          <p:spTgt spid="7"/>
                                        </p:tgtEl>
                                        <p:attrNameLst>
                                          <p:attrName>ppt_h</p:attrName>
                                        </p:attrNameLst>
                                      </p:cBhvr>
                                      <p:tavLst>
                                        <p:tav tm="0">
                                          <p:val>
                                            <p:fltVal val="0"/>
                                          </p:val>
                                        </p:tav>
                                        <p:tav tm="100000">
                                          <p:val>
                                            <p:strVal val="#ppt_h"/>
                                          </p:val>
                                        </p:tav>
                                      </p:tavLst>
                                    </p:anim>
                                    <p:animEffect transition="in" filter="fade">
                                      <p:cBhvr>
                                        <p:cTn id="59" dur="1000"/>
                                        <p:tgtEl>
                                          <p:spTgt spid="7"/>
                                        </p:tgtEl>
                                      </p:cBhvr>
                                    </p:animEffect>
                                  </p:childTnLst>
                                </p:cTn>
                              </p:par>
                              <p:par>
                                <p:cTn id="60" presetID="42" presetClass="path" presetSubtype="0" accel="50000" decel="50000" fill="hold" grpId="1" nodeType="withEffect">
                                  <p:stCondLst>
                                    <p:cond delay="0"/>
                                  </p:stCondLst>
                                  <p:childTnLst>
                                    <p:animMotion origin="layout" path="M 4.67066E-6 4.19056E-6 L -0.18095 0.08834 " pathEditMode="relative" rAng="0" ptsTypes="AA">
                                      <p:cBhvr>
                                        <p:cTn id="61" dur="1000" spd="-100000" fill="hold"/>
                                        <p:tgtEl>
                                          <p:spTgt spid="7"/>
                                        </p:tgtEl>
                                        <p:attrNameLst>
                                          <p:attrName>ppt_x</p:attrName>
                                          <p:attrName>ppt_y</p:attrName>
                                        </p:attrNameLst>
                                      </p:cBhvr>
                                      <p:rCtr x="-9047" y="4417"/>
                                    </p:animMotion>
                                  </p:childTnLst>
                                </p:cTn>
                              </p:par>
                            </p:childTnLst>
                          </p:cTn>
                        </p:par>
                        <p:par>
                          <p:cTn id="62" fill="hold">
                            <p:stCondLst>
                              <p:cond delay="2000"/>
                            </p:stCondLst>
                            <p:childTnLst>
                              <p:par>
                                <p:cTn id="63" presetID="31" presetClass="entr" presetSubtype="0"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 calcmode="lin" valueType="num">
                                      <p:cBhvr>
                                        <p:cTn id="67" dur="500" fill="hold"/>
                                        <p:tgtEl>
                                          <p:spTgt spid="98"/>
                                        </p:tgtEl>
                                        <p:attrNameLst>
                                          <p:attrName>style.rotation</p:attrName>
                                        </p:attrNameLst>
                                      </p:cBhvr>
                                      <p:tavLst>
                                        <p:tav tm="0">
                                          <p:val>
                                            <p:fltVal val="90"/>
                                          </p:val>
                                        </p:tav>
                                        <p:tav tm="100000">
                                          <p:val>
                                            <p:fltVal val="0"/>
                                          </p:val>
                                        </p:tav>
                                      </p:tavLst>
                                    </p:anim>
                                    <p:animEffect transition="in" filter="fade">
                                      <p:cBhvr>
                                        <p:cTn id="68" dur="500"/>
                                        <p:tgtEl>
                                          <p:spTgt spid="98"/>
                                        </p:tgtEl>
                                      </p:cBhvr>
                                    </p:animEffect>
                                  </p:childTnLst>
                                </p:cTn>
                              </p:par>
                            </p:childTnLst>
                          </p:cTn>
                        </p:par>
                        <p:par>
                          <p:cTn id="69" fill="hold">
                            <p:stCondLst>
                              <p:cond delay="2500"/>
                            </p:stCondLst>
                            <p:childTnLst>
                              <p:par>
                                <p:cTn id="70" presetID="22" presetClass="entr" presetSubtype="8" fill="hold" grpId="0" nodeType="afterEffect">
                                  <p:stCondLst>
                                    <p:cond delay="0"/>
                                  </p:stCondLst>
                                  <p:childTnLst>
                                    <p:set>
                                      <p:cBhvr>
                                        <p:cTn id="71" dur="1" fill="hold">
                                          <p:stCondLst>
                                            <p:cond delay="0"/>
                                          </p:stCondLst>
                                        </p:cTn>
                                        <p:tgtEl>
                                          <p:spTgt spid="103"/>
                                        </p:tgtEl>
                                        <p:attrNameLst>
                                          <p:attrName>style.visibility</p:attrName>
                                        </p:attrNameLst>
                                      </p:cBhvr>
                                      <p:to>
                                        <p:strVal val="visible"/>
                                      </p:to>
                                    </p:set>
                                    <p:animEffect transition="in" filter="wipe(left)">
                                      <p:cBhvr>
                                        <p:cTn id="72" dur="500"/>
                                        <p:tgtEl>
                                          <p:spTgt spid="103"/>
                                        </p:tgtEl>
                                      </p:cBhvr>
                                    </p:animEffect>
                                  </p:childTnLst>
                                </p:cTn>
                              </p:par>
                            </p:childTnLst>
                          </p:cTn>
                        </p:par>
                        <p:par>
                          <p:cTn id="73" fill="hold">
                            <p:stCondLst>
                              <p:cond delay="3000"/>
                            </p:stCondLst>
                            <p:childTnLst>
                              <p:par>
                                <p:cTn id="74" presetID="56" presetClass="entr" presetSubtype="0" fill="hold" grpId="0" nodeType="afterEffect">
                                  <p:stCondLst>
                                    <p:cond delay="0"/>
                                  </p:stCondLst>
                                  <p:iterate type="lt">
                                    <p:tmPct val="10000"/>
                                  </p:iterate>
                                  <p:childTnLst>
                                    <p:set>
                                      <p:cBhvr>
                                        <p:cTn id="75" dur="1" fill="hold">
                                          <p:stCondLst>
                                            <p:cond delay="0"/>
                                          </p:stCondLst>
                                        </p:cTn>
                                        <p:tgtEl>
                                          <p:spTgt spid="99"/>
                                        </p:tgtEl>
                                        <p:attrNameLst>
                                          <p:attrName>style.visibility</p:attrName>
                                        </p:attrNameLst>
                                      </p:cBhvr>
                                      <p:to>
                                        <p:strVal val="visible"/>
                                      </p:to>
                                    </p:set>
                                    <p:anim by="(-#ppt_w*2)" calcmode="lin" valueType="num">
                                      <p:cBhvr rctx="PPT">
                                        <p:cTn id="76" dur="500" autoRev="1" fill="hold">
                                          <p:stCondLst>
                                            <p:cond delay="0"/>
                                          </p:stCondLst>
                                        </p:cTn>
                                        <p:tgtEl>
                                          <p:spTgt spid="99"/>
                                        </p:tgtEl>
                                        <p:attrNameLst>
                                          <p:attrName>ppt_w</p:attrName>
                                        </p:attrNameLst>
                                      </p:cBhvr>
                                    </p:anim>
                                    <p:anim by="(#ppt_w*0.50)" calcmode="lin" valueType="num">
                                      <p:cBhvr>
                                        <p:cTn id="77" dur="500" decel="50000" autoRev="1" fill="hold">
                                          <p:stCondLst>
                                            <p:cond delay="0"/>
                                          </p:stCondLst>
                                        </p:cTn>
                                        <p:tgtEl>
                                          <p:spTgt spid="99"/>
                                        </p:tgtEl>
                                        <p:attrNameLst>
                                          <p:attrName>ppt_x</p:attrName>
                                        </p:attrNameLst>
                                      </p:cBhvr>
                                    </p:anim>
                                    <p:anim from="(-#ppt_h/2)" to="(#ppt_y)" calcmode="lin" valueType="num">
                                      <p:cBhvr>
                                        <p:cTn id="78" dur="1000" fill="hold">
                                          <p:stCondLst>
                                            <p:cond delay="0"/>
                                          </p:stCondLst>
                                        </p:cTn>
                                        <p:tgtEl>
                                          <p:spTgt spid="99"/>
                                        </p:tgtEl>
                                        <p:attrNameLst>
                                          <p:attrName>ppt_y</p:attrName>
                                        </p:attrNameLst>
                                      </p:cBhvr>
                                    </p:anim>
                                    <p:animRot by="21600000">
                                      <p:cBhvr>
                                        <p:cTn id="79" dur="1000" fill="hold">
                                          <p:stCondLst>
                                            <p:cond delay="0"/>
                                          </p:stCondLst>
                                        </p:cTn>
                                        <p:tgtEl>
                                          <p:spTgt spid="99"/>
                                        </p:tgtEl>
                                        <p:attrNameLst>
                                          <p:attrName>r</p:attrName>
                                        </p:attrNameLst>
                                      </p:cBhvr>
                                    </p:animRo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96"/>
                                        </p:tgtEl>
                                        <p:attrNameLst>
                                          <p:attrName>style.visibility</p:attrName>
                                        </p:attrNameLst>
                                      </p:cBhvr>
                                      <p:to>
                                        <p:strVal val="visible"/>
                                      </p:to>
                                    </p:set>
                                    <p:anim calcmode="lin" valueType="num">
                                      <p:cBhvr additive="base">
                                        <p:cTn id="83" dur="500" fill="hold"/>
                                        <p:tgtEl>
                                          <p:spTgt spid="96"/>
                                        </p:tgtEl>
                                        <p:attrNameLst>
                                          <p:attrName>ppt_x</p:attrName>
                                        </p:attrNameLst>
                                      </p:cBhvr>
                                      <p:tavLst>
                                        <p:tav tm="0">
                                          <p:val>
                                            <p:strVal val="#ppt_x"/>
                                          </p:val>
                                        </p:tav>
                                        <p:tav tm="100000">
                                          <p:val>
                                            <p:strVal val="#ppt_x"/>
                                          </p:val>
                                        </p:tav>
                                      </p:tavLst>
                                    </p:anim>
                                    <p:anim calcmode="lin" valueType="num">
                                      <p:cBhvr additive="base">
                                        <p:cTn id="84" dur="500" fill="hold"/>
                                        <p:tgtEl>
                                          <p:spTgt spid="9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5"/>
                                        </p:tgtEl>
                                        <p:attrNameLst>
                                          <p:attrName>style.visibility</p:attrName>
                                        </p:attrNameLst>
                                      </p:cBhvr>
                                      <p:to>
                                        <p:strVal val="visible"/>
                                      </p:to>
                                    </p:set>
                                    <p:anim calcmode="lin" valueType="num">
                                      <p:cBhvr additive="base">
                                        <p:cTn id="87" dur="500" fill="hold"/>
                                        <p:tgtEl>
                                          <p:spTgt spid="95"/>
                                        </p:tgtEl>
                                        <p:attrNameLst>
                                          <p:attrName>ppt_x</p:attrName>
                                        </p:attrNameLst>
                                      </p:cBhvr>
                                      <p:tavLst>
                                        <p:tav tm="0">
                                          <p:val>
                                            <p:strVal val="#ppt_x"/>
                                          </p:val>
                                        </p:tav>
                                        <p:tav tm="100000">
                                          <p:val>
                                            <p:strVal val="#ppt_x"/>
                                          </p:val>
                                        </p:tav>
                                      </p:tavLst>
                                    </p:anim>
                                    <p:anim calcmode="lin" valueType="num">
                                      <p:cBhvr additive="base">
                                        <p:cTn id="88" dur="500" fill="hold"/>
                                        <p:tgtEl>
                                          <p:spTgt spid="95"/>
                                        </p:tgtEl>
                                        <p:attrNameLst>
                                          <p:attrName>ppt_y</p:attrName>
                                        </p:attrNameLst>
                                      </p:cBhvr>
                                      <p:tavLst>
                                        <p:tav tm="0">
                                          <p:val>
                                            <p:strVal val="1+#ppt_h/2"/>
                                          </p:val>
                                        </p:tav>
                                        <p:tav tm="100000">
                                          <p:val>
                                            <p:strVal val="#ppt_y"/>
                                          </p:val>
                                        </p:tav>
                                      </p:tavLst>
                                    </p:anim>
                                  </p:childTnLst>
                                </p:cTn>
                              </p:par>
                            </p:childTnLst>
                          </p:cTn>
                        </p:par>
                        <p:par>
                          <p:cTn id="89" fill="hold">
                            <p:stCondLst>
                              <p:cond delay="5500"/>
                            </p:stCondLst>
                            <p:childTnLst>
                              <p:par>
                                <p:cTn id="90" presetID="22" presetClass="entr" presetSubtype="8" fill="hold" grpId="0" nodeType="afterEffect">
                                  <p:stCondLst>
                                    <p:cond delay="0"/>
                                  </p:stCondLst>
                                  <p:childTnLst>
                                    <p:set>
                                      <p:cBhvr>
                                        <p:cTn id="91" dur="1" fill="hold">
                                          <p:stCondLst>
                                            <p:cond delay="0"/>
                                          </p:stCondLst>
                                        </p:cTn>
                                        <p:tgtEl>
                                          <p:spTgt spid="101"/>
                                        </p:tgtEl>
                                        <p:attrNameLst>
                                          <p:attrName>style.visibility</p:attrName>
                                        </p:attrNameLst>
                                      </p:cBhvr>
                                      <p:to>
                                        <p:strVal val="visible"/>
                                      </p:to>
                                    </p:set>
                                    <p:animEffect transition="in" filter="wipe(left)">
                                      <p:cBhvr>
                                        <p:cTn id="92" dur="500"/>
                                        <p:tgtEl>
                                          <p:spTgt spid="101"/>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wipe(left)">
                                      <p:cBhvr>
                                        <p:cTn id="9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5" grpId="0" animBg="1"/>
      <p:bldP spid="96" grpId="0" animBg="1"/>
      <p:bldP spid="98" grpId="0" animBg="1"/>
      <p:bldP spid="99" grpId="0"/>
      <p:bldP spid="100" grpId="0"/>
      <p:bldP spid="101" grpId="0"/>
      <p:bldP spid="103" grpId="0"/>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1" animBg="1"/>
      <p:bldP spid="10" grpId="2" animBg="1"/>
      <p:bldP spid="12" grpId="0" animBg="1"/>
      <p:bldP spid="1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776178" y="127505"/>
            <a:ext cx="3305979" cy="5847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现状及优势分析</a:t>
            </a:r>
          </a:p>
        </p:txBody>
      </p:sp>
      <p:sp>
        <p:nvSpPr>
          <p:cNvPr id="28" name="Freeform 5"/>
          <p:cNvSpPr>
            <a:spLocks noEditPoints="1"/>
          </p:cNvSpPr>
          <p:nvPr/>
        </p:nvSpPr>
        <p:spPr bwMode="auto">
          <a:xfrm>
            <a:off x="283122" y="173366"/>
            <a:ext cx="493056" cy="493054"/>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2" name="TextBox 1"/>
          <p:cNvSpPr txBox="1"/>
          <p:nvPr/>
        </p:nvSpPr>
        <p:spPr>
          <a:xfrm>
            <a:off x="697782" y="1052736"/>
            <a:ext cx="10657184" cy="923330"/>
          </a:xfrm>
          <a:prstGeom prst="rect">
            <a:avLst/>
          </a:prstGeom>
          <a:noFill/>
        </p:spPr>
        <p:txBody>
          <a:bodyPr wrap="square" rtlCol="0">
            <a:spAutoFit/>
          </a:bodyPr>
          <a:lstStyle>
            <a:defPPr>
              <a:defRPr lang="zh-CN"/>
            </a:defPPr>
            <a:lvl1pPr>
              <a:defRPr>
                <a:solidFill>
                  <a:schemeClr val="accent1"/>
                </a:solidFill>
                <a:latin typeface="+mn-ea"/>
                <a:ea typeface="+mn-ea"/>
              </a:defRPr>
            </a:lvl1pPr>
          </a:lstStyle>
          <a:p>
            <a:r>
              <a:rPr lang="zh-CN" altLang="en-US" dirty="0"/>
              <a:t>现状主要是描述一下当前我们公司、部门的现在基本状况。客观的列出公司在行业所处的地位，发展状况，发展趋势等。必要时可以使用表格，图表等工具来表达。下面是一个图表示例，用户在做自己的图表时，可以参考以下配色，字体等。</a:t>
            </a:r>
          </a:p>
        </p:txBody>
      </p:sp>
      <p:graphicFrame>
        <p:nvGraphicFramePr>
          <p:cNvPr id="5" name="图表 4"/>
          <p:cNvGraphicFramePr/>
          <p:nvPr/>
        </p:nvGraphicFramePr>
        <p:xfrm>
          <a:off x="795370" y="2276872"/>
          <a:ext cx="10290755" cy="40050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advTm="4033">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fltVal val="0"/>
                                          </p:val>
                                        </p:tav>
                                        <p:tav tm="100000">
                                          <p:val>
                                            <p:strVal val="#ppt_w"/>
                                          </p:val>
                                        </p:tav>
                                      </p:tavLst>
                                    </p:anim>
                                    <p:anim calcmode="lin" valueType="num">
                                      <p:cBhvr>
                                        <p:cTn id="8" dur="300" fill="hold"/>
                                        <p:tgtEl>
                                          <p:spTgt spid="28"/>
                                        </p:tgtEl>
                                        <p:attrNameLst>
                                          <p:attrName>ppt_h</p:attrName>
                                        </p:attrNameLst>
                                      </p:cBhvr>
                                      <p:tavLst>
                                        <p:tav tm="0">
                                          <p:val>
                                            <p:fltVal val="0"/>
                                          </p:val>
                                        </p:tav>
                                        <p:tav tm="100000">
                                          <p:val>
                                            <p:strVal val="#ppt_h"/>
                                          </p:val>
                                        </p:tav>
                                      </p:tavLst>
                                    </p:anim>
                                    <p:animEffect transition="in" filter="fade">
                                      <p:cBhvr>
                                        <p:cTn id="9" dur="300"/>
                                        <p:tgtEl>
                                          <p:spTgt spid="28"/>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5"/>
                                        </p:tgtEl>
                                        <p:attrNameLst>
                                          <p:attrName>style.visibility</p:attrName>
                                        </p:attrNameLst>
                                      </p:cBhvr>
                                      <p:to>
                                        <p:strVal val="visible"/>
                                      </p:to>
                                    </p:set>
                                    <p:anim calcmode="lin" valueType="num">
                                      <p:cBhvr>
                                        <p:cTn id="13" dur="4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5"/>
                                        </p:tgtEl>
                                        <p:attrNameLst>
                                          <p:attrName>ppt_y</p:attrName>
                                        </p:attrNameLst>
                                      </p:cBhvr>
                                      <p:tavLst>
                                        <p:tav tm="0">
                                          <p:val>
                                            <p:strVal val="#ppt_y"/>
                                          </p:val>
                                        </p:tav>
                                        <p:tav tm="100000">
                                          <p:val>
                                            <p:strVal val="#ppt_y"/>
                                          </p:val>
                                        </p:tav>
                                      </p:tavLst>
                                    </p:anim>
                                    <p:anim calcmode="lin" valueType="num">
                                      <p:cBhvr>
                                        <p:cTn id="15" dur="4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5"/>
                                        </p:tgtEl>
                                      </p:cBhvr>
                                    </p:animEffect>
                                  </p:childTnLst>
                                </p:cTn>
                              </p:par>
                            </p:childTnLst>
                          </p:cTn>
                        </p:par>
                        <p:par>
                          <p:cTn id="18" fill="hold">
                            <p:stCondLst>
                              <p:cond delay="939"/>
                            </p:stCondLst>
                            <p:childTnLst>
                              <p:par>
                                <p:cTn id="19" presetID="16" presetClass="entr" presetSubtype="2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par>
                          <p:cTn id="22" fill="hold">
                            <p:stCondLst>
                              <p:cond delay="1439"/>
                            </p:stCondLst>
                            <p:childTnLst>
                              <p:par>
                                <p:cTn id="23" presetID="2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8" grpId="0" animBg="1"/>
      <p:bldP spid="2" grpId="0"/>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776178" y="127505"/>
            <a:ext cx="3305979" cy="5847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en-US" altLang="zh-CN" b="1" dirty="0">
                <a:solidFill>
                  <a:schemeClr val="accent1"/>
                </a:solidFill>
                <a:latin typeface="微软雅黑" panose="020B0503020204020204" pitchFamily="34" charset="-122"/>
                <a:ea typeface="微软雅黑" panose="020B0503020204020204" pitchFamily="34" charset="-122"/>
              </a:rPr>
              <a:t>SWOT</a:t>
            </a:r>
            <a:r>
              <a:rPr lang="zh-CN" altLang="en-US" b="1" dirty="0">
                <a:solidFill>
                  <a:schemeClr val="accent1"/>
                </a:solidFill>
                <a:latin typeface="微软雅黑" panose="020B0503020204020204" pitchFamily="34" charset="-122"/>
                <a:ea typeface="微软雅黑" panose="020B0503020204020204" pitchFamily="34" charset="-122"/>
              </a:rPr>
              <a:t>分析</a:t>
            </a:r>
          </a:p>
        </p:txBody>
      </p:sp>
      <p:sp>
        <p:nvSpPr>
          <p:cNvPr id="28" name="Freeform 5"/>
          <p:cNvSpPr>
            <a:spLocks noEditPoints="1"/>
          </p:cNvSpPr>
          <p:nvPr/>
        </p:nvSpPr>
        <p:spPr bwMode="auto">
          <a:xfrm>
            <a:off x="283122" y="173366"/>
            <a:ext cx="493056" cy="493054"/>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4" name="Line 6"/>
          <p:cNvSpPr>
            <a:spLocks noChangeShapeType="1"/>
          </p:cNvSpPr>
          <p:nvPr/>
        </p:nvSpPr>
        <p:spPr bwMode="auto">
          <a:xfrm>
            <a:off x="1921917" y="1412776"/>
            <a:ext cx="0" cy="5445224"/>
          </a:xfrm>
          <a:prstGeom prst="line">
            <a:avLst/>
          </a:prstGeom>
          <a:noFill/>
          <a:ln w="38100" cap="flat">
            <a:solidFill>
              <a:srgbClr val="716F6E"/>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Oval 5"/>
          <p:cNvSpPr>
            <a:spLocks noChangeArrowheads="1"/>
          </p:cNvSpPr>
          <p:nvPr/>
        </p:nvSpPr>
        <p:spPr bwMode="auto">
          <a:xfrm>
            <a:off x="1466600" y="1039153"/>
            <a:ext cx="910634" cy="890269"/>
          </a:xfrm>
          <a:prstGeom prst="ellipse">
            <a:avLst/>
          </a:prstGeom>
          <a:solidFill>
            <a:srgbClr val="00A3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a:off x="1710987" y="1171530"/>
            <a:ext cx="452408" cy="641517"/>
          </a:xfrm>
          <a:custGeom>
            <a:avLst/>
            <a:gdLst>
              <a:gd name="T0" fmla="*/ 492 w 527"/>
              <a:gd name="T1" fmla="*/ 237 h 764"/>
              <a:gd name="T2" fmla="*/ 476 w 527"/>
              <a:gd name="T3" fmla="*/ 7 h 764"/>
              <a:gd name="T4" fmla="*/ 427 w 527"/>
              <a:gd name="T5" fmla="*/ 22 h 764"/>
              <a:gd name="T6" fmla="*/ 375 w 527"/>
              <a:gd name="T7" fmla="*/ 14 h 764"/>
              <a:gd name="T8" fmla="*/ 366 w 527"/>
              <a:gd name="T9" fmla="*/ 14 h 764"/>
              <a:gd name="T10" fmla="*/ 342 w 527"/>
              <a:gd name="T11" fmla="*/ 11 h 764"/>
              <a:gd name="T12" fmla="*/ 257 w 527"/>
              <a:gd name="T13" fmla="*/ 0 h 764"/>
              <a:gd name="T14" fmla="*/ 6 w 527"/>
              <a:gd name="T15" fmla="*/ 218 h 764"/>
              <a:gd name="T16" fmla="*/ 180 w 527"/>
              <a:gd name="T17" fmla="*/ 430 h 764"/>
              <a:gd name="T18" fmla="*/ 387 w 527"/>
              <a:gd name="T19" fmla="*/ 608 h 764"/>
              <a:gd name="T20" fmla="*/ 249 w 527"/>
              <a:gd name="T21" fmla="*/ 716 h 764"/>
              <a:gd name="T22" fmla="*/ 54 w 527"/>
              <a:gd name="T23" fmla="*/ 501 h 764"/>
              <a:gd name="T24" fmla="*/ 10 w 527"/>
              <a:gd name="T25" fmla="*/ 515 h 764"/>
              <a:gd name="T26" fmla="*/ 22 w 527"/>
              <a:gd name="T27" fmla="*/ 753 h 764"/>
              <a:gd name="T28" fmla="*/ 140 w 527"/>
              <a:gd name="T29" fmla="*/ 749 h 764"/>
              <a:gd name="T30" fmla="*/ 188 w 527"/>
              <a:gd name="T31" fmla="*/ 757 h 764"/>
              <a:gd name="T32" fmla="*/ 249 w 527"/>
              <a:gd name="T33" fmla="*/ 764 h 764"/>
              <a:gd name="T34" fmla="*/ 525 w 527"/>
              <a:gd name="T35" fmla="*/ 549 h 764"/>
              <a:gd name="T36" fmla="*/ 310 w 527"/>
              <a:gd name="T37" fmla="*/ 315 h 764"/>
              <a:gd name="T38" fmla="*/ 140 w 527"/>
              <a:gd name="T39" fmla="*/ 159 h 764"/>
              <a:gd name="T40" fmla="*/ 257 w 527"/>
              <a:gd name="T41" fmla="*/ 48 h 764"/>
              <a:gd name="T42" fmla="*/ 448 w 527"/>
              <a:gd name="T43" fmla="*/ 256 h 764"/>
              <a:gd name="T44" fmla="*/ 492 w 527"/>
              <a:gd name="T45" fmla="*/ 237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7" h="764">
                <a:moveTo>
                  <a:pt x="492" y="237"/>
                </a:moveTo>
                <a:lnTo>
                  <a:pt x="476" y="7"/>
                </a:lnTo>
                <a:cubicBezTo>
                  <a:pt x="452" y="17"/>
                  <a:pt x="436" y="22"/>
                  <a:pt x="427" y="22"/>
                </a:cubicBezTo>
                <a:cubicBezTo>
                  <a:pt x="416" y="24"/>
                  <a:pt x="399" y="22"/>
                  <a:pt x="375" y="14"/>
                </a:cubicBezTo>
                <a:cubicBezTo>
                  <a:pt x="369" y="14"/>
                  <a:pt x="366" y="14"/>
                  <a:pt x="366" y="14"/>
                </a:cubicBezTo>
                <a:cubicBezTo>
                  <a:pt x="361" y="14"/>
                  <a:pt x="353" y="13"/>
                  <a:pt x="342" y="11"/>
                </a:cubicBezTo>
                <a:cubicBezTo>
                  <a:pt x="315" y="3"/>
                  <a:pt x="287" y="0"/>
                  <a:pt x="257" y="0"/>
                </a:cubicBezTo>
                <a:cubicBezTo>
                  <a:pt x="97" y="5"/>
                  <a:pt x="14" y="78"/>
                  <a:pt x="6" y="218"/>
                </a:cubicBezTo>
                <a:cubicBezTo>
                  <a:pt x="0" y="313"/>
                  <a:pt x="58" y="383"/>
                  <a:pt x="180" y="430"/>
                </a:cubicBezTo>
                <a:cubicBezTo>
                  <a:pt x="323" y="485"/>
                  <a:pt x="392" y="544"/>
                  <a:pt x="387" y="608"/>
                </a:cubicBezTo>
                <a:cubicBezTo>
                  <a:pt x="384" y="680"/>
                  <a:pt x="338" y="716"/>
                  <a:pt x="249" y="716"/>
                </a:cubicBezTo>
                <a:cubicBezTo>
                  <a:pt x="152" y="718"/>
                  <a:pt x="87" y="647"/>
                  <a:pt x="54" y="501"/>
                </a:cubicBezTo>
                <a:lnTo>
                  <a:pt x="10" y="515"/>
                </a:lnTo>
                <a:lnTo>
                  <a:pt x="22" y="753"/>
                </a:lnTo>
                <a:cubicBezTo>
                  <a:pt x="60" y="743"/>
                  <a:pt x="99" y="742"/>
                  <a:pt x="140" y="749"/>
                </a:cubicBezTo>
                <a:cubicBezTo>
                  <a:pt x="150" y="752"/>
                  <a:pt x="166" y="754"/>
                  <a:pt x="188" y="757"/>
                </a:cubicBezTo>
                <a:cubicBezTo>
                  <a:pt x="210" y="762"/>
                  <a:pt x="230" y="764"/>
                  <a:pt x="249" y="764"/>
                </a:cubicBezTo>
                <a:cubicBezTo>
                  <a:pt x="427" y="762"/>
                  <a:pt x="519" y="690"/>
                  <a:pt x="525" y="549"/>
                </a:cubicBezTo>
                <a:cubicBezTo>
                  <a:pt x="527" y="452"/>
                  <a:pt x="456" y="374"/>
                  <a:pt x="310" y="315"/>
                </a:cubicBezTo>
                <a:cubicBezTo>
                  <a:pt x="185" y="266"/>
                  <a:pt x="129" y="214"/>
                  <a:pt x="140" y="159"/>
                </a:cubicBezTo>
                <a:cubicBezTo>
                  <a:pt x="150" y="87"/>
                  <a:pt x="190" y="50"/>
                  <a:pt x="257" y="48"/>
                </a:cubicBezTo>
                <a:cubicBezTo>
                  <a:pt x="338" y="45"/>
                  <a:pt x="402" y="115"/>
                  <a:pt x="448" y="256"/>
                </a:cubicBezTo>
                <a:lnTo>
                  <a:pt x="492" y="2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Oval 6"/>
          <p:cNvSpPr>
            <a:spLocks noChangeArrowheads="1"/>
          </p:cNvSpPr>
          <p:nvPr/>
        </p:nvSpPr>
        <p:spPr bwMode="auto">
          <a:xfrm>
            <a:off x="1490145" y="3835634"/>
            <a:ext cx="910634" cy="888814"/>
          </a:xfrm>
          <a:prstGeom prst="ellipse">
            <a:avLst/>
          </a:prstGeom>
          <a:solidFill>
            <a:schemeClr val="bg2"/>
          </a:solidFill>
          <a:ln>
            <a:noFill/>
          </a:ln>
        </p:spPr>
        <p:txBody>
          <a:bodyPr vert="horz" wrap="square" lIns="91440" tIns="45720" rIns="91440" bIns="45720" numCol="1" anchor="t" anchorCtr="0" compatLnSpc="1"/>
          <a:lstStyle/>
          <a:p>
            <a:endParaRPr lang="zh-CN" altLang="en-US"/>
          </a:p>
        </p:txBody>
      </p:sp>
      <p:sp>
        <p:nvSpPr>
          <p:cNvPr id="20" name="Freeform 7"/>
          <p:cNvSpPr/>
          <p:nvPr/>
        </p:nvSpPr>
        <p:spPr bwMode="auto">
          <a:xfrm>
            <a:off x="1612339" y="4088750"/>
            <a:ext cx="690976" cy="513505"/>
          </a:xfrm>
          <a:custGeom>
            <a:avLst/>
            <a:gdLst>
              <a:gd name="T0" fmla="*/ 271 w 803"/>
              <a:gd name="T1" fmla="*/ 452 h 611"/>
              <a:gd name="T2" fmla="*/ 198 w 803"/>
              <a:gd name="T3" fmla="*/ 141 h 611"/>
              <a:gd name="T4" fmla="*/ 189 w 803"/>
              <a:gd name="T5" fmla="*/ 92 h 611"/>
              <a:gd name="T6" fmla="*/ 186 w 803"/>
              <a:gd name="T7" fmla="*/ 76 h 611"/>
              <a:gd name="T8" fmla="*/ 253 w 803"/>
              <a:gd name="T9" fmla="*/ 40 h 611"/>
              <a:gd name="T10" fmla="*/ 253 w 803"/>
              <a:gd name="T11" fmla="*/ 0 h 611"/>
              <a:gd name="T12" fmla="*/ 0 w 803"/>
              <a:gd name="T13" fmla="*/ 0 h 611"/>
              <a:gd name="T14" fmla="*/ 0 w 803"/>
              <a:gd name="T15" fmla="*/ 40 h 611"/>
              <a:gd name="T16" fmla="*/ 76 w 803"/>
              <a:gd name="T17" fmla="*/ 131 h 611"/>
              <a:gd name="T18" fmla="*/ 195 w 803"/>
              <a:gd name="T19" fmla="*/ 611 h 611"/>
              <a:gd name="T20" fmla="*/ 265 w 803"/>
              <a:gd name="T21" fmla="*/ 611 h 611"/>
              <a:gd name="T22" fmla="*/ 397 w 803"/>
              <a:gd name="T23" fmla="*/ 156 h 611"/>
              <a:gd name="T24" fmla="*/ 516 w 803"/>
              <a:gd name="T25" fmla="*/ 611 h 611"/>
              <a:gd name="T26" fmla="*/ 586 w 803"/>
              <a:gd name="T27" fmla="*/ 611 h 611"/>
              <a:gd name="T28" fmla="*/ 702 w 803"/>
              <a:gd name="T29" fmla="*/ 165 h 611"/>
              <a:gd name="T30" fmla="*/ 803 w 803"/>
              <a:gd name="T31" fmla="*/ 40 h 611"/>
              <a:gd name="T32" fmla="*/ 803 w 803"/>
              <a:gd name="T33" fmla="*/ 0 h 611"/>
              <a:gd name="T34" fmla="*/ 598 w 803"/>
              <a:gd name="T35" fmla="*/ 0 h 611"/>
              <a:gd name="T36" fmla="*/ 598 w 803"/>
              <a:gd name="T37" fmla="*/ 40 h 611"/>
              <a:gd name="T38" fmla="*/ 672 w 803"/>
              <a:gd name="T39" fmla="*/ 89 h 611"/>
              <a:gd name="T40" fmla="*/ 669 w 803"/>
              <a:gd name="T41" fmla="*/ 113 h 611"/>
              <a:gd name="T42" fmla="*/ 663 w 803"/>
              <a:gd name="T43" fmla="*/ 159 h 611"/>
              <a:gd name="T44" fmla="*/ 586 w 803"/>
              <a:gd name="T45" fmla="*/ 455 h 611"/>
              <a:gd name="T46" fmla="*/ 476 w 803"/>
              <a:gd name="T47" fmla="*/ 12 h 611"/>
              <a:gd name="T48" fmla="*/ 394 w 803"/>
              <a:gd name="T49" fmla="*/ 12 h 611"/>
              <a:gd name="T50" fmla="*/ 271 w 803"/>
              <a:gd name="T51" fmla="*/ 45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3" h="611">
                <a:moveTo>
                  <a:pt x="271" y="452"/>
                </a:moveTo>
                <a:lnTo>
                  <a:pt x="198" y="141"/>
                </a:lnTo>
                <a:cubicBezTo>
                  <a:pt x="194" y="128"/>
                  <a:pt x="191" y="112"/>
                  <a:pt x="189" y="92"/>
                </a:cubicBezTo>
                <a:cubicBezTo>
                  <a:pt x="187" y="86"/>
                  <a:pt x="186" y="81"/>
                  <a:pt x="186" y="76"/>
                </a:cubicBezTo>
                <a:cubicBezTo>
                  <a:pt x="182" y="54"/>
                  <a:pt x="204" y="42"/>
                  <a:pt x="253" y="40"/>
                </a:cubicBezTo>
                <a:lnTo>
                  <a:pt x="253" y="0"/>
                </a:lnTo>
                <a:lnTo>
                  <a:pt x="0" y="0"/>
                </a:lnTo>
                <a:lnTo>
                  <a:pt x="0" y="40"/>
                </a:lnTo>
                <a:cubicBezTo>
                  <a:pt x="42" y="40"/>
                  <a:pt x="68" y="70"/>
                  <a:pt x="76" y="131"/>
                </a:cubicBezTo>
                <a:lnTo>
                  <a:pt x="195" y="611"/>
                </a:lnTo>
                <a:lnTo>
                  <a:pt x="265" y="611"/>
                </a:lnTo>
                <a:cubicBezTo>
                  <a:pt x="316" y="446"/>
                  <a:pt x="360" y="294"/>
                  <a:pt x="397" y="156"/>
                </a:cubicBezTo>
                <a:lnTo>
                  <a:pt x="516" y="611"/>
                </a:lnTo>
                <a:lnTo>
                  <a:pt x="586" y="611"/>
                </a:lnTo>
                <a:lnTo>
                  <a:pt x="702" y="165"/>
                </a:lnTo>
                <a:cubicBezTo>
                  <a:pt x="719" y="80"/>
                  <a:pt x="752" y="38"/>
                  <a:pt x="803" y="40"/>
                </a:cubicBezTo>
                <a:lnTo>
                  <a:pt x="803" y="0"/>
                </a:lnTo>
                <a:lnTo>
                  <a:pt x="598" y="0"/>
                </a:lnTo>
                <a:lnTo>
                  <a:pt x="598" y="40"/>
                </a:lnTo>
                <a:cubicBezTo>
                  <a:pt x="651" y="46"/>
                  <a:pt x="676" y="62"/>
                  <a:pt x="672" y="89"/>
                </a:cubicBezTo>
                <a:cubicBezTo>
                  <a:pt x="672" y="93"/>
                  <a:pt x="671" y="101"/>
                  <a:pt x="669" y="113"/>
                </a:cubicBezTo>
                <a:cubicBezTo>
                  <a:pt x="667" y="134"/>
                  <a:pt x="664" y="149"/>
                  <a:pt x="663" y="159"/>
                </a:cubicBezTo>
                <a:cubicBezTo>
                  <a:pt x="636" y="273"/>
                  <a:pt x="611" y="372"/>
                  <a:pt x="586" y="455"/>
                </a:cubicBezTo>
                <a:lnTo>
                  <a:pt x="476" y="12"/>
                </a:lnTo>
                <a:lnTo>
                  <a:pt x="394" y="12"/>
                </a:lnTo>
                <a:lnTo>
                  <a:pt x="271" y="4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0"/>
          <p:cNvSpPr/>
          <p:nvPr/>
        </p:nvSpPr>
        <p:spPr bwMode="auto">
          <a:xfrm>
            <a:off x="2429167" y="1342205"/>
            <a:ext cx="222250" cy="284163"/>
          </a:xfrm>
          <a:custGeom>
            <a:avLst/>
            <a:gdLst>
              <a:gd name="T0" fmla="*/ 274 w 304"/>
              <a:gd name="T1" fmla="*/ 226 h 387"/>
              <a:gd name="T2" fmla="*/ 162 w 304"/>
              <a:gd name="T3" fmla="*/ 298 h 387"/>
              <a:gd name="T4" fmla="*/ 49 w 304"/>
              <a:gd name="T5" fmla="*/ 371 h 387"/>
              <a:gd name="T6" fmla="*/ 0 w 304"/>
              <a:gd name="T7" fmla="*/ 337 h 387"/>
              <a:gd name="T8" fmla="*/ 0 w 304"/>
              <a:gd name="T9" fmla="*/ 193 h 387"/>
              <a:gd name="T10" fmla="*/ 0 w 304"/>
              <a:gd name="T11" fmla="*/ 47 h 387"/>
              <a:gd name="T12" fmla="*/ 51 w 304"/>
              <a:gd name="T13" fmla="*/ 17 h 387"/>
              <a:gd name="T14" fmla="*/ 162 w 304"/>
              <a:gd name="T15" fmla="*/ 89 h 387"/>
              <a:gd name="T16" fmla="*/ 276 w 304"/>
              <a:gd name="T17" fmla="*/ 162 h 387"/>
              <a:gd name="T18" fmla="*/ 274 w 304"/>
              <a:gd name="T19" fmla="*/ 22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87">
                <a:moveTo>
                  <a:pt x="274" y="226"/>
                </a:moveTo>
                <a:lnTo>
                  <a:pt x="162" y="298"/>
                </a:lnTo>
                <a:cubicBezTo>
                  <a:pt x="124" y="322"/>
                  <a:pt x="86" y="347"/>
                  <a:pt x="49" y="371"/>
                </a:cubicBezTo>
                <a:cubicBezTo>
                  <a:pt x="17" y="387"/>
                  <a:pt x="2" y="374"/>
                  <a:pt x="0" y="337"/>
                </a:cubicBezTo>
                <a:lnTo>
                  <a:pt x="0" y="193"/>
                </a:lnTo>
                <a:cubicBezTo>
                  <a:pt x="0" y="145"/>
                  <a:pt x="0" y="96"/>
                  <a:pt x="0" y="47"/>
                </a:cubicBezTo>
                <a:cubicBezTo>
                  <a:pt x="4" y="8"/>
                  <a:pt x="21" y="0"/>
                  <a:pt x="51" y="17"/>
                </a:cubicBezTo>
                <a:lnTo>
                  <a:pt x="162" y="89"/>
                </a:lnTo>
                <a:cubicBezTo>
                  <a:pt x="200" y="114"/>
                  <a:pt x="238" y="138"/>
                  <a:pt x="276" y="162"/>
                </a:cubicBezTo>
                <a:cubicBezTo>
                  <a:pt x="304" y="185"/>
                  <a:pt x="302" y="206"/>
                  <a:pt x="274" y="226"/>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5" name="矩形 14"/>
          <p:cNvSpPr/>
          <p:nvPr/>
        </p:nvSpPr>
        <p:spPr>
          <a:xfrm>
            <a:off x="3508262" y="1370000"/>
            <a:ext cx="1063112" cy="338554"/>
          </a:xfrm>
          <a:prstGeom prst="rect">
            <a:avLst/>
          </a:prstGeom>
        </p:spPr>
        <p:txBody>
          <a:bodyPr wrap="none">
            <a:spAutoFit/>
          </a:bodyPr>
          <a:lstStyle/>
          <a:p>
            <a:r>
              <a:rPr lang="en-US" altLang="zh-CN" sz="1600" dirty="0">
                <a:solidFill>
                  <a:schemeClr val="accent1"/>
                </a:solidFill>
              </a:rPr>
              <a:t>Strengths</a:t>
            </a:r>
            <a:endParaRPr lang="zh-CN" altLang="en-US" sz="1600" dirty="0">
              <a:solidFill>
                <a:schemeClr val="accent1"/>
              </a:solidFill>
            </a:endParaRPr>
          </a:p>
        </p:txBody>
      </p:sp>
      <p:sp>
        <p:nvSpPr>
          <p:cNvPr id="16" name="TextBox 15"/>
          <p:cNvSpPr txBox="1"/>
          <p:nvPr/>
        </p:nvSpPr>
        <p:spPr>
          <a:xfrm>
            <a:off x="2641658" y="1166947"/>
            <a:ext cx="1063112" cy="584775"/>
          </a:xfrm>
          <a:prstGeom prst="rect">
            <a:avLst/>
          </a:prstGeom>
          <a:noFill/>
        </p:spPr>
        <p:txBody>
          <a:bodyPr wrap="square" rtlCol="0">
            <a:spAutoFit/>
          </a:bodyPr>
          <a:lstStyle>
            <a:defPPr>
              <a:defRPr lang="zh-CN"/>
            </a:defPPr>
            <a:lvl1pPr>
              <a:defRPr sz="2000" b="1">
                <a:solidFill>
                  <a:schemeClr val="accent1"/>
                </a:solidFill>
                <a:latin typeface="+mn-ea"/>
                <a:ea typeface="+mn-ea"/>
              </a:defRPr>
            </a:lvl1pPr>
          </a:lstStyle>
          <a:p>
            <a:r>
              <a:rPr lang="zh-CN" altLang="en-US" sz="3200" dirty="0"/>
              <a:t>优势</a:t>
            </a:r>
          </a:p>
        </p:txBody>
      </p:sp>
      <p:grpSp>
        <p:nvGrpSpPr>
          <p:cNvPr id="29" name="组合 28"/>
          <p:cNvGrpSpPr/>
          <p:nvPr/>
        </p:nvGrpSpPr>
        <p:grpSpPr>
          <a:xfrm>
            <a:off x="1792728" y="2070238"/>
            <a:ext cx="288925" cy="288925"/>
            <a:chOff x="957263" y="3209925"/>
            <a:chExt cx="288925" cy="288925"/>
          </a:xfrm>
        </p:grpSpPr>
        <p:sp>
          <p:nvSpPr>
            <p:cNvPr id="30" name="Oval 15"/>
            <p:cNvSpPr>
              <a:spLocks noChangeArrowheads="1"/>
            </p:cNvSpPr>
            <p:nvPr/>
          </p:nvSpPr>
          <p:spPr bwMode="auto">
            <a:xfrm>
              <a:off x="957263" y="3209925"/>
              <a:ext cx="288925" cy="288925"/>
            </a:xfrm>
            <a:prstGeom prst="ellipse">
              <a:avLst/>
            </a:prstGeom>
            <a:solidFill>
              <a:schemeClr val="accent3"/>
            </a:solidFill>
            <a:ln w="28575" cap="flat">
              <a:solidFill>
                <a:schemeClr val="accent2"/>
              </a:solidFill>
              <a:prstDash val="solid"/>
              <a:miter lim="800000"/>
            </a:ln>
          </p:spPr>
          <p:txBody>
            <a:bodyPr vert="horz" wrap="square" lIns="91440" tIns="45720" rIns="91440" bIns="45720" numCol="1" anchor="t" anchorCtr="0" compatLnSpc="1"/>
            <a:lstStyle/>
            <a:p>
              <a:endParaRPr lang="zh-CN" altLang="en-US"/>
            </a:p>
          </p:txBody>
        </p:sp>
        <p:sp>
          <p:nvSpPr>
            <p:cNvPr id="31"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2" name="TextBox 31"/>
          <p:cNvSpPr txBox="1"/>
          <p:nvPr/>
        </p:nvSpPr>
        <p:spPr>
          <a:xfrm>
            <a:off x="2163395" y="2030034"/>
            <a:ext cx="4871090" cy="369332"/>
          </a:xfrm>
          <a:prstGeom prst="rect">
            <a:avLst/>
          </a:prstGeom>
          <a:noFill/>
        </p:spPr>
        <p:txBody>
          <a:bodyPr wrap="square" rtlCol="0">
            <a:spAutoFit/>
          </a:bodyPr>
          <a:lstStyle/>
          <a:p>
            <a:pPr algn="just"/>
            <a:r>
              <a:rPr lang="zh-CN" altLang="en-US" dirty="0">
                <a:solidFill>
                  <a:schemeClr val="accent1"/>
                </a:solidFill>
                <a:latin typeface="+mn-ea"/>
                <a:ea typeface="+mn-ea"/>
              </a:rPr>
              <a:t>起步较早，积累了大量的生产、经营经验。</a:t>
            </a:r>
          </a:p>
        </p:txBody>
      </p:sp>
      <p:grpSp>
        <p:nvGrpSpPr>
          <p:cNvPr id="33" name="组合 32"/>
          <p:cNvGrpSpPr/>
          <p:nvPr/>
        </p:nvGrpSpPr>
        <p:grpSpPr>
          <a:xfrm>
            <a:off x="1792728" y="2649722"/>
            <a:ext cx="288925" cy="288925"/>
            <a:chOff x="957263" y="3209925"/>
            <a:chExt cx="288925" cy="288925"/>
          </a:xfrm>
        </p:grpSpPr>
        <p:sp>
          <p:nvSpPr>
            <p:cNvPr id="34" name="Oval 15"/>
            <p:cNvSpPr>
              <a:spLocks noChangeArrowheads="1"/>
            </p:cNvSpPr>
            <p:nvPr/>
          </p:nvSpPr>
          <p:spPr bwMode="auto">
            <a:xfrm>
              <a:off x="957263" y="3209925"/>
              <a:ext cx="288925" cy="288925"/>
            </a:xfrm>
            <a:prstGeom prst="ellipse">
              <a:avLst/>
            </a:prstGeom>
            <a:solidFill>
              <a:schemeClr val="accent3"/>
            </a:solidFill>
            <a:ln w="28575" cap="flat">
              <a:solidFill>
                <a:schemeClr val="accent2"/>
              </a:solidFill>
              <a:prstDash val="solid"/>
              <a:miter lim="800000"/>
            </a:ln>
          </p:spPr>
          <p:txBody>
            <a:bodyPr vert="horz" wrap="square" lIns="91440" tIns="45720" rIns="91440" bIns="45720" numCol="1" anchor="t" anchorCtr="0" compatLnSpc="1"/>
            <a:lstStyle/>
            <a:p>
              <a:endParaRPr lang="zh-CN" altLang="en-US"/>
            </a:p>
          </p:txBody>
        </p:sp>
        <p:sp>
          <p:nvSpPr>
            <p:cNvPr id="35"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6" name="TextBox 35"/>
          <p:cNvSpPr txBox="1"/>
          <p:nvPr/>
        </p:nvSpPr>
        <p:spPr>
          <a:xfrm>
            <a:off x="2163395" y="2484654"/>
            <a:ext cx="5951210" cy="646331"/>
          </a:xfrm>
          <a:prstGeom prst="rect">
            <a:avLst/>
          </a:prstGeom>
          <a:noFill/>
        </p:spPr>
        <p:txBody>
          <a:bodyPr wrap="square" rtlCol="0">
            <a:spAutoFit/>
          </a:bodyPr>
          <a:lstStyle/>
          <a:p>
            <a:pPr algn="just"/>
            <a:r>
              <a:rPr lang="zh-CN" altLang="en-US" dirty="0">
                <a:solidFill>
                  <a:schemeClr val="accent1"/>
                </a:solidFill>
                <a:latin typeface="+mn-ea"/>
                <a:ea typeface="+mn-ea"/>
              </a:rPr>
              <a:t>企业结构调整完毕，新的构架正在显现出强大的生命力，即将带来其他领域的变革。相信销售会再上一个台阶。</a:t>
            </a:r>
          </a:p>
        </p:txBody>
      </p:sp>
      <p:grpSp>
        <p:nvGrpSpPr>
          <p:cNvPr id="37" name="组合 36"/>
          <p:cNvGrpSpPr/>
          <p:nvPr/>
        </p:nvGrpSpPr>
        <p:grpSpPr>
          <a:xfrm>
            <a:off x="1792728" y="3308328"/>
            <a:ext cx="288925" cy="288925"/>
            <a:chOff x="957263" y="3209925"/>
            <a:chExt cx="288925" cy="288925"/>
          </a:xfrm>
        </p:grpSpPr>
        <p:sp>
          <p:nvSpPr>
            <p:cNvPr id="38" name="Oval 15"/>
            <p:cNvSpPr>
              <a:spLocks noChangeArrowheads="1"/>
            </p:cNvSpPr>
            <p:nvPr/>
          </p:nvSpPr>
          <p:spPr bwMode="auto">
            <a:xfrm>
              <a:off x="957263" y="3209925"/>
              <a:ext cx="288925" cy="288925"/>
            </a:xfrm>
            <a:prstGeom prst="ellipse">
              <a:avLst/>
            </a:prstGeom>
            <a:solidFill>
              <a:schemeClr val="accent3"/>
            </a:solidFill>
            <a:ln w="28575" cap="flat">
              <a:solidFill>
                <a:schemeClr val="accent2"/>
              </a:solidFill>
              <a:prstDash val="solid"/>
              <a:miter lim="800000"/>
            </a:ln>
          </p:spPr>
          <p:txBody>
            <a:bodyPr vert="horz" wrap="square" lIns="91440" tIns="45720" rIns="91440" bIns="45720" numCol="1" anchor="t" anchorCtr="0" compatLnSpc="1"/>
            <a:lstStyle/>
            <a:p>
              <a:endParaRPr lang="zh-CN" altLang="en-US"/>
            </a:p>
          </p:txBody>
        </p:sp>
        <p:sp>
          <p:nvSpPr>
            <p:cNvPr id="39"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0" name="TextBox 39"/>
          <p:cNvSpPr txBox="1"/>
          <p:nvPr/>
        </p:nvSpPr>
        <p:spPr>
          <a:xfrm>
            <a:off x="2163395" y="3268124"/>
            <a:ext cx="6671290" cy="369332"/>
          </a:xfrm>
          <a:prstGeom prst="rect">
            <a:avLst/>
          </a:prstGeom>
          <a:noFill/>
        </p:spPr>
        <p:txBody>
          <a:bodyPr wrap="square" rtlCol="0">
            <a:spAutoFit/>
          </a:bodyPr>
          <a:lstStyle/>
          <a:p>
            <a:pPr algn="just"/>
            <a:r>
              <a:rPr lang="zh-CN" altLang="en-US" dirty="0">
                <a:solidFill>
                  <a:schemeClr val="accent1"/>
                </a:solidFill>
                <a:latin typeface="+mn-ea"/>
                <a:ea typeface="+mn-ea"/>
              </a:rPr>
              <a:t>新购进的设备和增设的机构必将为业绩带来正面影响</a:t>
            </a:r>
          </a:p>
        </p:txBody>
      </p:sp>
      <p:sp>
        <p:nvSpPr>
          <p:cNvPr id="41" name="Freeform 20"/>
          <p:cNvSpPr/>
          <p:nvPr/>
        </p:nvSpPr>
        <p:spPr bwMode="auto">
          <a:xfrm>
            <a:off x="2429167" y="4141759"/>
            <a:ext cx="222250" cy="284163"/>
          </a:xfrm>
          <a:custGeom>
            <a:avLst/>
            <a:gdLst>
              <a:gd name="T0" fmla="*/ 274 w 304"/>
              <a:gd name="T1" fmla="*/ 226 h 387"/>
              <a:gd name="T2" fmla="*/ 162 w 304"/>
              <a:gd name="T3" fmla="*/ 298 h 387"/>
              <a:gd name="T4" fmla="*/ 49 w 304"/>
              <a:gd name="T5" fmla="*/ 371 h 387"/>
              <a:gd name="T6" fmla="*/ 0 w 304"/>
              <a:gd name="T7" fmla="*/ 337 h 387"/>
              <a:gd name="T8" fmla="*/ 0 w 304"/>
              <a:gd name="T9" fmla="*/ 193 h 387"/>
              <a:gd name="T10" fmla="*/ 0 w 304"/>
              <a:gd name="T11" fmla="*/ 47 h 387"/>
              <a:gd name="T12" fmla="*/ 51 w 304"/>
              <a:gd name="T13" fmla="*/ 17 h 387"/>
              <a:gd name="T14" fmla="*/ 162 w 304"/>
              <a:gd name="T15" fmla="*/ 89 h 387"/>
              <a:gd name="T16" fmla="*/ 276 w 304"/>
              <a:gd name="T17" fmla="*/ 162 h 387"/>
              <a:gd name="T18" fmla="*/ 274 w 304"/>
              <a:gd name="T19" fmla="*/ 22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87">
                <a:moveTo>
                  <a:pt x="274" y="226"/>
                </a:moveTo>
                <a:lnTo>
                  <a:pt x="162" y="298"/>
                </a:lnTo>
                <a:cubicBezTo>
                  <a:pt x="124" y="322"/>
                  <a:pt x="86" y="347"/>
                  <a:pt x="49" y="371"/>
                </a:cubicBezTo>
                <a:cubicBezTo>
                  <a:pt x="17" y="387"/>
                  <a:pt x="2" y="374"/>
                  <a:pt x="0" y="337"/>
                </a:cubicBezTo>
                <a:lnTo>
                  <a:pt x="0" y="193"/>
                </a:lnTo>
                <a:cubicBezTo>
                  <a:pt x="0" y="145"/>
                  <a:pt x="0" y="96"/>
                  <a:pt x="0" y="47"/>
                </a:cubicBezTo>
                <a:cubicBezTo>
                  <a:pt x="4" y="8"/>
                  <a:pt x="21" y="0"/>
                  <a:pt x="51" y="17"/>
                </a:cubicBezTo>
                <a:lnTo>
                  <a:pt x="162" y="89"/>
                </a:lnTo>
                <a:cubicBezTo>
                  <a:pt x="200" y="114"/>
                  <a:pt x="238" y="138"/>
                  <a:pt x="276" y="162"/>
                </a:cubicBezTo>
                <a:cubicBezTo>
                  <a:pt x="304" y="185"/>
                  <a:pt x="302" y="206"/>
                  <a:pt x="274" y="226"/>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2" name="矩形 41"/>
          <p:cNvSpPr/>
          <p:nvPr/>
        </p:nvSpPr>
        <p:spPr>
          <a:xfrm>
            <a:off x="3508262" y="4169554"/>
            <a:ext cx="1354345" cy="338554"/>
          </a:xfrm>
          <a:prstGeom prst="rect">
            <a:avLst/>
          </a:prstGeom>
        </p:spPr>
        <p:txBody>
          <a:bodyPr wrap="none">
            <a:spAutoFit/>
          </a:bodyPr>
          <a:lstStyle/>
          <a:p>
            <a:r>
              <a:rPr lang="en-US" altLang="zh-CN" sz="1600" dirty="0"/>
              <a:t>Weaknesses</a:t>
            </a:r>
            <a:endParaRPr lang="zh-CN" altLang="en-US" sz="1600" dirty="0">
              <a:solidFill>
                <a:schemeClr val="accent1"/>
              </a:solidFill>
            </a:endParaRPr>
          </a:p>
        </p:txBody>
      </p:sp>
      <p:sp>
        <p:nvSpPr>
          <p:cNvPr id="43" name="TextBox 42"/>
          <p:cNvSpPr txBox="1"/>
          <p:nvPr/>
        </p:nvSpPr>
        <p:spPr>
          <a:xfrm>
            <a:off x="2641658" y="3966501"/>
            <a:ext cx="1063112" cy="584775"/>
          </a:xfrm>
          <a:prstGeom prst="rect">
            <a:avLst/>
          </a:prstGeom>
          <a:noFill/>
        </p:spPr>
        <p:txBody>
          <a:bodyPr wrap="square" rtlCol="0">
            <a:spAutoFit/>
          </a:bodyPr>
          <a:lstStyle>
            <a:defPPr>
              <a:defRPr lang="zh-CN"/>
            </a:defPPr>
            <a:lvl1pPr>
              <a:defRPr sz="2000" b="1">
                <a:solidFill>
                  <a:schemeClr val="accent1"/>
                </a:solidFill>
                <a:latin typeface="+mn-ea"/>
                <a:ea typeface="+mn-ea"/>
              </a:defRPr>
            </a:lvl1pPr>
          </a:lstStyle>
          <a:p>
            <a:r>
              <a:rPr lang="zh-CN" altLang="en-US" sz="3200" dirty="0"/>
              <a:t>劣势</a:t>
            </a:r>
          </a:p>
        </p:txBody>
      </p:sp>
      <p:grpSp>
        <p:nvGrpSpPr>
          <p:cNvPr id="44" name="组合 43"/>
          <p:cNvGrpSpPr/>
          <p:nvPr/>
        </p:nvGrpSpPr>
        <p:grpSpPr>
          <a:xfrm>
            <a:off x="1792728" y="4908440"/>
            <a:ext cx="288925" cy="288925"/>
            <a:chOff x="957263" y="3209925"/>
            <a:chExt cx="288925" cy="288925"/>
          </a:xfrm>
        </p:grpSpPr>
        <p:sp>
          <p:nvSpPr>
            <p:cNvPr id="45" name="Oval 15"/>
            <p:cNvSpPr>
              <a:spLocks noChangeArrowheads="1"/>
            </p:cNvSpPr>
            <p:nvPr/>
          </p:nvSpPr>
          <p:spPr bwMode="auto">
            <a:xfrm>
              <a:off x="957263" y="3209925"/>
              <a:ext cx="288925" cy="288925"/>
            </a:xfrm>
            <a:prstGeom prst="ellipse">
              <a:avLst/>
            </a:prstGeom>
            <a:solidFill>
              <a:schemeClr val="accent3"/>
            </a:solidFill>
            <a:ln w="28575" cap="flat">
              <a:solidFill>
                <a:schemeClr val="accent2"/>
              </a:solidFill>
              <a:prstDash val="solid"/>
              <a:miter lim="800000"/>
            </a:ln>
          </p:spPr>
          <p:txBody>
            <a:bodyPr vert="horz" wrap="square" lIns="91440" tIns="45720" rIns="91440" bIns="45720" numCol="1" anchor="t" anchorCtr="0" compatLnSpc="1"/>
            <a:lstStyle/>
            <a:p>
              <a:endParaRPr lang="zh-CN" altLang="en-US"/>
            </a:p>
          </p:txBody>
        </p:sp>
        <p:sp>
          <p:nvSpPr>
            <p:cNvPr id="46"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7" name="TextBox 46"/>
          <p:cNvSpPr txBox="1"/>
          <p:nvPr/>
        </p:nvSpPr>
        <p:spPr>
          <a:xfrm>
            <a:off x="2163395" y="4868236"/>
            <a:ext cx="4871090" cy="369332"/>
          </a:xfrm>
          <a:prstGeom prst="rect">
            <a:avLst/>
          </a:prstGeom>
          <a:noFill/>
        </p:spPr>
        <p:txBody>
          <a:bodyPr wrap="square" rtlCol="0">
            <a:spAutoFit/>
          </a:bodyPr>
          <a:lstStyle/>
          <a:p>
            <a:pPr algn="just"/>
            <a:r>
              <a:rPr lang="zh-CN" altLang="en-US" dirty="0">
                <a:solidFill>
                  <a:schemeClr val="accent1"/>
                </a:solidFill>
                <a:latin typeface="+mn-ea"/>
                <a:ea typeface="+mn-ea"/>
              </a:rPr>
              <a:t>远离资源，让我们成本有所增加。</a:t>
            </a:r>
          </a:p>
        </p:txBody>
      </p:sp>
      <p:grpSp>
        <p:nvGrpSpPr>
          <p:cNvPr id="48" name="组合 47"/>
          <p:cNvGrpSpPr/>
          <p:nvPr/>
        </p:nvGrpSpPr>
        <p:grpSpPr>
          <a:xfrm>
            <a:off x="1792728" y="5454705"/>
            <a:ext cx="288925" cy="288925"/>
            <a:chOff x="957263" y="3209925"/>
            <a:chExt cx="288925" cy="288925"/>
          </a:xfrm>
        </p:grpSpPr>
        <p:sp>
          <p:nvSpPr>
            <p:cNvPr id="49" name="Oval 15"/>
            <p:cNvSpPr>
              <a:spLocks noChangeArrowheads="1"/>
            </p:cNvSpPr>
            <p:nvPr/>
          </p:nvSpPr>
          <p:spPr bwMode="auto">
            <a:xfrm>
              <a:off x="957263" y="3209925"/>
              <a:ext cx="288925" cy="288925"/>
            </a:xfrm>
            <a:prstGeom prst="ellipse">
              <a:avLst/>
            </a:prstGeom>
            <a:solidFill>
              <a:schemeClr val="accent3"/>
            </a:solidFill>
            <a:ln w="28575" cap="flat">
              <a:solidFill>
                <a:schemeClr val="accent2"/>
              </a:solidFill>
              <a:prstDash val="solid"/>
              <a:miter lim="800000"/>
            </a:ln>
          </p:spPr>
          <p:txBody>
            <a:bodyPr vert="horz" wrap="square" lIns="91440" tIns="45720" rIns="91440" bIns="45720" numCol="1" anchor="t" anchorCtr="0" compatLnSpc="1"/>
            <a:lstStyle/>
            <a:p>
              <a:endParaRPr lang="zh-CN" altLang="en-US"/>
            </a:p>
          </p:txBody>
        </p:sp>
        <p:sp>
          <p:nvSpPr>
            <p:cNvPr id="50"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1" name="TextBox 50"/>
          <p:cNvSpPr txBox="1"/>
          <p:nvPr/>
        </p:nvSpPr>
        <p:spPr>
          <a:xfrm>
            <a:off x="2163395" y="5324560"/>
            <a:ext cx="5303138" cy="646331"/>
          </a:xfrm>
          <a:prstGeom prst="rect">
            <a:avLst/>
          </a:prstGeom>
          <a:noFill/>
        </p:spPr>
        <p:txBody>
          <a:bodyPr wrap="square" rtlCol="0">
            <a:spAutoFit/>
          </a:bodyPr>
          <a:lstStyle/>
          <a:p>
            <a:pPr algn="just"/>
            <a:r>
              <a:rPr lang="zh-CN" altLang="en-US" dirty="0">
                <a:solidFill>
                  <a:schemeClr val="accent1"/>
                </a:solidFill>
                <a:latin typeface="+mn-ea"/>
                <a:ea typeface="+mn-ea"/>
              </a:rPr>
              <a:t>整体资本相对薄弱，相对于行业龙头，资本只有三分之一之多。</a:t>
            </a:r>
          </a:p>
        </p:txBody>
      </p:sp>
      <p:grpSp>
        <p:nvGrpSpPr>
          <p:cNvPr id="52" name="组合 51"/>
          <p:cNvGrpSpPr/>
          <p:nvPr/>
        </p:nvGrpSpPr>
        <p:grpSpPr>
          <a:xfrm>
            <a:off x="1792728" y="6000970"/>
            <a:ext cx="288925" cy="288925"/>
            <a:chOff x="957263" y="3209925"/>
            <a:chExt cx="288925" cy="288925"/>
          </a:xfrm>
        </p:grpSpPr>
        <p:sp>
          <p:nvSpPr>
            <p:cNvPr id="53" name="Oval 15"/>
            <p:cNvSpPr>
              <a:spLocks noChangeArrowheads="1"/>
            </p:cNvSpPr>
            <p:nvPr/>
          </p:nvSpPr>
          <p:spPr bwMode="auto">
            <a:xfrm>
              <a:off x="957263" y="3209925"/>
              <a:ext cx="288925" cy="288925"/>
            </a:xfrm>
            <a:prstGeom prst="ellipse">
              <a:avLst/>
            </a:prstGeom>
            <a:solidFill>
              <a:schemeClr val="accent3"/>
            </a:solidFill>
            <a:ln w="28575" cap="flat">
              <a:solidFill>
                <a:schemeClr val="accent2"/>
              </a:solidFill>
              <a:prstDash val="solid"/>
              <a:miter lim="800000"/>
            </a:ln>
          </p:spPr>
          <p:txBody>
            <a:bodyPr vert="horz" wrap="square" lIns="91440" tIns="45720" rIns="91440" bIns="45720" numCol="1" anchor="t" anchorCtr="0" compatLnSpc="1"/>
            <a:lstStyle/>
            <a:p>
              <a:endParaRPr lang="zh-CN" altLang="en-US"/>
            </a:p>
          </p:txBody>
        </p:sp>
        <p:sp>
          <p:nvSpPr>
            <p:cNvPr id="54"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6" name="TextBox 55"/>
          <p:cNvSpPr txBox="1"/>
          <p:nvPr/>
        </p:nvSpPr>
        <p:spPr>
          <a:xfrm>
            <a:off x="2163395" y="5960766"/>
            <a:ext cx="4871090" cy="369332"/>
          </a:xfrm>
          <a:prstGeom prst="rect">
            <a:avLst/>
          </a:prstGeom>
          <a:noFill/>
        </p:spPr>
        <p:txBody>
          <a:bodyPr wrap="square" rtlCol="0">
            <a:spAutoFit/>
          </a:bodyPr>
          <a:lstStyle/>
          <a:p>
            <a:pPr algn="just"/>
            <a:r>
              <a:rPr lang="zh-CN" altLang="en-US" dirty="0">
                <a:solidFill>
                  <a:schemeClr val="accent1"/>
                </a:solidFill>
                <a:latin typeface="+mn-ea"/>
                <a:ea typeface="+mn-ea"/>
              </a:rPr>
              <a:t>渠道建设有待加强</a:t>
            </a:r>
          </a:p>
        </p:txBody>
      </p:sp>
      <p:sp>
        <p:nvSpPr>
          <p:cNvPr id="57" name="矩形 56"/>
          <p:cNvSpPr/>
          <p:nvPr/>
        </p:nvSpPr>
        <p:spPr bwMode="auto">
          <a:xfrm>
            <a:off x="8834685" y="1484286"/>
            <a:ext cx="2880320" cy="1863331"/>
          </a:xfrm>
          <a:prstGeom prst="rect">
            <a:avLst/>
          </a:prstGeom>
          <a:blipFill>
            <a:blip r:embed="rId3" cstate="screen"/>
            <a:stretch>
              <a:fillRect/>
            </a:stretch>
          </a:blip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8" name="矩形 57"/>
          <p:cNvSpPr/>
          <p:nvPr/>
        </p:nvSpPr>
        <p:spPr bwMode="auto">
          <a:xfrm>
            <a:off x="8834685" y="4120608"/>
            <a:ext cx="2880320" cy="1863331"/>
          </a:xfrm>
          <a:prstGeom prst="rect">
            <a:avLst/>
          </a:prstGeom>
          <a:blipFill>
            <a:blip r:embed="rId4" cstate="screen"/>
            <a:stretch>
              <a:fillRect/>
            </a:stretch>
          </a:blip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ransition spd="slow" advTm="12814">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fltVal val="0"/>
                                              </p:val>
                                            </p:tav>
                                            <p:tav tm="100000">
                                              <p:val>
                                                <p:strVal val="#ppt_w"/>
                                              </p:val>
                                            </p:tav>
                                          </p:tavLst>
                                        </p:anim>
                                        <p:anim calcmode="lin" valueType="num">
                                          <p:cBhvr>
                                            <p:cTn id="8" dur="300" fill="hold"/>
                                            <p:tgtEl>
                                              <p:spTgt spid="28"/>
                                            </p:tgtEl>
                                            <p:attrNameLst>
                                              <p:attrName>ppt_h</p:attrName>
                                            </p:attrNameLst>
                                          </p:cBhvr>
                                          <p:tavLst>
                                            <p:tav tm="0">
                                              <p:val>
                                                <p:fltVal val="0"/>
                                              </p:val>
                                            </p:tav>
                                            <p:tav tm="100000">
                                              <p:val>
                                                <p:strVal val="#ppt_h"/>
                                              </p:val>
                                            </p:tav>
                                          </p:tavLst>
                                        </p:anim>
                                        <p:animEffect transition="in" filter="fade">
                                          <p:cBhvr>
                                            <p:cTn id="9" dur="300"/>
                                            <p:tgtEl>
                                              <p:spTgt spid="28"/>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5"/>
                                            </p:tgtEl>
                                            <p:attrNameLst>
                                              <p:attrName>style.visibility</p:attrName>
                                            </p:attrNameLst>
                                          </p:cBhvr>
                                          <p:to>
                                            <p:strVal val="visible"/>
                                          </p:to>
                                        </p:set>
                                        <p:anim calcmode="lin" valueType="num">
                                          <p:cBhvr>
                                            <p:cTn id="13" dur="4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5"/>
                                            </p:tgtEl>
                                            <p:attrNameLst>
                                              <p:attrName>ppt_y</p:attrName>
                                            </p:attrNameLst>
                                          </p:cBhvr>
                                          <p:tavLst>
                                            <p:tav tm="0">
                                              <p:val>
                                                <p:strVal val="#ppt_y"/>
                                              </p:val>
                                            </p:tav>
                                            <p:tav tm="100000">
                                              <p:val>
                                                <p:strVal val="#ppt_y"/>
                                              </p:val>
                                            </p:tav>
                                          </p:tavLst>
                                        </p:anim>
                                        <p:anim calcmode="lin" valueType="num">
                                          <p:cBhvr>
                                            <p:cTn id="15" dur="4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5"/>
                                            </p:tgtEl>
                                          </p:cBhvr>
                                        </p:animEffect>
                                      </p:childTnLst>
                                    </p:cTn>
                                  </p:par>
                                </p:childTnLst>
                              </p:cTn>
                            </p:par>
                            <p:par>
                              <p:cTn id="18" fill="hold">
                                <p:stCondLst>
                                  <p:cond delay="900"/>
                                </p:stCondLst>
                                <p:childTnLst>
                                  <p:par>
                                    <p:cTn id="19" presetID="22" presetClass="entr" presetSubtype="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par>
                              <p:cTn id="22" fill="hold">
                                <p:stCondLst>
                                  <p:cond delay="14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400" fill="hold"/>
                                            <p:tgtEl>
                                              <p:spTgt spid="7"/>
                                            </p:tgtEl>
                                            <p:attrNameLst>
                                              <p:attrName>ppt_w</p:attrName>
                                            </p:attrNameLst>
                                          </p:cBhvr>
                                          <p:tavLst>
                                            <p:tav tm="0">
                                              <p:val>
                                                <p:fltVal val="0"/>
                                              </p:val>
                                            </p:tav>
                                            <p:tav tm="100000">
                                              <p:val>
                                                <p:strVal val="#ppt_w"/>
                                              </p:val>
                                            </p:tav>
                                          </p:tavLst>
                                        </p:anim>
                                        <p:anim calcmode="lin" valueType="num">
                                          <p:cBhvr>
                                            <p:cTn id="26" dur="400" fill="hold"/>
                                            <p:tgtEl>
                                              <p:spTgt spid="7"/>
                                            </p:tgtEl>
                                            <p:attrNameLst>
                                              <p:attrName>ppt_h</p:attrName>
                                            </p:attrNameLst>
                                          </p:cBhvr>
                                          <p:tavLst>
                                            <p:tav tm="0">
                                              <p:val>
                                                <p:fltVal val="0"/>
                                              </p:val>
                                            </p:tav>
                                            <p:tav tm="100000">
                                              <p:val>
                                                <p:strVal val="#ppt_h"/>
                                              </p:val>
                                            </p:tav>
                                          </p:tavLst>
                                        </p:anim>
                                        <p:animEffect transition="in" filter="fade">
                                          <p:cBhvr>
                                            <p:cTn id="27" dur="400"/>
                                            <p:tgtEl>
                                              <p:spTgt spid="7"/>
                                            </p:tgtEl>
                                          </p:cBhvr>
                                        </p:animEffect>
                                      </p:childTnLst>
                                    </p:cTn>
                                  </p:par>
                                </p:childTnLst>
                              </p:cTn>
                            </p:par>
                            <p:par>
                              <p:cTn id="28" fill="hold">
                                <p:stCondLst>
                                  <p:cond delay="1900"/>
                                </p:stCondLst>
                                <p:childTnLst>
                                  <p:par>
                                    <p:cTn id="29" presetID="31"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400" fill="hold"/>
                                            <p:tgtEl>
                                              <p:spTgt spid="10"/>
                                            </p:tgtEl>
                                            <p:attrNameLst>
                                              <p:attrName>ppt_w</p:attrName>
                                            </p:attrNameLst>
                                          </p:cBhvr>
                                          <p:tavLst>
                                            <p:tav tm="0">
                                              <p:val>
                                                <p:fltVal val="0"/>
                                              </p:val>
                                            </p:tav>
                                            <p:tav tm="100000">
                                              <p:val>
                                                <p:strVal val="#ppt_w"/>
                                              </p:val>
                                            </p:tav>
                                          </p:tavLst>
                                        </p:anim>
                                        <p:anim calcmode="lin" valueType="num">
                                          <p:cBhvr>
                                            <p:cTn id="32" dur="400" fill="hold"/>
                                            <p:tgtEl>
                                              <p:spTgt spid="10"/>
                                            </p:tgtEl>
                                            <p:attrNameLst>
                                              <p:attrName>ppt_h</p:attrName>
                                            </p:attrNameLst>
                                          </p:cBhvr>
                                          <p:tavLst>
                                            <p:tav tm="0">
                                              <p:val>
                                                <p:fltVal val="0"/>
                                              </p:val>
                                            </p:tav>
                                            <p:tav tm="100000">
                                              <p:val>
                                                <p:strVal val="#ppt_h"/>
                                              </p:val>
                                            </p:tav>
                                          </p:tavLst>
                                        </p:anim>
                                        <p:anim calcmode="lin" valueType="num">
                                          <p:cBhvr>
                                            <p:cTn id="33" dur="400" fill="hold"/>
                                            <p:tgtEl>
                                              <p:spTgt spid="10"/>
                                            </p:tgtEl>
                                            <p:attrNameLst>
                                              <p:attrName>style.rotation</p:attrName>
                                            </p:attrNameLst>
                                          </p:cBhvr>
                                          <p:tavLst>
                                            <p:tav tm="0">
                                              <p:val>
                                                <p:fltVal val="90"/>
                                              </p:val>
                                            </p:tav>
                                            <p:tav tm="100000">
                                              <p:val>
                                                <p:fltVal val="0"/>
                                              </p:val>
                                            </p:tav>
                                          </p:tavLst>
                                        </p:anim>
                                        <p:animEffect transition="in" filter="fade">
                                          <p:cBhvr>
                                            <p:cTn id="34" dur="400"/>
                                            <p:tgtEl>
                                              <p:spTgt spid="10"/>
                                            </p:tgtEl>
                                          </p:cBhvr>
                                        </p:animEffect>
                                      </p:childTnLst>
                                    </p:cTn>
                                  </p:par>
                                </p:childTnLst>
                              </p:cTn>
                            </p:par>
                            <p:par>
                              <p:cTn id="35" fill="hold">
                                <p:stCondLst>
                                  <p:cond delay="2400"/>
                                </p:stCondLst>
                                <p:childTnLst>
                                  <p:par>
                                    <p:cTn id="36" presetID="12" presetClass="entr" presetSubtype="8"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300"/>
                                            <p:tgtEl>
                                              <p:spTgt spid="26"/>
                                            </p:tgtEl>
                                            <p:attrNameLst>
                                              <p:attrName>ppt_x</p:attrName>
                                            </p:attrNameLst>
                                          </p:cBhvr>
                                          <p:tavLst>
                                            <p:tav tm="0">
                                              <p:val>
                                                <p:strVal val="#ppt_x-#ppt_w*1.125000"/>
                                              </p:val>
                                            </p:tav>
                                            <p:tav tm="100000">
                                              <p:val>
                                                <p:strVal val="#ppt_x"/>
                                              </p:val>
                                            </p:tav>
                                          </p:tavLst>
                                        </p:anim>
                                        <p:animEffect transition="in" filter="wipe(right)">
                                          <p:cBhvr>
                                            <p:cTn id="39" dur="300"/>
                                            <p:tgtEl>
                                              <p:spTgt spid="26"/>
                                            </p:tgtEl>
                                          </p:cBhvr>
                                        </p:animEffect>
                                      </p:childTnLst>
                                    </p:cTn>
                                  </p:par>
                                </p:childTnLst>
                              </p:cTn>
                            </p:par>
                            <p:par>
                              <p:cTn id="40" fill="hold">
                                <p:stCondLst>
                                  <p:cond delay="2900"/>
                                </p:stCondLst>
                                <p:childTnLst>
                                  <p:par>
                                    <p:cTn id="41" presetID="22" presetClass="entr" presetSubtype="8"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par>
                              <p:cTn id="44" fill="hold">
                                <p:stCondLst>
                                  <p:cond delay="3400"/>
                                </p:stCondLst>
                                <p:childTnLst>
                                  <p:par>
                                    <p:cTn id="45" presetID="31"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400" fill="hold"/>
                                            <p:tgtEl>
                                              <p:spTgt spid="15"/>
                                            </p:tgtEl>
                                            <p:attrNameLst>
                                              <p:attrName>ppt_w</p:attrName>
                                            </p:attrNameLst>
                                          </p:cBhvr>
                                          <p:tavLst>
                                            <p:tav tm="0">
                                              <p:val>
                                                <p:fltVal val="0"/>
                                              </p:val>
                                            </p:tav>
                                            <p:tav tm="100000">
                                              <p:val>
                                                <p:strVal val="#ppt_w"/>
                                              </p:val>
                                            </p:tav>
                                          </p:tavLst>
                                        </p:anim>
                                        <p:anim calcmode="lin" valueType="num">
                                          <p:cBhvr>
                                            <p:cTn id="48" dur="400" fill="hold"/>
                                            <p:tgtEl>
                                              <p:spTgt spid="15"/>
                                            </p:tgtEl>
                                            <p:attrNameLst>
                                              <p:attrName>ppt_h</p:attrName>
                                            </p:attrNameLst>
                                          </p:cBhvr>
                                          <p:tavLst>
                                            <p:tav tm="0">
                                              <p:val>
                                                <p:fltVal val="0"/>
                                              </p:val>
                                            </p:tav>
                                            <p:tav tm="100000">
                                              <p:val>
                                                <p:strVal val="#ppt_h"/>
                                              </p:val>
                                            </p:tav>
                                          </p:tavLst>
                                        </p:anim>
                                        <p:anim calcmode="lin" valueType="num">
                                          <p:cBhvr>
                                            <p:cTn id="49" dur="400" fill="hold"/>
                                            <p:tgtEl>
                                              <p:spTgt spid="15"/>
                                            </p:tgtEl>
                                            <p:attrNameLst>
                                              <p:attrName>style.rotation</p:attrName>
                                            </p:attrNameLst>
                                          </p:cBhvr>
                                          <p:tavLst>
                                            <p:tav tm="0">
                                              <p:val>
                                                <p:fltVal val="90"/>
                                              </p:val>
                                            </p:tav>
                                            <p:tav tm="100000">
                                              <p:val>
                                                <p:fltVal val="0"/>
                                              </p:val>
                                            </p:tav>
                                          </p:tavLst>
                                        </p:anim>
                                        <p:animEffect transition="in" filter="fade">
                                          <p:cBhvr>
                                            <p:cTn id="50" dur="400"/>
                                            <p:tgtEl>
                                              <p:spTgt spid="15"/>
                                            </p:tgtEl>
                                          </p:cBhvr>
                                        </p:animEffect>
                                      </p:childTnLst>
                                    </p:cTn>
                                  </p:par>
                                </p:childTnLst>
                              </p:cTn>
                            </p:par>
                            <p:par>
                              <p:cTn id="51" fill="hold">
                                <p:stCondLst>
                                  <p:cond delay="3900"/>
                                </p:stCondLst>
                                <p:childTnLst>
                                  <p:par>
                                    <p:cTn id="52" presetID="2" presetClass="entr" presetSubtype="4" fill="hold" nodeType="afterEffect" p14:presetBounceEnd="20000">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14:bounceEnd="20000">
                                          <p:cBhvr additive="base">
                                            <p:cTn id="54" dur="500" fill="hold"/>
                                            <p:tgtEl>
                                              <p:spTgt spid="29"/>
                                            </p:tgtEl>
                                            <p:attrNameLst>
                                              <p:attrName>ppt_x</p:attrName>
                                            </p:attrNameLst>
                                          </p:cBhvr>
                                          <p:tavLst>
                                            <p:tav tm="0">
                                              <p:val>
                                                <p:strVal val="#ppt_x"/>
                                              </p:val>
                                            </p:tav>
                                            <p:tav tm="100000">
                                              <p:val>
                                                <p:strVal val="#ppt_x"/>
                                              </p:val>
                                            </p:tav>
                                          </p:tavLst>
                                        </p:anim>
                                        <p:anim calcmode="lin" valueType="num" p14:bounceEnd="20000">
                                          <p:cBhvr additive="base">
                                            <p:cTn id="55" dur="500" fill="hold"/>
                                            <p:tgtEl>
                                              <p:spTgt spid="29"/>
                                            </p:tgtEl>
                                            <p:attrNameLst>
                                              <p:attrName>ppt_y</p:attrName>
                                            </p:attrNameLst>
                                          </p:cBhvr>
                                          <p:tavLst>
                                            <p:tav tm="0">
                                              <p:val>
                                                <p:strVal val="1+#ppt_h/2"/>
                                              </p:val>
                                            </p:tav>
                                            <p:tav tm="100000">
                                              <p:val>
                                                <p:strVal val="#ppt_y"/>
                                              </p:val>
                                            </p:tav>
                                          </p:tavLst>
                                        </p:anim>
                                      </p:childTnLst>
                                    </p:cTn>
                                  </p:par>
                                </p:childTnLst>
                              </p:cTn>
                            </p:par>
                            <p:par>
                              <p:cTn id="56" fill="hold">
                                <p:stCondLst>
                                  <p:cond delay="4400"/>
                                </p:stCondLst>
                                <p:childTnLst>
                                  <p:par>
                                    <p:cTn id="57" presetID="22" presetClass="entr" presetSubtype="8"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left)">
                                          <p:cBhvr>
                                            <p:cTn id="59" dur="500"/>
                                            <p:tgtEl>
                                              <p:spTgt spid="32"/>
                                            </p:tgtEl>
                                          </p:cBhvr>
                                        </p:animEffect>
                                      </p:childTnLst>
                                    </p:cTn>
                                  </p:par>
                                </p:childTnLst>
                              </p:cTn>
                            </p:par>
                            <p:par>
                              <p:cTn id="60" fill="hold">
                                <p:stCondLst>
                                  <p:cond delay="4900"/>
                                </p:stCondLst>
                                <p:childTnLst>
                                  <p:par>
                                    <p:cTn id="61" presetID="2" presetClass="entr" presetSubtype="4" fill="hold" nodeType="afterEffect" p14:presetBounceEnd="20000">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14:bounceEnd="20000">
                                          <p:cBhvr additive="base">
                                            <p:cTn id="63" dur="500" fill="hold"/>
                                            <p:tgtEl>
                                              <p:spTgt spid="33"/>
                                            </p:tgtEl>
                                            <p:attrNameLst>
                                              <p:attrName>ppt_x</p:attrName>
                                            </p:attrNameLst>
                                          </p:cBhvr>
                                          <p:tavLst>
                                            <p:tav tm="0">
                                              <p:val>
                                                <p:strVal val="#ppt_x"/>
                                              </p:val>
                                            </p:tav>
                                            <p:tav tm="100000">
                                              <p:val>
                                                <p:strVal val="#ppt_x"/>
                                              </p:val>
                                            </p:tav>
                                          </p:tavLst>
                                        </p:anim>
                                        <p:anim calcmode="lin" valueType="num" p14:bounceEnd="20000">
                                          <p:cBhvr additive="base">
                                            <p:cTn id="64" dur="500" fill="hold"/>
                                            <p:tgtEl>
                                              <p:spTgt spid="33"/>
                                            </p:tgtEl>
                                            <p:attrNameLst>
                                              <p:attrName>ppt_y</p:attrName>
                                            </p:attrNameLst>
                                          </p:cBhvr>
                                          <p:tavLst>
                                            <p:tav tm="0">
                                              <p:val>
                                                <p:strVal val="1+#ppt_h/2"/>
                                              </p:val>
                                            </p:tav>
                                            <p:tav tm="100000">
                                              <p:val>
                                                <p:strVal val="#ppt_y"/>
                                              </p:val>
                                            </p:tav>
                                          </p:tavLst>
                                        </p:anim>
                                      </p:childTnLst>
                                    </p:cTn>
                                  </p:par>
                                </p:childTnLst>
                              </p:cTn>
                            </p:par>
                            <p:par>
                              <p:cTn id="65" fill="hold">
                                <p:stCondLst>
                                  <p:cond delay="5400"/>
                                </p:stCondLst>
                                <p:childTnLst>
                                  <p:par>
                                    <p:cTn id="66" presetID="22" presetClass="entr" presetSubtype="8"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left)">
                                          <p:cBhvr>
                                            <p:cTn id="68" dur="500"/>
                                            <p:tgtEl>
                                              <p:spTgt spid="36"/>
                                            </p:tgtEl>
                                          </p:cBhvr>
                                        </p:animEffect>
                                      </p:childTnLst>
                                    </p:cTn>
                                  </p:par>
                                </p:childTnLst>
                              </p:cTn>
                            </p:par>
                            <p:par>
                              <p:cTn id="69" fill="hold">
                                <p:stCondLst>
                                  <p:cond delay="5900"/>
                                </p:stCondLst>
                                <p:childTnLst>
                                  <p:par>
                                    <p:cTn id="70" presetID="2" presetClass="entr" presetSubtype="4" fill="hold" nodeType="afterEffect" p14:presetBounceEnd="20000">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14:bounceEnd="20000">
                                          <p:cBhvr additive="base">
                                            <p:cTn id="72" dur="500" fill="hold"/>
                                            <p:tgtEl>
                                              <p:spTgt spid="37"/>
                                            </p:tgtEl>
                                            <p:attrNameLst>
                                              <p:attrName>ppt_x</p:attrName>
                                            </p:attrNameLst>
                                          </p:cBhvr>
                                          <p:tavLst>
                                            <p:tav tm="0">
                                              <p:val>
                                                <p:strVal val="#ppt_x"/>
                                              </p:val>
                                            </p:tav>
                                            <p:tav tm="100000">
                                              <p:val>
                                                <p:strVal val="#ppt_x"/>
                                              </p:val>
                                            </p:tav>
                                          </p:tavLst>
                                        </p:anim>
                                        <p:anim calcmode="lin" valueType="num" p14:bounceEnd="20000">
                                          <p:cBhvr additive="base">
                                            <p:cTn id="73" dur="500" fill="hold"/>
                                            <p:tgtEl>
                                              <p:spTgt spid="37"/>
                                            </p:tgtEl>
                                            <p:attrNameLst>
                                              <p:attrName>ppt_y</p:attrName>
                                            </p:attrNameLst>
                                          </p:cBhvr>
                                          <p:tavLst>
                                            <p:tav tm="0">
                                              <p:val>
                                                <p:strVal val="1+#ppt_h/2"/>
                                              </p:val>
                                            </p:tav>
                                            <p:tav tm="100000">
                                              <p:val>
                                                <p:strVal val="#ppt_y"/>
                                              </p:val>
                                            </p:tav>
                                          </p:tavLst>
                                        </p:anim>
                                      </p:childTnLst>
                                    </p:cTn>
                                  </p:par>
                                </p:childTnLst>
                              </p:cTn>
                            </p:par>
                            <p:par>
                              <p:cTn id="74" fill="hold">
                                <p:stCondLst>
                                  <p:cond delay="6400"/>
                                </p:stCondLst>
                                <p:childTnLst>
                                  <p:par>
                                    <p:cTn id="75" presetID="22" presetClass="entr" presetSubtype="8"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left)">
                                          <p:cBhvr>
                                            <p:cTn id="77" dur="500"/>
                                            <p:tgtEl>
                                              <p:spTgt spid="40"/>
                                            </p:tgtEl>
                                          </p:cBhvr>
                                        </p:animEffect>
                                      </p:childTnLst>
                                    </p:cTn>
                                  </p:par>
                                </p:childTnLst>
                              </p:cTn>
                            </p:par>
                            <p:par>
                              <p:cTn id="78" fill="hold">
                                <p:stCondLst>
                                  <p:cond delay="6900"/>
                                </p:stCondLst>
                                <p:childTnLst>
                                  <p:par>
                                    <p:cTn id="79" presetID="53" presetClass="entr" presetSubtype="16"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400" fill="hold"/>
                                            <p:tgtEl>
                                              <p:spTgt spid="19"/>
                                            </p:tgtEl>
                                            <p:attrNameLst>
                                              <p:attrName>ppt_w</p:attrName>
                                            </p:attrNameLst>
                                          </p:cBhvr>
                                          <p:tavLst>
                                            <p:tav tm="0">
                                              <p:val>
                                                <p:fltVal val="0"/>
                                              </p:val>
                                            </p:tav>
                                            <p:tav tm="100000">
                                              <p:val>
                                                <p:strVal val="#ppt_w"/>
                                              </p:val>
                                            </p:tav>
                                          </p:tavLst>
                                        </p:anim>
                                        <p:anim calcmode="lin" valueType="num">
                                          <p:cBhvr>
                                            <p:cTn id="82" dur="400" fill="hold"/>
                                            <p:tgtEl>
                                              <p:spTgt spid="19"/>
                                            </p:tgtEl>
                                            <p:attrNameLst>
                                              <p:attrName>ppt_h</p:attrName>
                                            </p:attrNameLst>
                                          </p:cBhvr>
                                          <p:tavLst>
                                            <p:tav tm="0">
                                              <p:val>
                                                <p:fltVal val="0"/>
                                              </p:val>
                                            </p:tav>
                                            <p:tav tm="100000">
                                              <p:val>
                                                <p:strVal val="#ppt_h"/>
                                              </p:val>
                                            </p:tav>
                                          </p:tavLst>
                                        </p:anim>
                                        <p:animEffect transition="in" filter="fade">
                                          <p:cBhvr>
                                            <p:cTn id="83" dur="400"/>
                                            <p:tgtEl>
                                              <p:spTgt spid="19"/>
                                            </p:tgtEl>
                                          </p:cBhvr>
                                        </p:animEffect>
                                      </p:childTnLst>
                                    </p:cTn>
                                  </p:par>
                                </p:childTnLst>
                              </p:cTn>
                            </p:par>
                            <p:par>
                              <p:cTn id="84" fill="hold">
                                <p:stCondLst>
                                  <p:cond delay="7400"/>
                                </p:stCondLst>
                                <p:childTnLst>
                                  <p:par>
                                    <p:cTn id="85" presetID="31"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400" fill="hold"/>
                                            <p:tgtEl>
                                              <p:spTgt spid="20"/>
                                            </p:tgtEl>
                                            <p:attrNameLst>
                                              <p:attrName>ppt_w</p:attrName>
                                            </p:attrNameLst>
                                          </p:cBhvr>
                                          <p:tavLst>
                                            <p:tav tm="0">
                                              <p:val>
                                                <p:fltVal val="0"/>
                                              </p:val>
                                            </p:tav>
                                            <p:tav tm="100000">
                                              <p:val>
                                                <p:strVal val="#ppt_w"/>
                                              </p:val>
                                            </p:tav>
                                          </p:tavLst>
                                        </p:anim>
                                        <p:anim calcmode="lin" valueType="num">
                                          <p:cBhvr>
                                            <p:cTn id="88" dur="400" fill="hold"/>
                                            <p:tgtEl>
                                              <p:spTgt spid="20"/>
                                            </p:tgtEl>
                                            <p:attrNameLst>
                                              <p:attrName>ppt_h</p:attrName>
                                            </p:attrNameLst>
                                          </p:cBhvr>
                                          <p:tavLst>
                                            <p:tav tm="0">
                                              <p:val>
                                                <p:fltVal val="0"/>
                                              </p:val>
                                            </p:tav>
                                            <p:tav tm="100000">
                                              <p:val>
                                                <p:strVal val="#ppt_h"/>
                                              </p:val>
                                            </p:tav>
                                          </p:tavLst>
                                        </p:anim>
                                        <p:anim calcmode="lin" valueType="num">
                                          <p:cBhvr>
                                            <p:cTn id="89" dur="400" fill="hold"/>
                                            <p:tgtEl>
                                              <p:spTgt spid="20"/>
                                            </p:tgtEl>
                                            <p:attrNameLst>
                                              <p:attrName>style.rotation</p:attrName>
                                            </p:attrNameLst>
                                          </p:cBhvr>
                                          <p:tavLst>
                                            <p:tav tm="0">
                                              <p:val>
                                                <p:fltVal val="90"/>
                                              </p:val>
                                            </p:tav>
                                            <p:tav tm="100000">
                                              <p:val>
                                                <p:fltVal val="0"/>
                                              </p:val>
                                            </p:tav>
                                          </p:tavLst>
                                        </p:anim>
                                        <p:animEffect transition="in" filter="fade">
                                          <p:cBhvr>
                                            <p:cTn id="90" dur="400"/>
                                            <p:tgtEl>
                                              <p:spTgt spid="20"/>
                                            </p:tgtEl>
                                          </p:cBhvr>
                                        </p:animEffect>
                                      </p:childTnLst>
                                    </p:cTn>
                                  </p:par>
                                </p:childTnLst>
                              </p:cTn>
                            </p:par>
                            <p:par>
                              <p:cTn id="91" fill="hold">
                                <p:stCondLst>
                                  <p:cond delay="7900"/>
                                </p:stCondLst>
                                <p:childTnLst>
                                  <p:par>
                                    <p:cTn id="92" presetID="12" presetClass="entr" presetSubtype="8" fill="hold" grpId="0" nodeType="after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300"/>
                                            <p:tgtEl>
                                              <p:spTgt spid="41"/>
                                            </p:tgtEl>
                                            <p:attrNameLst>
                                              <p:attrName>ppt_x</p:attrName>
                                            </p:attrNameLst>
                                          </p:cBhvr>
                                          <p:tavLst>
                                            <p:tav tm="0">
                                              <p:val>
                                                <p:strVal val="#ppt_x-#ppt_w*1.125000"/>
                                              </p:val>
                                            </p:tav>
                                            <p:tav tm="100000">
                                              <p:val>
                                                <p:strVal val="#ppt_x"/>
                                              </p:val>
                                            </p:tav>
                                          </p:tavLst>
                                        </p:anim>
                                        <p:animEffect transition="in" filter="wipe(right)">
                                          <p:cBhvr>
                                            <p:cTn id="95" dur="300"/>
                                            <p:tgtEl>
                                              <p:spTgt spid="41"/>
                                            </p:tgtEl>
                                          </p:cBhvr>
                                        </p:animEffect>
                                      </p:childTnLst>
                                    </p:cTn>
                                  </p:par>
                                </p:childTnLst>
                              </p:cTn>
                            </p:par>
                            <p:par>
                              <p:cTn id="96" fill="hold">
                                <p:stCondLst>
                                  <p:cond delay="8400"/>
                                </p:stCondLst>
                                <p:childTnLst>
                                  <p:par>
                                    <p:cTn id="97" presetID="22" presetClass="entr" presetSubtype="8" fill="hold" grpId="0" nodeType="after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wipe(left)">
                                          <p:cBhvr>
                                            <p:cTn id="99" dur="500"/>
                                            <p:tgtEl>
                                              <p:spTgt spid="43"/>
                                            </p:tgtEl>
                                          </p:cBhvr>
                                        </p:animEffect>
                                      </p:childTnLst>
                                    </p:cTn>
                                  </p:par>
                                  <p:par>
                                    <p:cTn id="100" presetID="31" presetClass="entr" presetSubtype="0" fill="hold" grpId="0" nodeType="withEffect">
                                      <p:stCondLst>
                                        <p:cond delay="0"/>
                                      </p:stCondLst>
                                      <p:childTnLst>
                                        <p:set>
                                          <p:cBhvr>
                                            <p:cTn id="101" dur="1" fill="hold">
                                              <p:stCondLst>
                                                <p:cond delay="0"/>
                                              </p:stCondLst>
                                            </p:cTn>
                                            <p:tgtEl>
                                              <p:spTgt spid="42"/>
                                            </p:tgtEl>
                                            <p:attrNameLst>
                                              <p:attrName>style.visibility</p:attrName>
                                            </p:attrNameLst>
                                          </p:cBhvr>
                                          <p:to>
                                            <p:strVal val="visible"/>
                                          </p:to>
                                        </p:set>
                                        <p:anim calcmode="lin" valueType="num">
                                          <p:cBhvr>
                                            <p:cTn id="102" dur="400" fill="hold"/>
                                            <p:tgtEl>
                                              <p:spTgt spid="42"/>
                                            </p:tgtEl>
                                            <p:attrNameLst>
                                              <p:attrName>ppt_w</p:attrName>
                                            </p:attrNameLst>
                                          </p:cBhvr>
                                          <p:tavLst>
                                            <p:tav tm="0">
                                              <p:val>
                                                <p:fltVal val="0"/>
                                              </p:val>
                                            </p:tav>
                                            <p:tav tm="100000">
                                              <p:val>
                                                <p:strVal val="#ppt_w"/>
                                              </p:val>
                                            </p:tav>
                                          </p:tavLst>
                                        </p:anim>
                                        <p:anim calcmode="lin" valueType="num">
                                          <p:cBhvr>
                                            <p:cTn id="103" dur="400" fill="hold"/>
                                            <p:tgtEl>
                                              <p:spTgt spid="42"/>
                                            </p:tgtEl>
                                            <p:attrNameLst>
                                              <p:attrName>ppt_h</p:attrName>
                                            </p:attrNameLst>
                                          </p:cBhvr>
                                          <p:tavLst>
                                            <p:tav tm="0">
                                              <p:val>
                                                <p:fltVal val="0"/>
                                              </p:val>
                                            </p:tav>
                                            <p:tav tm="100000">
                                              <p:val>
                                                <p:strVal val="#ppt_h"/>
                                              </p:val>
                                            </p:tav>
                                          </p:tavLst>
                                        </p:anim>
                                        <p:anim calcmode="lin" valueType="num">
                                          <p:cBhvr>
                                            <p:cTn id="104" dur="400" fill="hold"/>
                                            <p:tgtEl>
                                              <p:spTgt spid="42"/>
                                            </p:tgtEl>
                                            <p:attrNameLst>
                                              <p:attrName>style.rotation</p:attrName>
                                            </p:attrNameLst>
                                          </p:cBhvr>
                                          <p:tavLst>
                                            <p:tav tm="0">
                                              <p:val>
                                                <p:fltVal val="90"/>
                                              </p:val>
                                            </p:tav>
                                            <p:tav tm="100000">
                                              <p:val>
                                                <p:fltVal val="0"/>
                                              </p:val>
                                            </p:tav>
                                          </p:tavLst>
                                        </p:anim>
                                        <p:animEffect transition="in" filter="fade">
                                          <p:cBhvr>
                                            <p:cTn id="105" dur="400"/>
                                            <p:tgtEl>
                                              <p:spTgt spid="42"/>
                                            </p:tgtEl>
                                          </p:cBhvr>
                                        </p:animEffect>
                                      </p:childTnLst>
                                    </p:cTn>
                                  </p:par>
                                </p:childTnLst>
                              </p:cTn>
                            </p:par>
                            <p:par>
                              <p:cTn id="106" fill="hold">
                                <p:stCondLst>
                                  <p:cond delay="8900"/>
                                </p:stCondLst>
                                <p:childTnLst>
                                  <p:par>
                                    <p:cTn id="107" presetID="2" presetClass="entr" presetSubtype="4" fill="hold" nodeType="afterEffect" p14:presetBounceEnd="20000">
                                      <p:stCondLst>
                                        <p:cond delay="0"/>
                                      </p:stCondLst>
                                      <p:childTnLst>
                                        <p:set>
                                          <p:cBhvr>
                                            <p:cTn id="108" dur="1" fill="hold">
                                              <p:stCondLst>
                                                <p:cond delay="0"/>
                                              </p:stCondLst>
                                            </p:cTn>
                                            <p:tgtEl>
                                              <p:spTgt spid="44"/>
                                            </p:tgtEl>
                                            <p:attrNameLst>
                                              <p:attrName>style.visibility</p:attrName>
                                            </p:attrNameLst>
                                          </p:cBhvr>
                                          <p:to>
                                            <p:strVal val="visible"/>
                                          </p:to>
                                        </p:set>
                                        <p:anim calcmode="lin" valueType="num" p14:bounceEnd="20000">
                                          <p:cBhvr additive="base">
                                            <p:cTn id="109" dur="500" fill="hold"/>
                                            <p:tgtEl>
                                              <p:spTgt spid="44"/>
                                            </p:tgtEl>
                                            <p:attrNameLst>
                                              <p:attrName>ppt_x</p:attrName>
                                            </p:attrNameLst>
                                          </p:cBhvr>
                                          <p:tavLst>
                                            <p:tav tm="0">
                                              <p:val>
                                                <p:strVal val="#ppt_x"/>
                                              </p:val>
                                            </p:tav>
                                            <p:tav tm="100000">
                                              <p:val>
                                                <p:strVal val="#ppt_x"/>
                                              </p:val>
                                            </p:tav>
                                          </p:tavLst>
                                        </p:anim>
                                        <p:anim calcmode="lin" valueType="num" p14:bounceEnd="20000">
                                          <p:cBhvr additive="base">
                                            <p:cTn id="110" dur="500" fill="hold"/>
                                            <p:tgtEl>
                                              <p:spTgt spid="44"/>
                                            </p:tgtEl>
                                            <p:attrNameLst>
                                              <p:attrName>ppt_y</p:attrName>
                                            </p:attrNameLst>
                                          </p:cBhvr>
                                          <p:tavLst>
                                            <p:tav tm="0">
                                              <p:val>
                                                <p:strVal val="1+#ppt_h/2"/>
                                              </p:val>
                                            </p:tav>
                                            <p:tav tm="100000">
                                              <p:val>
                                                <p:strVal val="#ppt_y"/>
                                              </p:val>
                                            </p:tav>
                                          </p:tavLst>
                                        </p:anim>
                                      </p:childTnLst>
                                    </p:cTn>
                                  </p:par>
                                </p:childTnLst>
                              </p:cTn>
                            </p:par>
                            <p:par>
                              <p:cTn id="111" fill="hold">
                                <p:stCondLst>
                                  <p:cond delay="9400"/>
                                </p:stCondLst>
                                <p:childTnLst>
                                  <p:par>
                                    <p:cTn id="112" presetID="22" presetClass="entr" presetSubtype="8" fill="hold" grpId="0" nodeType="afterEffect">
                                      <p:stCondLst>
                                        <p:cond delay="0"/>
                                      </p:stCondLst>
                                      <p:childTnLst>
                                        <p:set>
                                          <p:cBhvr>
                                            <p:cTn id="113" dur="1" fill="hold">
                                              <p:stCondLst>
                                                <p:cond delay="0"/>
                                              </p:stCondLst>
                                            </p:cTn>
                                            <p:tgtEl>
                                              <p:spTgt spid="47"/>
                                            </p:tgtEl>
                                            <p:attrNameLst>
                                              <p:attrName>style.visibility</p:attrName>
                                            </p:attrNameLst>
                                          </p:cBhvr>
                                          <p:to>
                                            <p:strVal val="visible"/>
                                          </p:to>
                                        </p:set>
                                        <p:animEffect transition="in" filter="wipe(left)">
                                          <p:cBhvr>
                                            <p:cTn id="114" dur="500"/>
                                            <p:tgtEl>
                                              <p:spTgt spid="47"/>
                                            </p:tgtEl>
                                          </p:cBhvr>
                                        </p:animEffect>
                                      </p:childTnLst>
                                    </p:cTn>
                                  </p:par>
                                </p:childTnLst>
                              </p:cTn>
                            </p:par>
                            <p:par>
                              <p:cTn id="115" fill="hold">
                                <p:stCondLst>
                                  <p:cond delay="9900"/>
                                </p:stCondLst>
                                <p:childTnLst>
                                  <p:par>
                                    <p:cTn id="116" presetID="2" presetClass="entr" presetSubtype="4" fill="hold" nodeType="afterEffect" p14:presetBounceEnd="20000">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14:bounceEnd="20000">
                                          <p:cBhvr additive="base">
                                            <p:cTn id="118" dur="500" fill="hold"/>
                                            <p:tgtEl>
                                              <p:spTgt spid="48"/>
                                            </p:tgtEl>
                                            <p:attrNameLst>
                                              <p:attrName>ppt_x</p:attrName>
                                            </p:attrNameLst>
                                          </p:cBhvr>
                                          <p:tavLst>
                                            <p:tav tm="0">
                                              <p:val>
                                                <p:strVal val="#ppt_x"/>
                                              </p:val>
                                            </p:tav>
                                            <p:tav tm="100000">
                                              <p:val>
                                                <p:strVal val="#ppt_x"/>
                                              </p:val>
                                            </p:tav>
                                          </p:tavLst>
                                        </p:anim>
                                        <p:anim calcmode="lin" valueType="num" p14:bounceEnd="20000">
                                          <p:cBhvr additive="base">
                                            <p:cTn id="119" dur="500" fill="hold"/>
                                            <p:tgtEl>
                                              <p:spTgt spid="48"/>
                                            </p:tgtEl>
                                            <p:attrNameLst>
                                              <p:attrName>ppt_y</p:attrName>
                                            </p:attrNameLst>
                                          </p:cBhvr>
                                          <p:tavLst>
                                            <p:tav tm="0">
                                              <p:val>
                                                <p:strVal val="1+#ppt_h/2"/>
                                              </p:val>
                                            </p:tav>
                                            <p:tav tm="100000">
                                              <p:val>
                                                <p:strVal val="#ppt_y"/>
                                              </p:val>
                                            </p:tav>
                                          </p:tavLst>
                                        </p:anim>
                                      </p:childTnLst>
                                    </p:cTn>
                                  </p:par>
                                </p:childTnLst>
                              </p:cTn>
                            </p:par>
                            <p:par>
                              <p:cTn id="120" fill="hold">
                                <p:stCondLst>
                                  <p:cond delay="10400"/>
                                </p:stCondLst>
                                <p:childTnLst>
                                  <p:par>
                                    <p:cTn id="121" presetID="22" presetClass="entr" presetSubtype="8"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left)">
                                          <p:cBhvr>
                                            <p:cTn id="123" dur="500"/>
                                            <p:tgtEl>
                                              <p:spTgt spid="51"/>
                                            </p:tgtEl>
                                          </p:cBhvr>
                                        </p:animEffect>
                                      </p:childTnLst>
                                    </p:cTn>
                                  </p:par>
                                </p:childTnLst>
                              </p:cTn>
                            </p:par>
                            <p:par>
                              <p:cTn id="124" fill="hold">
                                <p:stCondLst>
                                  <p:cond delay="10900"/>
                                </p:stCondLst>
                                <p:childTnLst>
                                  <p:par>
                                    <p:cTn id="125" presetID="2" presetClass="entr" presetSubtype="4" fill="hold" nodeType="afterEffect" p14:presetBounceEnd="20000">
                                      <p:stCondLst>
                                        <p:cond delay="0"/>
                                      </p:stCondLst>
                                      <p:childTnLst>
                                        <p:set>
                                          <p:cBhvr>
                                            <p:cTn id="126" dur="1" fill="hold">
                                              <p:stCondLst>
                                                <p:cond delay="0"/>
                                              </p:stCondLst>
                                            </p:cTn>
                                            <p:tgtEl>
                                              <p:spTgt spid="52"/>
                                            </p:tgtEl>
                                            <p:attrNameLst>
                                              <p:attrName>style.visibility</p:attrName>
                                            </p:attrNameLst>
                                          </p:cBhvr>
                                          <p:to>
                                            <p:strVal val="visible"/>
                                          </p:to>
                                        </p:set>
                                        <p:anim calcmode="lin" valueType="num" p14:bounceEnd="20000">
                                          <p:cBhvr additive="base">
                                            <p:cTn id="127" dur="500" fill="hold"/>
                                            <p:tgtEl>
                                              <p:spTgt spid="52"/>
                                            </p:tgtEl>
                                            <p:attrNameLst>
                                              <p:attrName>ppt_x</p:attrName>
                                            </p:attrNameLst>
                                          </p:cBhvr>
                                          <p:tavLst>
                                            <p:tav tm="0">
                                              <p:val>
                                                <p:strVal val="#ppt_x"/>
                                              </p:val>
                                            </p:tav>
                                            <p:tav tm="100000">
                                              <p:val>
                                                <p:strVal val="#ppt_x"/>
                                              </p:val>
                                            </p:tav>
                                          </p:tavLst>
                                        </p:anim>
                                        <p:anim calcmode="lin" valueType="num" p14:bounceEnd="20000">
                                          <p:cBhvr additive="base">
                                            <p:cTn id="128" dur="500" fill="hold"/>
                                            <p:tgtEl>
                                              <p:spTgt spid="52"/>
                                            </p:tgtEl>
                                            <p:attrNameLst>
                                              <p:attrName>ppt_y</p:attrName>
                                            </p:attrNameLst>
                                          </p:cBhvr>
                                          <p:tavLst>
                                            <p:tav tm="0">
                                              <p:val>
                                                <p:strVal val="1+#ppt_h/2"/>
                                              </p:val>
                                            </p:tav>
                                            <p:tav tm="100000">
                                              <p:val>
                                                <p:strVal val="#ppt_y"/>
                                              </p:val>
                                            </p:tav>
                                          </p:tavLst>
                                        </p:anim>
                                      </p:childTnLst>
                                    </p:cTn>
                                  </p:par>
                                </p:childTnLst>
                              </p:cTn>
                            </p:par>
                            <p:par>
                              <p:cTn id="129" fill="hold">
                                <p:stCondLst>
                                  <p:cond delay="11400"/>
                                </p:stCondLst>
                                <p:childTnLst>
                                  <p:par>
                                    <p:cTn id="130" presetID="22" presetClass="entr" presetSubtype="8" fill="hold" grpId="0" nodeType="afterEffect">
                                      <p:stCondLst>
                                        <p:cond delay="0"/>
                                      </p:stCondLst>
                                      <p:childTnLst>
                                        <p:set>
                                          <p:cBhvr>
                                            <p:cTn id="131" dur="1" fill="hold">
                                              <p:stCondLst>
                                                <p:cond delay="0"/>
                                              </p:stCondLst>
                                            </p:cTn>
                                            <p:tgtEl>
                                              <p:spTgt spid="56"/>
                                            </p:tgtEl>
                                            <p:attrNameLst>
                                              <p:attrName>style.visibility</p:attrName>
                                            </p:attrNameLst>
                                          </p:cBhvr>
                                          <p:to>
                                            <p:strVal val="visible"/>
                                          </p:to>
                                        </p:set>
                                        <p:animEffect transition="in" filter="wipe(left)">
                                          <p:cBhvr>
                                            <p:cTn id="132" dur="500"/>
                                            <p:tgtEl>
                                              <p:spTgt spid="56"/>
                                            </p:tgtEl>
                                          </p:cBhvr>
                                        </p:animEffect>
                                      </p:childTnLst>
                                    </p:cTn>
                                  </p:par>
                                </p:childTnLst>
                              </p:cTn>
                            </p:par>
                            <p:par>
                              <p:cTn id="133" fill="hold">
                                <p:stCondLst>
                                  <p:cond delay="11900"/>
                                </p:stCondLst>
                                <p:childTnLst>
                                  <p:par>
                                    <p:cTn id="134" presetID="2" presetClass="entr" presetSubtype="2" fill="hold" grpId="0" nodeType="afterEffect">
                                      <p:stCondLst>
                                        <p:cond delay="0"/>
                                      </p:stCondLst>
                                      <p:childTnLst>
                                        <p:set>
                                          <p:cBhvr>
                                            <p:cTn id="135" dur="1" fill="hold">
                                              <p:stCondLst>
                                                <p:cond delay="0"/>
                                              </p:stCondLst>
                                            </p:cTn>
                                            <p:tgtEl>
                                              <p:spTgt spid="57"/>
                                            </p:tgtEl>
                                            <p:attrNameLst>
                                              <p:attrName>style.visibility</p:attrName>
                                            </p:attrNameLst>
                                          </p:cBhvr>
                                          <p:to>
                                            <p:strVal val="visible"/>
                                          </p:to>
                                        </p:set>
                                        <p:anim calcmode="lin" valueType="num">
                                          <p:cBhvr additive="base">
                                            <p:cTn id="136" dur="500" fill="hold"/>
                                            <p:tgtEl>
                                              <p:spTgt spid="57"/>
                                            </p:tgtEl>
                                            <p:attrNameLst>
                                              <p:attrName>ppt_x</p:attrName>
                                            </p:attrNameLst>
                                          </p:cBhvr>
                                          <p:tavLst>
                                            <p:tav tm="0">
                                              <p:val>
                                                <p:strVal val="1+#ppt_w/2"/>
                                              </p:val>
                                            </p:tav>
                                            <p:tav tm="100000">
                                              <p:val>
                                                <p:strVal val="#ppt_x"/>
                                              </p:val>
                                            </p:tav>
                                          </p:tavLst>
                                        </p:anim>
                                        <p:anim calcmode="lin" valueType="num">
                                          <p:cBhvr additive="base">
                                            <p:cTn id="137" dur="500" fill="hold"/>
                                            <p:tgtEl>
                                              <p:spTgt spid="57"/>
                                            </p:tgtEl>
                                            <p:attrNameLst>
                                              <p:attrName>ppt_y</p:attrName>
                                            </p:attrNameLst>
                                          </p:cBhvr>
                                          <p:tavLst>
                                            <p:tav tm="0">
                                              <p:val>
                                                <p:strVal val="#ppt_y"/>
                                              </p:val>
                                            </p:tav>
                                            <p:tav tm="100000">
                                              <p:val>
                                                <p:strVal val="#ppt_y"/>
                                              </p:val>
                                            </p:tav>
                                          </p:tavLst>
                                        </p:anim>
                                      </p:childTnLst>
                                    </p:cTn>
                                  </p:par>
                                  <p:par>
                                    <p:cTn id="138" presetID="2" presetClass="entr" presetSubtype="2" fill="hold" grpId="0" nodeType="withEffect">
                                      <p:stCondLst>
                                        <p:cond delay="100"/>
                                      </p:stCondLst>
                                      <p:childTnLst>
                                        <p:set>
                                          <p:cBhvr>
                                            <p:cTn id="139" dur="1" fill="hold">
                                              <p:stCondLst>
                                                <p:cond delay="0"/>
                                              </p:stCondLst>
                                            </p:cTn>
                                            <p:tgtEl>
                                              <p:spTgt spid="58"/>
                                            </p:tgtEl>
                                            <p:attrNameLst>
                                              <p:attrName>style.visibility</p:attrName>
                                            </p:attrNameLst>
                                          </p:cBhvr>
                                          <p:to>
                                            <p:strVal val="visible"/>
                                          </p:to>
                                        </p:set>
                                        <p:anim calcmode="lin" valueType="num">
                                          <p:cBhvr additive="base">
                                            <p:cTn id="140" dur="500" fill="hold"/>
                                            <p:tgtEl>
                                              <p:spTgt spid="58"/>
                                            </p:tgtEl>
                                            <p:attrNameLst>
                                              <p:attrName>ppt_x</p:attrName>
                                            </p:attrNameLst>
                                          </p:cBhvr>
                                          <p:tavLst>
                                            <p:tav tm="0">
                                              <p:val>
                                                <p:strVal val="1+#ppt_w/2"/>
                                              </p:val>
                                            </p:tav>
                                            <p:tav tm="100000">
                                              <p:val>
                                                <p:strVal val="#ppt_x"/>
                                              </p:val>
                                            </p:tav>
                                          </p:tavLst>
                                        </p:anim>
                                        <p:anim calcmode="lin" valueType="num">
                                          <p:cBhvr additive="base">
                                            <p:cTn id="141"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8" grpId="0" animBg="1"/>
          <p:bldP spid="4" grpId="0" animBg="1"/>
          <p:bldP spid="7" grpId="0" animBg="1"/>
          <p:bldP spid="10" grpId="0" animBg="1"/>
          <p:bldP spid="19" grpId="0" animBg="1"/>
          <p:bldP spid="20" grpId="0" animBg="1"/>
          <p:bldP spid="26" grpId="0" animBg="1"/>
          <p:bldP spid="15" grpId="0"/>
          <p:bldP spid="16" grpId="0"/>
          <p:bldP spid="32" grpId="0"/>
          <p:bldP spid="36" grpId="0"/>
          <p:bldP spid="40" grpId="0"/>
          <p:bldP spid="41" grpId="0" animBg="1"/>
          <p:bldP spid="42" grpId="0"/>
          <p:bldP spid="43" grpId="0"/>
          <p:bldP spid="47" grpId="0"/>
          <p:bldP spid="51" grpId="0"/>
          <p:bldP spid="56" grpId="0"/>
          <p:bldP spid="57" grpId="0" animBg="1"/>
          <p:bldP spid="5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fltVal val="0"/>
                                              </p:val>
                                            </p:tav>
                                            <p:tav tm="100000">
                                              <p:val>
                                                <p:strVal val="#ppt_w"/>
                                              </p:val>
                                            </p:tav>
                                          </p:tavLst>
                                        </p:anim>
                                        <p:anim calcmode="lin" valueType="num">
                                          <p:cBhvr>
                                            <p:cTn id="8" dur="300" fill="hold"/>
                                            <p:tgtEl>
                                              <p:spTgt spid="28"/>
                                            </p:tgtEl>
                                            <p:attrNameLst>
                                              <p:attrName>ppt_h</p:attrName>
                                            </p:attrNameLst>
                                          </p:cBhvr>
                                          <p:tavLst>
                                            <p:tav tm="0">
                                              <p:val>
                                                <p:fltVal val="0"/>
                                              </p:val>
                                            </p:tav>
                                            <p:tav tm="100000">
                                              <p:val>
                                                <p:strVal val="#ppt_h"/>
                                              </p:val>
                                            </p:tav>
                                          </p:tavLst>
                                        </p:anim>
                                        <p:animEffect transition="in" filter="fade">
                                          <p:cBhvr>
                                            <p:cTn id="9" dur="300"/>
                                            <p:tgtEl>
                                              <p:spTgt spid="28"/>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5"/>
                                            </p:tgtEl>
                                            <p:attrNameLst>
                                              <p:attrName>style.visibility</p:attrName>
                                            </p:attrNameLst>
                                          </p:cBhvr>
                                          <p:to>
                                            <p:strVal val="visible"/>
                                          </p:to>
                                        </p:set>
                                        <p:anim calcmode="lin" valueType="num">
                                          <p:cBhvr>
                                            <p:cTn id="13" dur="4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5"/>
                                            </p:tgtEl>
                                            <p:attrNameLst>
                                              <p:attrName>ppt_y</p:attrName>
                                            </p:attrNameLst>
                                          </p:cBhvr>
                                          <p:tavLst>
                                            <p:tav tm="0">
                                              <p:val>
                                                <p:strVal val="#ppt_y"/>
                                              </p:val>
                                            </p:tav>
                                            <p:tav tm="100000">
                                              <p:val>
                                                <p:strVal val="#ppt_y"/>
                                              </p:val>
                                            </p:tav>
                                          </p:tavLst>
                                        </p:anim>
                                        <p:anim calcmode="lin" valueType="num">
                                          <p:cBhvr>
                                            <p:cTn id="15" dur="4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5"/>
                                            </p:tgtEl>
                                          </p:cBhvr>
                                        </p:animEffect>
                                      </p:childTnLst>
                                    </p:cTn>
                                  </p:par>
                                </p:childTnLst>
                              </p:cTn>
                            </p:par>
                            <p:par>
                              <p:cTn id="18" fill="hold">
                                <p:stCondLst>
                                  <p:cond delay="900"/>
                                </p:stCondLst>
                                <p:childTnLst>
                                  <p:par>
                                    <p:cTn id="19" presetID="22" presetClass="entr" presetSubtype="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par>
                              <p:cTn id="22" fill="hold">
                                <p:stCondLst>
                                  <p:cond delay="14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400" fill="hold"/>
                                            <p:tgtEl>
                                              <p:spTgt spid="7"/>
                                            </p:tgtEl>
                                            <p:attrNameLst>
                                              <p:attrName>ppt_w</p:attrName>
                                            </p:attrNameLst>
                                          </p:cBhvr>
                                          <p:tavLst>
                                            <p:tav tm="0">
                                              <p:val>
                                                <p:fltVal val="0"/>
                                              </p:val>
                                            </p:tav>
                                            <p:tav tm="100000">
                                              <p:val>
                                                <p:strVal val="#ppt_w"/>
                                              </p:val>
                                            </p:tav>
                                          </p:tavLst>
                                        </p:anim>
                                        <p:anim calcmode="lin" valueType="num">
                                          <p:cBhvr>
                                            <p:cTn id="26" dur="400" fill="hold"/>
                                            <p:tgtEl>
                                              <p:spTgt spid="7"/>
                                            </p:tgtEl>
                                            <p:attrNameLst>
                                              <p:attrName>ppt_h</p:attrName>
                                            </p:attrNameLst>
                                          </p:cBhvr>
                                          <p:tavLst>
                                            <p:tav tm="0">
                                              <p:val>
                                                <p:fltVal val="0"/>
                                              </p:val>
                                            </p:tav>
                                            <p:tav tm="100000">
                                              <p:val>
                                                <p:strVal val="#ppt_h"/>
                                              </p:val>
                                            </p:tav>
                                          </p:tavLst>
                                        </p:anim>
                                        <p:animEffect transition="in" filter="fade">
                                          <p:cBhvr>
                                            <p:cTn id="27" dur="400"/>
                                            <p:tgtEl>
                                              <p:spTgt spid="7"/>
                                            </p:tgtEl>
                                          </p:cBhvr>
                                        </p:animEffect>
                                      </p:childTnLst>
                                    </p:cTn>
                                  </p:par>
                                </p:childTnLst>
                              </p:cTn>
                            </p:par>
                            <p:par>
                              <p:cTn id="28" fill="hold">
                                <p:stCondLst>
                                  <p:cond delay="1900"/>
                                </p:stCondLst>
                                <p:childTnLst>
                                  <p:par>
                                    <p:cTn id="29" presetID="31"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400" fill="hold"/>
                                            <p:tgtEl>
                                              <p:spTgt spid="10"/>
                                            </p:tgtEl>
                                            <p:attrNameLst>
                                              <p:attrName>ppt_w</p:attrName>
                                            </p:attrNameLst>
                                          </p:cBhvr>
                                          <p:tavLst>
                                            <p:tav tm="0">
                                              <p:val>
                                                <p:fltVal val="0"/>
                                              </p:val>
                                            </p:tav>
                                            <p:tav tm="100000">
                                              <p:val>
                                                <p:strVal val="#ppt_w"/>
                                              </p:val>
                                            </p:tav>
                                          </p:tavLst>
                                        </p:anim>
                                        <p:anim calcmode="lin" valueType="num">
                                          <p:cBhvr>
                                            <p:cTn id="32" dur="400" fill="hold"/>
                                            <p:tgtEl>
                                              <p:spTgt spid="10"/>
                                            </p:tgtEl>
                                            <p:attrNameLst>
                                              <p:attrName>ppt_h</p:attrName>
                                            </p:attrNameLst>
                                          </p:cBhvr>
                                          <p:tavLst>
                                            <p:tav tm="0">
                                              <p:val>
                                                <p:fltVal val="0"/>
                                              </p:val>
                                            </p:tav>
                                            <p:tav tm="100000">
                                              <p:val>
                                                <p:strVal val="#ppt_h"/>
                                              </p:val>
                                            </p:tav>
                                          </p:tavLst>
                                        </p:anim>
                                        <p:anim calcmode="lin" valueType="num">
                                          <p:cBhvr>
                                            <p:cTn id="33" dur="400" fill="hold"/>
                                            <p:tgtEl>
                                              <p:spTgt spid="10"/>
                                            </p:tgtEl>
                                            <p:attrNameLst>
                                              <p:attrName>style.rotation</p:attrName>
                                            </p:attrNameLst>
                                          </p:cBhvr>
                                          <p:tavLst>
                                            <p:tav tm="0">
                                              <p:val>
                                                <p:fltVal val="90"/>
                                              </p:val>
                                            </p:tav>
                                            <p:tav tm="100000">
                                              <p:val>
                                                <p:fltVal val="0"/>
                                              </p:val>
                                            </p:tav>
                                          </p:tavLst>
                                        </p:anim>
                                        <p:animEffect transition="in" filter="fade">
                                          <p:cBhvr>
                                            <p:cTn id="34" dur="400"/>
                                            <p:tgtEl>
                                              <p:spTgt spid="10"/>
                                            </p:tgtEl>
                                          </p:cBhvr>
                                        </p:animEffect>
                                      </p:childTnLst>
                                    </p:cTn>
                                  </p:par>
                                </p:childTnLst>
                              </p:cTn>
                            </p:par>
                            <p:par>
                              <p:cTn id="35" fill="hold">
                                <p:stCondLst>
                                  <p:cond delay="2400"/>
                                </p:stCondLst>
                                <p:childTnLst>
                                  <p:par>
                                    <p:cTn id="36" presetID="12" presetClass="entr" presetSubtype="8"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300"/>
                                            <p:tgtEl>
                                              <p:spTgt spid="26"/>
                                            </p:tgtEl>
                                            <p:attrNameLst>
                                              <p:attrName>ppt_x</p:attrName>
                                            </p:attrNameLst>
                                          </p:cBhvr>
                                          <p:tavLst>
                                            <p:tav tm="0">
                                              <p:val>
                                                <p:strVal val="#ppt_x-#ppt_w*1.125000"/>
                                              </p:val>
                                            </p:tav>
                                            <p:tav tm="100000">
                                              <p:val>
                                                <p:strVal val="#ppt_x"/>
                                              </p:val>
                                            </p:tav>
                                          </p:tavLst>
                                        </p:anim>
                                        <p:animEffect transition="in" filter="wipe(right)">
                                          <p:cBhvr>
                                            <p:cTn id="39" dur="300"/>
                                            <p:tgtEl>
                                              <p:spTgt spid="26"/>
                                            </p:tgtEl>
                                          </p:cBhvr>
                                        </p:animEffect>
                                      </p:childTnLst>
                                    </p:cTn>
                                  </p:par>
                                </p:childTnLst>
                              </p:cTn>
                            </p:par>
                            <p:par>
                              <p:cTn id="40" fill="hold">
                                <p:stCondLst>
                                  <p:cond delay="2900"/>
                                </p:stCondLst>
                                <p:childTnLst>
                                  <p:par>
                                    <p:cTn id="41" presetID="22" presetClass="entr" presetSubtype="8"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par>
                              <p:cTn id="44" fill="hold">
                                <p:stCondLst>
                                  <p:cond delay="3400"/>
                                </p:stCondLst>
                                <p:childTnLst>
                                  <p:par>
                                    <p:cTn id="45" presetID="31"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400" fill="hold"/>
                                            <p:tgtEl>
                                              <p:spTgt spid="15"/>
                                            </p:tgtEl>
                                            <p:attrNameLst>
                                              <p:attrName>ppt_w</p:attrName>
                                            </p:attrNameLst>
                                          </p:cBhvr>
                                          <p:tavLst>
                                            <p:tav tm="0">
                                              <p:val>
                                                <p:fltVal val="0"/>
                                              </p:val>
                                            </p:tav>
                                            <p:tav tm="100000">
                                              <p:val>
                                                <p:strVal val="#ppt_w"/>
                                              </p:val>
                                            </p:tav>
                                          </p:tavLst>
                                        </p:anim>
                                        <p:anim calcmode="lin" valueType="num">
                                          <p:cBhvr>
                                            <p:cTn id="48" dur="400" fill="hold"/>
                                            <p:tgtEl>
                                              <p:spTgt spid="15"/>
                                            </p:tgtEl>
                                            <p:attrNameLst>
                                              <p:attrName>ppt_h</p:attrName>
                                            </p:attrNameLst>
                                          </p:cBhvr>
                                          <p:tavLst>
                                            <p:tav tm="0">
                                              <p:val>
                                                <p:fltVal val="0"/>
                                              </p:val>
                                            </p:tav>
                                            <p:tav tm="100000">
                                              <p:val>
                                                <p:strVal val="#ppt_h"/>
                                              </p:val>
                                            </p:tav>
                                          </p:tavLst>
                                        </p:anim>
                                        <p:anim calcmode="lin" valueType="num">
                                          <p:cBhvr>
                                            <p:cTn id="49" dur="400" fill="hold"/>
                                            <p:tgtEl>
                                              <p:spTgt spid="15"/>
                                            </p:tgtEl>
                                            <p:attrNameLst>
                                              <p:attrName>style.rotation</p:attrName>
                                            </p:attrNameLst>
                                          </p:cBhvr>
                                          <p:tavLst>
                                            <p:tav tm="0">
                                              <p:val>
                                                <p:fltVal val="90"/>
                                              </p:val>
                                            </p:tav>
                                            <p:tav tm="100000">
                                              <p:val>
                                                <p:fltVal val="0"/>
                                              </p:val>
                                            </p:tav>
                                          </p:tavLst>
                                        </p:anim>
                                        <p:animEffect transition="in" filter="fade">
                                          <p:cBhvr>
                                            <p:cTn id="50" dur="400"/>
                                            <p:tgtEl>
                                              <p:spTgt spid="15"/>
                                            </p:tgtEl>
                                          </p:cBhvr>
                                        </p:animEffect>
                                      </p:childTnLst>
                                    </p:cTn>
                                  </p:par>
                                </p:childTnLst>
                              </p:cTn>
                            </p:par>
                            <p:par>
                              <p:cTn id="51" fill="hold">
                                <p:stCondLst>
                                  <p:cond delay="3900"/>
                                </p:stCondLst>
                                <p:childTnLst>
                                  <p:par>
                                    <p:cTn id="52" presetID="2" presetClass="entr" presetSubtype="4"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500" fill="hold"/>
                                            <p:tgtEl>
                                              <p:spTgt spid="29"/>
                                            </p:tgtEl>
                                            <p:attrNameLst>
                                              <p:attrName>ppt_x</p:attrName>
                                            </p:attrNameLst>
                                          </p:cBhvr>
                                          <p:tavLst>
                                            <p:tav tm="0">
                                              <p:val>
                                                <p:strVal val="#ppt_x"/>
                                              </p:val>
                                            </p:tav>
                                            <p:tav tm="100000">
                                              <p:val>
                                                <p:strVal val="#ppt_x"/>
                                              </p:val>
                                            </p:tav>
                                          </p:tavLst>
                                        </p:anim>
                                        <p:anim calcmode="lin" valueType="num">
                                          <p:cBhvr additive="base">
                                            <p:cTn id="55" dur="500" fill="hold"/>
                                            <p:tgtEl>
                                              <p:spTgt spid="29"/>
                                            </p:tgtEl>
                                            <p:attrNameLst>
                                              <p:attrName>ppt_y</p:attrName>
                                            </p:attrNameLst>
                                          </p:cBhvr>
                                          <p:tavLst>
                                            <p:tav tm="0">
                                              <p:val>
                                                <p:strVal val="1+#ppt_h/2"/>
                                              </p:val>
                                            </p:tav>
                                            <p:tav tm="100000">
                                              <p:val>
                                                <p:strVal val="#ppt_y"/>
                                              </p:val>
                                            </p:tav>
                                          </p:tavLst>
                                        </p:anim>
                                      </p:childTnLst>
                                    </p:cTn>
                                  </p:par>
                                </p:childTnLst>
                              </p:cTn>
                            </p:par>
                            <p:par>
                              <p:cTn id="56" fill="hold">
                                <p:stCondLst>
                                  <p:cond delay="4400"/>
                                </p:stCondLst>
                                <p:childTnLst>
                                  <p:par>
                                    <p:cTn id="57" presetID="22" presetClass="entr" presetSubtype="8"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left)">
                                          <p:cBhvr>
                                            <p:cTn id="59" dur="500"/>
                                            <p:tgtEl>
                                              <p:spTgt spid="32"/>
                                            </p:tgtEl>
                                          </p:cBhvr>
                                        </p:animEffect>
                                      </p:childTnLst>
                                    </p:cTn>
                                  </p:par>
                                </p:childTnLst>
                              </p:cTn>
                            </p:par>
                            <p:par>
                              <p:cTn id="60" fill="hold">
                                <p:stCondLst>
                                  <p:cond delay="4900"/>
                                </p:stCondLst>
                                <p:childTnLst>
                                  <p:par>
                                    <p:cTn id="61" presetID="2" presetClass="entr" presetSubtype="4"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ppt_x"/>
                                              </p:val>
                                            </p:tav>
                                            <p:tav tm="100000">
                                              <p:val>
                                                <p:strVal val="#ppt_x"/>
                                              </p:val>
                                            </p:tav>
                                          </p:tavLst>
                                        </p:anim>
                                        <p:anim calcmode="lin" valueType="num">
                                          <p:cBhvr additive="base">
                                            <p:cTn id="64" dur="500" fill="hold"/>
                                            <p:tgtEl>
                                              <p:spTgt spid="33"/>
                                            </p:tgtEl>
                                            <p:attrNameLst>
                                              <p:attrName>ppt_y</p:attrName>
                                            </p:attrNameLst>
                                          </p:cBhvr>
                                          <p:tavLst>
                                            <p:tav tm="0">
                                              <p:val>
                                                <p:strVal val="1+#ppt_h/2"/>
                                              </p:val>
                                            </p:tav>
                                            <p:tav tm="100000">
                                              <p:val>
                                                <p:strVal val="#ppt_y"/>
                                              </p:val>
                                            </p:tav>
                                          </p:tavLst>
                                        </p:anim>
                                      </p:childTnLst>
                                    </p:cTn>
                                  </p:par>
                                </p:childTnLst>
                              </p:cTn>
                            </p:par>
                            <p:par>
                              <p:cTn id="65" fill="hold">
                                <p:stCondLst>
                                  <p:cond delay="5400"/>
                                </p:stCondLst>
                                <p:childTnLst>
                                  <p:par>
                                    <p:cTn id="66" presetID="22" presetClass="entr" presetSubtype="8"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left)">
                                          <p:cBhvr>
                                            <p:cTn id="68" dur="500"/>
                                            <p:tgtEl>
                                              <p:spTgt spid="36"/>
                                            </p:tgtEl>
                                          </p:cBhvr>
                                        </p:animEffect>
                                      </p:childTnLst>
                                    </p:cTn>
                                  </p:par>
                                </p:childTnLst>
                              </p:cTn>
                            </p:par>
                            <p:par>
                              <p:cTn id="69" fill="hold">
                                <p:stCondLst>
                                  <p:cond delay="5900"/>
                                </p:stCondLst>
                                <p:childTnLst>
                                  <p:par>
                                    <p:cTn id="70" presetID="2" presetClass="entr" presetSubtype="4"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additive="base">
                                            <p:cTn id="72" dur="500" fill="hold"/>
                                            <p:tgtEl>
                                              <p:spTgt spid="37"/>
                                            </p:tgtEl>
                                            <p:attrNameLst>
                                              <p:attrName>ppt_x</p:attrName>
                                            </p:attrNameLst>
                                          </p:cBhvr>
                                          <p:tavLst>
                                            <p:tav tm="0">
                                              <p:val>
                                                <p:strVal val="#ppt_x"/>
                                              </p:val>
                                            </p:tav>
                                            <p:tav tm="100000">
                                              <p:val>
                                                <p:strVal val="#ppt_x"/>
                                              </p:val>
                                            </p:tav>
                                          </p:tavLst>
                                        </p:anim>
                                        <p:anim calcmode="lin" valueType="num">
                                          <p:cBhvr additive="base">
                                            <p:cTn id="73" dur="500" fill="hold"/>
                                            <p:tgtEl>
                                              <p:spTgt spid="37"/>
                                            </p:tgtEl>
                                            <p:attrNameLst>
                                              <p:attrName>ppt_y</p:attrName>
                                            </p:attrNameLst>
                                          </p:cBhvr>
                                          <p:tavLst>
                                            <p:tav tm="0">
                                              <p:val>
                                                <p:strVal val="1+#ppt_h/2"/>
                                              </p:val>
                                            </p:tav>
                                            <p:tav tm="100000">
                                              <p:val>
                                                <p:strVal val="#ppt_y"/>
                                              </p:val>
                                            </p:tav>
                                          </p:tavLst>
                                        </p:anim>
                                      </p:childTnLst>
                                    </p:cTn>
                                  </p:par>
                                </p:childTnLst>
                              </p:cTn>
                            </p:par>
                            <p:par>
                              <p:cTn id="74" fill="hold">
                                <p:stCondLst>
                                  <p:cond delay="6400"/>
                                </p:stCondLst>
                                <p:childTnLst>
                                  <p:par>
                                    <p:cTn id="75" presetID="22" presetClass="entr" presetSubtype="8"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left)">
                                          <p:cBhvr>
                                            <p:cTn id="77" dur="500"/>
                                            <p:tgtEl>
                                              <p:spTgt spid="40"/>
                                            </p:tgtEl>
                                          </p:cBhvr>
                                        </p:animEffect>
                                      </p:childTnLst>
                                    </p:cTn>
                                  </p:par>
                                </p:childTnLst>
                              </p:cTn>
                            </p:par>
                            <p:par>
                              <p:cTn id="78" fill="hold">
                                <p:stCondLst>
                                  <p:cond delay="6900"/>
                                </p:stCondLst>
                                <p:childTnLst>
                                  <p:par>
                                    <p:cTn id="79" presetID="53" presetClass="entr" presetSubtype="16"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400" fill="hold"/>
                                            <p:tgtEl>
                                              <p:spTgt spid="19"/>
                                            </p:tgtEl>
                                            <p:attrNameLst>
                                              <p:attrName>ppt_w</p:attrName>
                                            </p:attrNameLst>
                                          </p:cBhvr>
                                          <p:tavLst>
                                            <p:tav tm="0">
                                              <p:val>
                                                <p:fltVal val="0"/>
                                              </p:val>
                                            </p:tav>
                                            <p:tav tm="100000">
                                              <p:val>
                                                <p:strVal val="#ppt_w"/>
                                              </p:val>
                                            </p:tav>
                                          </p:tavLst>
                                        </p:anim>
                                        <p:anim calcmode="lin" valueType="num">
                                          <p:cBhvr>
                                            <p:cTn id="82" dur="400" fill="hold"/>
                                            <p:tgtEl>
                                              <p:spTgt spid="19"/>
                                            </p:tgtEl>
                                            <p:attrNameLst>
                                              <p:attrName>ppt_h</p:attrName>
                                            </p:attrNameLst>
                                          </p:cBhvr>
                                          <p:tavLst>
                                            <p:tav tm="0">
                                              <p:val>
                                                <p:fltVal val="0"/>
                                              </p:val>
                                            </p:tav>
                                            <p:tav tm="100000">
                                              <p:val>
                                                <p:strVal val="#ppt_h"/>
                                              </p:val>
                                            </p:tav>
                                          </p:tavLst>
                                        </p:anim>
                                        <p:animEffect transition="in" filter="fade">
                                          <p:cBhvr>
                                            <p:cTn id="83" dur="400"/>
                                            <p:tgtEl>
                                              <p:spTgt spid="19"/>
                                            </p:tgtEl>
                                          </p:cBhvr>
                                        </p:animEffect>
                                      </p:childTnLst>
                                    </p:cTn>
                                  </p:par>
                                </p:childTnLst>
                              </p:cTn>
                            </p:par>
                            <p:par>
                              <p:cTn id="84" fill="hold">
                                <p:stCondLst>
                                  <p:cond delay="7400"/>
                                </p:stCondLst>
                                <p:childTnLst>
                                  <p:par>
                                    <p:cTn id="85" presetID="31"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400" fill="hold"/>
                                            <p:tgtEl>
                                              <p:spTgt spid="20"/>
                                            </p:tgtEl>
                                            <p:attrNameLst>
                                              <p:attrName>ppt_w</p:attrName>
                                            </p:attrNameLst>
                                          </p:cBhvr>
                                          <p:tavLst>
                                            <p:tav tm="0">
                                              <p:val>
                                                <p:fltVal val="0"/>
                                              </p:val>
                                            </p:tav>
                                            <p:tav tm="100000">
                                              <p:val>
                                                <p:strVal val="#ppt_w"/>
                                              </p:val>
                                            </p:tav>
                                          </p:tavLst>
                                        </p:anim>
                                        <p:anim calcmode="lin" valueType="num">
                                          <p:cBhvr>
                                            <p:cTn id="88" dur="400" fill="hold"/>
                                            <p:tgtEl>
                                              <p:spTgt spid="20"/>
                                            </p:tgtEl>
                                            <p:attrNameLst>
                                              <p:attrName>ppt_h</p:attrName>
                                            </p:attrNameLst>
                                          </p:cBhvr>
                                          <p:tavLst>
                                            <p:tav tm="0">
                                              <p:val>
                                                <p:fltVal val="0"/>
                                              </p:val>
                                            </p:tav>
                                            <p:tav tm="100000">
                                              <p:val>
                                                <p:strVal val="#ppt_h"/>
                                              </p:val>
                                            </p:tav>
                                          </p:tavLst>
                                        </p:anim>
                                        <p:anim calcmode="lin" valueType="num">
                                          <p:cBhvr>
                                            <p:cTn id="89" dur="400" fill="hold"/>
                                            <p:tgtEl>
                                              <p:spTgt spid="20"/>
                                            </p:tgtEl>
                                            <p:attrNameLst>
                                              <p:attrName>style.rotation</p:attrName>
                                            </p:attrNameLst>
                                          </p:cBhvr>
                                          <p:tavLst>
                                            <p:tav tm="0">
                                              <p:val>
                                                <p:fltVal val="90"/>
                                              </p:val>
                                            </p:tav>
                                            <p:tav tm="100000">
                                              <p:val>
                                                <p:fltVal val="0"/>
                                              </p:val>
                                            </p:tav>
                                          </p:tavLst>
                                        </p:anim>
                                        <p:animEffect transition="in" filter="fade">
                                          <p:cBhvr>
                                            <p:cTn id="90" dur="400"/>
                                            <p:tgtEl>
                                              <p:spTgt spid="20"/>
                                            </p:tgtEl>
                                          </p:cBhvr>
                                        </p:animEffect>
                                      </p:childTnLst>
                                    </p:cTn>
                                  </p:par>
                                </p:childTnLst>
                              </p:cTn>
                            </p:par>
                            <p:par>
                              <p:cTn id="91" fill="hold">
                                <p:stCondLst>
                                  <p:cond delay="7900"/>
                                </p:stCondLst>
                                <p:childTnLst>
                                  <p:par>
                                    <p:cTn id="92" presetID="12" presetClass="entr" presetSubtype="8" fill="hold" grpId="0" nodeType="after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300"/>
                                            <p:tgtEl>
                                              <p:spTgt spid="41"/>
                                            </p:tgtEl>
                                            <p:attrNameLst>
                                              <p:attrName>ppt_x</p:attrName>
                                            </p:attrNameLst>
                                          </p:cBhvr>
                                          <p:tavLst>
                                            <p:tav tm="0">
                                              <p:val>
                                                <p:strVal val="#ppt_x-#ppt_w*1.125000"/>
                                              </p:val>
                                            </p:tav>
                                            <p:tav tm="100000">
                                              <p:val>
                                                <p:strVal val="#ppt_x"/>
                                              </p:val>
                                            </p:tav>
                                          </p:tavLst>
                                        </p:anim>
                                        <p:animEffect transition="in" filter="wipe(right)">
                                          <p:cBhvr>
                                            <p:cTn id="95" dur="300"/>
                                            <p:tgtEl>
                                              <p:spTgt spid="41"/>
                                            </p:tgtEl>
                                          </p:cBhvr>
                                        </p:animEffect>
                                      </p:childTnLst>
                                    </p:cTn>
                                  </p:par>
                                </p:childTnLst>
                              </p:cTn>
                            </p:par>
                            <p:par>
                              <p:cTn id="96" fill="hold">
                                <p:stCondLst>
                                  <p:cond delay="8400"/>
                                </p:stCondLst>
                                <p:childTnLst>
                                  <p:par>
                                    <p:cTn id="97" presetID="22" presetClass="entr" presetSubtype="8" fill="hold" grpId="0" nodeType="after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wipe(left)">
                                          <p:cBhvr>
                                            <p:cTn id="99" dur="500"/>
                                            <p:tgtEl>
                                              <p:spTgt spid="43"/>
                                            </p:tgtEl>
                                          </p:cBhvr>
                                        </p:animEffect>
                                      </p:childTnLst>
                                    </p:cTn>
                                  </p:par>
                                  <p:par>
                                    <p:cTn id="100" presetID="31" presetClass="entr" presetSubtype="0" fill="hold" grpId="0" nodeType="withEffect">
                                      <p:stCondLst>
                                        <p:cond delay="0"/>
                                      </p:stCondLst>
                                      <p:childTnLst>
                                        <p:set>
                                          <p:cBhvr>
                                            <p:cTn id="101" dur="1" fill="hold">
                                              <p:stCondLst>
                                                <p:cond delay="0"/>
                                              </p:stCondLst>
                                            </p:cTn>
                                            <p:tgtEl>
                                              <p:spTgt spid="42"/>
                                            </p:tgtEl>
                                            <p:attrNameLst>
                                              <p:attrName>style.visibility</p:attrName>
                                            </p:attrNameLst>
                                          </p:cBhvr>
                                          <p:to>
                                            <p:strVal val="visible"/>
                                          </p:to>
                                        </p:set>
                                        <p:anim calcmode="lin" valueType="num">
                                          <p:cBhvr>
                                            <p:cTn id="102" dur="400" fill="hold"/>
                                            <p:tgtEl>
                                              <p:spTgt spid="42"/>
                                            </p:tgtEl>
                                            <p:attrNameLst>
                                              <p:attrName>ppt_w</p:attrName>
                                            </p:attrNameLst>
                                          </p:cBhvr>
                                          <p:tavLst>
                                            <p:tav tm="0">
                                              <p:val>
                                                <p:fltVal val="0"/>
                                              </p:val>
                                            </p:tav>
                                            <p:tav tm="100000">
                                              <p:val>
                                                <p:strVal val="#ppt_w"/>
                                              </p:val>
                                            </p:tav>
                                          </p:tavLst>
                                        </p:anim>
                                        <p:anim calcmode="lin" valueType="num">
                                          <p:cBhvr>
                                            <p:cTn id="103" dur="400" fill="hold"/>
                                            <p:tgtEl>
                                              <p:spTgt spid="42"/>
                                            </p:tgtEl>
                                            <p:attrNameLst>
                                              <p:attrName>ppt_h</p:attrName>
                                            </p:attrNameLst>
                                          </p:cBhvr>
                                          <p:tavLst>
                                            <p:tav tm="0">
                                              <p:val>
                                                <p:fltVal val="0"/>
                                              </p:val>
                                            </p:tav>
                                            <p:tav tm="100000">
                                              <p:val>
                                                <p:strVal val="#ppt_h"/>
                                              </p:val>
                                            </p:tav>
                                          </p:tavLst>
                                        </p:anim>
                                        <p:anim calcmode="lin" valueType="num">
                                          <p:cBhvr>
                                            <p:cTn id="104" dur="400" fill="hold"/>
                                            <p:tgtEl>
                                              <p:spTgt spid="42"/>
                                            </p:tgtEl>
                                            <p:attrNameLst>
                                              <p:attrName>style.rotation</p:attrName>
                                            </p:attrNameLst>
                                          </p:cBhvr>
                                          <p:tavLst>
                                            <p:tav tm="0">
                                              <p:val>
                                                <p:fltVal val="90"/>
                                              </p:val>
                                            </p:tav>
                                            <p:tav tm="100000">
                                              <p:val>
                                                <p:fltVal val="0"/>
                                              </p:val>
                                            </p:tav>
                                          </p:tavLst>
                                        </p:anim>
                                        <p:animEffect transition="in" filter="fade">
                                          <p:cBhvr>
                                            <p:cTn id="105" dur="400"/>
                                            <p:tgtEl>
                                              <p:spTgt spid="42"/>
                                            </p:tgtEl>
                                          </p:cBhvr>
                                        </p:animEffect>
                                      </p:childTnLst>
                                    </p:cTn>
                                  </p:par>
                                </p:childTnLst>
                              </p:cTn>
                            </p:par>
                            <p:par>
                              <p:cTn id="106" fill="hold">
                                <p:stCondLst>
                                  <p:cond delay="8900"/>
                                </p:stCondLst>
                                <p:childTnLst>
                                  <p:par>
                                    <p:cTn id="107" presetID="2" presetClass="entr" presetSubtype="4" fill="hold" nodeType="afterEffect">
                                      <p:stCondLst>
                                        <p:cond delay="0"/>
                                      </p:stCondLst>
                                      <p:childTnLst>
                                        <p:set>
                                          <p:cBhvr>
                                            <p:cTn id="108" dur="1" fill="hold">
                                              <p:stCondLst>
                                                <p:cond delay="0"/>
                                              </p:stCondLst>
                                            </p:cTn>
                                            <p:tgtEl>
                                              <p:spTgt spid="44"/>
                                            </p:tgtEl>
                                            <p:attrNameLst>
                                              <p:attrName>style.visibility</p:attrName>
                                            </p:attrNameLst>
                                          </p:cBhvr>
                                          <p:to>
                                            <p:strVal val="visible"/>
                                          </p:to>
                                        </p:set>
                                        <p:anim calcmode="lin" valueType="num">
                                          <p:cBhvr additive="base">
                                            <p:cTn id="109" dur="500" fill="hold"/>
                                            <p:tgtEl>
                                              <p:spTgt spid="44"/>
                                            </p:tgtEl>
                                            <p:attrNameLst>
                                              <p:attrName>ppt_x</p:attrName>
                                            </p:attrNameLst>
                                          </p:cBhvr>
                                          <p:tavLst>
                                            <p:tav tm="0">
                                              <p:val>
                                                <p:strVal val="#ppt_x"/>
                                              </p:val>
                                            </p:tav>
                                            <p:tav tm="100000">
                                              <p:val>
                                                <p:strVal val="#ppt_x"/>
                                              </p:val>
                                            </p:tav>
                                          </p:tavLst>
                                        </p:anim>
                                        <p:anim calcmode="lin" valueType="num">
                                          <p:cBhvr additive="base">
                                            <p:cTn id="110" dur="500" fill="hold"/>
                                            <p:tgtEl>
                                              <p:spTgt spid="44"/>
                                            </p:tgtEl>
                                            <p:attrNameLst>
                                              <p:attrName>ppt_y</p:attrName>
                                            </p:attrNameLst>
                                          </p:cBhvr>
                                          <p:tavLst>
                                            <p:tav tm="0">
                                              <p:val>
                                                <p:strVal val="1+#ppt_h/2"/>
                                              </p:val>
                                            </p:tav>
                                            <p:tav tm="100000">
                                              <p:val>
                                                <p:strVal val="#ppt_y"/>
                                              </p:val>
                                            </p:tav>
                                          </p:tavLst>
                                        </p:anim>
                                      </p:childTnLst>
                                    </p:cTn>
                                  </p:par>
                                </p:childTnLst>
                              </p:cTn>
                            </p:par>
                            <p:par>
                              <p:cTn id="111" fill="hold">
                                <p:stCondLst>
                                  <p:cond delay="9400"/>
                                </p:stCondLst>
                                <p:childTnLst>
                                  <p:par>
                                    <p:cTn id="112" presetID="22" presetClass="entr" presetSubtype="8" fill="hold" grpId="0" nodeType="afterEffect">
                                      <p:stCondLst>
                                        <p:cond delay="0"/>
                                      </p:stCondLst>
                                      <p:childTnLst>
                                        <p:set>
                                          <p:cBhvr>
                                            <p:cTn id="113" dur="1" fill="hold">
                                              <p:stCondLst>
                                                <p:cond delay="0"/>
                                              </p:stCondLst>
                                            </p:cTn>
                                            <p:tgtEl>
                                              <p:spTgt spid="47"/>
                                            </p:tgtEl>
                                            <p:attrNameLst>
                                              <p:attrName>style.visibility</p:attrName>
                                            </p:attrNameLst>
                                          </p:cBhvr>
                                          <p:to>
                                            <p:strVal val="visible"/>
                                          </p:to>
                                        </p:set>
                                        <p:animEffect transition="in" filter="wipe(left)">
                                          <p:cBhvr>
                                            <p:cTn id="114" dur="500"/>
                                            <p:tgtEl>
                                              <p:spTgt spid="47"/>
                                            </p:tgtEl>
                                          </p:cBhvr>
                                        </p:animEffect>
                                      </p:childTnLst>
                                    </p:cTn>
                                  </p:par>
                                </p:childTnLst>
                              </p:cTn>
                            </p:par>
                            <p:par>
                              <p:cTn id="115" fill="hold">
                                <p:stCondLst>
                                  <p:cond delay="9900"/>
                                </p:stCondLst>
                                <p:childTnLst>
                                  <p:par>
                                    <p:cTn id="116" presetID="2" presetClass="entr" presetSubtype="4" fill="hold"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500" fill="hold"/>
                                            <p:tgtEl>
                                              <p:spTgt spid="48"/>
                                            </p:tgtEl>
                                            <p:attrNameLst>
                                              <p:attrName>ppt_x</p:attrName>
                                            </p:attrNameLst>
                                          </p:cBhvr>
                                          <p:tavLst>
                                            <p:tav tm="0">
                                              <p:val>
                                                <p:strVal val="#ppt_x"/>
                                              </p:val>
                                            </p:tav>
                                            <p:tav tm="100000">
                                              <p:val>
                                                <p:strVal val="#ppt_x"/>
                                              </p:val>
                                            </p:tav>
                                          </p:tavLst>
                                        </p:anim>
                                        <p:anim calcmode="lin" valueType="num">
                                          <p:cBhvr additive="base">
                                            <p:cTn id="119" dur="500" fill="hold"/>
                                            <p:tgtEl>
                                              <p:spTgt spid="48"/>
                                            </p:tgtEl>
                                            <p:attrNameLst>
                                              <p:attrName>ppt_y</p:attrName>
                                            </p:attrNameLst>
                                          </p:cBhvr>
                                          <p:tavLst>
                                            <p:tav tm="0">
                                              <p:val>
                                                <p:strVal val="1+#ppt_h/2"/>
                                              </p:val>
                                            </p:tav>
                                            <p:tav tm="100000">
                                              <p:val>
                                                <p:strVal val="#ppt_y"/>
                                              </p:val>
                                            </p:tav>
                                          </p:tavLst>
                                        </p:anim>
                                      </p:childTnLst>
                                    </p:cTn>
                                  </p:par>
                                </p:childTnLst>
                              </p:cTn>
                            </p:par>
                            <p:par>
                              <p:cTn id="120" fill="hold">
                                <p:stCondLst>
                                  <p:cond delay="10400"/>
                                </p:stCondLst>
                                <p:childTnLst>
                                  <p:par>
                                    <p:cTn id="121" presetID="22" presetClass="entr" presetSubtype="8"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left)">
                                          <p:cBhvr>
                                            <p:cTn id="123" dur="500"/>
                                            <p:tgtEl>
                                              <p:spTgt spid="51"/>
                                            </p:tgtEl>
                                          </p:cBhvr>
                                        </p:animEffect>
                                      </p:childTnLst>
                                    </p:cTn>
                                  </p:par>
                                </p:childTnLst>
                              </p:cTn>
                            </p:par>
                            <p:par>
                              <p:cTn id="124" fill="hold">
                                <p:stCondLst>
                                  <p:cond delay="10900"/>
                                </p:stCondLst>
                                <p:childTnLst>
                                  <p:par>
                                    <p:cTn id="125" presetID="2" presetClass="entr" presetSubtype="4" fill="hold" nodeType="afterEffect">
                                      <p:stCondLst>
                                        <p:cond delay="0"/>
                                      </p:stCondLst>
                                      <p:childTnLst>
                                        <p:set>
                                          <p:cBhvr>
                                            <p:cTn id="126" dur="1" fill="hold">
                                              <p:stCondLst>
                                                <p:cond delay="0"/>
                                              </p:stCondLst>
                                            </p:cTn>
                                            <p:tgtEl>
                                              <p:spTgt spid="52"/>
                                            </p:tgtEl>
                                            <p:attrNameLst>
                                              <p:attrName>style.visibility</p:attrName>
                                            </p:attrNameLst>
                                          </p:cBhvr>
                                          <p:to>
                                            <p:strVal val="visible"/>
                                          </p:to>
                                        </p:set>
                                        <p:anim calcmode="lin" valueType="num">
                                          <p:cBhvr additive="base">
                                            <p:cTn id="127" dur="500" fill="hold"/>
                                            <p:tgtEl>
                                              <p:spTgt spid="52"/>
                                            </p:tgtEl>
                                            <p:attrNameLst>
                                              <p:attrName>ppt_x</p:attrName>
                                            </p:attrNameLst>
                                          </p:cBhvr>
                                          <p:tavLst>
                                            <p:tav tm="0">
                                              <p:val>
                                                <p:strVal val="#ppt_x"/>
                                              </p:val>
                                            </p:tav>
                                            <p:tav tm="100000">
                                              <p:val>
                                                <p:strVal val="#ppt_x"/>
                                              </p:val>
                                            </p:tav>
                                          </p:tavLst>
                                        </p:anim>
                                        <p:anim calcmode="lin" valueType="num">
                                          <p:cBhvr additive="base">
                                            <p:cTn id="128" dur="500" fill="hold"/>
                                            <p:tgtEl>
                                              <p:spTgt spid="52"/>
                                            </p:tgtEl>
                                            <p:attrNameLst>
                                              <p:attrName>ppt_y</p:attrName>
                                            </p:attrNameLst>
                                          </p:cBhvr>
                                          <p:tavLst>
                                            <p:tav tm="0">
                                              <p:val>
                                                <p:strVal val="1+#ppt_h/2"/>
                                              </p:val>
                                            </p:tav>
                                            <p:tav tm="100000">
                                              <p:val>
                                                <p:strVal val="#ppt_y"/>
                                              </p:val>
                                            </p:tav>
                                          </p:tavLst>
                                        </p:anim>
                                      </p:childTnLst>
                                    </p:cTn>
                                  </p:par>
                                </p:childTnLst>
                              </p:cTn>
                            </p:par>
                            <p:par>
                              <p:cTn id="129" fill="hold">
                                <p:stCondLst>
                                  <p:cond delay="11400"/>
                                </p:stCondLst>
                                <p:childTnLst>
                                  <p:par>
                                    <p:cTn id="130" presetID="22" presetClass="entr" presetSubtype="8" fill="hold" grpId="0" nodeType="afterEffect">
                                      <p:stCondLst>
                                        <p:cond delay="0"/>
                                      </p:stCondLst>
                                      <p:childTnLst>
                                        <p:set>
                                          <p:cBhvr>
                                            <p:cTn id="131" dur="1" fill="hold">
                                              <p:stCondLst>
                                                <p:cond delay="0"/>
                                              </p:stCondLst>
                                            </p:cTn>
                                            <p:tgtEl>
                                              <p:spTgt spid="56"/>
                                            </p:tgtEl>
                                            <p:attrNameLst>
                                              <p:attrName>style.visibility</p:attrName>
                                            </p:attrNameLst>
                                          </p:cBhvr>
                                          <p:to>
                                            <p:strVal val="visible"/>
                                          </p:to>
                                        </p:set>
                                        <p:animEffect transition="in" filter="wipe(left)">
                                          <p:cBhvr>
                                            <p:cTn id="132" dur="500"/>
                                            <p:tgtEl>
                                              <p:spTgt spid="56"/>
                                            </p:tgtEl>
                                          </p:cBhvr>
                                        </p:animEffect>
                                      </p:childTnLst>
                                    </p:cTn>
                                  </p:par>
                                </p:childTnLst>
                              </p:cTn>
                            </p:par>
                            <p:par>
                              <p:cTn id="133" fill="hold">
                                <p:stCondLst>
                                  <p:cond delay="11900"/>
                                </p:stCondLst>
                                <p:childTnLst>
                                  <p:par>
                                    <p:cTn id="134" presetID="2" presetClass="entr" presetSubtype="2" fill="hold" grpId="0" nodeType="afterEffect">
                                      <p:stCondLst>
                                        <p:cond delay="0"/>
                                      </p:stCondLst>
                                      <p:childTnLst>
                                        <p:set>
                                          <p:cBhvr>
                                            <p:cTn id="135" dur="1" fill="hold">
                                              <p:stCondLst>
                                                <p:cond delay="0"/>
                                              </p:stCondLst>
                                            </p:cTn>
                                            <p:tgtEl>
                                              <p:spTgt spid="57"/>
                                            </p:tgtEl>
                                            <p:attrNameLst>
                                              <p:attrName>style.visibility</p:attrName>
                                            </p:attrNameLst>
                                          </p:cBhvr>
                                          <p:to>
                                            <p:strVal val="visible"/>
                                          </p:to>
                                        </p:set>
                                        <p:anim calcmode="lin" valueType="num">
                                          <p:cBhvr additive="base">
                                            <p:cTn id="136" dur="500" fill="hold"/>
                                            <p:tgtEl>
                                              <p:spTgt spid="57"/>
                                            </p:tgtEl>
                                            <p:attrNameLst>
                                              <p:attrName>ppt_x</p:attrName>
                                            </p:attrNameLst>
                                          </p:cBhvr>
                                          <p:tavLst>
                                            <p:tav tm="0">
                                              <p:val>
                                                <p:strVal val="1+#ppt_w/2"/>
                                              </p:val>
                                            </p:tav>
                                            <p:tav tm="100000">
                                              <p:val>
                                                <p:strVal val="#ppt_x"/>
                                              </p:val>
                                            </p:tav>
                                          </p:tavLst>
                                        </p:anim>
                                        <p:anim calcmode="lin" valueType="num">
                                          <p:cBhvr additive="base">
                                            <p:cTn id="137" dur="500" fill="hold"/>
                                            <p:tgtEl>
                                              <p:spTgt spid="57"/>
                                            </p:tgtEl>
                                            <p:attrNameLst>
                                              <p:attrName>ppt_y</p:attrName>
                                            </p:attrNameLst>
                                          </p:cBhvr>
                                          <p:tavLst>
                                            <p:tav tm="0">
                                              <p:val>
                                                <p:strVal val="#ppt_y"/>
                                              </p:val>
                                            </p:tav>
                                            <p:tav tm="100000">
                                              <p:val>
                                                <p:strVal val="#ppt_y"/>
                                              </p:val>
                                            </p:tav>
                                          </p:tavLst>
                                        </p:anim>
                                      </p:childTnLst>
                                    </p:cTn>
                                  </p:par>
                                  <p:par>
                                    <p:cTn id="138" presetID="2" presetClass="entr" presetSubtype="2" fill="hold" grpId="0" nodeType="withEffect">
                                      <p:stCondLst>
                                        <p:cond delay="100"/>
                                      </p:stCondLst>
                                      <p:childTnLst>
                                        <p:set>
                                          <p:cBhvr>
                                            <p:cTn id="139" dur="1" fill="hold">
                                              <p:stCondLst>
                                                <p:cond delay="0"/>
                                              </p:stCondLst>
                                            </p:cTn>
                                            <p:tgtEl>
                                              <p:spTgt spid="58"/>
                                            </p:tgtEl>
                                            <p:attrNameLst>
                                              <p:attrName>style.visibility</p:attrName>
                                            </p:attrNameLst>
                                          </p:cBhvr>
                                          <p:to>
                                            <p:strVal val="visible"/>
                                          </p:to>
                                        </p:set>
                                        <p:anim calcmode="lin" valueType="num">
                                          <p:cBhvr additive="base">
                                            <p:cTn id="140" dur="500" fill="hold"/>
                                            <p:tgtEl>
                                              <p:spTgt spid="58"/>
                                            </p:tgtEl>
                                            <p:attrNameLst>
                                              <p:attrName>ppt_x</p:attrName>
                                            </p:attrNameLst>
                                          </p:cBhvr>
                                          <p:tavLst>
                                            <p:tav tm="0">
                                              <p:val>
                                                <p:strVal val="1+#ppt_w/2"/>
                                              </p:val>
                                            </p:tav>
                                            <p:tav tm="100000">
                                              <p:val>
                                                <p:strVal val="#ppt_x"/>
                                              </p:val>
                                            </p:tav>
                                          </p:tavLst>
                                        </p:anim>
                                        <p:anim calcmode="lin" valueType="num">
                                          <p:cBhvr additive="base">
                                            <p:cTn id="141"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8" grpId="0" animBg="1"/>
          <p:bldP spid="4" grpId="0" animBg="1"/>
          <p:bldP spid="7" grpId="0" animBg="1"/>
          <p:bldP spid="10" grpId="0" animBg="1"/>
          <p:bldP spid="19" grpId="0" animBg="1"/>
          <p:bldP spid="20" grpId="0" animBg="1"/>
          <p:bldP spid="26" grpId="0" animBg="1"/>
          <p:bldP spid="15" grpId="0"/>
          <p:bldP spid="16" grpId="0"/>
          <p:bldP spid="32" grpId="0"/>
          <p:bldP spid="36" grpId="0"/>
          <p:bldP spid="40" grpId="0"/>
          <p:bldP spid="41" grpId="0" animBg="1"/>
          <p:bldP spid="42" grpId="0"/>
          <p:bldP spid="43" grpId="0"/>
          <p:bldP spid="47" grpId="0"/>
          <p:bldP spid="51" grpId="0"/>
          <p:bldP spid="56" grpId="0"/>
          <p:bldP spid="57" grpId="0" animBg="1"/>
          <p:bldP spid="58"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6"/>
          <p:cNvSpPr>
            <a:spLocks noChangeShapeType="1"/>
          </p:cNvSpPr>
          <p:nvPr/>
        </p:nvSpPr>
        <p:spPr bwMode="auto">
          <a:xfrm>
            <a:off x="1921917" y="0"/>
            <a:ext cx="0" cy="6858000"/>
          </a:xfrm>
          <a:prstGeom prst="line">
            <a:avLst/>
          </a:prstGeom>
          <a:noFill/>
          <a:ln w="38100" cap="flat">
            <a:solidFill>
              <a:srgbClr val="716F6E"/>
            </a:solidFill>
            <a:prstDash val="solid"/>
            <a:miter lim="800000"/>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 name="Oval 9"/>
          <p:cNvSpPr>
            <a:spLocks noChangeArrowheads="1"/>
          </p:cNvSpPr>
          <p:nvPr/>
        </p:nvSpPr>
        <p:spPr bwMode="auto">
          <a:xfrm>
            <a:off x="1479783" y="721811"/>
            <a:ext cx="910634" cy="890269"/>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23" name="Freeform 10"/>
          <p:cNvSpPr>
            <a:spLocks noEditPoints="1"/>
          </p:cNvSpPr>
          <p:nvPr/>
        </p:nvSpPr>
        <p:spPr bwMode="auto">
          <a:xfrm>
            <a:off x="1699441" y="894918"/>
            <a:ext cx="472773" cy="533870"/>
          </a:xfrm>
          <a:custGeom>
            <a:avLst/>
            <a:gdLst>
              <a:gd name="T0" fmla="*/ 275 w 550"/>
              <a:gd name="T1" fmla="*/ 0 h 636"/>
              <a:gd name="T2" fmla="*/ 0 w 550"/>
              <a:gd name="T3" fmla="*/ 330 h 636"/>
              <a:gd name="T4" fmla="*/ 275 w 550"/>
              <a:gd name="T5" fmla="*/ 636 h 636"/>
              <a:gd name="T6" fmla="*/ 550 w 550"/>
              <a:gd name="T7" fmla="*/ 315 h 636"/>
              <a:gd name="T8" fmla="*/ 275 w 550"/>
              <a:gd name="T9" fmla="*/ 0 h 636"/>
              <a:gd name="T10" fmla="*/ 275 w 550"/>
              <a:gd name="T11" fmla="*/ 40 h 636"/>
              <a:gd name="T12" fmla="*/ 421 w 550"/>
              <a:gd name="T13" fmla="*/ 327 h 636"/>
              <a:gd name="T14" fmla="*/ 275 w 550"/>
              <a:gd name="T15" fmla="*/ 593 h 636"/>
              <a:gd name="T16" fmla="*/ 128 w 550"/>
              <a:gd name="T17" fmla="*/ 318 h 636"/>
              <a:gd name="T18" fmla="*/ 275 w 550"/>
              <a:gd name="T19" fmla="*/ 4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0" h="636">
                <a:moveTo>
                  <a:pt x="275" y="0"/>
                </a:moveTo>
                <a:cubicBezTo>
                  <a:pt x="97" y="2"/>
                  <a:pt x="6" y="112"/>
                  <a:pt x="0" y="330"/>
                </a:cubicBezTo>
                <a:cubicBezTo>
                  <a:pt x="2" y="532"/>
                  <a:pt x="93" y="634"/>
                  <a:pt x="275" y="636"/>
                </a:cubicBezTo>
                <a:cubicBezTo>
                  <a:pt x="456" y="632"/>
                  <a:pt x="547" y="525"/>
                  <a:pt x="550" y="315"/>
                </a:cubicBezTo>
                <a:cubicBezTo>
                  <a:pt x="547" y="107"/>
                  <a:pt x="456" y="2"/>
                  <a:pt x="275" y="0"/>
                </a:cubicBezTo>
                <a:close/>
                <a:moveTo>
                  <a:pt x="275" y="40"/>
                </a:moveTo>
                <a:cubicBezTo>
                  <a:pt x="372" y="42"/>
                  <a:pt x="421" y="138"/>
                  <a:pt x="421" y="327"/>
                </a:cubicBezTo>
                <a:cubicBezTo>
                  <a:pt x="421" y="506"/>
                  <a:pt x="372" y="595"/>
                  <a:pt x="275" y="593"/>
                </a:cubicBezTo>
                <a:cubicBezTo>
                  <a:pt x="175" y="599"/>
                  <a:pt x="126" y="507"/>
                  <a:pt x="128" y="318"/>
                </a:cubicBezTo>
                <a:cubicBezTo>
                  <a:pt x="128" y="127"/>
                  <a:pt x="177" y="34"/>
                  <a:pt x="275"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Oval 11"/>
          <p:cNvSpPr>
            <a:spLocks noChangeArrowheads="1"/>
          </p:cNvSpPr>
          <p:nvPr/>
        </p:nvSpPr>
        <p:spPr bwMode="auto">
          <a:xfrm>
            <a:off x="1465873" y="3347617"/>
            <a:ext cx="910634" cy="890269"/>
          </a:xfrm>
          <a:prstGeom prst="ellipse">
            <a:avLst/>
          </a:prstGeom>
          <a:solidFill>
            <a:schemeClr val="bg2"/>
          </a:solidFill>
          <a:ln>
            <a:noFill/>
          </a:ln>
        </p:spPr>
        <p:txBody>
          <a:bodyPr vert="horz" wrap="square" lIns="91440" tIns="45720" rIns="91440" bIns="45720" numCol="1" anchor="t" anchorCtr="0" compatLnSpc="1"/>
          <a:lstStyle/>
          <a:p>
            <a:endParaRPr lang="zh-CN" altLang="en-US"/>
          </a:p>
        </p:txBody>
      </p:sp>
      <p:sp>
        <p:nvSpPr>
          <p:cNvPr id="25" name="Freeform 12"/>
          <p:cNvSpPr/>
          <p:nvPr/>
        </p:nvSpPr>
        <p:spPr bwMode="auto">
          <a:xfrm>
            <a:off x="1697168" y="3578912"/>
            <a:ext cx="449498" cy="510595"/>
          </a:xfrm>
          <a:custGeom>
            <a:avLst/>
            <a:gdLst>
              <a:gd name="T0" fmla="*/ 123 w 523"/>
              <a:gd name="T1" fmla="*/ 577 h 608"/>
              <a:gd name="T2" fmla="*/ 123 w 523"/>
              <a:gd name="T3" fmla="*/ 608 h 608"/>
              <a:gd name="T4" fmla="*/ 397 w 523"/>
              <a:gd name="T5" fmla="*/ 608 h 608"/>
              <a:gd name="T6" fmla="*/ 397 w 523"/>
              <a:gd name="T7" fmla="*/ 577 h 608"/>
              <a:gd name="T8" fmla="*/ 318 w 523"/>
              <a:gd name="T9" fmla="*/ 492 h 608"/>
              <a:gd name="T10" fmla="*/ 318 w 523"/>
              <a:gd name="T11" fmla="*/ 43 h 608"/>
              <a:gd name="T12" fmla="*/ 489 w 523"/>
              <a:gd name="T13" fmla="*/ 232 h 608"/>
              <a:gd name="T14" fmla="*/ 523 w 523"/>
              <a:gd name="T15" fmla="*/ 217 h 608"/>
              <a:gd name="T16" fmla="*/ 511 w 523"/>
              <a:gd name="T17" fmla="*/ 0 h 608"/>
              <a:gd name="T18" fmla="*/ 16 w 523"/>
              <a:gd name="T19" fmla="*/ 0 h 608"/>
              <a:gd name="T20" fmla="*/ 0 w 523"/>
              <a:gd name="T21" fmla="*/ 220 h 608"/>
              <a:gd name="T22" fmla="*/ 37 w 523"/>
              <a:gd name="T23" fmla="*/ 232 h 608"/>
              <a:gd name="T24" fmla="*/ 202 w 523"/>
              <a:gd name="T25" fmla="*/ 43 h 608"/>
              <a:gd name="T26" fmla="*/ 202 w 523"/>
              <a:gd name="T27" fmla="*/ 489 h 608"/>
              <a:gd name="T28" fmla="*/ 123 w 523"/>
              <a:gd name="T29" fmla="*/ 577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3" h="608">
                <a:moveTo>
                  <a:pt x="123" y="577"/>
                </a:moveTo>
                <a:lnTo>
                  <a:pt x="123" y="608"/>
                </a:lnTo>
                <a:lnTo>
                  <a:pt x="397" y="608"/>
                </a:lnTo>
                <a:lnTo>
                  <a:pt x="397" y="577"/>
                </a:lnTo>
                <a:cubicBezTo>
                  <a:pt x="338" y="577"/>
                  <a:pt x="312" y="549"/>
                  <a:pt x="318" y="492"/>
                </a:cubicBezTo>
                <a:lnTo>
                  <a:pt x="318" y="43"/>
                </a:lnTo>
                <a:cubicBezTo>
                  <a:pt x="404" y="45"/>
                  <a:pt x="461" y="108"/>
                  <a:pt x="489" y="232"/>
                </a:cubicBezTo>
                <a:lnTo>
                  <a:pt x="523" y="217"/>
                </a:lnTo>
                <a:lnTo>
                  <a:pt x="511" y="0"/>
                </a:lnTo>
                <a:lnTo>
                  <a:pt x="16" y="0"/>
                </a:lnTo>
                <a:lnTo>
                  <a:pt x="0" y="220"/>
                </a:lnTo>
                <a:lnTo>
                  <a:pt x="37" y="232"/>
                </a:lnTo>
                <a:cubicBezTo>
                  <a:pt x="57" y="106"/>
                  <a:pt x="112" y="43"/>
                  <a:pt x="202" y="43"/>
                </a:cubicBezTo>
                <a:lnTo>
                  <a:pt x="202" y="489"/>
                </a:lnTo>
                <a:cubicBezTo>
                  <a:pt x="208" y="552"/>
                  <a:pt x="182" y="581"/>
                  <a:pt x="123" y="5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0"/>
          <p:cNvSpPr/>
          <p:nvPr/>
        </p:nvSpPr>
        <p:spPr bwMode="auto">
          <a:xfrm>
            <a:off x="2429167" y="1049817"/>
            <a:ext cx="222250" cy="284163"/>
          </a:xfrm>
          <a:custGeom>
            <a:avLst/>
            <a:gdLst>
              <a:gd name="T0" fmla="*/ 274 w 304"/>
              <a:gd name="T1" fmla="*/ 226 h 387"/>
              <a:gd name="T2" fmla="*/ 162 w 304"/>
              <a:gd name="T3" fmla="*/ 298 h 387"/>
              <a:gd name="T4" fmla="*/ 49 w 304"/>
              <a:gd name="T5" fmla="*/ 371 h 387"/>
              <a:gd name="T6" fmla="*/ 0 w 304"/>
              <a:gd name="T7" fmla="*/ 337 h 387"/>
              <a:gd name="T8" fmla="*/ 0 w 304"/>
              <a:gd name="T9" fmla="*/ 193 h 387"/>
              <a:gd name="T10" fmla="*/ 0 w 304"/>
              <a:gd name="T11" fmla="*/ 47 h 387"/>
              <a:gd name="T12" fmla="*/ 51 w 304"/>
              <a:gd name="T13" fmla="*/ 17 h 387"/>
              <a:gd name="T14" fmla="*/ 162 w 304"/>
              <a:gd name="T15" fmla="*/ 89 h 387"/>
              <a:gd name="T16" fmla="*/ 276 w 304"/>
              <a:gd name="T17" fmla="*/ 162 h 387"/>
              <a:gd name="T18" fmla="*/ 274 w 304"/>
              <a:gd name="T19" fmla="*/ 22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87">
                <a:moveTo>
                  <a:pt x="274" y="226"/>
                </a:moveTo>
                <a:lnTo>
                  <a:pt x="162" y="298"/>
                </a:lnTo>
                <a:cubicBezTo>
                  <a:pt x="124" y="322"/>
                  <a:pt x="86" y="347"/>
                  <a:pt x="49" y="371"/>
                </a:cubicBezTo>
                <a:cubicBezTo>
                  <a:pt x="17" y="387"/>
                  <a:pt x="2" y="374"/>
                  <a:pt x="0" y="337"/>
                </a:cubicBezTo>
                <a:lnTo>
                  <a:pt x="0" y="193"/>
                </a:lnTo>
                <a:cubicBezTo>
                  <a:pt x="0" y="145"/>
                  <a:pt x="0" y="96"/>
                  <a:pt x="0" y="47"/>
                </a:cubicBezTo>
                <a:cubicBezTo>
                  <a:pt x="4" y="8"/>
                  <a:pt x="21" y="0"/>
                  <a:pt x="51" y="17"/>
                </a:cubicBezTo>
                <a:lnTo>
                  <a:pt x="162" y="89"/>
                </a:lnTo>
                <a:cubicBezTo>
                  <a:pt x="200" y="114"/>
                  <a:pt x="238" y="138"/>
                  <a:pt x="276" y="162"/>
                </a:cubicBezTo>
                <a:cubicBezTo>
                  <a:pt x="304" y="185"/>
                  <a:pt x="302" y="206"/>
                  <a:pt x="274" y="226"/>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5" name="矩形 14"/>
          <p:cNvSpPr/>
          <p:nvPr/>
        </p:nvSpPr>
        <p:spPr>
          <a:xfrm>
            <a:off x="3508262" y="1077612"/>
            <a:ext cx="1404552" cy="338554"/>
          </a:xfrm>
          <a:prstGeom prst="rect">
            <a:avLst/>
          </a:prstGeom>
        </p:spPr>
        <p:txBody>
          <a:bodyPr wrap="none">
            <a:spAutoFit/>
          </a:bodyPr>
          <a:lstStyle/>
          <a:p>
            <a:r>
              <a:rPr lang="en-US" altLang="zh-CN" sz="1600" dirty="0"/>
              <a:t>Opportunities</a:t>
            </a:r>
            <a:endParaRPr lang="zh-CN" altLang="en-US" sz="1600" dirty="0">
              <a:solidFill>
                <a:schemeClr val="accent1"/>
              </a:solidFill>
            </a:endParaRPr>
          </a:p>
        </p:txBody>
      </p:sp>
      <p:sp>
        <p:nvSpPr>
          <p:cNvPr id="16" name="TextBox 15"/>
          <p:cNvSpPr txBox="1"/>
          <p:nvPr/>
        </p:nvSpPr>
        <p:spPr>
          <a:xfrm>
            <a:off x="2641658" y="874559"/>
            <a:ext cx="1063112" cy="584775"/>
          </a:xfrm>
          <a:prstGeom prst="rect">
            <a:avLst/>
          </a:prstGeom>
          <a:noFill/>
        </p:spPr>
        <p:txBody>
          <a:bodyPr wrap="square" rtlCol="0">
            <a:spAutoFit/>
          </a:bodyPr>
          <a:lstStyle>
            <a:defPPr>
              <a:defRPr lang="zh-CN"/>
            </a:defPPr>
            <a:lvl1pPr>
              <a:defRPr sz="2000" b="1">
                <a:solidFill>
                  <a:schemeClr val="accent1"/>
                </a:solidFill>
                <a:latin typeface="+mn-ea"/>
                <a:ea typeface="+mn-ea"/>
              </a:defRPr>
            </a:lvl1pPr>
          </a:lstStyle>
          <a:p>
            <a:r>
              <a:rPr lang="zh-CN" altLang="en-US" sz="3200" dirty="0"/>
              <a:t>机会</a:t>
            </a:r>
          </a:p>
        </p:txBody>
      </p:sp>
      <p:grpSp>
        <p:nvGrpSpPr>
          <p:cNvPr id="29" name="组合 28"/>
          <p:cNvGrpSpPr/>
          <p:nvPr/>
        </p:nvGrpSpPr>
        <p:grpSpPr>
          <a:xfrm>
            <a:off x="1792728" y="1777850"/>
            <a:ext cx="288925" cy="288925"/>
            <a:chOff x="957263" y="3209925"/>
            <a:chExt cx="288925" cy="288925"/>
          </a:xfrm>
        </p:grpSpPr>
        <p:sp>
          <p:nvSpPr>
            <p:cNvPr id="30" name="Oval 15"/>
            <p:cNvSpPr>
              <a:spLocks noChangeArrowheads="1"/>
            </p:cNvSpPr>
            <p:nvPr/>
          </p:nvSpPr>
          <p:spPr bwMode="auto">
            <a:xfrm>
              <a:off x="957263" y="3209925"/>
              <a:ext cx="288925" cy="288925"/>
            </a:xfrm>
            <a:prstGeom prst="ellipse">
              <a:avLst/>
            </a:prstGeom>
            <a:solidFill>
              <a:schemeClr val="accent3"/>
            </a:solidFill>
            <a:ln w="28575" cap="flat">
              <a:solidFill>
                <a:schemeClr val="accent2"/>
              </a:solidFill>
              <a:prstDash val="solid"/>
              <a:miter lim="800000"/>
            </a:ln>
          </p:spPr>
          <p:txBody>
            <a:bodyPr vert="horz" wrap="square" lIns="91440" tIns="45720" rIns="91440" bIns="45720" numCol="1" anchor="t" anchorCtr="0" compatLnSpc="1"/>
            <a:lstStyle/>
            <a:p>
              <a:endParaRPr lang="zh-CN" altLang="en-US"/>
            </a:p>
          </p:txBody>
        </p:sp>
        <p:sp>
          <p:nvSpPr>
            <p:cNvPr id="31"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2" name="TextBox 31"/>
          <p:cNvSpPr txBox="1"/>
          <p:nvPr/>
        </p:nvSpPr>
        <p:spPr>
          <a:xfrm>
            <a:off x="2163395" y="1737646"/>
            <a:ext cx="6455266" cy="646331"/>
          </a:xfrm>
          <a:prstGeom prst="rect">
            <a:avLst/>
          </a:prstGeom>
          <a:noFill/>
        </p:spPr>
        <p:txBody>
          <a:bodyPr wrap="square" rtlCol="0">
            <a:spAutoFit/>
          </a:bodyPr>
          <a:lstStyle/>
          <a:p>
            <a:pPr algn="just"/>
            <a:r>
              <a:rPr lang="zh-CN" altLang="en-US" dirty="0">
                <a:solidFill>
                  <a:schemeClr val="accent1"/>
                </a:solidFill>
                <a:latin typeface="+mn-ea"/>
                <a:ea typeface="+mn-ea"/>
              </a:rPr>
              <a:t>互联网思维给行业带来了新的机会，通过互联网可以降低经营成本，将产品拓展到更广阔的天地。</a:t>
            </a:r>
          </a:p>
        </p:txBody>
      </p:sp>
      <p:grpSp>
        <p:nvGrpSpPr>
          <p:cNvPr id="37" name="组合 36"/>
          <p:cNvGrpSpPr/>
          <p:nvPr/>
        </p:nvGrpSpPr>
        <p:grpSpPr>
          <a:xfrm>
            <a:off x="1792728" y="2629762"/>
            <a:ext cx="288925" cy="288925"/>
            <a:chOff x="957263" y="3209925"/>
            <a:chExt cx="288925" cy="288925"/>
          </a:xfrm>
        </p:grpSpPr>
        <p:sp>
          <p:nvSpPr>
            <p:cNvPr id="38" name="Oval 15"/>
            <p:cNvSpPr>
              <a:spLocks noChangeArrowheads="1"/>
            </p:cNvSpPr>
            <p:nvPr/>
          </p:nvSpPr>
          <p:spPr bwMode="auto">
            <a:xfrm>
              <a:off x="957263" y="3209925"/>
              <a:ext cx="288925" cy="288925"/>
            </a:xfrm>
            <a:prstGeom prst="ellipse">
              <a:avLst/>
            </a:prstGeom>
            <a:solidFill>
              <a:schemeClr val="accent3"/>
            </a:solidFill>
            <a:ln w="28575" cap="flat">
              <a:solidFill>
                <a:schemeClr val="accent2"/>
              </a:solidFill>
              <a:prstDash val="solid"/>
              <a:miter lim="800000"/>
            </a:ln>
          </p:spPr>
          <p:txBody>
            <a:bodyPr vert="horz" wrap="square" lIns="91440" tIns="45720" rIns="91440" bIns="45720" numCol="1" anchor="t" anchorCtr="0" compatLnSpc="1"/>
            <a:lstStyle/>
            <a:p>
              <a:endParaRPr lang="zh-CN" altLang="en-US"/>
            </a:p>
          </p:txBody>
        </p:sp>
        <p:sp>
          <p:nvSpPr>
            <p:cNvPr id="39"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0" name="TextBox 39"/>
          <p:cNvSpPr txBox="1"/>
          <p:nvPr/>
        </p:nvSpPr>
        <p:spPr>
          <a:xfrm>
            <a:off x="2163395" y="2589558"/>
            <a:ext cx="6455266" cy="646331"/>
          </a:xfrm>
          <a:prstGeom prst="rect">
            <a:avLst/>
          </a:prstGeom>
          <a:noFill/>
        </p:spPr>
        <p:txBody>
          <a:bodyPr wrap="square" rtlCol="0">
            <a:spAutoFit/>
          </a:bodyPr>
          <a:lstStyle/>
          <a:p>
            <a:pPr algn="just"/>
            <a:r>
              <a:rPr lang="zh-CN" altLang="en-US" dirty="0">
                <a:solidFill>
                  <a:schemeClr val="accent1"/>
                </a:solidFill>
                <a:latin typeface="+mn-ea"/>
                <a:ea typeface="+mn-ea"/>
              </a:rPr>
              <a:t>市场持续增长，尤其是某某行业的兴起，带动了本行业的整体发展。</a:t>
            </a:r>
          </a:p>
        </p:txBody>
      </p:sp>
      <p:sp>
        <p:nvSpPr>
          <p:cNvPr id="41" name="Freeform 20"/>
          <p:cNvSpPr/>
          <p:nvPr/>
        </p:nvSpPr>
        <p:spPr bwMode="auto">
          <a:xfrm>
            <a:off x="2429167" y="3637138"/>
            <a:ext cx="222250" cy="284163"/>
          </a:xfrm>
          <a:custGeom>
            <a:avLst/>
            <a:gdLst>
              <a:gd name="T0" fmla="*/ 274 w 304"/>
              <a:gd name="T1" fmla="*/ 226 h 387"/>
              <a:gd name="T2" fmla="*/ 162 w 304"/>
              <a:gd name="T3" fmla="*/ 298 h 387"/>
              <a:gd name="T4" fmla="*/ 49 w 304"/>
              <a:gd name="T5" fmla="*/ 371 h 387"/>
              <a:gd name="T6" fmla="*/ 0 w 304"/>
              <a:gd name="T7" fmla="*/ 337 h 387"/>
              <a:gd name="T8" fmla="*/ 0 w 304"/>
              <a:gd name="T9" fmla="*/ 193 h 387"/>
              <a:gd name="T10" fmla="*/ 0 w 304"/>
              <a:gd name="T11" fmla="*/ 47 h 387"/>
              <a:gd name="T12" fmla="*/ 51 w 304"/>
              <a:gd name="T13" fmla="*/ 17 h 387"/>
              <a:gd name="T14" fmla="*/ 162 w 304"/>
              <a:gd name="T15" fmla="*/ 89 h 387"/>
              <a:gd name="T16" fmla="*/ 276 w 304"/>
              <a:gd name="T17" fmla="*/ 162 h 387"/>
              <a:gd name="T18" fmla="*/ 274 w 304"/>
              <a:gd name="T19" fmla="*/ 22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87">
                <a:moveTo>
                  <a:pt x="274" y="226"/>
                </a:moveTo>
                <a:lnTo>
                  <a:pt x="162" y="298"/>
                </a:lnTo>
                <a:cubicBezTo>
                  <a:pt x="124" y="322"/>
                  <a:pt x="86" y="347"/>
                  <a:pt x="49" y="371"/>
                </a:cubicBezTo>
                <a:cubicBezTo>
                  <a:pt x="17" y="387"/>
                  <a:pt x="2" y="374"/>
                  <a:pt x="0" y="337"/>
                </a:cubicBezTo>
                <a:lnTo>
                  <a:pt x="0" y="193"/>
                </a:lnTo>
                <a:cubicBezTo>
                  <a:pt x="0" y="145"/>
                  <a:pt x="0" y="96"/>
                  <a:pt x="0" y="47"/>
                </a:cubicBezTo>
                <a:cubicBezTo>
                  <a:pt x="4" y="8"/>
                  <a:pt x="21" y="0"/>
                  <a:pt x="51" y="17"/>
                </a:cubicBezTo>
                <a:lnTo>
                  <a:pt x="162" y="89"/>
                </a:lnTo>
                <a:cubicBezTo>
                  <a:pt x="200" y="114"/>
                  <a:pt x="238" y="138"/>
                  <a:pt x="276" y="162"/>
                </a:cubicBezTo>
                <a:cubicBezTo>
                  <a:pt x="304" y="185"/>
                  <a:pt x="302" y="206"/>
                  <a:pt x="274" y="226"/>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2" name="矩形 41"/>
          <p:cNvSpPr/>
          <p:nvPr/>
        </p:nvSpPr>
        <p:spPr>
          <a:xfrm>
            <a:off x="3508262" y="3664933"/>
            <a:ext cx="880369" cy="338554"/>
          </a:xfrm>
          <a:prstGeom prst="rect">
            <a:avLst/>
          </a:prstGeom>
        </p:spPr>
        <p:txBody>
          <a:bodyPr wrap="none">
            <a:spAutoFit/>
          </a:bodyPr>
          <a:lstStyle/>
          <a:p>
            <a:r>
              <a:rPr lang="en-US" altLang="zh-CN" sz="1600" dirty="0"/>
              <a:t>Threats</a:t>
            </a:r>
            <a:endParaRPr lang="zh-CN" altLang="en-US" sz="1600" dirty="0">
              <a:solidFill>
                <a:schemeClr val="accent1"/>
              </a:solidFill>
            </a:endParaRPr>
          </a:p>
        </p:txBody>
      </p:sp>
      <p:sp>
        <p:nvSpPr>
          <p:cNvPr id="43" name="TextBox 42"/>
          <p:cNvSpPr txBox="1"/>
          <p:nvPr/>
        </p:nvSpPr>
        <p:spPr>
          <a:xfrm>
            <a:off x="2641658" y="3461880"/>
            <a:ext cx="1063112" cy="584775"/>
          </a:xfrm>
          <a:prstGeom prst="rect">
            <a:avLst/>
          </a:prstGeom>
          <a:noFill/>
        </p:spPr>
        <p:txBody>
          <a:bodyPr wrap="square" rtlCol="0">
            <a:spAutoFit/>
          </a:bodyPr>
          <a:lstStyle>
            <a:defPPr>
              <a:defRPr lang="zh-CN"/>
            </a:defPPr>
            <a:lvl1pPr>
              <a:defRPr sz="2000" b="1">
                <a:solidFill>
                  <a:schemeClr val="accent1"/>
                </a:solidFill>
                <a:latin typeface="+mn-ea"/>
                <a:ea typeface="+mn-ea"/>
              </a:defRPr>
            </a:lvl1pPr>
          </a:lstStyle>
          <a:p>
            <a:r>
              <a:rPr lang="zh-CN" altLang="en-US" sz="3200" dirty="0"/>
              <a:t>威胁</a:t>
            </a:r>
          </a:p>
        </p:txBody>
      </p:sp>
      <p:grpSp>
        <p:nvGrpSpPr>
          <p:cNvPr id="44" name="组合 43"/>
          <p:cNvGrpSpPr/>
          <p:nvPr/>
        </p:nvGrpSpPr>
        <p:grpSpPr>
          <a:xfrm>
            <a:off x="1792728" y="4530031"/>
            <a:ext cx="288925" cy="288925"/>
            <a:chOff x="957263" y="3209925"/>
            <a:chExt cx="288925" cy="288925"/>
          </a:xfrm>
        </p:grpSpPr>
        <p:sp>
          <p:nvSpPr>
            <p:cNvPr id="45" name="Oval 15"/>
            <p:cNvSpPr>
              <a:spLocks noChangeArrowheads="1"/>
            </p:cNvSpPr>
            <p:nvPr/>
          </p:nvSpPr>
          <p:spPr bwMode="auto">
            <a:xfrm>
              <a:off x="957263" y="3209925"/>
              <a:ext cx="288925" cy="288925"/>
            </a:xfrm>
            <a:prstGeom prst="ellipse">
              <a:avLst/>
            </a:prstGeom>
            <a:solidFill>
              <a:schemeClr val="accent3"/>
            </a:solidFill>
            <a:ln w="28575" cap="flat">
              <a:solidFill>
                <a:schemeClr val="accent2"/>
              </a:solidFill>
              <a:prstDash val="solid"/>
              <a:miter lim="800000"/>
            </a:ln>
          </p:spPr>
          <p:txBody>
            <a:bodyPr vert="horz" wrap="square" lIns="91440" tIns="45720" rIns="91440" bIns="45720" numCol="1" anchor="t" anchorCtr="0" compatLnSpc="1"/>
            <a:lstStyle/>
            <a:p>
              <a:endParaRPr lang="zh-CN" altLang="en-US"/>
            </a:p>
          </p:txBody>
        </p:sp>
        <p:sp>
          <p:nvSpPr>
            <p:cNvPr id="46"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7" name="TextBox 46"/>
          <p:cNvSpPr txBox="1"/>
          <p:nvPr/>
        </p:nvSpPr>
        <p:spPr>
          <a:xfrm>
            <a:off x="2163395" y="4489827"/>
            <a:ext cx="6455266" cy="369332"/>
          </a:xfrm>
          <a:prstGeom prst="rect">
            <a:avLst/>
          </a:prstGeom>
          <a:noFill/>
        </p:spPr>
        <p:txBody>
          <a:bodyPr wrap="square" rtlCol="0">
            <a:spAutoFit/>
          </a:bodyPr>
          <a:lstStyle>
            <a:defPPr>
              <a:defRPr lang="zh-CN"/>
            </a:defPPr>
            <a:lvl1pPr algn="just">
              <a:defRPr>
                <a:solidFill>
                  <a:schemeClr val="accent1"/>
                </a:solidFill>
                <a:latin typeface="+mn-ea"/>
                <a:ea typeface="+mn-ea"/>
              </a:defRPr>
            </a:lvl1pPr>
          </a:lstStyle>
          <a:p>
            <a:r>
              <a:rPr lang="zh-CN" altLang="en-US" dirty="0"/>
              <a:t>资本市场的参与，行业整合加速，行业洗牌势在必行</a:t>
            </a:r>
          </a:p>
        </p:txBody>
      </p:sp>
      <p:grpSp>
        <p:nvGrpSpPr>
          <p:cNvPr id="48" name="组合 47"/>
          <p:cNvGrpSpPr/>
          <p:nvPr/>
        </p:nvGrpSpPr>
        <p:grpSpPr>
          <a:xfrm>
            <a:off x="1792728" y="5162317"/>
            <a:ext cx="288925" cy="288925"/>
            <a:chOff x="957263" y="3209925"/>
            <a:chExt cx="288925" cy="288925"/>
          </a:xfrm>
        </p:grpSpPr>
        <p:sp>
          <p:nvSpPr>
            <p:cNvPr id="49" name="Oval 15"/>
            <p:cNvSpPr>
              <a:spLocks noChangeArrowheads="1"/>
            </p:cNvSpPr>
            <p:nvPr/>
          </p:nvSpPr>
          <p:spPr bwMode="auto">
            <a:xfrm>
              <a:off x="957263" y="3209925"/>
              <a:ext cx="288925" cy="288925"/>
            </a:xfrm>
            <a:prstGeom prst="ellipse">
              <a:avLst/>
            </a:prstGeom>
            <a:solidFill>
              <a:schemeClr val="accent3"/>
            </a:solidFill>
            <a:ln w="28575" cap="flat">
              <a:solidFill>
                <a:schemeClr val="accent2"/>
              </a:solidFill>
              <a:prstDash val="solid"/>
              <a:miter lim="800000"/>
            </a:ln>
          </p:spPr>
          <p:txBody>
            <a:bodyPr vert="horz" wrap="square" lIns="91440" tIns="45720" rIns="91440" bIns="45720" numCol="1" anchor="t" anchorCtr="0" compatLnSpc="1"/>
            <a:lstStyle/>
            <a:p>
              <a:endParaRPr lang="zh-CN" altLang="en-US"/>
            </a:p>
          </p:txBody>
        </p:sp>
        <p:sp>
          <p:nvSpPr>
            <p:cNvPr id="50"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1" name="TextBox 50"/>
          <p:cNvSpPr txBox="1"/>
          <p:nvPr/>
        </p:nvSpPr>
        <p:spPr>
          <a:xfrm>
            <a:off x="2163395" y="5032172"/>
            <a:ext cx="6311250" cy="646331"/>
          </a:xfrm>
          <a:prstGeom prst="rect">
            <a:avLst/>
          </a:prstGeom>
          <a:noFill/>
        </p:spPr>
        <p:txBody>
          <a:bodyPr wrap="square" rtlCol="0">
            <a:spAutoFit/>
          </a:bodyPr>
          <a:lstStyle/>
          <a:p>
            <a:pPr algn="just"/>
            <a:r>
              <a:rPr lang="zh-CN" altLang="en-US" dirty="0">
                <a:solidFill>
                  <a:schemeClr val="accent1"/>
                </a:solidFill>
                <a:latin typeface="+mn-ea"/>
                <a:ea typeface="+mn-ea"/>
              </a:rPr>
              <a:t>政策的不确定性让企业不敢放开投资，不敢有大动作，这个影响必将持续存在。</a:t>
            </a:r>
          </a:p>
        </p:txBody>
      </p:sp>
      <p:grpSp>
        <p:nvGrpSpPr>
          <p:cNvPr id="52" name="组合 51"/>
          <p:cNvGrpSpPr/>
          <p:nvPr/>
        </p:nvGrpSpPr>
        <p:grpSpPr>
          <a:xfrm>
            <a:off x="1792728" y="5815742"/>
            <a:ext cx="288925" cy="288925"/>
            <a:chOff x="957263" y="3209925"/>
            <a:chExt cx="288925" cy="288925"/>
          </a:xfrm>
        </p:grpSpPr>
        <p:sp>
          <p:nvSpPr>
            <p:cNvPr id="53" name="Oval 15"/>
            <p:cNvSpPr>
              <a:spLocks noChangeArrowheads="1"/>
            </p:cNvSpPr>
            <p:nvPr/>
          </p:nvSpPr>
          <p:spPr bwMode="auto">
            <a:xfrm>
              <a:off x="957263" y="3209925"/>
              <a:ext cx="288925" cy="288925"/>
            </a:xfrm>
            <a:prstGeom prst="ellipse">
              <a:avLst/>
            </a:prstGeom>
            <a:solidFill>
              <a:schemeClr val="accent3"/>
            </a:solidFill>
            <a:ln w="28575" cap="flat">
              <a:solidFill>
                <a:schemeClr val="accent2"/>
              </a:solidFill>
              <a:prstDash val="solid"/>
              <a:miter lim="800000"/>
            </a:ln>
          </p:spPr>
          <p:txBody>
            <a:bodyPr vert="horz" wrap="square" lIns="91440" tIns="45720" rIns="91440" bIns="45720" numCol="1" anchor="t" anchorCtr="0" compatLnSpc="1"/>
            <a:lstStyle/>
            <a:p>
              <a:endParaRPr lang="zh-CN" altLang="en-US"/>
            </a:p>
          </p:txBody>
        </p:sp>
        <p:sp>
          <p:nvSpPr>
            <p:cNvPr id="54"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6" name="TextBox 55"/>
          <p:cNvSpPr txBox="1"/>
          <p:nvPr/>
        </p:nvSpPr>
        <p:spPr>
          <a:xfrm>
            <a:off x="2163395" y="5668378"/>
            <a:ext cx="6311250" cy="646331"/>
          </a:xfrm>
          <a:prstGeom prst="rect">
            <a:avLst/>
          </a:prstGeom>
          <a:noFill/>
        </p:spPr>
        <p:txBody>
          <a:bodyPr wrap="square" rtlCol="0">
            <a:spAutoFit/>
          </a:bodyPr>
          <a:lstStyle/>
          <a:p>
            <a:pPr algn="just"/>
            <a:r>
              <a:rPr lang="zh-CN" altLang="en-US" dirty="0">
                <a:solidFill>
                  <a:schemeClr val="accent1"/>
                </a:solidFill>
                <a:latin typeface="+mn-ea"/>
                <a:ea typeface="+mn-ea"/>
              </a:rPr>
              <a:t>新的企业不断进入，传统和新兴互联网公司都有参与，行业的竞争进一步加剧。</a:t>
            </a:r>
          </a:p>
        </p:txBody>
      </p:sp>
      <p:sp>
        <p:nvSpPr>
          <p:cNvPr id="2" name="矩形 1"/>
          <p:cNvSpPr/>
          <p:nvPr/>
        </p:nvSpPr>
        <p:spPr bwMode="auto">
          <a:xfrm>
            <a:off x="8834685" y="1459334"/>
            <a:ext cx="2880320" cy="1888283"/>
          </a:xfrm>
          <a:prstGeom prst="rect">
            <a:avLst/>
          </a:prstGeom>
          <a:blipFill>
            <a:blip r:embed="rId3" cstate="screen"/>
            <a:stretch>
              <a:fillRect/>
            </a:stretch>
          </a:blip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7" name="矩形 56"/>
          <p:cNvSpPr/>
          <p:nvPr/>
        </p:nvSpPr>
        <p:spPr bwMode="auto">
          <a:xfrm>
            <a:off x="8834685" y="4095656"/>
            <a:ext cx="2880320" cy="1888283"/>
          </a:xfrm>
          <a:prstGeom prst="rect">
            <a:avLst/>
          </a:prstGeom>
          <a:blipFill>
            <a:blip r:embed="rId4" cstate="screen"/>
            <a:stretch>
              <a:fillRect/>
            </a:stretch>
          </a:blip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ransition spd="slow" advTm="10739">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400" fill="hold"/>
                                        <p:tgtEl>
                                          <p:spTgt spid="22"/>
                                        </p:tgtEl>
                                        <p:attrNameLst>
                                          <p:attrName>ppt_w</p:attrName>
                                        </p:attrNameLst>
                                      </p:cBhvr>
                                      <p:tavLst>
                                        <p:tav tm="0">
                                          <p:val>
                                            <p:fltVal val="0"/>
                                          </p:val>
                                        </p:tav>
                                        <p:tav tm="100000">
                                          <p:val>
                                            <p:strVal val="#ppt_w"/>
                                          </p:val>
                                        </p:tav>
                                      </p:tavLst>
                                    </p:anim>
                                    <p:anim calcmode="lin" valueType="num">
                                      <p:cBhvr>
                                        <p:cTn id="12" dur="400" fill="hold"/>
                                        <p:tgtEl>
                                          <p:spTgt spid="22"/>
                                        </p:tgtEl>
                                        <p:attrNameLst>
                                          <p:attrName>ppt_h</p:attrName>
                                        </p:attrNameLst>
                                      </p:cBhvr>
                                      <p:tavLst>
                                        <p:tav tm="0">
                                          <p:val>
                                            <p:fltVal val="0"/>
                                          </p:val>
                                        </p:tav>
                                        <p:tav tm="100000">
                                          <p:val>
                                            <p:strVal val="#ppt_h"/>
                                          </p:val>
                                        </p:tav>
                                      </p:tavLst>
                                    </p:anim>
                                    <p:animEffect transition="in" filter="fade">
                                      <p:cBhvr>
                                        <p:cTn id="13" dur="400"/>
                                        <p:tgtEl>
                                          <p:spTgt spid="2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400" fill="hold"/>
                                        <p:tgtEl>
                                          <p:spTgt spid="23"/>
                                        </p:tgtEl>
                                        <p:attrNameLst>
                                          <p:attrName>ppt_w</p:attrName>
                                        </p:attrNameLst>
                                      </p:cBhvr>
                                      <p:tavLst>
                                        <p:tav tm="0">
                                          <p:val>
                                            <p:fltVal val="0"/>
                                          </p:val>
                                        </p:tav>
                                        <p:tav tm="100000">
                                          <p:val>
                                            <p:strVal val="#ppt_w"/>
                                          </p:val>
                                        </p:tav>
                                      </p:tavLst>
                                    </p:anim>
                                    <p:anim calcmode="lin" valueType="num">
                                      <p:cBhvr>
                                        <p:cTn id="18" dur="400" fill="hold"/>
                                        <p:tgtEl>
                                          <p:spTgt spid="23"/>
                                        </p:tgtEl>
                                        <p:attrNameLst>
                                          <p:attrName>ppt_h</p:attrName>
                                        </p:attrNameLst>
                                      </p:cBhvr>
                                      <p:tavLst>
                                        <p:tav tm="0">
                                          <p:val>
                                            <p:fltVal val="0"/>
                                          </p:val>
                                        </p:tav>
                                        <p:tav tm="100000">
                                          <p:val>
                                            <p:strVal val="#ppt_h"/>
                                          </p:val>
                                        </p:tav>
                                      </p:tavLst>
                                    </p:anim>
                                    <p:anim calcmode="lin" valueType="num">
                                      <p:cBhvr>
                                        <p:cTn id="19" dur="400" fill="hold"/>
                                        <p:tgtEl>
                                          <p:spTgt spid="23"/>
                                        </p:tgtEl>
                                        <p:attrNameLst>
                                          <p:attrName>style.rotation</p:attrName>
                                        </p:attrNameLst>
                                      </p:cBhvr>
                                      <p:tavLst>
                                        <p:tav tm="0">
                                          <p:val>
                                            <p:fltVal val="90"/>
                                          </p:val>
                                        </p:tav>
                                        <p:tav tm="100000">
                                          <p:val>
                                            <p:fltVal val="0"/>
                                          </p:val>
                                        </p:tav>
                                      </p:tavLst>
                                    </p:anim>
                                    <p:animEffect transition="in" filter="fade">
                                      <p:cBhvr>
                                        <p:cTn id="20" dur="400"/>
                                        <p:tgtEl>
                                          <p:spTgt spid="23"/>
                                        </p:tgtEl>
                                      </p:cBhvr>
                                    </p:animEffect>
                                  </p:childTnLst>
                                </p:cTn>
                              </p:par>
                            </p:childTnLst>
                          </p:cTn>
                        </p:par>
                        <p:par>
                          <p:cTn id="21" fill="hold">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300"/>
                                        <p:tgtEl>
                                          <p:spTgt spid="26"/>
                                        </p:tgtEl>
                                        <p:attrNameLst>
                                          <p:attrName>ppt_x</p:attrName>
                                        </p:attrNameLst>
                                      </p:cBhvr>
                                      <p:tavLst>
                                        <p:tav tm="0">
                                          <p:val>
                                            <p:strVal val="#ppt_x-#ppt_w*1.125000"/>
                                          </p:val>
                                        </p:tav>
                                        <p:tav tm="100000">
                                          <p:val>
                                            <p:strVal val="#ppt_x"/>
                                          </p:val>
                                        </p:tav>
                                      </p:tavLst>
                                    </p:anim>
                                    <p:animEffect transition="in" filter="wipe(right)">
                                      <p:cBhvr>
                                        <p:cTn id="25" dur="300"/>
                                        <p:tgtEl>
                                          <p:spTgt spid="26"/>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31"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400" fill="hold"/>
                                        <p:tgtEl>
                                          <p:spTgt spid="15"/>
                                        </p:tgtEl>
                                        <p:attrNameLst>
                                          <p:attrName>ppt_w</p:attrName>
                                        </p:attrNameLst>
                                      </p:cBhvr>
                                      <p:tavLst>
                                        <p:tav tm="0">
                                          <p:val>
                                            <p:fltVal val="0"/>
                                          </p:val>
                                        </p:tav>
                                        <p:tav tm="100000">
                                          <p:val>
                                            <p:strVal val="#ppt_w"/>
                                          </p:val>
                                        </p:tav>
                                      </p:tavLst>
                                    </p:anim>
                                    <p:anim calcmode="lin" valueType="num">
                                      <p:cBhvr>
                                        <p:cTn id="34" dur="400" fill="hold"/>
                                        <p:tgtEl>
                                          <p:spTgt spid="15"/>
                                        </p:tgtEl>
                                        <p:attrNameLst>
                                          <p:attrName>ppt_h</p:attrName>
                                        </p:attrNameLst>
                                      </p:cBhvr>
                                      <p:tavLst>
                                        <p:tav tm="0">
                                          <p:val>
                                            <p:fltVal val="0"/>
                                          </p:val>
                                        </p:tav>
                                        <p:tav tm="100000">
                                          <p:val>
                                            <p:strVal val="#ppt_h"/>
                                          </p:val>
                                        </p:tav>
                                      </p:tavLst>
                                    </p:anim>
                                    <p:anim calcmode="lin" valueType="num">
                                      <p:cBhvr>
                                        <p:cTn id="35" dur="400" fill="hold"/>
                                        <p:tgtEl>
                                          <p:spTgt spid="15"/>
                                        </p:tgtEl>
                                        <p:attrNameLst>
                                          <p:attrName>style.rotation</p:attrName>
                                        </p:attrNameLst>
                                      </p:cBhvr>
                                      <p:tavLst>
                                        <p:tav tm="0">
                                          <p:val>
                                            <p:fltVal val="90"/>
                                          </p:val>
                                        </p:tav>
                                        <p:tav tm="100000">
                                          <p:val>
                                            <p:fltVal val="0"/>
                                          </p:val>
                                        </p:tav>
                                      </p:tavLst>
                                    </p:anim>
                                    <p:animEffect transition="in" filter="fade">
                                      <p:cBhvr>
                                        <p:cTn id="36" dur="400"/>
                                        <p:tgtEl>
                                          <p:spTgt spid="15"/>
                                        </p:tgtEl>
                                      </p:cBhvr>
                                    </p:animEffect>
                                  </p:childTnLst>
                                </p:cTn>
                              </p:par>
                            </p:childTnLst>
                          </p:cTn>
                        </p:par>
                        <p:par>
                          <p:cTn id="37" fill="hold">
                            <p:stCondLst>
                              <p:cond delay="3000"/>
                            </p:stCondLst>
                            <p:childTnLst>
                              <p:par>
                                <p:cTn id="38" presetID="31" presetClass="entr" presetSubtype="0"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400" fill="hold"/>
                                        <p:tgtEl>
                                          <p:spTgt spid="29"/>
                                        </p:tgtEl>
                                        <p:attrNameLst>
                                          <p:attrName>ppt_w</p:attrName>
                                        </p:attrNameLst>
                                      </p:cBhvr>
                                      <p:tavLst>
                                        <p:tav tm="0">
                                          <p:val>
                                            <p:fltVal val="0"/>
                                          </p:val>
                                        </p:tav>
                                        <p:tav tm="100000">
                                          <p:val>
                                            <p:strVal val="#ppt_w"/>
                                          </p:val>
                                        </p:tav>
                                      </p:tavLst>
                                    </p:anim>
                                    <p:anim calcmode="lin" valueType="num">
                                      <p:cBhvr>
                                        <p:cTn id="41" dur="400" fill="hold"/>
                                        <p:tgtEl>
                                          <p:spTgt spid="29"/>
                                        </p:tgtEl>
                                        <p:attrNameLst>
                                          <p:attrName>ppt_h</p:attrName>
                                        </p:attrNameLst>
                                      </p:cBhvr>
                                      <p:tavLst>
                                        <p:tav tm="0">
                                          <p:val>
                                            <p:fltVal val="0"/>
                                          </p:val>
                                        </p:tav>
                                        <p:tav tm="100000">
                                          <p:val>
                                            <p:strVal val="#ppt_h"/>
                                          </p:val>
                                        </p:tav>
                                      </p:tavLst>
                                    </p:anim>
                                    <p:anim calcmode="lin" valueType="num">
                                      <p:cBhvr>
                                        <p:cTn id="42" dur="400" fill="hold"/>
                                        <p:tgtEl>
                                          <p:spTgt spid="29"/>
                                        </p:tgtEl>
                                        <p:attrNameLst>
                                          <p:attrName>style.rotation</p:attrName>
                                        </p:attrNameLst>
                                      </p:cBhvr>
                                      <p:tavLst>
                                        <p:tav tm="0">
                                          <p:val>
                                            <p:fltVal val="90"/>
                                          </p:val>
                                        </p:tav>
                                        <p:tav tm="100000">
                                          <p:val>
                                            <p:fltVal val="0"/>
                                          </p:val>
                                        </p:tav>
                                      </p:tavLst>
                                    </p:anim>
                                    <p:animEffect transition="in" filter="fade">
                                      <p:cBhvr>
                                        <p:cTn id="43" dur="400"/>
                                        <p:tgtEl>
                                          <p:spTgt spid="29"/>
                                        </p:tgtEl>
                                      </p:cBhvr>
                                    </p:animEffect>
                                  </p:childTnLst>
                                </p:cTn>
                              </p:par>
                              <p:par>
                                <p:cTn id="44" presetID="8" presetClass="emph" presetSubtype="0" fill="hold" nodeType="withEffect">
                                  <p:stCondLst>
                                    <p:cond delay="0"/>
                                  </p:stCondLst>
                                  <p:childTnLst>
                                    <p:animRot by="-21600000">
                                      <p:cBhvr>
                                        <p:cTn id="45" dur="400" fill="hold"/>
                                        <p:tgtEl>
                                          <p:spTgt spid="29"/>
                                        </p:tgtEl>
                                        <p:attrNameLst>
                                          <p:attrName>r</p:attrName>
                                        </p:attrNameLst>
                                      </p:cBhvr>
                                    </p:animRot>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childTnLst>
                          </p:cTn>
                        </p:par>
                        <p:par>
                          <p:cTn id="50" fill="hold">
                            <p:stCondLst>
                              <p:cond delay="4000"/>
                            </p:stCondLst>
                            <p:childTnLst>
                              <p:par>
                                <p:cTn id="51" presetID="31"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400" fill="hold"/>
                                        <p:tgtEl>
                                          <p:spTgt spid="37"/>
                                        </p:tgtEl>
                                        <p:attrNameLst>
                                          <p:attrName>ppt_w</p:attrName>
                                        </p:attrNameLst>
                                      </p:cBhvr>
                                      <p:tavLst>
                                        <p:tav tm="0">
                                          <p:val>
                                            <p:fltVal val="0"/>
                                          </p:val>
                                        </p:tav>
                                        <p:tav tm="100000">
                                          <p:val>
                                            <p:strVal val="#ppt_w"/>
                                          </p:val>
                                        </p:tav>
                                      </p:tavLst>
                                    </p:anim>
                                    <p:anim calcmode="lin" valueType="num">
                                      <p:cBhvr>
                                        <p:cTn id="54" dur="400" fill="hold"/>
                                        <p:tgtEl>
                                          <p:spTgt spid="37"/>
                                        </p:tgtEl>
                                        <p:attrNameLst>
                                          <p:attrName>ppt_h</p:attrName>
                                        </p:attrNameLst>
                                      </p:cBhvr>
                                      <p:tavLst>
                                        <p:tav tm="0">
                                          <p:val>
                                            <p:fltVal val="0"/>
                                          </p:val>
                                        </p:tav>
                                        <p:tav tm="100000">
                                          <p:val>
                                            <p:strVal val="#ppt_h"/>
                                          </p:val>
                                        </p:tav>
                                      </p:tavLst>
                                    </p:anim>
                                    <p:anim calcmode="lin" valueType="num">
                                      <p:cBhvr>
                                        <p:cTn id="55" dur="400" fill="hold"/>
                                        <p:tgtEl>
                                          <p:spTgt spid="37"/>
                                        </p:tgtEl>
                                        <p:attrNameLst>
                                          <p:attrName>style.rotation</p:attrName>
                                        </p:attrNameLst>
                                      </p:cBhvr>
                                      <p:tavLst>
                                        <p:tav tm="0">
                                          <p:val>
                                            <p:fltVal val="90"/>
                                          </p:val>
                                        </p:tav>
                                        <p:tav tm="100000">
                                          <p:val>
                                            <p:fltVal val="0"/>
                                          </p:val>
                                        </p:tav>
                                      </p:tavLst>
                                    </p:anim>
                                    <p:animEffect transition="in" filter="fade">
                                      <p:cBhvr>
                                        <p:cTn id="56" dur="400"/>
                                        <p:tgtEl>
                                          <p:spTgt spid="37"/>
                                        </p:tgtEl>
                                      </p:cBhvr>
                                    </p:animEffect>
                                  </p:childTnLst>
                                </p:cTn>
                              </p:par>
                              <p:par>
                                <p:cTn id="57" presetID="8" presetClass="emph" presetSubtype="0" fill="hold" nodeType="withEffect">
                                  <p:stCondLst>
                                    <p:cond delay="0"/>
                                  </p:stCondLst>
                                  <p:childTnLst>
                                    <p:animRot by="-21600000">
                                      <p:cBhvr>
                                        <p:cTn id="58" dur="400" fill="hold"/>
                                        <p:tgtEl>
                                          <p:spTgt spid="37"/>
                                        </p:tgtEl>
                                        <p:attrNameLst>
                                          <p:attrName>r</p:attrName>
                                        </p:attrNameLst>
                                      </p:cBhvr>
                                    </p:animRot>
                                  </p:childTnLst>
                                </p:cTn>
                              </p:par>
                            </p:childTnLst>
                          </p:cTn>
                        </p:par>
                        <p:par>
                          <p:cTn id="59" fill="hold">
                            <p:stCondLst>
                              <p:cond delay="4500"/>
                            </p:stCondLst>
                            <p:childTnLst>
                              <p:par>
                                <p:cTn id="60" presetID="22" presetClass="entr" presetSubtype="8"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left)">
                                      <p:cBhvr>
                                        <p:cTn id="62" dur="500"/>
                                        <p:tgtEl>
                                          <p:spTgt spid="40"/>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400" fill="hold"/>
                                        <p:tgtEl>
                                          <p:spTgt spid="24"/>
                                        </p:tgtEl>
                                        <p:attrNameLst>
                                          <p:attrName>ppt_w</p:attrName>
                                        </p:attrNameLst>
                                      </p:cBhvr>
                                      <p:tavLst>
                                        <p:tav tm="0">
                                          <p:val>
                                            <p:fltVal val="0"/>
                                          </p:val>
                                        </p:tav>
                                        <p:tav tm="100000">
                                          <p:val>
                                            <p:strVal val="#ppt_w"/>
                                          </p:val>
                                        </p:tav>
                                      </p:tavLst>
                                    </p:anim>
                                    <p:anim calcmode="lin" valueType="num">
                                      <p:cBhvr>
                                        <p:cTn id="67" dur="400" fill="hold"/>
                                        <p:tgtEl>
                                          <p:spTgt spid="24"/>
                                        </p:tgtEl>
                                        <p:attrNameLst>
                                          <p:attrName>ppt_h</p:attrName>
                                        </p:attrNameLst>
                                      </p:cBhvr>
                                      <p:tavLst>
                                        <p:tav tm="0">
                                          <p:val>
                                            <p:fltVal val="0"/>
                                          </p:val>
                                        </p:tav>
                                        <p:tav tm="100000">
                                          <p:val>
                                            <p:strVal val="#ppt_h"/>
                                          </p:val>
                                        </p:tav>
                                      </p:tavLst>
                                    </p:anim>
                                    <p:animEffect transition="in" filter="fade">
                                      <p:cBhvr>
                                        <p:cTn id="68" dur="400"/>
                                        <p:tgtEl>
                                          <p:spTgt spid="24"/>
                                        </p:tgtEl>
                                      </p:cBhvr>
                                    </p:animEffect>
                                  </p:childTnLst>
                                </p:cTn>
                              </p:par>
                            </p:childTnLst>
                          </p:cTn>
                        </p:par>
                        <p:par>
                          <p:cTn id="69" fill="hold">
                            <p:stCondLst>
                              <p:cond delay="5500"/>
                            </p:stCondLst>
                            <p:childTnLst>
                              <p:par>
                                <p:cTn id="70" presetID="31" presetClass="entr" presetSubtype="0"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400" fill="hold"/>
                                        <p:tgtEl>
                                          <p:spTgt spid="25"/>
                                        </p:tgtEl>
                                        <p:attrNameLst>
                                          <p:attrName>ppt_w</p:attrName>
                                        </p:attrNameLst>
                                      </p:cBhvr>
                                      <p:tavLst>
                                        <p:tav tm="0">
                                          <p:val>
                                            <p:fltVal val="0"/>
                                          </p:val>
                                        </p:tav>
                                        <p:tav tm="100000">
                                          <p:val>
                                            <p:strVal val="#ppt_w"/>
                                          </p:val>
                                        </p:tav>
                                      </p:tavLst>
                                    </p:anim>
                                    <p:anim calcmode="lin" valueType="num">
                                      <p:cBhvr>
                                        <p:cTn id="73" dur="400" fill="hold"/>
                                        <p:tgtEl>
                                          <p:spTgt spid="25"/>
                                        </p:tgtEl>
                                        <p:attrNameLst>
                                          <p:attrName>ppt_h</p:attrName>
                                        </p:attrNameLst>
                                      </p:cBhvr>
                                      <p:tavLst>
                                        <p:tav tm="0">
                                          <p:val>
                                            <p:fltVal val="0"/>
                                          </p:val>
                                        </p:tav>
                                        <p:tav tm="100000">
                                          <p:val>
                                            <p:strVal val="#ppt_h"/>
                                          </p:val>
                                        </p:tav>
                                      </p:tavLst>
                                    </p:anim>
                                    <p:anim calcmode="lin" valueType="num">
                                      <p:cBhvr>
                                        <p:cTn id="74" dur="400" fill="hold"/>
                                        <p:tgtEl>
                                          <p:spTgt spid="25"/>
                                        </p:tgtEl>
                                        <p:attrNameLst>
                                          <p:attrName>style.rotation</p:attrName>
                                        </p:attrNameLst>
                                      </p:cBhvr>
                                      <p:tavLst>
                                        <p:tav tm="0">
                                          <p:val>
                                            <p:fltVal val="90"/>
                                          </p:val>
                                        </p:tav>
                                        <p:tav tm="100000">
                                          <p:val>
                                            <p:fltVal val="0"/>
                                          </p:val>
                                        </p:tav>
                                      </p:tavLst>
                                    </p:anim>
                                    <p:animEffect transition="in" filter="fade">
                                      <p:cBhvr>
                                        <p:cTn id="75" dur="400"/>
                                        <p:tgtEl>
                                          <p:spTgt spid="25"/>
                                        </p:tgtEl>
                                      </p:cBhvr>
                                    </p:animEffect>
                                  </p:childTnLst>
                                </p:cTn>
                              </p:par>
                            </p:childTnLst>
                          </p:cTn>
                        </p:par>
                        <p:par>
                          <p:cTn id="76" fill="hold">
                            <p:stCondLst>
                              <p:cond delay="6000"/>
                            </p:stCondLst>
                            <p:childTnLst>
                              <p:par>
                                <p:cTn id="77" presetID="1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additive="base">
                                        <p:cTn id="79" dur="300"/>
                                        <p:tgtEl>
                                          <p:spTgt spid="41"/>
                                        </p:tgtEl>
                                        <p:attrNameLst>
                                          <p:attrName>ppt_x</p:attrName>
                                        </p:attrNameLst>
                                      </p:cBhvr>
                                      <p:tavLst>
                                        <p:tav tm="0">
                                          <p:val>
                                            <p:strVal val="#ppt_x-#ppt_w*1.125000"/>
                                          </p:val>
                                        </p:tav>
                                        <p:tav tm="100000">
                                          <p:val>
                                            <p:strVal val="#ppt_x"/>
                                          </p:val>
                                        </p:tav>
                                      </p:tavLst>
                                    </p:anim>
                                    <p:animEffect transition="in" filter="wipe(right)">
                                      <p:cBhvr>
                                        <p:cTn id="80" dur="300"/>
                                        <p:tgtEl>
                                          <p:spTgt spid="41"/>
                                        </p:tgtEl>
                                      </p:cBhvr>
                                    </p:animEffect>
                                  </p:childTnLst>
                                </p:cTn>
                              </p:par>
                            </p:childTnLst>
                          </p:cTn>
                        </p:par>
                        <p:par>
                          <p:cTn id="81" fill="hold">
                            <p:stCondLst>
                              <p:cond delay="650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42"/>
                                        </p:tgtEl>
                                        <p:attrNameLst>
                                          <p:attrName>style.visibility</p:attrName>
                                        </p:attrNameLst>
                                      </p:cBhvr>
                                      <p:to>
                                        <p:strVal val="visible"/>
                                      </p:to>
                                    </p:set>
                                    <p:anim calcmode="lin" valueType="num">
                                      <p:cBhvr>
                                        <p:cTn id="87" dur="400" fill="hold"/>
                                        <p:tgtEl>
                                          <p:spTgt spid="42"/>
                                        </p:tgtEl>
                                        <p:attrNameLst>
                                          <p:attrName>ppt_w</p:attrName>
                                        </p:attrNameLst>
                                      </p:cBhvr>
                                      <p:tavLst>
                                        <p:tav tm="0">
                                          <p:val>
                                            <p:fltVal val="0"/>
                                          </p:val>
                                        </p:tav>
                                        <p:tav tm="100000">
                                          <p:val>
                                            <p:strVal val="#ppt_w"/>
                                          </p:val>
                                        </p:tav>
                                      </p:tavLst>
                                    </p:anim>
                                    <p:anim calcmode="lin" valueType="num">
                                      <p:cBhvr>
                                        <p:cTn id="88" dur="400" fill="hold"/>
                                        <p:tgtEl>
                                          <p:spTgt spid="42"/>
                                        </p:tgtEl>
                                        <p:attrNameLst>
                                          <p:attrName>ppt_h</p:attrName>
                                        </p:attrNameLst>
                                      </p:cBhvr>
                                      <p:tavLst>
                                        <p:tav tm="0">
                                          <p:val>
                                            <p:fltVal val="0"/>
                                          </p:val>
                                        </p:tav>
                                        <p:tav tm="100000">
                                          <p:val>
                                            <p:strVal val="#ppt_h"/>
                                          </p:val>
                                        </p:tav>
                                      </p:tavLst>
                                    </p:anim>
                                    <p:anim calcmode="lin" valueType="num">
                                      <p:cBhvr>
                                        <p:cTn id="89" dur="400" fill="hold"/>
                                        <p:tgtEl>
                                          <p:spTgt spid="42"/>
                                        </p:tgtEl>
                                        <p:attrNameLst>
                                          <p:attrName>style.rotation</p:attrName>
                                        </p:attrNameLst>
                                      </p:cBhvr>
                                      <p:tavLst>
                                        <p:tav tm="0">
                                          <p:val>
                                            <p:fltVal val="90"/>
                                          </p:val>
                                        </p:tav>
                                        <p:tav tm="100000">
                                          <p:val>
                                            <p:fltVal val="0"/>
                                          </p:val>
                                        </p:tav>
                                      </p:tavLst>
                                    </p:anim>
                                    <p:animEffect transition="in" filter="fade">
                                      <p:cBhvr>
                                        <p:cTn id="90" dur="400"/>
                                        <p:tgtEl>
                                          <p:spTgt spid="42"/>
                                        </p:tgtEl>
                                      </p:cBhvr>
                                    </p:animEffect>
                                  </p:childTnLst>
                                </p:cTn>
                              </p:par>
                            </p:childTnLst>
                          </p:cTn>
                        </p:par>
                        <p:par>
                          <p:cTn id="91" fill="hold">
                            <p:stCondLst>
                              <p:cond delay="7000"/>
                            </p:stCondLst>
                            <p:childTnLst>
                              <p:par>
                                <p:cTn id="92" presetID="31" presetClass="entr" presetSubtype="0"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400" fill="hold"/>
                                        <p:tgtEl>
                                          <p:spTgt spid="44"/>
                                        </p:tgtEl>
                                        <p:attrNameLst>
                                          <p:attrName>ppt_w</p:attrName>
                                        </p:attrNameLst>
                                      </p:cBhvr>
                                      <p:tavLst>
                                        <p:tav tm="0">
                                          <p:val>
                                            <p:fltVal val="0"/>
                                          </p:val>
                                        </p:tav>
                                        <p:tav tm="100000">
                                          <p:val>
                                            <p:strVal val="#ppt_w"/>
                                          </p:val>
                                        </p:tav>
                                      </p:tavLst>
                                    </p:anim>
                                    <p:anim calcmode="lin" valueType="num">
                                      <p:cBhvr>
                                        <p:cTn id="95" dur="400" fill="hold"/>
                                        <p:tgtEl>
                                          <p:spTgt spid="44"/>
                                        </p:tgtEl>
                                        <p:attrNameLst>
                                          <p:attrName>ppt_h</p:attrName>
                                        </p:attrNameLst>
                                      </p:cBhvr>
                                      <p:tavLst>
                                        <p:tav tm="0">
                                          <p:val>
                                            <p:fltVal val="0"/>
                                          </p:val>
                                        </p:tav>
                                        <p:tav tm="100000">
                                          <p:val>
                                            <p:strVal val="#ppt_h"/>
                                          </p:val>
                                        </p:tav>
                                      </p:tavLst>
                                    </p:anim>
                                    <p:anim calcmode="lin" valueType="num">
                                      <p:cBhvr>
                                        <p:cTn id="96" dur="400" fill="hold"/>
                                        <p:tgtEl>
                                          <p:spTgt spid="44"/>
                                        </p:tgtEl>
                                        <p:attrNameLst>
                                          <p:attrName>style.rotation</p:attrName>
                                        </p:attrNameLst>
                                      </p:cBhvr>
                                      <p:tavLst>
                                        <p:tav tm="0">
                                          <p:val>
                                            <p:fltVal val="90"/>
                                          </p:val>
                                        </p:tav>
                                        <p:tav tm="100000">
                                          <p:val>
                                            <p:fltVal val="0"/>
                                          </p:val>
                                        </p:tav>
                                      </p:tavLst>
                                    </p:anim>
                                    <p:animEffect transition="in" filter="fade">
                                      <p:cBhvr>
                                        <p:cTn id="97" dur="400"/>
                                        <p:tgtEl>
                                          <p:spTgt spid="44"/>
                                        </p:tgtEl>
                                      </p:cBhvr>
                                    </p:animEffect>
                                  </p:childTnLst>
                                </p:cTn>
                              </p:par>
                              <p:par>
                                <p:cTn id="98" presetID="8" presetClass="emph" presetSubtype="0" fill="hold" nodeType="withEffect">
                                  <p:stCondLst>
                                    <p:cond delay="0"/>
                                  </p:stCondLst>
                                  <p:childTnLst>
                                    <p:animRot by="-21600000">
                                      <p:cBhvr>
                                        <p:cTn id="99" dur="400" fill="hold"/>
                                        <p:tgtEl>
                                          <p:spTgt spid="44"/>
                                        </p:tgtEl>
                                        <p:attrNameLst>
                                          <p:attrName>r</p:attrName>
                                        </p:attrNameLst>
                                      </p:cBhvr>
                                    </p:animRot>
                                  </p:childTnLst>
                                </p:cTn>
                              </p:par>
                            </p:childTnLst>
                          </p:cTn>
                        </p:par>
                        <p:par>
                          <p:cTn id="100" fill="hold">
                            <p:stCondLst>
                              <p:cond delay="7500"/>
                            </p:stCondLst>
                            <p:childTnLst>
                              <p:par>
                                <p:cTn id="101" presetID="22" presetClass="entr" presetSubtype="8" fill="hold" grpId="0" nodeType="after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wipe(left)">
                                      <p:cBhvr>
                                        <p:cTn id="103" dur="500"/>
                                        <p:tgtEl>
                                          <p:spTgt spid="47"/>
                                        </p:tgtEl>
                                      </p:cBhvr>
                                    </p:animEffect>
                                  </p:childTnLst>
                                </p:cTn>
                              </p:par>
                            </p:childTnLst>
                          </p:cTn>
                        </p:par>
                        <p:par>
                          <p:cTn id="104" fill="hold">
                            <p:stCondLst>
                              <p:cond delay="8000"/>
                            </p:stCondLst>
                            <p:childTnLst>
                              <p:par>
                                <p:cTn id="105" presetID="31" presetClass="entr" presetSubtype="0" fill="hold" nodeType="afterEffect">
                                  <p:stCondLst>
                                    <p:cond delay="0"/>
                                  </p:stCondLst>
                                  <p:childTnLst>
                                    <p:set>
                                      <p:cBhvr>
                                        <p:cTn id="106" dur="1" fill="hold">
                                          <p:stCondLst>
                                            <p:cond delay="0"/>
                                          </p:stCondLst>
                                        </p:cTn>
                                        <p:tgtEl>
                                          <p:spTgt spid="48"/>
                                        </p:tgtEl>
                                        <p:attrNameLst>
                                          <p:attrName>style.visibility</p:attrName>
                                        </p:attrNameLst>
                                      </p:cBhvr>
                                      <p:to>
                                        <p:strVal val="visible"/>
                                      </p:to>
                                    </p:set>
                                    <p:anim calcmode="lin" valueType="num">
                                      <p:cBhvr>
                                        <p:cTn id="107" dur="400" fill="hold"/>
                                        <p:tgtEl>
                                          <p:spTgt spid="48"/>
                                        </p:tgtEl>
                                        <p:attrNameLst>
                                          <p:attrName>ppt_w</p:attrName>
                                        </p:attrNameLst>
                                      </p:cBhvr>
                                      <p:tavLst>
                                        <p:tav tm="0">
                                          <p:val>
                                            <p:fltVal val="0"/>
                                          </p:val>
                                        </p:tav>
                                        <p:tav tm="100000">
                                          <p:val>
                                            <p:strVal val="#ppt_w"/>
                                          </p:val>
                                        </p:tav>
                                      </p:tavLst>
                                    </p:anim>
                                    <p:anim calcmode="lin" valueType="num">
                                      <p:cBhvr>
                                        <p:cTn id="108" dur="400" fill="hold"/>
                                        <p:tgtEl>
                                          <p:spTgt spid="48"/>
                                        </p:tgtEl>
                                        <p:attrNameLst>
                                          <p:attrName>ppt_h</p:attrName>
                                        </p:attrNameLst>
                                      </p:cBhvr>
                                      <p:tavLst>
                                        <p:tav tm="0">
                                          <p:val>
                                            <p:fltVal val="0"/>
                                          </p:val>
                                        </p:tav>
                                        <p:tav tm="100000">
                                          <p:val>
                                            <p:strVal val="#ppt_h"/>
                                          </p:val>
                                        </p:tav>
                                      </p:tavLst>
                                    </p:anim>
                                    <p:anim calcmode="lin" valueType="num">
                                      <p:cBhvr>
                                        <p:cTn id="109" dur="400" fill="hold"/>
                                        <p:tgtEl>
                                          <p:spTgt spid="48"/>
                                        </p:tgtEl>
                                        <p:attrNameLst>
                                          <p:attrName>style.rotation</p:attrName>
                                        </p:attrNameLst>
                                      </p:cBhvr>
                                      <p:tavLst>
                                        <p:tav tm="0">
                                          <p:val>
                                            <p:fltVal val="90"/>
                                          </p:val>
                                        </p:tav>
                                        <p:tav tm="100000">
                                          <p:val>
                                            <p:fltVal val="0"/>
                                          </p:val>
                                        </p:tav>
                                      </p:tavLst>
                                    </p:anim>
                                    <p:animEffect transition="in" filter="fade">
                                      <p:cBhvr>
                                        <p:cTn id="110" dur="400"/>
                                        <p:tgtEl>
                                          <p:spTgt spid="48"/>
                                        </p:tgtEl>
                                      </p:cBhvr>
                                    </p:animEffect>
                                  </p:childTnLst>
                                </p:cTn>
                              </p:par>
                              <p:par>
                                <p:cTn id="111" presetID="8" presetClass="emph" presetSubtype="0" fill="hold" nodeType="withEffect">
                                  <p:stCondLst>
                                    <p:cond delay="0"/>
                                  </p:stCondLst>
                                  <p:childTnLst>
                                    <p:animRot by="-21600000">
                                      <p:cBhvr>
                                        <p:cTn id="112" dur="400" fill="hold"/>
                                        <p:tgtEl>
                                          <p:spTgt spid="48"/>
                                        </p:tgtEl>
                                        <p:attrNameLst>
                                          <p:attrName>r</p:attrName>
                                        </p:attrNameLst>
                                      </p:cBhvr>
                                    </p:animRot>
                                  </p:childTnLst>
                                </p:cTn>
                              </p:par>
                            </p:childTnLst>
                          </p:cTn>
                        </p:par>
                        <p:par>
                          <p:cTn id="113" fill="hold">
                            <p:stCondLst>
                              <p:cond delay="8500"/>
                            </p:stCondLst>
                            <p:childTnLst>
                              <p:par>
                                <p:cTn id="114" presetID="22" presetClass="entr" presetSubtype="8"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wipe(left)">
                                      <p:cBhvr>
                                        <p:cTn id="116" dur="500"/>
                                        <p:tgtEl>
                                          <p:spTgt spid="51"/>
                                        </p:tgtEl>
                                      </p:cBhvr>
                                    </p:animEffect>
                                  </p:childTnLst>
                                </p:cTn>
                              </p:par>
                            </p:childTnLst>
                          </p:cTn>
                        </p:par>
                        <p:par>
                          <p:cTn id="117" fill="hold">
                            <p:stCondLst>
                              <p:cond delay="9000"/>
                            </p:stCondLst>
                            <p:childTnLst>
                              <p:par>
                                <p:cTn id="118" presetID="31" presetClass="entr" presetSubtype="0" fill="hold" nodeType="afterEffect">
                                  <p:stCondLst>
                                    <p:cond delay="0"/>
                                  </p:stCondLst>
                                  <p:childTnLst>
                                    <p:set>
                                      <p:cBhvr>
                                        <p:cTn id="119" dur="1" fill="hold">
                                          <p:stCondLst>
                                            <p:cond delay="0"/>
                                          </p:stCondLst>
                                        </p:cTn>
                                        <p:tgtEl>
                                          <p:spTgt spid="52"/>
                                        </p:tgtEl>
                                        <p:attrNameLst>
                                          <p:attrName>style.visibility</p:attrName>
                                        </p:attrNameLst>
                                      </p:cBhvr>
                                      <p:to>
                                        <p:strVal val="visible"/>
                                      </p:to>
                                    </p:set>
                                    <p:anim calcmode="lin" valueType="num">
                                      <p:cBhvr>
                                        <p:cTn id="120" dur="400" fill="hold"/>
                                        <p:tgtEl>
                                          <p:spTgt spid="52"/>
                                        </p:tgtEl>
                                        <p:attrNameLst>
                                          <p:attrName>ppt_w</p:attrName>
                                        </p:attrNameLst>
                                      </p:cBhvr>
                                      <p:tavLst>
                                        <p:tav tm="0">
                                          <p:val>
                                            <p:fltVal val="0"/>
                                          </p:val>
                                        </p:tav>
                                        <p:tav tm="100000">
                                          <p:val>
                                            <p:strVal val="#ppt_w"/>
                                          </p:val>
                                        </p:tav>
                                      </p:tavLst>
                                    </p:anim>
                                    <p:anim calcmode="lin" valueType="num">
                                      <p:cBhvr>
                                        <p:cTn id="121" dur="400" fill="hold"/>
                                        <p:tgtEl>
                                          <p:spTgt spid="52"/>
                                        </p:tgtEl>
                                        <p:attrNameLst>
                                          <p:attrName>ppt_h</p:attrName>
                                        </p:attrNameLst>
                                      </p:cBhvr>
                                      <p:tavLst>
                                        <p:tav tm="0">
                                          <p:val>
                                            <p:fltVal val="0"/>
                                          </p:val>
                                        </p:tav>
                                        <p:tav tm="100000">
                                          <p:val>
                                            <p:strVal val="#ppt_h"/>
                                          </p:val>
                                        </p:tav>
                                      </p:tavLst>
                                    </p:anim>
                                    <p:anim calcmode="lin" valueType="num">
                                      <p:cBhvr>
                                        <p:cTn id="122" dur="400" fill="hold"/>
                                        <p:tgtEl>
                                          <p:spTgt spid="52"/>
                                        </p:tgtEl>
                                        <p:attrNameLst>
                                          <p:attrName>style.rotation</p:attrName>
                                        </p:attrNameLst>
                                      </p:cBhvr>
                                      <p:tavLst>
                                        <p:tav tm="0">
                                          <p:val>
                                            <p:fltVal val="90"/>
                                          </p:val>
                                        </p:tav>
                                        <p:tav tm="100000">
                                          <p:val>
                                            <p:fltVal val="0"/>
                                          </p:val>
                                        </p:tav>
                                      </p:tavLst>
                                    </p:anim>
                                    <p:animEffect transition="in" filter="fade">
                                      <p:cBhvr>
                                        <p:cTn id="123" dur="400"/>
                                        <p:tgtEl>
                                          <p:spTgt spid="52"/>
                                        </p:tgtEl>
                                      </p:cBhvr>
                                    </p:animEffect>
                                  </p:childTnLst>
                                </p:cTn>
                              </p:par>
                              <p:par>
                                <p:cTn id="124" presetID="8" presetClass="emph" presetSubtype="0" fill="hold" nodeType="withEffect">
                                  <p:stCondLst>
                                    <p:cond delay="0"/>
                                  </p:stCondLst>
                                  <p:childTnLst>
                                    <p:animRot by="-21600000">
                                      <p:cBhvr>
                                        <p:cTn id="125" dur="400" fill="hold"/>
                                        <p:tgtEl>
                                          <p:spTgt spid="52"/>
                                        </p:tgtEl>
                                        <p:attrNameLst>
                                          <p:attrName>r</p:attrName>
                                        </p:attrNameLst>
                                      </p:cBhvr>
                                    </p:animRot>
                                  </p:childTnLst>
                                </p:cTn>
                              </p:par>
                            </p:childTnLst>
                          </p:cTn>
                        </p:par>
                        <p:par>
                          <p:cTn id="126" fill="hold">
                            <p:stCondLst>
                              <p:cond delay="9500"/>
                            </p:stCondLst>
                            <p:childTnLst>
                              <p:par>
                                <p:cTn id="127" presetID="22" presetClass="entr" presetSubtype="8"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left)">
                                      <p:cBhvr>
                                        <p:cTn id="129" dur="500"/>
                                        <p:tgtEl>
                                          <p:spTgt spid="56"/>
                                        </p:tgtEl>
                                      </p:cBhvr>
                                    </p:animEffect>
                                  </p:childTnLst>
                                </p:cTn>
                              </p:par>
                            </p:childTnLst>
                          </p:cTn>
                        </p:par>
                        <p:par>
                          <p:cTn id="130" fill="hold">
                            <p:stCondLst>
                              <p:cond delay="10000"/>
                            </p:stCondLst>
                            <p:childTnLst>
                              <p:par>
                                <p:cTn id="131" presetID="22" presetClass="entr" presetSubtype="4" fill="hold" grpId="0" nodeType="afterEffect">
                                  <p:stCondLst>
                                    <p:cond delay="0"/>
                                  </p:stCondLst>
                                  <p:childTnLst>
                                    <p:set>
                                      <p:cBhvr>
                                        <p:cTn id="132" dur="1" fill="hold">
                                          <p:stCondLst>
                                            <p:cond delay="0"/>
                                          </p:stCondLst>
                                        </p:cTn>
                                        <p:tgtEl>
                                          <p:spTgt spid="2"/>
                                        </p:tgtEl>
                                        <p:attrNameLst>
                                          <p:attrName>style.visibility</p:attrName>
                                        </p:attrNameLst>
                                      </p:cBhvr>
                                      <p:to>
                                        <p:strVal val="visible"/>
                                      </p:to>
                                    </p:set>
                                    <p:animEffect transition="in" filter="wipe(down)">
                                      <p:cBhvr>
                                        <p:cTn id="133" dur="500"/>
                                        <p:tgtEl>
                                          <p:spTgt spid="2"/>
                                        </p:tgtEl>
                                      </p:cBhvr>
                                    </p:animEffect>
                                  </p:childTnLst>
                                </p:cTn>
                              </p:par>
                              <p:par>
                                <p:cTn id="134" presetID="22" presetClass="entr" presetSubtype="1" fill="hold" grpId="0" nodeType="withEffect">
                                  <p:stCondLst>
                                    <p:cond delay="0"/>
                                  </p:stCondLst>
                                  <p:childTnLst>
                                    <p:set>
                                      <p:cBhvr>
                                        <p:cTn id="135" dur="1" fill="hold">
                                          <p:stCondLst>
                                            <p:cond delay="0"/>
                                          </p:stCondLst>
                                        </p:cTn>
                                        <p:tgtEl>
                                          <p:spTgt spid="57"/>
                                        </p:tgtEl>
                                        <p:attrNameLst>
                                          <p:attrName>style.visibility</p:attrName>
                                        </p:attrNameLst>
                                      </p:cBhvr>
                                      <p:to>
                                        <p:strVal val="visible"/>
                                      </p:to>
                                    </p:set>
                                    <p:animEffect transition="in" filter="wipe(up)">
                                      <p:cBhvr>
                                        <p:cTn id="13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4" grpId="0" animBg="1"/>
      <p:bldP spid="25" grpId="0" animBg="1"/>
      <p:bldP spid="26" grpId="0" animBg="1"/>
      <p:bldP spid="15" grpId="0"/>
      <p:bldP spid="16" grpId="0"/>
      <p:bldP spid="32" grpId="0"/>
      <p:bldP spid="40" grpId="0"/>
      <p:bldP spid="41" grpId="0" animBg="1"/>
      <p:bldP spid="42" grpId="0"/>
      <p:bldP spid="43" grpId="0"/>
      <p:bldP spid="47" grpId="0"/>
      <p:bldP spid="51" grpId="0"/>
      <p:bldP spid="56" grpId="0"/>
      <p:bldP spid="2" grpId="0" animBg="1"/>
      <p:bldP spid="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776178" y="127505"/>
            <a:ext cx="3305979" cy="5847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竞争对手分析</a:t>
            </a:r>
          </a:p>
        </p:txBody>
      </p:sp>
      <p:sp>
        <p:nvSpPr>
          <p:cNvPr id="28" name="Freeform 5"/>
          <p:cNvSpPr>
            <a:spLocks noEditPoints="1"/>
          </p:cNvSpPr>
          <p:nvPr/>
        </p:nvSpPr>
        <p:spPr bwMode="auto">
          <a:xfrm>
            <a:off x="283122" y="173366"/>
            <a:ext cx="493056" cy="493054"/>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4" name="Oval 5"/>
          <p:cNvSpPr>
            <a:spLocks noChangeArrowheads="1"/>
          </p:cNvSpPr>
          <p:nvPr/>
        </p:nvSpPr>
        <p:spPr bwMode="auto">
          <a:xfrm>
            <a:off x="5216525" y="1222375"/>
            <a:ext cx="1066800" cy="1058863"/>
          </a:xfrm>
          <a:prstGeom prst="ellipse">
            <a:avLst/>
          </a:prstGeom>
          <a:solidFill>
            <a:schemeClr val="tx1"/>
          </a:solidFill>
          <a:ln w="38100" cmpd="sng">
            <a:solidFill>
              <a:schemeClr val="accent2"/>
            </a:solidFill>
            <a:round/>
          </a:ln>
        </p:spPr>
        <p:txBody>
          <a:bodyPr/>
          <a:lstStyle/>
          <a:p>
            <a:endParaRPr lang="zh-CN" altLang="en-US"/>
          </a:p>
        </p:txBody>
      </p:sp>
      <p:sp>
        <p:nvSpPr>
          <p:cNvPr id="5" name="Oval 6"/>
          <p:cNvSpPr>
            <a:spLocks noChangeArrowheads="1"/>
          </p:cNvSpPr>
          <p:nvPr/>
        </p:nvSpPr>
        <p:spPr bwMode="auto">
          <a:xfrm>
            <a:off x="5670550" y="2217738"/>
            <a:ext cx="1066800" cy="1058862"/>
          </a:xfrm>
          <a:prstGeom prst="ellipse">
            <a:avLst/>
          </a:prstGeom>
          <a:solidFill>
            <a:schemeClr val="accent4"/>
          </a:solidFill>
          <a:ln w="38100" cmpd="sng">
            <a:solidFill>
              <a:schemeClr val="accent2"/>
            </a:solidFill>
            <a:round/>
          </a:ln>
        </p:spPr>
        <p:txBody>
          <a:bodyPr/>
          <a:lstStyle/>
          <a:p>
            <a:endParaRPr lang="zh-CN" altLang="en-US"/>
          </a:p>
        </p:txBody>
      </p:sp>
      <p:sp>
        <p:nvSpPr>
          <p:cNvPr id="6" name="Oval 7"/>
          <p:cNvSpPr>
            <a:spLocks noChangeArrowheads="1"/>
          </p:cNvSpPr>
          <p:nvPr/>
        </p:nvSpPr>
        <p:spPr bwMode="auto">
          <a:xfrm>
            <a:off x="5216525" y="3211513"/>
            <a:ext cx="1066800" cy="1058862"/>
          </a:xfrm>
          <a:prstGeom prst="ellipse">
            <a:avLst/>
          </a:prstGeom>
          <a:solidFill>
            <a:schemeClr val="bg1"/>
          </a:solidFill>
          <a:ln w="38100" cmpd="sng">
            <a:solidFill>
              <a:schemeClr val="accent2"/>
            </a:solidFill>
            <a:round/>
          </a:ln>
        </p:spPr>
        <p:txBody>
          <a:bodyPr/>
          <a:lstStyle/>
          <a:p>
            <a:endParaRPr lang="zh-CN" altLang="en-US"/>
          </a:p>
        </p:txBody>
      </p:sp>
      <p:sp>
        <p:nvSpPr>
          <p:cNvPr id="7" name="Oval 8"/>
          <p:cNvSpPr>
            <a:spLocks noChangeArrowheads="1"/>
          </p:cNvSpPr>
          <p:nvPr/>
        </p:nvSpPr>
        <p:spPr bwMode="auto">
          <a:xfrm>
            <a:off x="5670550" y="4206875"/>
            <a:ext cx="1066800" cy="1058863"/>
          </a:xfrm>
          <a:prstGeom prst="ellipse">
            <a:avLst/>
          </a:prstGeom>
          <a:solidFill>
            <a:schemeClr val="tx2"/>
          </a:solidFill>
          <a:ln w="38100" cmpd="sng">
            <a:solidFill>
              <a:schemeClr val="accent2"/>
            </a:solidFill>
            <a:round/>
          </a:ln>
        </p:spPr>
        <p:txBody>
          <a:bodyPr/>
          <a:lstStyle/>
          <a:p>
            <a:endParaRPr lang="zh-CN" altLang="en-US"/>
          </a:p>
        </p:txBody>
      </p:sp>
      <p:sp>
        <p:nvSpPr>
          <p:cNvPr id="8" name="Oval 9"/>
          <p:cNvSpPr>
            <a:spLocks noChangeArrowheads="1"/>
          </p:cNvSpPr>
          <p:nvPr/>
        </p:nvSpPr>
        <p:spPr bwMode="auto">
          <a:xfrm>
            <a:off x="5216525" y="5200650"/>
            <a:ext cx="1066800" cy="1058863"/>
          </a:xfrm>
          <a:prstGeom prst="ellipse">
            <a:avLst/>
          </a:prstGeom>
          <a:solidFill>
            <a:schemeClr val="bg2"/>
          </a:solidFill>
          <a:ln w="38100" cmpd="sng">
            <a:solidFill>
              <a:schemeClr val="accent2"/>
            </a:solidFill>
            <a:round/>
          </a:ln>
        </p:spPr>
        <p:txBody>
          <a:bodyPr/>
          <a:lstStyle/>
          <a:p>
            <a:endParaRPr lang="zh-CN" altLang="en-US"/>
          </a:p>
        </p:txBody>
      </p:sp>
      <p:sp>
        <p:nvSpPr>
          <p:cNvPr id="9" name="Freeform 10"/>
          <p:cNvSpPr>
            <a:spLocks noEditPoints="1"/>
          </p:cNvSpPr>
          <p:nvPr/>
        </p:nvSpPr>
        <p:spPr bwMode="auto">
          <a:xfrm flipH="1">
            <a:off x="4946650" y="1582738"/>
            <a:ext cx="247650" cy="246062"/>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6 h 346"/>
              <a:gd name="T12" fmla="*/ 204 w 346"/>
              <a:gd name="T13" fmla="*/ 218 h 346"/>
              <a:gd name="T14" fmla="*/ 131 w 346"/>
              <a:gd name="T15" fmla="*/ 260 h 346"/>
              <a:gd name="T16" fmla="*/ 131 w 346"/>
              <a:gd name="T17" fmla="*/ 176 h 346"/>
              <a:gd name="T18" fmla="*/ 131 w 346"/>
              <a:gd name="T19" fmla="*/ 92 h 346"/>
              <a:gd name="T20" fmla="*/ 204 w 346"/>
              <a:gd name="T21" fmla="*/ 134 h 346"/>
              <a:gd name="T22" fmla="*/ 277 w 346"/>
              <a:gd name="T23" fmla="*/ 17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7"/>
                  <a:pt x="346" y="173"/>
                </a:cubicBezTo>
                <a:cubicBezTo>
                  <a:pt x="346" y="268"/>
                  <a:pt x="268" y="346"/>
                  <a:pt x="173" y="346"/>
                </a:cubicBezTo>
                <a:cubicBezTo>
                  <a:pt x="77" y="346"/>
                  <a:pt x="0" y="268"/>
                  <a:pt x="0" y="173"/>
                </a:cubicBezTo>
                <a:cubicBezTo>
                  <a:pt x="0" y="77"/>
                  <a:pt x="77" y="0"/>
                  <a:pt x="173" y="0"/>
                </a:cubicBezTo>
                <a:close/>
                <a:moveTo>
                  <a:pt x="277" y="176"/>
                </a:moveTo>
                <a:lnTo>
                  <a:pt x="204" y="218"/>
                </a:lnTo>
                <a:lnTo>
                  <a:pt x="131" y="260"/>
                </a:lnTo>
                <a:lnTo>
                  <a:pt x="131" y="176"/>
                </a:lnTo>
                <a:lnTo>
                  <a:pt x="131" y="92"/>
                </a:lnTo>
                <a:lnTo>
                  <a:pt x="204" y="134"/>
                </a:lnTo>
                <a:lnTo>
                  <a:pt x="277" y="176"/>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1"/>
          <p:cNvSpPr>
            <a:spLocks noEditPoints="1"/>
          </p:cNvSpPr>
          <p:nvPr/>
        </p:nvSpPr>
        <p:spPr bwMode="auto">
          <a:xfrm flipH="1">
            <a:off x="6759575" y="2609850"/>
            <a:ext cx="247650" cy="246063"/>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69 w 346"/>
              <a:gd name="T11" fmla="*/ 177 h 346"/>
              <a:gd name="T12" fmla="*/ 142 w 346"/>
              <a:gd name="T13" fmla="*/ 219 h 346"/>
              <a:gd name="T14" fmla="*/ 215 w 346"/>
              <a:gd name="T15" fmla="*/ 261 h 346"/>
              <a:gd name="T16" fmla="*/ 215 w 346"/>
              <a:gd name="T17" fmla="*/ 177 h 346"/>
              <a:gd name="T18" fmla="*/ 215 w 346"/>
              <a:gd name="T19" fmla="*/ 93 h 346"/>
              <a:gd name="T20" fmla="*/ 142 w 346"/>
              <a:gd name="T21" fmla="*/ 135 h 346"/>
              <a:gd name="T22" fmla="*/ 69 w 346"/>
              <a:gd name="T23" fmla="*/ 1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78" y="0"/>
                  <a:pt x="0" y="78"/>
                  <a:pt x="0" y="173"/>
                </a:cubicBezTo>
                <a:cubicBezTo>
                  <a:pt x="0" y="269"/>
                  <a:pt x="78" y="346"/>
                  <a:pt x="173" y="346"/>
                </a:cubicBezTo>
                <a:cubicBezTo>
                  <a:pt x="269" y="346"/>
                  <a:pt x="346" y="269"/>
                  <a:pt x="346" y="173"/>
                </a:cubicBezTo>
                <a:cubicBezTo>
                  <a:pt x="346" y="78"/>
                  <a:pt x="269" y="0"/>
                  <a:pt x="173" y="0"/>
                </a:cubicBezTo>
                <a:close/>
                <a:moveTo>
                  <a:pt x="69" y="177"/>
                </a:moveTo>
                <a:lnTo>
                  <a:pt x="142" y="219"/>
                </a:lnTo>
                <a:lnTo>
                  <a:pt x="215" y="261"/>
                </a:lnTo>
                <a:lnTo>
                  <a:pt x="215" y="177"/>
                </a:lnTo>
                <a:lnTo>
                  <a:pt x="215" y="93"/>
                </a:lnTo>
                <a:lnTo>
                  <a:pt x="142" y="135"/>
                </a:lnTo>
                <a:lnTo>
                  <a:pt x="69" y="177"/>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12"/>
          <p:cNvSpPr>
            <a:spLocks noEditPoints="1"/>
          </p:cNvSpPr>
          <p:nvPr/>
        </p:nvSpPr>
        <p:spPr bwMode="auto">
          <a:xfrm flipH="1">
            <a:off x="4946650" y="3630613"/>
            <a:ext cx="247650" cy="246062"/>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6 h 346"/>
              <a:gd name="T12" fmla="*/ 204 w 346"/>
              <a:gd name="T13" fmla="*/ 218 h 346"/>
              <a:gd name="T14" fmla="*/ 131 w 346"/>
              <a:gd name="T15" fmla="*/ 260 h 346"/>
              <a:gd name="T16" fmla="*/ 131 w 346"/>
              <a:gd name="T17" fmla="*/ 176 h 346"/>
              <a:gd name="T18" fmla="*/ 131 w 346"/>
              <a:gd name="T19" fmla="*/ 92 h 346"/>
              <a:gd name="T20" fmla="*/ 204 w 346"/>
              <a:gd name="T21" fmla="*/ 134 h 346"/>
              <a:gd name="T22" fmla="*/ 277 w 346"/>
              <a:gd name="T23" fmla="*/ 17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7"/>
                  <a:pt x="346" y="173"/>
                </a:cubicBezTo>
                <a:cubicBezTo>
                  <a:pt x="346" y="268"/>
                  <a:pt x="268" y="346"/>
                  <a:pt x="173" y="346"/>
                </a:cubicBezTo>
                <a:cubicBezTo>
                  <a:pt x="77" y="346"/>
                  <a:pt x="0" y="268"/>
                  <a:pt x="0" y="173"/>
                </a:cubicBezTo>
                <a:cubicBezTo>
                  <a:pt x="0" y="77"/>
                  <a:pt x="77" y="0"/>
                  <a:pt x="173" y="0"/>
                </a:cubicBezTo>
                <a:close/>
                <a:moveTo>
                  <a:pt x="277" y="176"/>
                </a:moveTo>
                <a:lnTo>
                  <a:pt x="204" y="218"/>
                </a:lnTo>
                <a:lnTo>
                  <a:pt x="131" y="260"/>
                </a:lnTo>
                <a:lnTo>
                  <a:pt x="131" y="176"/>
                </a:lnTo>
                <a:lnTo>
                  <a:pt x="131" y="92"/>
                </a:lnTo>
                <a:lnTo>
                  <a:pt x="204" y="134"/>
                </a:lnTo>
                <a:lnTo>
                  <a:pt x="277" y="176"/>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13"/>
          <p:cNvSpPr>
            <a:spLocks noEditPoints="1"/>
          </p:cNvSpPr>
          <p:nvPr/>
        </p:nvSpPr>
        <p:spPr bwMode="auto">
          <a:xfrm flipH="1">
            <a:off x="6759575" y="4657725"/>
            <a:ext cx="247650" cy="246063"/>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69 w 346"/>
              <a:gd name="T11" fmla="*/ 177 h 346"/>
              <a:gd name="T12" fmla="*/ 142 w 346"/>
              <a:gd name="T13" fmla="*/ 219 h 346"/>
              <a:gd name="T14" fmla="*/ 215 w 346"/>
              <a:gd name="T15" fmla="*/ 261 h 346"/>
              <a:gd name="T16" fmla="*/ 215 w 346"/>
              <a:gd name="T17" fmla="*/ 177 h 346"/>
              <a:gd name="T18" fmla="*/ 215 w 346"/>
              <a:gd name="T19" fmla="*/ 93 h 346"/>
              <a:gd name="T20" fmla="*/ 142 w 346"/>
              <a:gd name="T21" fmla="*/ 135 h 346"/>
              <a:gd name="T22" fmla="*/ 69 w 346"/>
              <a:gd name="T23" fmla="*/ 1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78" y="0"/>
                  <a:pt x="0" y="78"/>
                  <a:pt x="0" y="173"/>
                </a:cubicBezTo>
                <a:cubicBezTo>
                  <a:pt x="0" y="269"/>
                  <a:pt x="78" y="346"/>
                  <a:pt x="173" y="346"/>
                </a:cubicBezTo>
                <a:cubicBezTo>
                  <a:pt x="269" y="346"/>
                  <a:pt x="346" y="269"/>
                  <a:pt x="346" y="173"/>
                </a:cubicBezTo>
                <a:cubicBezTo>
                  <a:pt x="346" y="78"/>
                  <a:pt x="269" y="0"/>
                  <a:pt x="173" y="0"/>
                </a:cubicBezTo>
                <a:close/>
                <a:moveTo>
                  <a:pt x="69" y="177"/>
                </a:moveTo>
                <a:lnTo>
                  <a:pt x="142" y="219"/>
                </a:lnTo>
                <a:lnTo>
                  <a:pt x="215" y="261"/>
                </a:lnTo>
                <a:lnTo>
                  <a:pt x="215" y="177"/>
                </a:lnTo>
                <a:lnTo>
                  <a:pt x="215" y="93"/>
                </a:lnTo>
                <a:lnTo>
                  <a:pt x="142" y="135"/>
                </a:lnTo>
                <a:lnTo>
                  <a:pt x="69" y="177"/>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14"/>
          <p:cNvSpPr>
            <a:spLocks noEditPoints="1"/>
          </p:cNvSpPr>
          <p:nvPr/>
        </p:nvSpPr>
        <p:spPr bwMode="auto">
          <a:xfrm flipH="1">
            <a:off x="4946650" y="5741988"/>
            <a:ext cx="247650" cy="246062"/>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7 h 346"/>
              <a:gd name="T12" fmla="*/ 204 w 346"/>
              <a:gd name="T13" fmla="*/ 219 h 346"/>
              <a:gd name="T14" fmla="*/ 131 w 346"/>
              <a:gd name="T15" fmla="*/ 261 h 346"/>
              <a:gd name="T16" fmla="*/ 131 w 346"/>
              <a:gd name="T17" fmla="*/ 177 h 346"/>
              <a:gd name="T18" fmla="*/ 131 w 346"/>
              <a:gd name="T19" fmla="*/ 93 h 346"/>
              <a:gd name="T20" fmla="*/ 204 w 346"/>
              <a:gd name="T21" fmla="*/ 135 h 346"/>
              <a:gd name="T22" fmla="*/ 277 w 346"/>
              <a:gd name="T23" fmla="*/ 1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8"/>
                  <a:pt x="346" y="173"/>
                </a:cubicBezTo>
                <a:cubicBezTo>
                  <a:pt x="346" y="269"/>
                  <a:pt x="268" y="346"/>
                  <a:pt x="173" y="346"/>
                </a:cubicBezTo>
                <a:cubicBezTo>
                  <a:pt x="77" y="346"/>
                  <a:pt x="0" y="269"/>
                  <a:pt x="0" y="173"/>
                </a:cubicBezTo>
                <a:cubicBezTo>
                  <a:pt x="0" y="78"/>
                  <a:pt x="77" y="0"/>
                  <a:pt x="173" y="0"/>
                </a:cubicBezTo>
                <a:close/>
                <a:moveTo>
                  <a:pt x="277" y="177"/>
                </a:moveTo>
                <a:lnTo>
                  <a:pt x="204" y="219"/>
                </a:lnTo>
                <a:lnTo>
                  <a:pt x="131" y="261"/>
                </a:lnTo>
                <a:lnTo>
                  <a:pt x="131" y="177"/>
                </a:lnTo>
                <a:lnTo>
                  <a:pt x="131" y="93"/>
                </a:lnTo>
                <a:lnTo>
                  <a:pt x="204" y="135"/>
                </a:lnTo>
                <a:lnTo>
                  <a:pt x="277" y="177"/>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TextBox 20"/>
          <p:cNvSpPr txBox="1">
            <a:spLocks noChangeArrowheads="1"/>
          </p:cNvSpPr>
          <p:nvPr/>
        </p:nvSpPr>
        <p:spPr bwMode="auto">
          <a:xfrm flipH="1">
            <a:off x="5384800" y="1458913"/>
            <a:ext cx="7556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3200" b="1" dirty="0">
                <a:solidFill>
                  <a:schemeClr val="accent2"/>
                </a:solidFill>
                <a:latin typeface="微软雅黑" panose="020B0503020204020204" pitchFamily="34" charset="-122"/>
                <a:ea typeface="微软雅黑" panose="020B0503020204020204" pitchFamily="34" charset="-122"/>
              </a:rPr>
              <a:t>01</a:t>
            </a:r>
          </a:p>
        </p:txBody>
      </p:sp>
      <p:sp>
        <p:nvSpPr>
          <p:cNvPr id="15" name="TextBox 21"/>
          <p:cNvSpPr txBox="1">
            <a:spLocks noChangeArrowheads="1"/>
          </p:cNvSpPr>
          <p:nvPr/>
        </p:nvSpPr>
        <p:spPr bwMode="auto">
          <a:xfrm flipH="1">
            <a:off x="5818188" y="2439988"/>
            <a:ext cx="7572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3200" b="1" dirty="0">
                <a:solidFill>
                  <a:schemeClr val="accent2"/>
                </a:solidFill>
                <a:latin typeface="微软雅黑" panose="020B0503020204020204" pitchFamily="34" charset="-122"/>
                <a:ea typeface="微软雅黑" panose="020B0503020204020204" pitchFamily="34" charset="-122"/>
              </a:rPr>
              <a:t>02</a:t>
            </a:r>
          </a:p>
        </p:txBody>
      </p:sp>
      <p:sp>
        <p:nvSpPr>
          <p:cNvPr id="16" name="TextBox 22"/>
          <p:cNvSpPr txBox="1">
            <a:spLocks noChangeArrowheads="1"/>
          </p:cNvSpPr>
          <p:nvPr/>
        </p:nvSpPr>
        <p:spPr bwMode="auto">
          <a:xfrm flipH="1">
            <a:off x="5384800" y="3473450"/>
            <a:ext cx="7572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3200" b="1" dirty="0">
                <a:solidFill>
                  <a:schemeClr val="accent2"/>
                </a:solidFill>
                <a:latin typeface="微软雅黑" panose="020B0503020204020204" pitchFamily="34" charset="-122"/>
                <a:ea typeface="微软雅黑" panose="020B0503020204020204" pitchFamily="34" charset="-122"/>
              </a:rPr>
              <a:t>03</a:t>
            </a:r>
          </a:p>
        </p:txBody>
      </p:sp>
      <p:sp>
        <p:nvSpPr>
          <p:cNvPr id="17" name="TextBox 23"/>
          <p:cNvSpPr txBox="1">
            <a:spLocks noChangeArrowheads="1"/>
          </p:cNvSpPr>
          <p:nvPr/>
        </p:nvSpPr>
        <p:spPr bwMode="auto">
          <a:xfrm flipH="1">
            <a:off x="5848350" y="4441825"/>
            <a:ext cx="7572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3200" b="1" dirty="0">
                <a:solidFill>
                  <a:schemeClr val="accent2"/>
                </a:solidFill>
                <a:latin typeface="微软雅黑" panose="020B0503020204020204" pitchFamily="34" charset="-122"/>
                <a:ea typeface="微软雅黑" panose="020B0503020204020204" pitchFamily="34" charset="-122"/>
              </a:rPr>
              <a:t>04</a:t>
            </a:r>
          </a:p>
        </p:txBody>
      </p:sp>
      <p:sp>
        <p:nvSpPr>
          <p:cNvPr id="18" name="TextBox 24"/>
          <p:cNvSpPr txBox="1">
            <a:spLocks noChangeArrowheads="1"/>
          </p:cNvSpPr>
          <p:nvPr/>
        </p:nvSpPr>
        <p:spPr bwMode="auto">
          <a:xfrm flipH="1">
            <a:off x="5411788" y="5465763"/>
            <a:ext cx="7572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3200" b="1">
                <a:solidFill>
                  <a:schemeClr val="accent2"/>
                </a:solidFill>
                <a:latin typeface="微软雅黑" panose="020B0503020204020204" pitchFamily="34" charset="-122"/>
                <a:ea typeface="微软雅黑" panose="020B0503020204020204" pitchFamily="34" charset="-122"/>
              </a:rPr>
              <a:t>05</a:t>
            </a:r>
          </a:p>
        </p:txBody>
      </p:sp>
      <p:sp>
        <p:nvSpPr>
          <p:cNvPr id="19" name="矩形 25"/>
          <p:cNvSpPr>
            <a:spLocks noChangeArrowheads="1"/>
          </p:cNvSpPr>
          <p:nvPr/>
        </p:nvSpPr>
        <p:spPr bwMode="auto">
          <a:xfrm>
            <a:off x="1230313" y="1514475"/>
            <a:ext cx="36607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2000" dirty="0">
                <a:solidFill>
                  <a:schemeClr val="accent1"/>
                </a:solidFill>
                <a:latin typeface="微软雅黑" panose="020B0503020204020204" pitchFamily="34" charset="-122"/>
                <a:ea typeface="微软雅黑" panose="020B0503020204020204" pitchFamily="34" charset="-122"/>
              </a:rPr>
              <a:t>某某企业最近的一系列动作，体现了一种新思维</a:t>
            </a:r>
          </a:p>
        </p:txBody>
      </p:sp>
      <p:sp>
        <p:nvSpPr>
          <p:cNvPr id="20" name="矩形 27"/>
          <p:cNvSpPr>
            <a:spLocks noChangeArrowheads="1"/>
          </p:cNvSpPr>
          <p:nvPr/>
        </p:nvSpPr>
        <p:spPr bwMode="auto">
          <a:xfrm>
            <a:off x="7086600" y="2509838"/>
            <a:ext cx="38639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2000" dirty="0">
                <a:solidFill>
                  <a:schemeClr val="accent1"/>
                </a:solidFill>
                <a:latin typeface="微软雅黑" panose="020B0503020204020204" pitchFamily="34" charset="-122"/>
                <a:ea typeface="微软雅黑" panose="020B0503020204020204" pitchFamily="34" charset="-122"/>
              </a:rPr>
              <a:t>不再只专注于某方面，面另一方面有了新突破</a:t>
            </a:r>
          </a:p>
        </p:txBody>
      </p:sp>
      <p:sp>
        <p:nvSpPr>
          <p:cNvPr id="21" name="矩形 28"/>
          <p:cNvSpPr>
            <a:spLocks noChangeArrowheads="1"/>
          </p:cNvSpPr>
          <p:nvPr/>
        </p:nvSpPr>
        <p:spPr bwMode="auto">
          <a:xfrm>
            <a:off x="1230313" y="3676651"/>
            <a:ext cx="35893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2000" dirty="0">
                <a:solidFill>
                  <a:schemeClr val="accent1"/>
                </a:solidFill>
                <a:latin typeface="微软雅黑" panose="020B0503020204020204" pitchFamily="34" charset="-122"/>
                <a:ea typeface="微软雅黑" panose="020B0503020204020204" pitchFamily="34" charset="-122"/>
              </a:rPr>
              <a:t>联合有相近业务的企业做联合促销。</a:t>
            </a:r>
          </a:p>
        </p:txBody>
      </p:sp>
      <p:sp>
        <p:nvSpPr>
          <p:cNvPr id="22" name="矩形 29"/>
          <p:cNvSpPr>
            <a:spLocks noChangeArrowheads="1"/>
          </p:cNvSpPr>
          <p:nvPr/>
        </p:nvSpPr>
        <p:spPr bwMode="auto">
          <a:xfrm>
            <a:off x="7086600" y="4527550"/>
            <a:ext cx="3802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2000" dirty="0">
                <a:solidFill>
                  <a:schemeClr val="accent1"/>
                </a:solidFill>
                <a:latin typeface="微软雅黑" panose="020B0503020204020204" pitchFamily="34" charset="-122"/>
                <a:ea typeface="微软雅黑" panose="020B0503020204020204" pitchFamily="34" charset="-122"/>
              </a:rPr>
              <a:t>品质管理上有了新突破，以前老问题得到了解决。</a:t>
            </a:r>
          </a:p>
        </p:txBody>
      </p:sp>
      <p:sp>
        <p:nvSpPr>
          <p:cNvPr id="23" name="矩形 30"/>
          <p:cNvSpPr>
            <a:spLocks noChangeArrowheads="1"/>
          </p:cNvSpPr>
          <p:nvPr/>
        </p:nvSpPr>
        <p:spPr bwMode="auto">
          <a:xfrm>
            <a:off x="808038" y="5751513"/>
            <a:ext cx="40830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2000" dirty="0">
                <a:solidFill>
                  <a:schemeClr val="accent1"/>
                </a:solidFill>
                <a:latin typeface="微软雅黑" panose="020B0503020204020204" pitchFamily="34" charset="-122"/>
                <a:ea typeface="微软雅黑" panose="020B0503020204020204" pitchFamily="34" charset="-122"/>
              </a:rPr>
              <a:t>在几个电视台，报纸投放了大量广告，制作质量和覆盖人群都扩大了</a:t>
            </a:r>
          </a:p>
        </p:txBody>
      </p:sp>
      <p:sp>
        <p:nvSpPr>
          <p:cNvPr id="24" name="矩形 3"/>
          <p:cNvSpPr>
            <a:spLocks noChangeArrowheads="1"/>
          </p:cNvSpPr>
          <p:nvPr/>
        </p:nvSpPr>
        <p:spPr bwMode="auto">
          <a:xfrm>
            <a:off x="2251075" y="1112838"/>
            <a:ext cx="25685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2000" b="1" dirty="0">
                <a:solidFill>
                  <a:schemeClr val="accent1"/>
                </a:solidFill>
                <a:latin typeface="微软雅黑" panose="020B0503020204020204" pitchFamily="34" charset="-122"/>
                <a:ea typeface="微软雅黑" panose="020B0503020204020204" pitchFamily="34" charset="-122"/>
              </a:rPr>
              <a:t>新思维</a:t>
            </a:r>
          </a:p>
        </p:txBody>
      </p:sp>
      <p:sp>
        <p:nvSpPr>
          <p:cNvPr id="25" name="矩形 33"/>
          <p:cNvSpPr>
            <a:spLocks noChangeArrowheads="1"/>
          </p:cNvSpPr>
          <p:nvPr/>
        </p:nvSpPr>
        <p:spPr bwMode="auto">
          <a:xfrm>
            <a:off x="7058025" y="2152650"/>
            <a:ext cx="2566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新打法</a:t>
            </a:r>
          </a:p>
        </p:txBody>
      </p:sp>
      <p:sp>
        <p:nvSpPr>
          <p:cNvPr id="26" name="矩形 34"/>
          <p:cNvSpPr>
            <a:spLocks noChangeArrowheads="1"/>
          </p:cNvSpPr>
          <p:nvPr/>
        </p:nvSpPr>
        <p:spPr bwMode="auto">
          <a:xfrm>
            <a:off x="2251075" y="3316288"/>
            <a:ext cx="2568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2000" b="1" dirty="0">
                <a:solidFill>
                  <a:schemeClr val="accent1"/>
                </a:solidFill>
                <a:latin typeface="微软雅黑" panose="020B0503020204020204" pitchFamily="34" charset="-122"/>
                <a:ea typeface="微软雅黑" panose="020B0503020204020204" pitchFamily="34" charset="-122"/>
              </a:rPr>
              <a:t>异业联合促销</a:t>
            </a:r>
          </a:p>
        </p:txBody>
      </p:sp>
      <p:sp>
        <p:nvSpPr>
          <p:cNvPr id="27" name="矩形 35"/>
          <p:cNvSpPr>
            <a:spLocks noChangeArrowheads="1"/>
          </p:cNvSpPr>
          <p:nvPr/>
        </p:nvSpPr>
        <p:spPr bwMode="auto">
          <a:xfrm>
            <a:off x="7086600" y="4157663"/>
            <a:ext cx="2566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品质上台阶</a:t>
            </a:r>
          </a:p>
        </p:txBody>
      </p:sp>
      <p:sp>
        <p:nvSpPr>
          <p:cNvPr id="29" name="矩形 36"/>
          <p:cNvSpPr>
            <a:spLocks noChangeArrowheads="1"/>
          </p:cNvSpPr>
          <p:nvPr/>
        </p:nvSpPr>
        <p:spPr bwMode="auto">
          <a:xfrm>
            <a:off x="2251075" y="5341938"/>
            <a:ext cx="2568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2000" b="1" dirty="0">
                <a:solidFill>
                  <a:schemeClr val="accent1"/>
                </a:solidFill>
                <a:latin typeface="微软雅黑" panose="020B0503020204020204" pitchFamily="34" charset="-122"/>
                <a:ea typeface="微软雅黑" panose="020B0503020204020204" pitchFamily="34" charset="-122"/>
              </a:rPr>
              <a:t>广告力度较大</a:t>
            </a:r>
          </a:p>
        </p:txBody>
      </p:sp>
    </p:spTree>
  </p:cSld>
  <p:clrMapOvr>
    <a:masterClrMapping/>
  </p:clrMapOvr>
  <p:transition spd="slow" advTm="11376">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fltVal val="0"/>
                                          </p:val>
                                        </p:tav>
                                        <p:tav tm="100000">
                                          <p:val>
                                            <p:strVal val="#ppt_w"/>
                                          </p:val>
                                        </p:tav>
                                      </p:tavLst>
                                    </p:anim>
                                    <p:anim calcmode="lin" valueType="num">
                                      <p:cBhvr>
                                        <p:cTn id="8" dur="300" fill="hold"/>
                                        <p:tgtEl>
                                          <p:spTgt spid="28"/>
                                        </p:tgtEl>
                                        <p:attrNameLst>
                                          <p:attrName>ppt_h</p:attrName>
                                        </p:attrNameLst>
                                      </p:cBhvr>
                                      <p:tavLst>
                                        <p:tav tm="0">
                                          <p:val>
                                            <p:fltVal val="0"/>
                                          </p:val>
                                        </p:tav>
                                        <p:tav tm="100000">
                                          <p:val>
                                            <p:strVal val="#ppt_h"/>
                                          </p:val>
                                        </p:tav>
                                      </p:tavLst>
                                    </p:anim>
                                    <p:animEffect transition="in" filter="fade">
                                      <p:cBhvr>
                                        <p:cTn id="9" dur="300"/>
                                        <p:tgtEl>
                                          <p:spTgt spid="28"/>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5"/>
                                        </p:tgtEl>
                                        <p:attrNameLst>
                                          <p:attrName>style.visibility</p:attrName>
                                        </p:attrNameLst>
                                      </p:cBhvr>
                                      <p:to>
                                        <p:strVal val="visible"/>
                                      </p:to>
                                    </p:set>
                                    <p:anim calcmode="lin" valueType="num">
                                      <p:cBhvr>
                                        <p:cTn id="13" dur="4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5"/>
                                        </p:tgtEl>
                                        <p:attrNameLst>
                                          <p:attrName>ppt_y</p:attrName>
                                        </p:attrNameLst>
                                      </p:cBhvr>
                                      <p:tavLst>
                                        <p:tav tm="0">
                                          <p:val>
                                            <p:strVal val="#ppt_y"/>
                                          </p:val>
                                        </p:tav>
                                        <p:tav tm="100000">
                                          <p:val>
                                            <p:strVal val="#ppt_y"/>
                                          </p:val>
                                        </p:tav>
                                      </p:tavLst>
                                    </p:anim>
                                    <p:anim calcmode="lin" valueType="num">
                                      <p:cBhvr>
                                        <p:cTn id="15" dur="4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5"/>
                                        </p:tgtEl>
                                      </p:cBhvr>
                                    </p:animEffect>
                                  </p:childTnLst>
                                </p:cTn>
                              </p:par>
                            </p:childTnLst>
                          </p:cTn>
                        </p:par>
                        <p:par>
                          <p:cTn id="18" fill="hold">
                            <p:stCondLst>
                              <p:cond delay="900"/>
                            </p:stCondLst>
                            <p:childTnLst>
                              <p:par>
                                <p:cTn id="19" presetID="52"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Scale>
                                      <p:cBhvr>
                                        <p:cTn id="21"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
                                        </p:tgtEl>
                                        <p:attrNameLst>
                                          <p:attrName>ppt_x</p:attrName>
                                          <p:attrName>ppt_y</p:attrName>
                                        </p:attrNameLst>
                                      </p:cBhvr>
                                    </p:animMotion>
                                    <p:animEffect transition="in" filter="fade">
                                      <p:cBhvr>
                                        <p:cTn id="23" dur="1000"/>
                                        <p:tgtEl>
                                          <p:spTgt spid="4"/>
                                        </p:tgtEl>
                                      </p:cBhvr>
                                    </p:animEffect>
                                  </p:childTnLst>
                                </p:cTn>
                              </p:par>
                              <p:par>
                                <p:cTn id="24" presetID="52" presetClass="entr" presetSubtype="0" fill="hold" grpId="0" nodeType="withEffect">
                                  <p:stCondLst>
                                    <p:cond delay="100"/>
                                  </p:stCondLst>
                                  <p:childTnLst>
                                    <p:set>
                                      <p:cBhvr>
                                        <p:cTn id="25" dur="1" fill="hold">
                                          <p:stCondLst>
                                            <p:cond delay="0"/>
                                          </p:stCondLst>
                                        </p:cTn>
                                        <p:tgtEl>
                                          <p:spTgt spid="5"/>
                                        </p:tgtEl>
                                        <p:attrNameLst>
                                          <p:attrName>style.visibility</p:attrName>
                                        </p:attrNameLst>
                                      </p:cBhvr>
                                      <p:to>
                                        <p:strVal val="visible"/>
                                      </p:to>
                                    </p:set>
                                    <p:animScale>
                                      <p:cBhvr>
                                        <p:cTn id="26"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5"/>
                                        </p:tgtEl>
                                        <p:attrNameLst>
                                          <p:attrName>ppt_x</p:attrName>
                                          <p:attrName>ppt_y</p:attrName>
                                        </p:attrNameLst>
                                      </p:cBhvr>
                                    </p:animMotion>
                                    <p:animEffect transition="in" filter="fade">
                                      <p:cBhvr>
                                        <p:cTn id="28" dur="1000"/>
                                        <p:tgtEl>
                                          <p:spTgt spid="5"/>
                                        </p:tgtEl>
                                      </p:cBhvr>
                                    </p:animEffect>
                                  </p:childTnLst>
                                </p:cTn>
                              </p:par>
                              <p:par>
                                <p:cTn id="29" presetID="52" presetClass="entr" presetSubtype="0" fill="hold" grpId="0" nodeType="withEffect">
                                  <p:stCondLst>
                                    <p:cond delay="200"/>
                                  </p:stCondLst>
                                  <p:childTnLst>
                                    <p:set>
                                      <p:cBhvr>
                                        <p:cTn id="30" dur="1" fill="hold">
                                          <p:stCondLst>
                                            <p:cond delay="0"/>
                                          </p:stCondLst>
                                        </p:cTn>
                                        <p:tgtEl>
                                          <p:spTgt spid="6"/>
                                        </p:tgtEl>
                                        <p:attrNameLst>
                                          <p:attrName>style.visibility</p:attrName>
                                        </p:attrNameLst>
                                      </p:cBhvr>
                                      <p:to>
                                        <p:strVal val="visible"/>
                                      </p:to>
                                    </p:set>
                                    <p:animScale>
                                      <p:cBhvr>
                                        <p:cTn id="3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6"/>
                                        </p:tgtEl>
                                        <p:attrNameLst>
                                          <p:attrName>ppt_x</p:attrName>
                                          <p:attrName>ppt_y</p:attrName>
                                        </p:attrNameLst>
                                      </p:cBhvr>
                                    </p:animMotion>
                                    <p:animEffect transition="in" filter="fade">
                                      <p:cBhvr>
                                        <p:cTn id="33" dur="1000"/>
                                        <p:tgtEl>
                                          <p:spTgt spid="6"/>
                                        </p:tgtEl>
                                      </p:cBhvr>
                                    </p:animEffect>
                                  </p:childTnLst>
                                </p:cTn>
                              </p:par>
                              <p:par>
                                <p:cTn id="34" presetID="52" presetClass="entr" presetSubtype="0" fill="hold" grpId="0" nodeType="withEffect">
                                  <p:stCondLst>
                                    <p:cond delay="300"/>
                                  </p:stCondLst>
                                  <p:childTnLst>
                                    <p:set>
                                      <p:cBhvr>
                                        <p:cTn id="35" dur="1" fill="hold">
                                          <p:stCondLst>
                                            <p:cond delay="0"/>
                                          </p:stCondLst>
                                        </p:cTn>
                                        <p:tgtEl>
                                          <p:spTgt spid="7"/>
                                        </p:tgtEl>
                                        <p:attrNameLst>
                                          <p:attrName>style.visibility</p:attrName>
                                        </p:attrNameLst>
                                      </p:cBhvr>
                                      <p:to>
                                        <p:strVal val="visible"/>
                                      </p:to>
                                    </p:set>
                                    <p:animScale>
                                      <p:cBhvr>
                                        <p:cTn id="3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7"/>
                                        </p:tgtEl>
                                        <p:attrNameLst>
                                          <p:attrName>ppt_x</p:attrName>
                                          <p:attrName>ppt_y</p:attrName>
                                        </p:attrNameLst>
                                      </p:cBhvr>
                                    </p:animMotion>
                                    <p:animEffect transition="in" filter="fade">
                                      <p:cBhvr>
                                        <p:cTn id="38" dur="1000"/>
                                        <p:tgtEl>
                                          <p:spTgt spid="7"/>
                                        </p:tgtEl>
                                      </p:cBhvr>
                                    </p:animEffect>
                                  </p:childTnLst>
                                </p:cTn>
                              </p:par>
                              <p:par>
                                <p:cTn id="39" presetID="52" presetClass="entr" presetSubtype="0" fill="hold" grpId="0" nodeType="withEffect">
                                  <p:stCondLst>
                                    <p:cond delay="400"/>
                                  </p:stCondLst>
                                  <p:childTnLst>
                                    <p:set>
                                      <p:cBhvr>
                                        <p:cTn id="40" dur="1" fill="hold">
                                          <p:stCondLst>
                                            <p:cond delay="0"/>
                                          </p:stCondLst>
                                        </p:cTn>
                                        <p:tgtEl>
                                          <p:spTgt spid="8"/>
                                        </p:tgtEl>
                                        <p:attrNameLst>
                                          <p:attrName>style.visibility</p:attrName>
                                        </p:attrNameLst>
                                      </p:cBhvr>
                                      <p:to>
                                        <p:strVal val="visible"/>
                                      </p:to>
                                    </p:set>
                                    <p:animScale>
                                      <p:cBhvr>
                                        <p:cTn id="4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8"/>
                                        </p:tgtEl>
                                        <p:attrNameLst>
                                          <p:attrName>ppt_x</p:attrName>
                                          <p:attrName>ppt_y</p:attrName>
                                        </p:attrNameLst>
                                      </p:cBhvr>
                                    </p:animMotion>
                                    <p:animEffect transition="in" filter="fade">
                                      <p:cBhvr>
                                        <p:cTn id="43" dur="1000"/>
                                        <p:tgtEl>
                                          <p:spTgt spid="8"/>
                                        </p:tgtEl>
                                      </p:cBhvr>
                                    </p:animEffect>
                                  </p:childTnLst>
                                </p:cTn>
                              </p:par>
                            </p:childTnLst>
                          </p:cTn>
                        </p:par>
                        <p:par>
                          <p:cTn id="44" fill="hold">
                            <p:stCondLst>
                              <p:cond delay="1900"/>
                            </p:stCondLst>
                            <p:childTnLst>
                              <p:par>
                                <p:cTn id="45" presetID="31"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400" fill="hold"/>
                                        <p:tgtEl>
                                          <p:spTgt spid="14"/>
                                        </p:tgtEl>
                                        <p:attrNameLst>
                                          <p:attrName>ppt_w</p:attrName>
                                        </p:attrNameLst>
                                      </p:cBhvr>
                                      <p:tavLst>
                                        <p:tav tm="0">
                                          <p:val>
                                            <p:fltVal val="0"/>
                                          </p:val>
                                        </p:tav>
                                        <p:tav tm="100000">
                                          <p:val>
                                            <p:strVal val="#ppt_w"/>
                                          </p:val>
                                        </p:tav>
                                      </p:tavLst>
                                    </p:anim>
                                    <p:anim calcmode="lin" valueType="num">
                                      <p:cBhvr>
                                        <p:cTn id="48" dur="400" fill="hold"/>
                                        <p:tgtEl>
                                          <p:spTgt spid="14"/>
                                        </p:tgtEl>
                                        <p:attrNameLst>
                                          <p:attrName>ppt_h</p:attrName>
                                        </p:attrNameLst>
                                      </p:cBhvr>
                                      <p:tavLst>
                                        <p:tav tm="0">
                                          <p:val>
                                            <p:fltVal val="0"/>
                                          </p:val>
                                        </p:tav>
                                        <p:tav tm="100000">
                                          <p:val>
                                            <p:strVal val="#ppt_h"/>
                                          </p:val>
                                        </p:tav>
                                      </p:tavLst>
                                    </p:anim>
                                    <p:anim calcmode="lin" valueType="num">
                                      <p:cBhvr>
                                        <p:cTn id="49" dur="400" fill="hold"/>
                                        <p:tgtEl>
                                          <p:spTgt spid="14"/>
                                        </p:tgtEl>
                                        <p:attrNameLst>
                                          <p:attrName>style.rotation</p:attrName>
                                        </p:attrNameLst>
                                      </p:cBhvr>
                                      <p:tavLst>
                                        <p:tav tm="0">
                                          <p:val>
                                            <p:fltVal val="90"/>
                                          </p:val>
                                        </p:tav>
                                        <p:tav tm="100000">
                                          <p:val>
                                            <p:fltVal val="0"/>
                                          </p:val>
                                        </p:tav>
                                      </p:tavLst>
                                    </p:anim>
                                    <p:animEffect transition="in" filter="fade">
                                      <p:cBhvr>
                                        <p:cTn id="50" dur="400"/>
                                        <p:tgtEl>
                                          <p:spTgt spid="14"/>
                                        </p:tgtEl>
                                      </p:cBhvr>
                                    </p:animEffect>
                                  </p:childTnLst>
                                </p:cTn>
                              </p:par>
                            </p:childTnLst>
                          </p:cTn>
                        </p:par>
                        <p:par>
                          <p:cTn id="51" fill="hold">
                            <p:stCondLst>
                              <p:cond delay="2400"/>
                            </p:stCondLst>
                            <p:childTnLst>
                              <p:par>
                                <p:cTn id="52" presetID="12" presetClass="entr" presetSubtype="2"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400"/>
                                        <p:tgtEl>
                                          <p:spTgt spid="9"/>
                                        </p:tgtEl>
                                        <p:attrNameLst>
                                          <p:attrName>ppt_x</p:attrName>
                                        </p:attrNameLst>
                                      </p:cBhvr>
                                      <p:tavLst>
                                        <p:tav tm="0">
                                          <p:val>
                                            <p:strVal val="#ppt_x+#ppt_w*1.125000"/>
                                          </p:val>
                                        </p:tav>
                                        <p:tav tm="100000">
                                          <p:val>
                                            <p:strVal val="#ppt_x"/>
                                          </p:val>
                                        </p:tav>
                                      </p:tavLst>
                                    </p:anim>
                                    <p:animEffect transition="in" filter="wipe(left)">
                                      <p:cBhvr>
                                        <p:cTn id="55" dur="400"/>
                                        <p:tgtEl>
                                          <p:spTgt spid="9"/>
                                        </p:tgtEl>
                                      </p:cBhvr>
                                    </p:animEffect>
                                  </p:childTnLst>
                                </p:cTn>
                              </p:par>
                            </p:childTnLst>
                          </p:cTn>
                        </p:par>
                        <p:par>
                          <p:cTn id="56" fill="hold">
                            <p:stCondLst>
                              <p:cond delay="2900"/>
                            </p:stCondLst>
                            <p:childTnLst>
                              <p:par>
                                <p:cTn id="57" presetID="22" presetClass="entr" presetSubtype="2"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right)">
                                      <p:cBhvr>
                                        <p:cTn id="59" dur="400"/>
                                        <p:tgtEl>
                                          <p:spTgt spid="24"/>
                                        </p:tgtEl>
                                      </p:cBhvr>
                                    </p:animEffect>
                                  </p:childTnLst>
                                </p:cTn>
                              </p:par>
                            </p:childTnLst>
                          </p:cTn>
                        </p:par>
                        <p:par>
                          <p:cTn id="60" fill="hold">
                            <p:stCondLst>
                              <p:cond delay="3400"/>
                            </p:stCondLst>
                            <p:childTnLst>
                              <p:par>
                                <p:cTn id="61" presetID="22" presetClass="entr" presetSubtype="1"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up)">
                                      <p:cBhvr>
                                        <p:cTn id="63" dur="400"/>
                                        <p:tgtEl>
                                          <p:spTgt spid="19"/>
                                        </p:tgtEl>
                                      </p:cBhvr>
                                    </p:animEffect>
                                  </p:childTnLst>
                                </p:cTn>
                              </p:par>
                            </p:childTnLst>
                          </p:cTn>
                        </p:par>
                        <p:par>
                          <p:cTn id="64" fill="hold">
                            <p:stCondLst>
                              <p:cond delay="39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400" fill="hold"/>
                                        <p:tgtEl>
                                          <p:spTgt spid="15"/>
                                        </p:tgtEl>
                                        <p:attrNameLst>
                                          <p:attrName>ppt_w</p:attrName>
                                        </p:attrNameLst>
                                      </p:cBhvr>
                                      <p:tavLst>
                                        <p:tav tm="0">
                                          <p:val>
                                            <p:fltVal val="0"/>
                                          </p:val>
                                        </p:tav>
                                        <p:tav tm="100000">
                                          <p:val>
                                            <p:strVal val="#ppt_w"/>
                                          </p:val>
                                        </p:tav>
                                      </p:tavLst>
                                    </p:anim>
                                    <p:anim calcmode="lin" valueType="num">
                                      <p:cBhvr>
                                        <p:cTn id="68" dur="400" fill="hold"/>
                                        <p:tgtEl>
                                          <p:spTgt spid="15"/>
                                        </p:tgtEl>
                                        <p:attrNameLst>
                                          <p:attrName>ppt_h</p:attrName>
                                        </p:attrNameLst>
                                      </p:cBhvr>
                                      <p:tavLst>
                                        <p:tav tm="0">
                                          <p:val>
                                            <p:fltVal val="0"/>
                                          </p:val>
                                        </p:tav>
                                        <p:tav tm="100000">
                                          <p:val>
                                            <p:strVal val="#ppt_h"/>
                                          </p:val>
                                        </p:tav>
                                      </p:tavLst>
                                    </p:anim>
                                    <p:anim calcmode="lin" valueType="num">
                                      <p:cBhvr>
                                        <p:cTn id="69" dur="400" fill="hold"/>
                                        <p:tgtEl>
                                          <p:spTgt spid="15"/>
                                        </p:tgtEl>
                                        <p:attrNameLst>
                                          <p:attrName>style.rotation</p:attrName>
                                        </p:attrNameLst>
                                      </p:cBhvr>
                                      <p:tavLst>
                                        <p:tav tm="0">
                                          <p:val>
                                            <p:fltVal val="90"/>
                                          </p:val>
                                        </p:tav>
                                        <p:tav tm="100000">
                                          <p:val>
                                            <p:fltVal val="0"/>
                                          </p:val>
                                        </p:tav>
                                      </p:tavLst>
                                    </p:anim>
                                    <p:animEffect transition="in" filter="fade">
                                      <p:cBhvr>
                                        <p:cTn id="70" dur="400"/>
                                        <p:tgtEl>
                                          <p:spTgt spid="15"/>
                                        </p:tgtEl>
                                      </p:cBhvr>
                                    </p:animEffect>
                                  </p:childTnLst>
                                </p:cTn>
                              </p:par>
                            </p:childTnLst>
                          </p:cTn>
                        </p:par>
                        <p:par>
                          <p:cTn id="71" fill="hold">
                            <p:stCondLst>
                              <p:cond delay="4400"/>
                            </p:stCondLst>
                            <p:childTnLst>
                              <p:par>
                                <p:cTn id="72" presetID="12" presetClass="entr" presetSubtype="8" fill="hold" grpId="0"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400"/>
                                        <p:tgtEl>
                                          <p:spTgt spid="10"/>
                                        </p:tgtEl>
                                        <p:attrNameLst>
                                          <p:attrName>ppt_x</p:attrName>
                                        </p:attrNameLst>
                                      </p:cBhvr>
                                      <p:tavLst>
                                        <p:tav tm="0">
                                          <p:val>
                                            <p:strVal val="#ppt_x-#ppt_w*1.125000"/>
                                          </p:val>
                                        </p:tav>
                                        <p:tav tm="100000">
                                          <p:val>
                                            <p:strVal val="#ppt_x"/>
                                          </p:val>
                                        </p:tav>
                                      </p:tavLst>
                                    </p:anim>
                                    <p:animEffect transition="in" filter="wipe(right)">
                                      <p:cBhvr>
                                        <p:cTn id="75" dur="400"/>
                                        <p:tgtEl>
                                          <p:spTgt spid="10"/>
                                        </p:tgtEl>
                                      </p:cBhvr>
                                    </p:animEffect>
                                  </p:childTnLst>
                                </p:cTn>
                              </p:par>
                            </p:childTnLst>
                          </p:cTn>
                        </p:par>
                        <p:par>
                          <p:cTn id="76" fill="hold">
                            <p:stCondLst>
                              <p:cond delay="49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400"/>
                                        <p:tgtEl>
                                          <p:spTgt spid="25"/>
                                        </p:tgtEl>
                                      </p:cBhvr>
                                    </p:animEffect>
                                  </p:childTnLst>
                                </p:cTn>
                              </p:par>
                            </p:childTnLst>
                          </p:cTn>
                        </p:par>
                        <p:par>
                          <p:cTn id="80" fill="hold">
                            <p:stCondLst>
                              <p:cond delay="5400"/>
                            </p:stCondLst>
                            <p:childTnLst>
                              <p:par>
                                <p:cTn id="81" presetID="22" presetClass="entr" presetSubtype="1"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ipe(up)">
                                      <p:cBhvr>
                                        <p:cTn id="83" dur="400"/>
                                        <p:tgtEl>
                                          <p:spTgt spid="20"/>
                                        </p:tgtEl>
                                      </p:cBhvr>
                                    </p:animEffect>
                                  </p:childTnLst>
                                </p:cTn>
                              </p:par>
                            </p:childTnLst>
                          </p:cTn>
                        </p:par>
                        <p:par>
                          <p:cTn id="84" fill="hold">
                            <p:stCondLst>
                              <p:cond delay="5900"/>
                            </p:stCondLst>
                            <p:childTnLst>
                              <p:par>
                                <p:cTn id="85" presetID="31" presetClass="entr" presetSubtype="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400" fill="hold"/>
                                        <p:tgtEl>
                                          <p:spTgt spid="16"/>
                                        </p:tgtEl>
                                        <p:attrNameLst>
                                          <p:attrName>ppt_w</p:attrName>
                                        </p:attrNameLst>
                                      </p:cBhvr>
                                      <p:tavLst>
                                        <p:tav tm="0">
                                          <p:val>
                                            <p:fltVal val="0"/>
                                          </p:val>
                                        </p:tav>
                                        <p:tav tm="100000">
                                          <p:val>
                                            <p:strVal val="#ppt_w"/>
                                          </p:val>
                                        </p:tav>
                                      </p:tavLst>
                                    </p:anim>
                                    <p:anim calcmode="lin" valueType="num">
                                      <p:cBhvr>
                                        <p:cTn id="88" dur="400" fill="hold"/>
                                        <p:tgtEl>
                                          <p:spTgt spid="16"/>
                                        </p:tgtEl>
                                        <p:attrNameLst>
                                          <p:attrName>ppt_h</p:attrName>
                                        </p:attrNameLst>
                                      </p:cBhvr>
                                      <p:tavLst>
                                        <p:tav tm="0">
                                          <p:val>
                                            <p:fltVal val="0"/>
                                          </p:val>
                                        </p:tav>
                                        <p:tav tm="100000">
                                          <p:val>
                                            <p:strVal val="#ppt_h"/>
                                          </p:val>
                                        </p:tav>
                                      </p:tavLst>
                                    </p:anim>
                                    <p:anim calcmode="lin" valueType="num">
                                      <p:cBhvr>
                                        <p:cTn id="89" dur="400" fill="hold"/>
                                        <p:tgtEl>
                                          <p:spTgt spid="16"/>
                                        </p:tgtEl>
                                        <p:attrNameLst>
                                          <p:attrName>style.rotation</p:attrName>
                                        </p:attrNameLst>
                                      </p:cBhvr>
                                      <p:tavLst>
                                        <p:tav tm="0">
                                          <p:val>
                                            <p:fltVal val="90"/>
                                          </p:val>
                                        </p:tav>
                                        <p:tav tm="100000">
                                          <p:val>
                                            <p:fltVal val="0"/>
                                          </p:val>
                                        </p:tav>
                                      </p:tavLst>
                                    </p:anim>
                                    <p:animEffect transition="in" filter="fade">
                                      <p:cBhvr>
                                        <p:cTn id="90" dur="400"/>
                                        <p:tgtEl>
                                          <p:spTgt spid="16"/>
                                        </p:tgtEl>
                                      </p:cBhvr>
                                    </p:animEffect>
                                  </p:childTnLst>
                                </p:cTn>
                              </p:par>
                            </p:childTnLst>
                          </p:cTn>
                        </p:par>
                        <p:par>
                          <p:cTn id="91" fill="hold">
                            <p:stCondLst>
                              <p:cond delay="6400"/>
                            </p:stCondLst>
                            <p:childTnLst>
                              <p:par>
                                <p:cTn id="92" presetID="12" presetClass="entr" presetSubtype="2" fill="hold" grpId="0" nodeType="afterEffect">
                                  <p:stCondLst>
                                    <p:cond delay="0"/>
                                  </p:stCondLst>
                                  <p:childTnLst>
                                    <p:set>
                                      <p:cBhvr>
                                        <p:cTn id="93" dur="1" fill="hold">
                                          <p:stCondLst>
                                            <p:cond delay="0"/>
                                          </p:stCondLst>
                                        </p:cTn>
                                        <p:tgtEl>
                                          <p:spTgt spid="11"/>
                                        </p:tgtEl>
                                        <p:attrNameLst>
                                          <p:attrName>style.visibility</p:attrName>
                                        </p:attrNameLst>
                                      </p:cBhvr>
                                      <p:to>
                                        <p:strVal val="visible"/>
                                      </p:to>
                                    </p:set>
                                    <p:anim calcmode="lin" valueType="num">
                                      <p:cBhvr additive="base">
                                        <p:cTn id="94" dur="400"/>
                                        <p:tgtEl>
                                          <p:spTgt spid="11"/>
                                        </p:tgtEl>
                                        <p:attrNameLst>
                                          <p:attrName>ppt_x</p:attrName>
                                        </p:attrNameLst>
                                      </p:cBhvr>
                                      <p:tavLst>
                                        <p:tav tm="0">
                                          <p:val>
                                            <p:strVal val="#ppt_x+#ppt_w*1.125000"/>
                                          </p:val>
                                        </p:tav>
                                        <p:tav tm="100000">
                                          <p:val>
                                            <p:strVal val="#ppt_x"/>
                                          </p:val>
                                        </p:tav>
                                      </p:tavLst>
                                    </p:anim>
                                    <p:animEffect transition="in" filter="wipe(left)">
                                      <p:cBhvr>
                                        <p:cTn id="95" dur="400"/>
                                        <p:tgtEl>
                                          <p:spTgt spid="11"/>
                                        </p:tgtEl>
                                      </p:cBhvr>
                                    </p:animEffect>
                                  </p:childTnLst>
                                </p:cTn>
                              </p:par>
                            </p:childTnLst>
                          </p:cTn>
                        </p:par>
                        <p:par>
                          <p:cTn id="96" fill="hold">
                            <p:stCondLst>
                              <p:cond delay="6900"/>
                            </p:stCondLst>
                            <p:childTnLst>
                              <p:par>
                                <p:cTn id="97" presetID="22" presetClass="entr" presetSubtype="2"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right)">
                                      <p:cBhvr>
                                        <p:cTn id="99" dur="400"/>
                                        <p:tgtEl>
                                          <p:spTgt spid="26"/>
                                        </p:tgtEl>
                                      </p:cBhvr>
                                    </p:animEffect>
                                  </p:childTnLst>
                                </p:cTn>
                              </p:par>
                            </p:childTnLst>
                          </p:cTn>
                        </p:par>
                        <p:par>
                          <p:cTn id="100" fill="hold">
                            <p:stCondLst>
                              <p:cond delay="7400"/>
                            </p:stCondLst>
                            <p:childTnLst>
                              <p:par>
                                <p:cTn id="101" presetID="22" presetClass="entr" presetSubtype="1"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wipe(up)">
                                      <p:cBhvr>
                                        <p:cTn id="103" dur="400"/>
                                        <p:tgtEl>
                                          <p:spTgt spid="21"/>
                                        </p:tgtEl>
                                      </p:cBhvr>
                                    </p:animEffect>
                                  </p:childTnLst>
                                </p:cTn>
                              </p:par>
                            </p:childTnLst>
                          </p:cTn>
                        </p:par>
                        <p:par>
                          <p:cTn id="104" fill="hold">
                            <p:stCondLst>
                              <p:cond delay="79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400" fill="hold"/>
                                        <p:tgtEl>
                                          <p:spTgt spid="17"/>
                                        </p:tgtEl>
                                        <p:attrNameLst>
                                          <p:attrName>ppt_w</p:attrName>
                                        </p:attrNameLst>
                                      </p:cBhvr>
                                      <p:tavLst>
                                        <p:tav tm="0">
                                          <p:val>
                                            <p:fltVal val="0"/>
                                          </p:val>
                                        </p:tav>
                                        <p:tav tm="100000">
                                          <p:val>
                                            <p:strVal val="#ppt_w"/>
                                          </p:val>
                                        </p:tav>
                                      </p:tavLst>
                                    </p:anim>
                                    <p:anim calcmode="lin" valueType="num">
                                      <p:cBhvr>
                                        <p:cTn id="108" dur="400" fill="hold"/>
                                        <p:tgtEl>
                                          <p:spTgt spid="17"/>
                                        </p:tgtEl>
                                        <p:attrNameLst>
                                          <p:attrName>ppt_h</p:attrName>
                                        </p:attrNameLst>
                                      </p:cBhvr>
                                      <p:tavLst>
                                        <p:tav tm="0">
                                          <p:val>
                                            <p:fltVal val="0"/>
                                          </p:val>
                                        </p:tav>
                                        <p:tav tm="100000">
                                          <p:val>
                                            <p:strVal val="#ppt_h"/>
                                          </p:val>
                                        </p:tav>
                                      </p:tavLst>
                                    </p:anim>
                                    <p:anim calcmode="lin" valueType="num">
                                      <p:cBhvr>
                                        <p:cTn id="109" dur="400" fill="hold"/>
                                        <p:tgtEl>
                                          <p:spTgt spid="17"/>
                                        </p:tgtEl>
                                        <p:attrNameLst>
                                          <p:attrName>style.rotation</p:attrName>
                                        </p:attrNameLst>
                                      </p:cBhvr>
                                      <p:tavLst>
                                        <p:tav tm="0">
                                          <p:val>
                                            <p:fltVal val="90"/>
                                          </p:val>
                                        </p:tav>
                                        <p:tav tm="100000">
                                          <p:val>
                                            <p:fltVal val="0"/>
                                          </p:val>
                                        </p:tav>
                                      </p:tavLst>
                                    </p:anim>
                                    <p:animEffect transition="in" filter="fade">
                                      <p:cBhvr>
                                        <p:cTn id="110" dur="400"/>
                                        <p:tgtEl>
                                          <p:spTgt spid="17"/>
                                        </p:tgtEl>
                                      </p:cBhvr>
                                    </p:animEffect>
                                  </p:childTnLst>
                                </p:cTn>
                              </p:par>
                            </p:childTnLst>
                          </p:cTn>
                        </p:par>
                        <p:par>
                          <p:cTn id="111" fill="hold">
                            <p:stCondLst>
                              <p:cond delay="8400"/>
                            </p:stCondLst>
                            <p:childTnLst>
                              <p:par>
                                <p:cTn id="112" presetID="12" presetClass="entr" presetSubtype="8" fill="hold" grpId="0" nodeType="afterEffect">
                                  <p:stCondLst>
                                    <p:cond delay="0"/>
                                  </p:stCondLst>
                                  <p:childTnLst>
                                    <p:set>
                                      <p:cBhvr>
                                        <p:cTn id="113" dur="1" fill="hold">
                                          <p:stCondLst>
                                            <p:cond delay="0"/>
                                          </p:stCondLst>
                                        </p:cTn>
                                        <p:tgtEl>
                                          <p:spTgt spid="12"/>
                                        </p:tgtEl>
                                        <p:attrNameLst>
                                          <p:attrName>style.visibility</p:attrName>
                                        </p:attrNameLst>
                                      </p:cBhvr>
                                      <p:to>
                                        <p:strVal val="visible"/>
                                      </p:to>
                                    </p:set>
                                    <p:anim calcmode="lin" valueType="num">
                                      <p:cBhvr additive="base">
                                        <p:cTn id="114" dur="400"/>
                                        <p:tgtEl>
                                          <p:spTgt spid="12"/>
                                        </p:tgtEl>
                                        <p:attrNameLst>
                                          <p:attrName>ppt_x</p:attrName>
                                        </p:attrNameLst>
                                      </p:cBhvr>
                                      <p:tavLst>
                                        <p:tav tm="0">
                                          <p:val>
                                            <p:strVal val="#ppt_x-#ppt_w*1.125000"/>
                                          </p:val>
                                        </p:tav>
                                        <p:tav tm="100000">
                                          <p:val>
                                            <p:strVal val="#ppt_x"/>
                                          </p:val>
                                        </p:tav>
                                      </p:tavLst>
                                    </p:anim>
                                    <p:animEffect transition="in" filter="wipe(right)">
                                      <p:cBhvr>
                                        <p:cTn id="115" dur="400"/>
                                        <p:tgtEl>
                                          <p:spTgt spid="12"/>
                                        </p:tgtEl>
                                      </p:cBhvr>
                                    </p:animEffect>
                                  </p:childTnLst>
                                </p:cTn>
                              </p:par>
                            </p:childTnLst>
                          </p:cTn>
                        </p:par>
                        <p:par>
                          <p:cTn id="116" fill="hold">
                            <p:stCondLst>
                              <p:cond delay="8900"/>
                            </p:stCondLst>
                            <p:childTnLst>
                              <p:par>
                                <p:cTn id="117" presetID="22" presetClass="entr" presetSubtype="8" fill="hold" grpId="0" nodeType="afterEffect">
                                  <p:stCondLst>
                                    <p:cond delay="0"/>
                                  </p:stCondLst>
                                  <p:childTnLst>
                                    <p:set>
                                      <p:cBhvr>
                                        <p:cTn id="118" dur="1" fill="hold">
                                          <p:stCondLst>
                                            <p:cond delay="0"/>
                                          </p:stCondLst>
                                        </p:cTn>
                                        <p:tgtEl>
                                          <p:spTgt spid="27"/>
                                        </p:tgtEl>
                                        <p:attrNameLst>
                                          <p:attrName>style.visibility</p:attrName>
                                        </p:attrNameLst>
                                      </p:cBhvr>
                                      <p:to>
                                        <p:strVal val="visible"/>
                                      </p:to>
                                    </p:set>
                                    <p:animEffect transition="in" filter="wipe(left)">
                                      <p:cBhvr>
                                        <p:cTn id="119" dur="400"/>
                                        <p:tgtEl>
                                          <p:spTgt spid="27"/>
                                        </p:tgtEl>
                                      </p:cBhvr>
                                    </p:animEffect>
                                  </p:childTnLst>
                                </p:cTn>
                              </p:par>
                            </p:childTnLst>
                          </p:cTn>
                        </p:par>
                        <p:par>
                          <p:cTn id="120" fill="hold">
                            <p:stCondLst>
                              <p:cond delay="9400"/>
                            </p:stCondLst>
                            <p:childTnLst>
                              <p:par>
                                <p:cTn id="121" presetID="22" presetClass="entr" presetSubtype="1" fill="hold" grpId="0" nodeType="afterEffect">
                                  <p:stCondLst>
                                    <p:cond delay="0"/>
                                  </p:stCondLst>
                                  <p:childTnLst>
                                    <p:set>
                                      <p:cBhvr>
                                        <p:cTn id="122" dur="1" fill="hold">
                                          <p:stCondLst>
                                            <p:cond delay="0"/>
                                          </p:stCondLst>
                                        </p:cTn>
                                        <p:tgtEl>
                                          <p:spTgt spid="22"/>
                                        </p:tgtEl>
                                        <p:attrNameLst>
                                          <p:attrName>style.visibility</p:attrName>
                                        </p:attrNameLst>
                                      </p:cBhvr>
                                      <p:to>
                                        <p:strVal val="visible"/>
                                      </p:to>
                                    </p:set>
                                    <p:animEffect transition="in" filter="wipe(up)">
                                      <p:cBhvr>
                                        <p:cTn id="123" dur="400"/>
                                        <p:tgtEl>
                                          <p:spTgt spid="22"/>
                                        </p:tgtEl>
                                      </p:cBhvr>
                                    </p:animEffect>
                                  </p:childTnLst>
                                </p:cTn>
                              </p:par>
                            </p:childTnLst>
                          </p:cTn>
                        </p:par>
                        <p:par>
                          <p:cTn id="124" fill="hold">
                            <p:stCondLst>
                              <p:cond delay="9900"/>
                            </p:stCondLst>
                            <p:childTnLst>
                              <p:par>
                                <p:cTn id="125" presetID="31" presetClass="entr" presetSubtype="0" fill="hold" grpId="0" nodeType="afterEffect">
                                  <p:stCondLst>
                                    <p:cond delay="0"/>
                                  </p:stCondLst>
                                  <p:childTnLst>
                                    <p:set>
                                      <p:cBhvr>
                                        <p:cTn id="126" dur="1" fill="hold">
                                          <p:stCondLst>
                                            <p:cond delay="0"/>
                                          </p:stCondLst>
                                        </p:cTn>
                                        <p:tgtEl>
                                          <p:spTgt spid="18"/>
                                        </p:tgtEl>
                                        <p:attrNameLst>
                                          <p:attrName>style.visibility</p:attrName>
                                        </p:attrNameLst>
                                      </p:cBhvr>
                                      <p:to>
                                        <p:strVal val="visible"/>
                                      </p:to>
                                    </p:set>
                                    <p:anim calcmode="lin" valueType="num">
                                      <p:cBhvr>
                                        <p:cTn id="127" dur="400" fill="hold"/>
                                        <p:tgtEl>
                                          <p:spTgt spid="18"/>
                                        </p:tgtEl>
                                        <p:attrNameLst>
                                          <p:attrName>ppt_w</p:attrName>
                                        </p:attrNameLst>
                                      </p:cBhvr>
                                      <p:tavLst>
                                        <p:tav tm="0">
                                          <p:val>
                                            <p:fltVal val="0"/>
                                          </p:val>
                                        </p:tav>
                                        <p:tav tm="100000">
                                          <p:val>
                                            <p:strVal val="#ppt_w"/>
                                          </p:val>
                                        </p:tav>
                                      </p:tavLst>
                                    </p:anim>
                                    <p:anim calcmode="lin" valueType="num">
                                      <p:cBhvr>
                                        <p:cTn id="128" dur="400" fill="hold"/>
                                        <p:tgtEl>
                                          <p:spTgt spid="18"/>
                                        </p:tgtEl>
                                        <p:attrNameLst>
                                          <p:attrName>ppt_h</p:attrName>
                                        </p:attrNameLst>
                                      </p:cBhvr>
                                      <p:tavLst>
                                        <p:tav tm="0">
                                          <p:val>
                                            <p:fltVal val="0"/>
                                          </p:val>
                                        </p:tav>
                                        <p:tav tm="100000">
                                          <p:val>
                                            <p:strVal val="#ppt_h"/>
                                          </p:val>
                                        </p:tav>
                                      </p:tavLst>
                                    </p:anim>
                                    <p:anim calcmode="lin" valueType="num">
                                      <p:cBhvr>
                                        <p:cTn id="129" dur="400" fill="hold"/>
                                        <p:tgtEl>
                                          <p:spTgt spid="18"/>
                                        </p:tgtEl>
                                        <p:attrNameLst>
                                          <p:attrName>style.rotation</p:attrName>
                                        </p:attrNameLst>
                                      </p:cBhvr>
                                      <p:tavLst>
                                        <p:tav tm="0">
                                          <p:val>
                                            <p:fltVal val="90"/>
                                          </p:val>
                                        </p:tav>
                                        <p:tav tm="100000">
                                          <p:val>
                                            <p:fltVal val="0"/>
                                          </p:val>
                                        </p:tav>
                                      </p:tavLst>
                                    </p:anim>
                                    <p:animEffect transition="in" filter="fade">
                                      <p:cBhvr>
                                        <p:cTn id="130" dur="400"/>
                                        <p:tgtEl>
                                          <p:spTgt spid="18"/>
                                        </p:tgtEl>
                                      </p:cBhvr>
                                    </p:animEffect>
                                  </p:childTnLst>
                                </p:cTn>
                              </p:par>
                            </p:childTnLst>
                          </p:cTn>
                        </p:par>
                        <p:par>
                          <p:cTn id="131" fill="hold">
                            <p:stCondLst>
                              <p:cond delay="10400"/>
                            </p:stCondLst>
                            <p:childTnLst>
                              <p:par>
                                <p:cTn id="132" presetID="12" presetClass="entr" presetSubtype="2" fill="hold" grpId="0" nodeType="afterEffect">
                                  <p:stCondLst>
                                    <p:cond delay="0"/>
                                  </p:stCondLst>
                                  <p:childTnLst>
                                    <p:set>
                                      <p:cBhvr>
                                        <p:cTn id="133" dur="1" fill="hold">
                                          <p:stCondLst>
                                            <p:cond delay="0"/>
                                          </p:stCondLst>
                                        </p:cTn>
                                        <p:tgtEl>
                                          <p:spTgt spid="13"/>
                                        </p:tgtEl>
                                        <p:attrNameLst>
                                          <p:attrName>style.visibility</p:attrName>
                                        </p:attrNameLst>
                                      </p:cBhvr>
                                      <p:to>
                                        <p:strVal val="visible"/>
                                      </p:to>
                                    </p:set>
                                    <p:anim calcmode="lin" valueType="num">
                                      <p:cBhvr additive="base">
                                        <p:cTn id="134" dur="400"/>
                                        <p:tgtEl>
                                          <p:spTgt spid="13"/>
                                        </p:tgtEl>
                                        <p:attrNameLst>
                                          <p:attrName>ppt_x</p:attrName>
                                        </p:attrNameLst>
                                      </p:cBhvr>
                                      <p:tavLst>
                                        <p:tav tm="0">
                                          <p:val>
                                            <p:strVal val="#ppt_x+#ppt_w*1.125000"/>
                                          </p:val>
                                        </p:tav>
                                        <p:tav tm="100000">
                                          <p:val>
                                            <p:strVal val="#ppt_x"/>
                                          </p:val>
                                        </p:tav>
                                      </p:tavLst>
                                    </p:anim>
                                    <p:animEffect transition="in" filter="wipe(left)">
                                      <p:cBhvr>
                                        <p:cTn id="135" dur="400"/>
                                        <p:tgtEl>
                                          <p:spTgt spid="13"/>
                                        </p:tgtEl>
                                      </p:cBhvr>
                                    </p:animEffect>
                                  </p:childTnLst>
                                </p:cTn>
                              </p:par>
                            </p:childTnLst>
                          </p:cTn>
                        </p:par>
                        <p:par>
                          <p:cTn id="136" fill="hold">
                            <p:stCondLst>
                              <p:cond delay="10900"/>
                            </p:stCondLst>
                            <p:childTnLst>
                              <p:par>
                                <p:cTn id="137" presetID="22" presetClass="entr" presetSubtype="2"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wipe(right)">
                                      <p:cBhvr>
                                        <p:cTn id="139" dur="400"/>
                                        <p:tgtEl>
                                          <p:spTgt spid="29"/>
                                        </p:tgtEl>
                                      </p:cBhvr>
                                    </p:animEffect>
                                  </p:childTnLst>
                                </p:cTn>
                              </p:par>
                            </p:childTnLst>
                          </p:cTn>
                        </p:par>
                        <p:par>
                          <p:cTn id="140" fill="hold">
                            <p:stCondLst>
                              <p:cond delay="11400"/>
                            </p:stCondLst>
                            <p:childTnLst>
                              <p:par>
                                <p:cTn id="141" presetID="22" presetClass="entr" presetSubtype="1" fill="hold" grpId="0" nodeType="afterEffect">
                                  <p:stCondLst>
                                    <p:cond delay="0"/>
                                  </p:stCondLst>
                                  <p:childTnLst>
                                    <p:set>
                                      <p:cBhvr>
                                        <p:cTn id="142" dur="1" fill="hold">
                                          <p:stCondLst>
                                            <p:cond delay="0"/>
                                          </p:stCondLst>
                                        </p:cTn>
                                        <p:tgtEl>
                                          <p:spTgt spid="23"/>
                                        </p:tgtEl>
                                        <p:attrNameLst>
                                          <p:attrName>style.visibility</p:attrName>
                                        </p:attrNameLst>
                                      </p:cBhvr>
                                      <p:to>
                                        <p:strVal val="visible"/>
                                      </p:to>
                                    </p:set>
                                    <p:animEffect transition="in" filter="wipe(up)">
                                      <p:cBhvr>
                                        <p:cTn id="143" dur="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8"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0" y="2161800"/>
            <a:ext cx="2112545" cy="2534400"/>
          </a:xfrm>
          <a:prstGeom prst="rect">
            <a:avLst/>
          </a:prstGeom>
          <a:solidFill>
            <a:schemeClr val="tx1"/>
          </a:solidFill>
          <a:ln>
            <a:noFill/>
          </a:ln>
        </p:spPr>
        <p:txBody>
          <a:bodyPr vert="horz" wrap="square" lIns="91440" tIns="45720" rIns="91440" bIns="45720" numCol="1" anchor="t" anchorCtr="0" compatLnSpc="1"/>
          <a:lstStyle/>
          <a:p>
            <a:endParaRPr lang="zh-CN" altLang="en-US"/>
          </a:p>
        </p:txBody>
      </p:sp>
      <p:sp>
        <p:nvSpPr>
          <p:cNvPr id="8" name="Rectangle 6"/>
          <p:cNvSpPr>
            <a:spLocks noChangeArrowheads="1"/>
          </p:cNvSpPr>
          <p:nvPr/>
        </p:nvSpPr>
        <p:spPr bwMode="auto">
          <a:xfrm>
            <a:off x="8832468" y="2161800"/>
            <a:ext cx="2709244" cy="2527885"/>
          </a:xfrm>
          <a:prstGeom prst="rect">
            <a:avLst/>
          </a:prstGeom>
          <a:blipFill>
            <a:blip r:embed="rId4" cstate="screen"/>
            <a:stretch>
              <a:fillRect/>
            </a:stretch>
          </a:blipFill>
          <a:ln>
            <a:noFill/>
          </a:ln>
        </p:spPr>
        <p:txBody>
          <a:bodyPr vert="horz" wrap="square" lIns="91440" tIns="45720" rIns="91440" bIns="45720" numCol="1" anchor="t" anchorCtr="0" compatLnSpc="1"/>
          <a:lstStyle/>
          <a:p>
            <a:endParaRPr lang="zh-CN" altLang="en-US"/>
          </a:p>
        </p:txBody>
      </p:sp>
      <p:sp>
        <p:nvSpPr>
          <p:cNvPr id="11" name="Oval 9"/>
          <p:cNvSpPr>
            <a:spLocks noChangeArrowheads="1"/>
          </p:cNvSpPr>
          <p:nvPr/>
        </p:nvSpPr>
        <p:spPr bwMode="auto">
          <a:xfrm>
            <a:off x="638251" y="2950135"/>
            <a:ext cx="1130237" cy="1110836"/>
          </a:xfrm>
          <a:prstGeom prst="ellipse">
            <a:avLst/>
          </a:prstGeom>
          <a:solidFill>
            <a:srgbClr val="FFFFFF"/>
          </a:solidFill>
          <a:ln w="9"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3" name="Rectangle 11"/>
          <p:cNvSpPr>
            <a:spLocks noChangeArrowheads="1"/>
          </p:cNvSpPr>
          <p:nvPr/>
        </p:nvSpPr>
        <p:spPr bwMode="auto">
          <a:xfrm>
            <a:off x="11648266" y="2161800"/>
            <a:ext cx="548497" cy="2534400"/>
          </a:xfrm>
          <a:prstGeom prst="rect">
            <a:avLst/>
          </a:prstGeom>
          <a:solidFill>
            <a:schemeClr val="tx1"/>
          </a:solidFill>
          <a:ln>
            <a:noFill/>
          </a:ln>
        </p:spPr>
        <p:txBody>
          <a:bodyPr vert="horz" wrap="square" lIns="91440" tIns="45720" rIns="91440" bIns="45720" numCol="1" anchor="t" anchorCtr="0" compatLnSpc="1"/>
          <a:lstStyle/>
          <a:p>
            <a:endParaRPr lang="zh-CN" altLang="en-US"/>
          </a:p>
        </p:txBody>
      </p:sp>
      <p:sp>
        <p:nvSpPr>
          <p:cNvPr id="22" name="Rectangle 24"/>
          <p:cNvSpPr>
            <a:spLocks noChangeArrowheads="1"/>
          </p:cNvSpPr>
          <p:nvPr/>
        </p:nvSpPr>
        <p:spPr bwMode="auto">
          <a:xfrm>
            <a:off x="2353965" y="2714025"/>
            <a:ext cx="566093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a:buFontTx/>
              <a:buNone/>
            </a:pPr>
            <a:r>
              <a:rPr lang="zh-CN" altLang="en-US" sz="8000" b="1"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竞岗优势</a:t>
            </a:r>
            <a:endParaRPr lang="zh-CN" altLang="zh-CN" sz="8000" b="1"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6" name="TextBox 15"/>
          <p:cNvSpPr txBox="1"/>
          <p:nvPr/>
        </p:nvSpPr>
        <p:spPr>
          <a:xfrm>
            <a:off x="2353965" y="2132856"/>
            <a:ext cx="1415772" cy="646331"/>
          </a:xfrm>
          <a:prstGeom prst="rect">
            <a:avLst/>
          </a:prstGeom>
          <a:noFill/>
        </p:spPr>
        <p:txBody>
          <a:bodyPr wrap="none" rtlCol="0">
            <a:spAutoFit/>
          </a:bodyPr>
          <a:lstStyle/>
          <a:p>
            <a:r>
              <a:rPr lang="en-US" altLang="zh-CN" sz="3600" dirty="0"/>
              <a:t>Part 3</a:t>
            </a:r>
            <a:endParaRPr lang="zh-CN" altLang="en-US" sz="3600" dirty="0"/>
          </a:p>
        </p:txBody>
      </p:sp>
      <p:sp>
        <p:nvSpPr>
          <p:cNvPr id="26" name="TextBox 25"/>
          <p:cNvSpPr txBox="1"/>
          <p:nvPr/>
        </p:nvSpPr>
        <p:spPr>
          <a:xfrm>
            <a:off x="2661415" y="3977069"/>
            <a:ext cx="1708785"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r>
              <a:rPr lang="zh-CN" altLang="en-US" sz="2000" dirty="0">
                <a:sym typeface="Arial" panose="020B0604020202020204" pitchFamily="34" charset="0"/>
              </a:rPr>
              <a:t>专业素质良好</a:t>
            </a:r>
          </a:p>
        </p:txBody>
      </p:sp>
      <p:sp>
        <p:nvSpPr>
          <p:cNvPr id="27" name="Freeform 21"/>
          <p:cNvSpPr>
            <a:spLocks noEditPoints="1"/>
          </p:cNvSpPr>
          <p:nvPr/>
        </p:nvSpPr>
        <p:spPr bwMode="auto">
          <a:xfrm>
            <a:off x="2497981" y="4042380"/>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440" tIns="45720" rIns="91440" bIns="45720" numCol="1" anchor="t" anchorCtr="0" compatLnSpc="1"/>
          <a:lstStyle/>
          <a:p>
            <a:endParaRPr lang="zh-CN" altLang="en-US" sz="1400">
              <a:solidFill>
                <a:schemeClr val="accent1"/>
              </a:solidFill>
            </a:endParaRPr>
          </a:p>
        </p:txBody>
      </p:sp>
      <p:sp>
        <p:nvSpPr>
          <p:cNvPr id="28" name="TextBox 27"/>
          <p:cNvSpPr txBox="1"/>
          <p:nvPr/>
        </p:nvSpPr>
        <p:spPr>
          <a:xfrm>
            <a:off x="6748670" y="3977069"/>
            <a:ext cx="1797983"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r>
              <a:rPr lang="zh-CN" altLang="en-US" sz="2000" dirty="0">
                <a:sym typeface="Arial" panose="020B0604020202020204" pitchFamily="34" charset="0"/>
              </a:rPr>
              <a:t>工作态度严谨</a:t>
            </a:r>
          </a:p>
        </p:txBody>
      </p:sp>
      <p:sp>
        <p:nvSpPr>
          <p:cNvPr id="29" name="Freeform 21"/>
          <p:cNvSpPr>
            <a:spLocks noEditPoints="1"/>
          </p:cNvSpPr>
          <p:nvPr/>
        </p:nvSpPr>
        <p:spPr bwMode="auto">
          <a:xfrm>
            <a:off x="6585237" y="4042380"/>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440" tIns="45720" rIns="91440" bIns="45720" numCol="1" anchor="t" anchorCtr="0" compatLnSpc="1"/>
          <a:lstStyle/>
          <a:p>
            <a:endParaRPr lang="zh-CN" altLang="en-US" sz="1400">
              <a:solidFill>
                <a:schemeClr val="accent1"/>
              </a:solidFill>
            </a:endParaRPr>
          </a:p>
        </p:txBody>
      </p:sp>
      <p:sp>
        <p:nvSpPr>
          <p:cNvPr id="30" name="TextBox 29"/>
          <p:cNvSpPr txBox="1"/>
          <p:nvPr/>
        </p:nvSpPr>
        <p:spPr>
          <a:xfrm>
            <a:off x="4678988" y="3977069"/>
            <a:ext cx="1973324"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r>
              <a:rPr lang="zh-CN" altLang="en-US" sz="2000" dirty="0">
                <a:sym typeface="Arial" panose="020B0604020202020204" pitchFamily="34" charset="0"/>
              </a:rPr>
              <a:t>业绩优秀稳定</a:t>
            </a:r>
          </a:p>
        </p:txBody>
      </p:sp>
      <p:sp>
        <p:nvSpPr>
          <p:cNvPr id="31" name="TextBox 30"/>
          <p:cNvSpPr txBox="1"/>
          <p:nvPr/>
        </p:nvSpPr>
        <p:spPr>
          <a:xfrm>
            <a:off x="2661415" y="4377179"/>
            <a:ext cx="1708785"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r>
              <a:rPr lang="zh-CN" altLang="en-US" sz="2000" dirty="0">
                <a:sym typeface="Arial" panose="020B0604020202020204" pitchFamily="34" charset="0"/>
              </a:rPr>
              <a:t>存在的问题</a:t>
            </a:r>
          </a:p>
        </p:txBody>
      </p:sp>
      <p:sp>
        <p:nvSpPr>
          <p:cNvPr id="36" name="Freeform 21"/>
          <p:cNvSpPr>
            <a:spLocks noEditPoints="1"/>
          </p:cNvSpPr>
          <p:nvPr/>
        </p:nvSpPr>
        <p:spPr bwMode="auto">
          <a:xfrm>
            <a:off x="4502958" y="4042380"/>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440" tIns="45720" rIns="91440" bIns="45720" numCol="1" anchor="t" anchorCtr="0" compatLnSpc="1"/>
          <a:lstStyle/>
          <a:p>
            <a:endParaRPr lang="zh-CN" altLang="en-US" sz="1400">
              <a:solidFill>
                <a:schemeClr val="accent1"/>
              </a:solidFill>
            </a:endParaRPr>
          </a:p>
        </p:txBody>
      </p:sp>
      <p:sp>
        <p:nvSpPr>
          <p:cNvPr id="38" name="Freeform 21"/>
          <p:cNvSpPr>
            <a:spLocks noEditPoints="1"/>
          </p:cNvSpPr>
          <p:nvPr/>
        </p:nvSpPr>
        <p:spPr bwMode="auto">
          <a:xfrm>
            <a:off x="2485387" y="4442490"/>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440" tIns="45720" rIns="91440" bIns="45720" numCol="1" anchor="t" anchorCtr="0" compatLnSpc="1"/>
          <a:lstStyle/>
          <a:p>
            <a:endParaRPr lang="zh-CN" altLang="en-US" sz="1400">
              <a:solidFill>
                <a:schemeClr val="accent1"/>
              </a:solidFill>
            </a:endParaRPr>
          </a:p>
        </p:txBody>
      </p:sp>
      <p:sp>
        <p:nvSpPr>
          <p:cNvPr id="17" name="Freeform 23"/>
          <p:cNvSpPr>
            <a:spLocks noEditPoints="1"/>
          </p:cNvSpPr>
          <p:nvPr/>
        </p:nvSpPr>
        <p:spPr bwMode="auto">
          <a:xfrm>
            <a:off x="828097" y="3103071"/>
            <a:ext cx="750544" cy="804963"/>
          </a:xfrm>
          <a:custGeom>
            <a:avLst/>
            <a:gdLst>
              <a:gd name="T0" fmla="*/ 265 w 699"/>
              <a:gd name="T1" fmla="*/ 463 h 745"/>
              <a:gd name="T2" fmla="*/ 252 w 699"/>
              <a:gd name="T3" fmla="*/ 421 h 745"/>
              <a:gd name="T4" fmla="*/ 305 w 699"/>
              <a:gd name="T5" fmla="*/ 203 h 745"/>
              <a:gd name="T6" fmla="*/ 362 w 699"/>
              <a:gd name="T7" fmla="*/ 380 h 745"/>
              <a:gd name="T8" fmla="*/ 433 w 699"/>
              <a:gd name="T9" fmla="*/ 175 h 745"/>
              <a:gd name="T10" fmla="*/ 276 w 699"/>
              <a:gd name="T11" fmla="*/ 348 h 745"/>
              <a:gd name="T12" fmla="*/ 263 w 699"/>
              <a:gd name="T13" fmla="*/ 371 h 745"/>
              <a:gd name="T14" fmla="*/ 359 w 699"/>
              <a:gd name="T15" fmla="*/ 427 h 745"/>
              <a:gd name="T16" fmla="*/ 461 w 699"/>
              <a:gd name="T17" fmla="*/ 148 h 745"/>
              <a:gd name="T18" fmla="*/ 466 w 699"/>
              <a:gd name="T19" fmla="*/ 94 h 745"/>
              <a:gd name="T20" fmla="*/ 461 w 699"/>
              <a:gd name="T21" fmla="*/ 148 h 745"/>
              <a:gd name="T22" fmla="*/ 545 w 699"/>
              <a:gd name="T23" fmla="*/ 175 h 745"/>
              <a:gd name="T24" fmla="*/ 491 w 699"/>
              <a:gd name="T25" fmla="*/ 180 h 745"/>
              <a:gd name="T26" fmla="*/ 398 w 699"/>
              <a:gd name="T27" fmla="*/ 125 h 745"/>
              <a:gd name="T28" fmla="*/ 376 w 699"/>
              <a:gd name="T29" fmla="*/ 76 h 745"/>
              <a:gd name="T30" fmla="*/ 398 w 699"/>
              <a:gd name="T31" fmla="*/ 125 h 745"/>
              <a:gd name="T32" fmla="*/ 308 w 699"/>
              <a:gd name="T33" fmla="*/ 93 h 745"/>
              <a:gd name="T34" fmla="*/ 313 w 699"/>
              <a:gd name="T35" fmla="*/ 147 h 745"/>
              <a:gd name="T36" fmla="*/ 513 w 699"/>
              <a:gd name="T37" fmla="*/ 266 h 745"/>
              <a:gd name="T38" fmla="*/ 563 w 699"/>
              <a:gd name="T39" fmla="*/ 243 h 745"/>
              <a:gd name="T40" fmla="*/ 513 w 699"/>
              <a:gd name="T41" fmla="*/ 266 h 745"/>
              <a:gd name="T42" fmla="*/ 257 w 699"/>
              <a:gd name="T43" fmla="*/ 381 h 745"/>
              <a:gd name="T44" fmla="*/ 243 w 699"/>
              <a:gd name="T45" fmla="*/ 405 h 745"/>
              <a:gd name="T46" fmla="*/ 339 w 699"/>
              <a:gd name="T47" fmla="*/ 461 h 745"/>
              <a:gd name="T48" fmla="*/ 255 w 699"/>
              <a:gd name="T49" fmla="*/ 745 h 745"/>
              <a:gd name="T50" fmla="*/ 273 w 699"/>
              <a:gd name="T51" fmla="*/ 43 h 745"/>
              <a:gd name="T52" fmla="*/ 665 w 699"/>
              <a:gd name="T53" fmla="*/ 212 h 745"/>
              <a:gd name="T54" fmla="*/ 671 w 699"/>
              <a:gd name="T55" fmla="*/ 324 h 745"/>
              <a:gd name="T56" fmla="*/ 691 w 699"/>
              <a:gd name="T57" fmla="*/ 466 h 745"/>
              <a:gd name="T58" fmla="*/ 666 w 699"/>
              <a:gd name="T59" fmla="*/ 586 h 745"/>
              <a:gd name="T60" fmla="*/ 522 w 699"/>
              <a:gd name="T61" fmla="*/ 619 h 745"/>
              <a:gd name="T62" fmla="*/ 255 w 699"/>
              <a:gd name="T63" fmla="*/ 745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9" h="745">
                <a:moveTo>
                  <a:pt x="252" y="421"/>
                </a:moveTo>
                <a:cubicBezTo>
                  <a:pt x="244" y="436"/>
                  <a:pt x="250" y="455"/>
                  <a:pt x="265" y="463"/>
                </a:cubicBezTo>
                <a:cubicBezTo>
                  <a:pt x="277" y="471"/>
                  <a:pt x="292" y="469"/>
                  <a:pt x="303" y="460"/>
                </a:cubicBezTo>
                <a:lnTo>
                  <a:pt x="252" y="421"/>
                </a:lnTo>
                <a:close/>
                <a:moveTo>
                  <a:pt x="433" y="175"/>
                </a:moveTo>
                <a:cubicBezTo>
                  <a:pt x="387" y="148"/>
                  <a:pt x="329" y="161"/>
                  <a:pt x="305" y="203"/>
                </a:cubicBezTo>
                <a:cubicBezTo>
                  <a:pt x="280" y="246"/>
                  <a:pt x="312" y="294"/>
                  <a:pt x="290" y="338"/>
                </a:cubicBezTo>
                <a:lnTo>
                  <a:pt x="362" y="380"/>
                </a:lnTo>
                <a:cubicBezTo>
                  <a:pt x="390" y="338"/>
                  <a:pt x="448" y="343"/>
                  <a:pt x="472" y="300"/>
                </a:cubicBezTo>
                <a:cubicBezTo>
                  <a:pt x="497" y="257"/>
                  <a:pt x="479" y="202"/>
                  <a:pt x="433" y="175"/>
                </a:cubicBezTo>
                <a:close/>
                <a:moveTo>
                  <a:pt x="355" y="407"/>
                </a:moveTo>
                <a:lnTo>
                  <a:pt x="276" y="348"/>
                </a:lnTo>
                <a:cubicBezTo>
                  <a:pt x="270" y="343"/>
                  <a:pt x="262" y="345"/>
                  <a:pt x="259" y="351"/>
                </a:cubicBezTo>
                <a:cubicBezTo>
                  <a:pt x="255" y="357"/>
                  <a:pt x="257" y="366"/>
                  <a:pt x="263" y="371"/>
                </a:cubicBezTo>
                <a:lnTo>
                  <a:pt x="341" y="430"/>
                </a:lnTo>
                <a:cubicBezTo>
                  <a:pt x="347" y="435"/>
                  <a:pt x="355" y="433"/>
                  <a:pt x="359" y="427"/>
                </a:cubicBezTo>
                <a:cubicBezTo>
                  <a:pt x="363" y="420"/>
                  <a:pt x="361" y="412"/>
                  <a:pt x="355" y="407"/>
                </a:cubicBezTo>
                <a:close/>
                <a:moveTo>
                  <a:pt x="461" y="148"/>
                </a:moveTo>
                <a:lnTo>
                  <a:pt x="485" y="106"/>
                </a:lnTo>
                <a:lnTo>
                  <a:pt x="466" y="94"/>
                </a:lnTo>
                <a:lnTo>
                  <a:pt x="441" y="137"/>
                </a:lnTo>
                <a:lnTo>
                  <a:pt x="461" y="148"/>
                </a:lnTo>
                <a:close/>
                <a:moveTo>
                  <a:pt x="503" y="200"/>
                </a:moveTo>
                <a:lnTo>
                  <a:pt x="545" y="175"/>
                </a:lnTo>
                <a:lnTo>
                  <a:pt x="534" y="156"/>
                </a:lnTo>
                <a:lnTo>
                  <a:pt x="491" y="180"/>
                </a:lnTo>
                <a:lnTo>
                  <a:pt x="503" y="200"/>
                </a:lnTo>
                <a:close/>
                <a:moveTo>
                  <a:pt x="398" y="125"/>
                </a:moveTo>
                <a:lnTo>
                  <a:pt x="398" y="76"/>
                </a:lnTo>
                <a:lnTo>
                  <a:pt x="376" y="76"/>
                </a:lnTo>
                <a:lnTo>
                  <a:pt x="376" y="125"/>
                </a:lnTo>
                <a:lnTo>
                  <a:pt x="398" y="125"/>
                </a:lnTo>
                <a:close/>
                <a:moveTo>
                  <a:pt x="333" y="136"/>
                </a:moveTo>
                <a:lnTo>
                  <a:pt x="308" y="93"/>
                </a:lnTo>
                <a:lnTo>
                  <a:pt x="288" y="104"/>
                </a:lnTo>
                <a:lnTo>
                  <a:pt x="313" y="147"/>
                </a:lnTo>
                <a:lnTo>
                  <a:pt x="333" y="136"/>
                </a:lnTo>
                <a:close/>
                <a:moveTo>
                  <a:pt x="513" y="266"/>
                </a:moveTo>
                <a:lnTo>
                  <a:pt x="563" y="266"/>
                </a:lnTo>
                <a:lnTo>
                  <a:pt x="563" y="243"/>
                </a:lnTo>
                <a:lnTo>
                  <a:pt x="513" y="243"/>
                </a:lnTo>
                <a:lnTo>
                  <a:pt x="513" y="266"/>
                </a:lnTo>
                <a:close/>
                <a:moveTo>
                  <a:pt x="335" y="441"/>
                </a:moveTo>
                <a:lnTo>
                  <a:pt x="257" y="381"/>
                </a:lnTo>
                <a:cubicBezTo>
                  <a:pt x="251" y="377"/>
                  <a:pt x="243" y="378"/>
                  <a:pt x="239" y="385"/>
                </a:cubicBezTo>
                <a:cubicBezTo>
                  <a:pt x="236" y="391"/>
                  <a:pt x="237" y="400"/>
                  <a:pt x="243" y="405"/>
                </a:cubicBezTo>
                <a:lnTo>
                  <a:pt x="322" y="464"/>
                </a:lnTo>
                <a:cubicBezTo>
                  <a:pt x="328" y="469"/>
                  <a:pt x="336" y="467"/>
                  <a:pt x="339" y="461"/>
                </a:cubicBezTo>
                <a:cubicBezTo>
                  <a:pt x="343" y="454"/>
                  <a:pt x="341" y="445"/>
                  <a:pt x="335" y="441"/>
                </a:cubicBezTo>
                <a:close/>
                <a:moveTo>
                  <a:pt x="255" y="745"/>
                </a:moveTo>
                <a:cubicBezTo>
                  <a:pt x="263" y="687"/>
                  <a:pt x="263" y="624"/>
                  <a:pt x="247" y="569"/>
                </a:cubicBezTo>
                <a:cubicBezTo>
                  <a:pt x="0" y="430"/>
                  <a:pt x="65" y="108"/>
                  <a:pt x="273" y="43"/>
                </a:cubicBezTo>
                <a:cubicBezTo>
                  <a:pt x="382" y="0"/>
                  <a:pt x="531" y="26"/>
                  <a:pt x="628" y="123"/>
                </a:cubicBezTo>
                <a:cubicBezTo>
                  <a:pt x="699" y="193"/>
                  <a:pt x="665" y="212"/>
                  <a:pt x="665" y="212"/>
                </a:cubicBezTo>
                <a:lnTo>
                  <a:pt x="649" y="220"/>
                </a:lnTo>
                <a:cubicBezTo>
                  <a:pt x="658" y="254"/>
                  <a:pt x="673" y="316"/>
                  <a:pt x="671" y="324"/>
                </a:cubicBezTo>
                <a:cubicBezTo>
                  <a:pt x="668" y="336"/>
                  <a:pt x="655" y="347"/>
                  <a:pt x="655" y="347"/>
                </a:cubicBezTo>
                <a:lnTo>
                  <a:pt x="691" y="466"/>
                </a:lnTo>
                <a:lnTo>
                  <a:pt x="659" y="479"/>
                </a:lnTo>
                <a:cubicBezTo>
                  <a:pt x="666" y="517"/>
                  <a:pt x="670" y="548"/>
                  <a:pt x="666" y="586"/>
                </a:cubicBezTo>
                <a:cubicBezTo>
                  <a:pt x="666" y="592"/>
                  <a:pt x="645" y="611"/>
                  <a:pt x="627" y="612"/>
                </a:cubicBezTo>
                <a:lnTo>
                  <a:pt x="522" y="619"/>
                </a:lnTo>
                <a:lnTo>
                  <a:pt x="529" y="745"/>
                </a:lnTo>
                <a:lnTo>
                  <a:pt x="255" y="745"/>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TextBox 18"/>
          <p:cNvSpPr txBox="1"/>
          <p:nvPr/>
        </p:nvSpPr>
        <p:spPr>
          <a:xfrm>
            <a:off x="4680220" y="4377179"/>
            <a:ext cx="1708785"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r>
              <a:rPr lang="zh-CN" altLang="en-US" sz="2000" dirty="0">
                <a:sym typeface="Arial" panose="020B0604020202020204" pitchFamily="34" charset="0"/>
              </a:rPr>
              <a:t>问题改善措施</a:t>
            </a:r>
          </a:p>
        </p:txBody>
      </p:sp>
      <p:sp>
        <p:nvSpPr>
          <p:cNvPr id="20" name="Freeform 21"/>
          <p:cNvSpPr>
            <a:spLocks noEditPoints="1"/>
          </p:cNvSpPr>
          <p:nvPr/>
        </p:nvSpPr>
        <p:spPr bwMode="auto">
          <a:xfrm>
            <a:off x="4504192" y="4442490"/>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440" tIns="45720" rIns="91440" bIns="45720" numCol="1" anchor="t" anchorCtr="0" compatLnSpc="1"/>
          <a:lstStyle/>
          <a:p>
            <a:endParaRPr lang="zh-CN" altLang="en-US" sz="1400">
              <a:solidFill>
                <a:schemeClr val="accent1"/>
              </a:solidFill>
            </a:endParaRPr>
          </a:p>
        </p:txBody>
      </p:sp>
    </p:spTree>
  </p:cSld>
  <p:clrMapOvr>
    <a:masterClrMapping/>
  </p:clrMapOvr>
  <p:transition spd="slow" advTm="5612">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style.rotation</p:attrName>
                                        </p:attrNameLst>
                                      </p:cBhvr>
                                      <p:tavLst>
                                        <p:tav tm="0">
                                          <p:val>
                                            <p:fltVal val="90"/>
                                          </p:val>
                                        </p:tav>
                                        <p:tav tm="100000">
                                          <p:val>
                                            <p:fltVal val="0"/>
                                          </p:val>
                                        </p:tav>
                                      </p:tavLst>
                                    </p:anim>
                                    <p:animEffect transition="in" filter="fade">
                                      <p:cBhvr>
                                        <p:cTn id="20" dur="500"/>
                                        <p:tgtEl>
                                          <p:spTgt spid="17"/>
                                        </p:tgtEl>
                                      </p:cBhvr>
                                    </p:animEffect>
                                  </p:childTnLst>
                                </p:cTn>
                              </p:par>
                              <p:par>
                                <p:cTn id="21" presetID="8" presetClass="emph" presetSubtype="0" fill="hold" grpId="1" nodeType="withEffect">
                                  <p:stCondLst>
                                    <p:cond delay="0"/>
                                  </p:stCondLst>
                                  <p:childTnLst>
                                    <p:animRot by="21600000">
                                      <p:cBhvr>
                                        <p:cTn id="22" dur="500" fill="hold"/>
                                        <p:tgtEl>
                                          <p:spTgt spid="17"/>
                                        </p:tgtEl>
                                        <p:attrNameLst>
                                          <p:attrName>r</p:attrName>
                                        </p:attrNameLst>
                                      </p:cBhvr>
                                    </p:animRot>
                                  </p:childTnLst>
                                </p:cTn>
                              </p:par>
                            </p:childTnLst>
                          </p:cTn>
                        </p:par>
                        <p:par>
                          <p:cTn id="23" fill="hold">
                            <p:stCondLst>
                              <p:cond delay="1500"/>
                            </p:stCondLst>
                            <p:childTnLst>
                              <p:par>
                                <p:cTn id="24" presetID="31"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400" fill="hold"/>
                                        <p:tgtEl>
                                          <p:spTgt spid="16"/>
                                        </p:tgtEl>
                                        <p:attrNameLst>
                                          <p:attrName>ppt_w</p:attrName>
                                        </p:attrNameLst>
                                      </p:cBhvr>
                                      <p:tavLst>
                                        <p:tav tm="0">
                                          <p:val>
                                            <p:fltVal val="0"/>
                                          </p:val>
                                        </p:tav>
                                        <p:tav tm="100000">
                                          <p:val>
                                            <p:strVal val="#ppt_w"/>
                                          </p:val>
                                        </p:tav>
                                      </p:tavLst>
                                    </p:anim>
                                    <p:anim calcmode="lin" valueType="num">
                                      <p:cBhvr>
                                        <p:cTn id="27" dur="400" fill="hold"/>
                                        <p:tgtEl>
                                          <p:spTgt spid="16"/>
                                        </p:tgtEl>
                                        <p:attrNameLst>
                                          <p:attrName>ppt_h</p:attrName>
                                        </p:attrNameLst>
                                      </p:cBhvr>
                                      <p:tavLst>
                                        <p:tav tm="0">
                                          <p:val>
                                            <p:fltVal val="0"/>
                                          </p:val>
                                        </p:tav>
                                        <p:tav tm="100000">
                                          <p:val>
                                            <p:strVal val="#ppt_h"/>
                                          </p:val>
                                        </p:tav>
                                      </p:tavLst>
                                    </p:anim>
                                    <p:anim calcmode="lin" valueType="num">
                                      <p:cBhvr>
                                        <p:cTn id="28" dur="400" fill="hold"/>
                                        <p:tgtEl>
                                          <p:spTgt spid="16"/>
                                        </p:tgtEl>
                                        <p:attrNameLst>
                                          <p:attrName>style.rotation</p:attrName>
                                        </p:attrNameLst>
                                      </p:cBhvr>
                                      <p:tavLst>
                                        <p:tav tm="0">
                                          <p:val>
                                            <p:fltVal val="90"/>
                                          </p:val>
                                        </p:tav>
                                        <p:tav tm="100000">
                                          <p:val>
                                            <p:fltVal val="0"/>
                                          </p:val>
                                        </p:tav>
                                      </p:tavLst>
                                    </p:anim>
                                    <p:animEffect transition="in" filter="fade">
                                      <p:cBhvr>
                                        <p:cTn id="29" dur="400"/>
                                        <p:tgtEl>
                                          <p:spTgt spid="16"/>
                                        </p:tgtEl>
                                      </p:cBhvr>
                                    </p:animEffect>
                                  </p:childTnLst>
                                </p:cTn>
                              </p:par>
                            </p:childTnLst>
                          </p:cTn>
                        </p:par>
                        <p:par>
                          <p:cTn id="30" fill="hold">
                            <p:stCondLst>
                              <p:cond delay="20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22"/>
                                        </p:tgtEl>
                                        <p:attrNameLst>
                                          <p:attrName>style.visibility</p:attrName>
                                        </p:attrNameLst>
                                      </p:cBhvr>
                                      <p:to>
                                        <p:strVal val="visible"/>
                                      </p:to>
                                    </p:set>
                                    <p:anim by="(-#ppt_w*2)" calcmode="lin" valueType="num">
                                      <p:cBhvr rctx="PPT">
                                        <p:cTn id="33" dur="250" autoRev="1" fill="hold">
                                          <p:stCondLst>
                                            <p:cond delay="0"/>
                                          </p:stCondLst>
                                        </p:cTn>
                                        <p:tgtEl>
                                          <p:spTgt spid="22"/>
                                        </p:tgtEl>
                                        <p:attrNameLst>
                                          <p:attrName>ppt_w</p:attrName>
                                        </p:attrNameLst>
                                      </p:cBhvr>
                                    </p:anim>
                                    <p:anim by="(#ppt_w*0.50)" calcmode="lin" valueType="num">
                                      <p:cBhvr>
                                        <p:cTn id="34" dur="250" decel="50000" autoRev="1" fill="hold">
                                          <p:stCondLst>
                                            <p:cond delay="0"/>
                                          </p:stCondLst>
                                        </p:cTn>
                                        <p:tgtEl>
                                          <p:spTgt spid="22"/>
                                        </p:tgtEl>
                                        <p:attrNameLst>
                                          <p:attrName>ppt_x</p:attrName>
                                        </p:attrNameLst>
                                      </p:cBhvr>
                                    </p:anim>
                                    <p:anim from="(-#ppt_h/2)" to="(#ppt_y)" calcmode="lin" valueType="num">
                                      <p:cBhvr>
                                        <p:cTn id="35" dur="500" fill="hold">
                                          <p:stCondLst>
                                            <p:cond delay="0"/>
                                          </p:stCondLst>
                                        </p:cTn>
                                        <p:tgtEl>
                                          <p:spTgt spid="22"/>
                                        </p:tgtEl>
                                        <p:attrNameLst>
                                          <p:attrName>ppt_y</p:attrName>
                                        </p:attrNameLst>
                                      </p:cBhvr>
                                    </p:anim>
                                    <p:animRot by="21600000">
                                      <p:cBhvr>
                                        <p:cTn id="36" dur="500" fill="hold">
                                          <p:stCondLst>
                                            <p:cond delay="0"/>
                                          </p:stCondLst>
                                        </p:cTn>
                                        <p:tgtEl>
                                          <p:spTgt spid="22"/>
                                        </p:tgtEl>
                                        <p:attrNameLst>
                                          <p:attrName>r</p:attrName>
                                        </p:attrNameLst>
                                      </p:cBhvr>
                                    </p:animRot>
                                  </p:childTnLst>
                                </p:cTn>
                              </p:par>
                            </p:childTnLst>
                          </p:cTn>
                        </p:par>
                        <p:par>
                          <p:cTn id="37" fill="hold">
                            <p:stCondLst>
                              <p:cond delay="2549"/>
                            </p:stCondLst>
                            <p:childTnLst>
                              <p:par>
                                <p:cTn id="38" presetID="2" presetClass="entr" presetSubtype="12"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0-#ppt_w/2"/>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par>
                                <p:cTn id="42" presetID="2" presetClass="entr" presetSubtype="12"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0-#ppt_w/2"/>
                                          </p:val>
                                        </p:tav>
                                        <p:tav tm="100000">
                                          <p:val>
                                            <p:strVal val="#ppt_x"/>
                                          </p:val>
                                        </p:tav>
                                      </p:tavLst>
                                    </p:anim>
                                    <p:anim calcmode="lin" valueType="num">
                                      <p:cBhvr additive="base">
                                        <p:cTn id="45" dur="500" fill="hold"/>
                                        <p:tgtEl>
                                          <p:spTgt spid="36"/>
                                        </p:tgtEl>
                                        <p:attrNameLst>
                                          <p:attrName>ppt_y</p:attrName>
                                        </p:attrNameLst>
                                      </p:cBhvr>
                                      <p:tavLst>
                                        <p:tav tm="0">
                                          <p:val>
                                            <p:strVal val="1+#ppt_h/2"/>
                                          </p:val>
                                        </p:tav>
                                        <p:tav tm="100000">
                                          <p:val>
                                            <p:strVal val="#ppt_y"/>
                                          </p:val>
                                        </p:tav>
                                      </p:tavLst>
                                    </p:anim>
                                  </p:childTnLst>
                                </p:cTn>
                              </p:par>
                              <p:par>
                                <p:cTn id="46" presetID="2" presetClass="entr" presetSubtype="12"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additive="base">
                                        <p:cTn id="48" dur="500" fill="hold"/>
                                        <p:tgtEl>
                                          <p:spTgt spid="29"/>
                                        </p:tgtEl>
                                        <p:attrNameLst>
                                          <p:attrName>ppt_x</p:attrName>
                                        </p:attrNameLst>
                                      </p:cBhvr>
                                      <p:tavLst>
                                        <p:tav tm="0">
                                          <p:val>
                                            <p:strVal val="0-#ppt_w/2"/>
                                          </p:val>
                                        </p:tav>
                                        <p:tav tm="100000">
                                          <p:val>
                                            <p:strVal val="#ppt_x"/>
                                          </p:val>
                                        </p:tav>
                                      </p:tavLst>
                                    </p:anim>
                                    <p:anim calcmode="lin" valueType="num">
                                      <p:cBhvr additive="base">
                                        <p:cTn id="49" dur="500" fill="hold"/>
                                        <p:tgtEl>
                                          <p:spTgt spid="29"/>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0-#ppt_w/2"/>
                                          </p:val>
                                        </p:tav>
                                        <p:tav tm="100000">
                                          <p:val>
                                            <p:strVal val="#ppt_x"/>
                                          </p:val>
                                        </p:tav>
                                      </p:tavLst>
                                    </p:anim>
                                    <p:anim calcmode="lin" valueType="num">
                                      <p:cBhvr additive="base">
                                        <p:cTn id="53" dur="500" fill="hold"/>
                                        <p:tgtEl>
                                          <p:spTgt spid="38"/>
                                        </p:tgtEl>
                                        <p:attrNameLst>
                                          <p:attrName>ppt_y</p:attrName>
                                        </p:attrNameLst>
                                      </p:cBhvr>
                                      <p:tavLst>
                                        <p:tav tm="0">
                                          <p:val>
                                            <p:strVal val="1+#ppt_h/2"/>
                                          </p:val>
                                        </p:tav>
                                        <p:tav tm="100000">
                                          <p:val>
                                            <p:strVal val="#ppt_y"/>
                                          </p:val>
                                        </p:tav>
                                      </p:tavLst>
                                    </p:anim>
                                  </p:childTnLst>
                                </p:cTn>
                              </p:par>
                              <p:par>
                                <p:cTn id="54" presetID="2" presetClass="entr" presetSubtype="12"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0-#ppt_w/2"/>
                                          </p:val>
                                        </p:tav>
                                        <p:tav tm="100000">
                                          <p:val>
                                            <p:strVal val="#ppt_x"/>
                                          </p:val>
                                        </p:tav>
                                      </p:tavLst>
                                    </p:anim>
                                    <p:anim calcmode="lin" valueType="num">
                                      <p:cBhvr additive="base">
                                        <p:cTn id="57" dur="500" fill="hold"/>
                                        <p:tgtEl>
                                          <p:spTgt spid="20"/>
                                        </p:tgtEl>
                                        <p:attrNameLst>
                                          <p:attrName>ppt_y</p:attrName>
                                        </p:attrNameLst>
                                      </p:cBhvr>
                                      <p:tavLst>
                                        <p:tav tm="0">
                                          <p:val>
                                            <p:strVal val="1+#ppt_h/2"/>
                                          </p:val>
                                        </p:tav>
                                        <p:tav tm="100000">
                                          <p:val>
                                            <p:strVal val="#ppt_y"/>
                                          </p:val>
                                        </p:tav>
                                      </p:tavLst>
                                    </p:anim>
                                  </p:childTnLst>
                                </p:cTn>
                              </p:par>
                            </p:childTnLst>
                          </p:cTn>
                        </p:par>
                        <p:par>
                          <p:cTn id="58" fill="hold">
                            <p:stCondLst>
                              <p:cond delay="3049"/>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left)">
                                      <p:cBhvr>
                                        <p:cTn id="64" dur="500"/>
                                        <p:tgtEl>
                                          <p:spTgt spid="30"/>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500"/>
                                        <p:tgtEl>
                                          <p:spTgt spid="28"/>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left)">
                                      <p:cBhvr>
                                        <p:cTn id="70" dur="500"/>
                                        <p:tgtEl>
                                          <p:spTgt spid="31"/>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500"/>
                                        <p:tgtEl>
                                          <p:spTgt spid="19"/>
                                        </p:tgtEl>
                                      </p:cBhvr>
                                    </p:animEffect>
                                  </p:childTnLst>
                                </p:cTn>
                              </p:par>
                            </p:childTnLst>
                          </p:cTn>
                        </p:par>
                        <p:par>
                          <p:cTn id="74" fill="hold">
                            <p:stCondLst>
                              <p:cond delay="3549"/>
                            </p:stCondLst>
                            <p:childTnLst>
                              <p:par>
                                <p:cTn id="75" presetID="2" presetClass="entr" presetSubtype="2"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additive="base">
                                        <p:cTn id="77" dur="400" fill="hold"/>
                                        <p:tgtEl>
                                          <p:spTgt spid="8"/>
                                        </p:tgtEl>
                                        <p:attrNameLst>
                                          <p:attrName>ppt_x</p:attrName>
                                        </p:attrNameLst>
                                      </p:cBhvr>
                                      <p:tavLst>
                                        <p:tav tm="0">
                                          <p:val>
                                            <p:strVal val="1+#ppt_w/2"/>
                                          </p:val>
                                        </p:tav>
                                        <p:tav tm="100000">
                                          <p:val>
                                            <p:strVal val="#ppt_x"/>
                                          </p:val>
                                        </p:tav>
                                      </p:tavLst>
                                    </p:anim>
                                    <p:anim calcmode="lin" valueType="num">
                                      <p:cBhvr additive="base">
                                        <p:cTn id="78" dur="400" fill="hold"/>
                                        <p:tgtEl>
                                          <p:spTgt spid="8"/>
                                        </p:tgtEl>
                                        <p:attrNameLst>
                                          <p:attrName>ppt_y</p:attrName>
                                        </p:attrNameLst>
                                      </p:cBhvr>
                                      <p:tavLst>
                                        <p:tav tm="0">
                                          <p:val>
                                            <p:strVal val="#ppt_y"/>
                                          </p:val>
                                        </p:tav>
                                        <p:tav tm="100000">
                                          <p:val>
                                            <p:strVal val="#ppt_y"/>
                                          </p:val>
                                        </p:tav>
                                      </p:tavLst>
                                    </p:anim>
                                  </p:childTnLst>
                                </p:cTn>
                              </p:par>
                            </p:childTnLst>
                          </p:cTn>
                        </p:par>
                        <p:par>
                          <p:cTn id="79" fill="hold">
                            <p:stCondLst>
                              <p:cond delay="4049"/>
                            </p:stCondLst>
                            <p:childTnLst>
                              <p:par>
                                <p:cTn id="80" presetID="22" presetClass="entr" presetSubtype="8"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left)">
                                      <p:cBhvr>
                                        <p:cTn id="82"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3" grpId="0" animBg="1"/>
      <p:bldP spid="22" grpId="0"/>
      <p:bldP spid="16" grpId="0"/>
      <p:bldP spid="26" grpId="0"/>
      <p:bldP spid="27" grpId="0" animBg="1"/>
      <p:bldP spid="28" grpId="0"/>
      <p:bldP spid="29" grpId="0" animBg="1"/>
      <p:bldP spid="30" grpId="0"/>
      <p:bldP spid="31" grpId="0"/>
      <p:bldP spid="36" grpId="0" animBg="1"/>
      <p:bldP spid="38" grpId="0" animBg="1"/>
      <p:bldP spid="17" grpId="0" animBg="1"/>
      <p:bldP spid="17" grpId="1"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776178" y="127505"/>
            <a:ext cx="3305979" cy="584775"/>
          </a:xfrm>
          <a:prstGeom prst="rect">
            <a:avLst/>
          </a:prstGeom>
          <a:noFill/>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r>
              <a:rPr lang="zh-CN" altLang="en-US" dirty="0">
                <a:sym typeface="Arial" panose="020B0604020202020204" pitchFamily="34" charset="0"/>
              </a:rPr>
              <a:t>专业素质良好</a:t>
            </a:r>
          </a:p>
        </p:txBody>
      </p:sp>
      <p:sp>
        <p:nvSpPr>
          <p:cNvPr id="28" name="Freeform 5"/>
          <p:cNvSpPr>
            <a:spLocks noEditPoints="1"/>
          </p:cNvSpPr>
          <p:nvPr/>
        </p:nvSpPr>
        <p:spPr bwMode="auto">
          <a:xfrm>
            <a:off x="283122" y="173366"/>
            <a:ext cx="493056" cy="493054"/>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5" name="Freeform 5"/>
          <p:cNvSpPr/>
          <p:nvPr/>
        </p:nvSpPr>
        <p:spPr bwMode="auto">
          <a:xfrm>
            <a:off x="4404299" y="1585913"/>
            <a:ext cx="1516063" cy="2322513"/>
          </a:xfrm>
          <a:custGeom>
            <a:avLst/>
            <a:gdLst>
              <a:gd name="T0" fmla="*/ 207 w 1797"/>
              <a:gd name="T1" fmla="*/ 2754 h 2754"/>
              <a:gd name="T2" fmla="*/ 0 w 1797"/>
              <a:gd name="T3" fmla="*/ 1892 h 2754"/>
              <a:gd name="T4" fmla="*/ 1797 w 1797"/>
              <a:gd name="T5" fmla="*/ 0 h 2754"/>
              <a:gd name="T6" fmla="*/ 1797 w 1797"/>
              <a:gd name="T7" fmla="*/ 592 h 2754"/>
              <a:gd name="T8" fmla="*/ 591 w 1797"/>
              <a:gd name="T9" fmla="*/ 1892 h 2754"/>
              <a:gd name="T10" fmla="*/ 720 w 1797"/>
              <a:gd name="T11" fmla="*/ 2458 h 2754"/>
              <a:gd name="T12" fmla="*/ 207 w 1797"/>
              <a:gd name="T13" fmla="*/ 2754 h 2754"/>
            </a:gdLst>
            <a:ahLst/>
            <a:cxnLst>
              <a:cxn ang="0">
                <a:pos x="T0" y="T1"/>
              </a:cxn>
              <a:cxn ang="0">
                <a:pos x="T2" y="T3"/>
              </a:cxn>
              <a:cxn ang="0">
                <a:pos x="T4" y="T5"/>
              </a:cxn>
              <a:cxn ang="0">
                <a:pos x="T6" y="T7"/>
              </a:cxn>
              <a:cxn ang="0">
                <a:pos x="T8" y="T9"/>
              </a:cxn>
              <a:cxn ang="0">
                <a:pos x="T10" y="T11"/>
              </a:cxn>
              <a:cxn ang="0">
                <a:pos x="T12" y="T13"/>
              </a:cxn>
            </a:cxnLst>
            <a:rect l="0" t="0" r="r" b="b"/>
            <a:pathLst>
              <a:path w="1797" h="2754">
                <a:moveTo>
                  <a:pt x="207" y="2754"/>
                </a:moveTo>
                <a:cubicBezTo>
                  <a:pt x="75" y="2495"/>
                  <a:pt x="0" y="2202"/>
                  <a:pt x="0" y="1892"/>
                </a:cubicBezTo>
                <a:cubicBezTo>
                  <a:pt x="0" y="878"/>
                  <a:pt x="796" y="50"/>
                  <a:pt x="1797" y="0"/>
                </a:cubicBezTo>
                <a:lnTo>
                  <a:pt x="1797" y="592"/>
                </a:lnTo>
                <a:cubicBezTo>
                  <a:pt x="1123" y="642"/>
                  <a:pt x="591" y="1205"/>
                  <a:pt x="591" y="1892"/>
                </a:cubicBezTo>
                <a:cubicBezTo>
                  <a:pt x="591" y="2094"/>
                  <a:pt x="637" y="2286"/>
                  <a:pt x="720" y="2458"/>
                </a:cubicBezTo>
                <a:lnTo>
                  <a:pt x="207" y="275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Freeform 6"/>
          <p:cNvSpPr/>
          <p:nvPr/>
        </p:nvSpPr>
        <p:spPr bwMode="auto">
          <a:xfrm>
            <a:off x="4659887" y="3800476"/>
            <a:ext cx="2682875" cy="977900"/>
          </a:xfrm>
          <a:custGeom>
            <a:avLst/>
            <a:gdLst>
              <a:gd name="T0" fmla="*/ 3180 w 3180"/>
              <a:gd name="T1" fmla="*/ 296 h 1160"/>
              <a:gd name="T2" fmla="*/ 1590 w 3180"/>
              <a:gd name="T3" fmla="*/ 1160 h 1160"/>
              <a:gd name="T4" fmla="*/ 0 w 3180"/>
              <a:gd name="T5" fmla="*/ 296 h 1160"/>
              <a:gd name="T6" fmla="*/ 513 w 3180"/>
              <a:gd name="T7" fmla="*/ 0 h 1160"/>
              <a:gd name="T8" fmla="*/ 1590 w 3180"/>
              <a:gd name="T9" fmla="*/ 570 h 1160"/>
              <a:gd name="T10" fmla="*/ 2667 w 3180"/>
              <a:gd name="T11" fmla="*/ 0 h 1160"/>
              <a:gd name="T12" fmla="*/ 3180 w 3180"/>
              <a:gd name="T13" fmla="*/ 296 h 1160"/>
            </a:gdLst>
            <a:ahLst/>
            <a:cxnLst>
              <a:cxn ang="0">
                <a:pos x="T0" y="T1"/>
              </a:cxn>
              <a:cxn ang="0">
                <a:pos x="T2" y="T3"/>
              </a:cxn>
              <a:cxn ang="0">
                <a:pos x="T4" y="T5"/>
              </a:cxn>
              <a:cxn ang="0">
                <a:pos x="T6" y="T7"/>
              </a:cxn>
              <a:cxn ang="0">
                <a:pos x="T8" y="T9"/>
              </a:cxn>
              <a:cxn ang="0">
                <a:pos x="T10" y="T11"/>
              </a:cxn>
              <a:cxn ang="0">
                <a:pos x="T12" y="T13"/>
              </a:cxn>
            </a:cxnLst>
            <a:rect l="0" t="0" r="r" b="b"/>
            <a:pathLst>
              <a:path w="3180" h="1160">
                <a:moveTo>
                  <a:pt x="3180" y="296"/>
                </a:moveTo>
                <a:cubicBezTo>
                  <a:pt x="2842" y="816"/>
                  <a:pt x="2256" y="1160"/>
                  <a:pt x="1590" y="1160"/>
                </a:cubicBezTo>
                <a:cubicBezTo>
                  <a:pt x="924" y="1160"/>
                  <a:pt x="338" y="816"/>
                  <a:pt x="0" y="296"/>
                </a:cubicBezTo>
                <a:lnTo>
                  <a:pt x="513" y="0"/>
                </a:lnTo>
                <a:cubicBezTo>
                  <a:pt x="748" y="344"/>
                  <a:pt x="1143" y="570"/>
                  <a:pt x="1590" y="570"/>
                </a:cubicBezTo>
                <a:cubicBezTo>
                  <a:pt x="2038" y="570"/>
                  <a:pt x="2432" y="344"/>
                  <a:pt x="2667" y="0"/>
                </a:cubicBezTo>
                <a:lnTo>
                  <a:pt x="3180" y="296"/>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7" name="Freeform 7"/>
          <p:cNvSpPr/>
          <p:nvPr/>
        </p:nvSpPr>
        <p:spPr bwMode="auto">
          <a:xfrm>
            <a:off x="6083874" y="1585913"/>
            <a:ext cx="1514475" cy="2322513"/>
          </a:xfrm>
          <a:custGeom>
            <a:avLst/>
            <a:gdLst>
              <a:gd name="T0" fmla="*/ 0 w 1797"/>
              <a:gd name="T1" fmla="*/ 0 h 2754"/>
              <a:gd name="T2" fmla="*/ 1797 w 1797"/>
              <a:gd name="T3" fmla="*/ 1892 h 2754"/>
              <a:gd name="T4" fmla="*/ 1590 w 1797"/>
              <a:gd name="T5" fmla="*/ 2754 h 2754"/>
              <a:gd name="T6" fmla="*/ 1077 w 1797"/>
              <a:gd name="T7" fmla="*/ 2458 h 2754"/>
              <a:gd name="T8" fmla="*/ 1206 w 1797"/>
              <a:gd name="T9" fmla="*/ 1892 h 2754"/>
              <a:gd name="T10" fmla="*/ 0 w 1797"/>
              <a:gd name="T11" fmla="*/ 592 h 2754"/>
              <a:gd name="T12" fmla="*/ 0 w 1797"/>
              <a:gd name="T13" fmla="*/ 0 h 2754"/>
            </a:gdLst>
            <a:ahLst/>
            <a:cxnLst>
              <a:cxn ang="0">
                <a:pos x="T0" y="T1"/>
              </a:cxn>
              <a:cxn ang="0">
                <a:pos x="T2" y="T3"/>
              </a:cxn>
              <a:cxn ang="0">
                <a:pos x="T4" y="T5"/>
              </a:cxn>
              <a:cxn ang="0">
                <a:pos x="T6" y="T7"/>
              </a:cxn>
              <a:cxn ang="0">
                <a:pos x="T8" y="T9"/>
              </a:cxn>
              <a:cxn ang="0">
                <a:pos x="T10" y="T11"/>
              </a:cxn>
              <a:cxn ang="0">
                <a:pos x="T12" y="T13"/>
              </a:cxn>
            </a:cxnLst>
            <a:rect l="0" t="0" r="r" b="b"/>
            <a:pathLst>
              <a:path w="1797" h="2754">
                <a:moveTo>
                  <a:pt x="0" y="0"/>
                </a:moveTo>
                <a:cubicBezTo>
                  <a:pt x="1001" y="50"/>
                  <a:pt x="1797" y="878"/>
                  <a:pt x="1797" y="1892"/>
                </a:cubicBezTo>
                <a:cubicBezTo>
                  <a:pt x="1797" y="2202"/>
                  <a:pt x="1722" y="2495"/>
                  <a:pt x="1590" y="2754"/>
                </a:cubicBezTo>
                <a:lnTo>
                  <a:pt x="1077" y="2458"/>
                </a:lnTo>
                <a:cubicBezTo>
                  <a:pt x="1160" y="2286"/>
                  <a:pt x="1206" y="2094"/>
                  <a:pt x="1206" y="1892"/>
                </a:cubicBezTo>
                <a:cubicBezTo>
                  <a:pt x="1206" y="1205"/>
                  <a:pt x="674" y="642"/>
                  <a:pt x="0" y="592"/>
                </a:cubicBezTo>
                <a:lnTo>
                  <a:pt x="0" y="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5845749" y="4845051"/>
            <a:ext cx="311150" cy="268288"/>
          </a:xfrm>
          <a:custGeom>
            <a:avLst/>
            <a:gdLst>
              <a:gd name="T0" fmla="*/ 216 w 368"/>
              <a:gd name="T1" fmla="*/ 280 h 318"/>
              <a:gd name="T2" fmla="*/ 281 w 368"/>
              <a:gd name="T3" fmla="*/ 168 h 318"/>
              <a:gd name="T4" fmla="*/ 347 w 368"/>
              <a:gd name="T5" fmla="*/ 55 h 318"/>
              <a:gd name="T6" fmla="*/ 314 w 368"/>
              <a:gd name="T7" fmla="*/ 0 h 318"/>
              <a:gd name="T8" fmla="*/ 184 w 368"/>
              <a:gd name="T9" fmla="*/ 0 h 318"/>
              <a:gd name="T10" fmla="*/ 53 w 368"/>
              <a:gd name="T11" fmla="*/ 0 h 318"/>
              <a:gd name="T12" fmla="*/ 22 w 368"/>
              <a:gd name="T13" fmla="*/ 55 h 318"/>
              <a:gd name="T14" fmla="*/ 87 w 368"/>
              <a:gd name="T15" fmla="*/ 168 h 318"/>
              <a:gd name="T16" fmla="*/ 153 w 368"/>
              <a:gd name="T17" fmla="*/ 281 h 318"/>
              <a:gd name="T18" fmla="*/ 216 w 368"/>
              <a:gd name="T19" fmla="*/ 28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8" h="318">
                <a:moveTo>
                  <a:pt x="216" y="280"/>
                </a:moveTo>
                <a:lnTo>
                  <a:pt x="281" y="168"/>
                </a:lnTo>
                <a:cubicBezTo>
                  <a:pt x="303" y="130"/>
                  <a:pt x="325" y="92"/>
                  <a:pt x="347" y="55"/>
                </a:cubicBezTo>
                <a:cubicBezTo>
                  <a:pt x="368" y="18"/>
                  <a:pt x="357" y="0"/>
                  <a:pt x="314" y="0"/>
                </a:cubicBezTo>
                <a:lnTo>
                  <a:pt x="184" y="0"/>
                </a:lnTo>
                <a:cubicBezTo>
                  <a:pt x="140" y="0"/>
                  <a:pt x="97" y="0"/>
                  <a:pt x="53" y="0"/>
                </a:cubicBezTo>
                <a:cubicBezTo>
                  <a:pt x="11" y="0"/>
                  <a:pt x="0" y="18"/>
                  <a:pt x="22" y="55"/>
                </a:cubicBezTo>
                <a:lnTo>
                  <a:pt x="87" y="168"/>
                </a:lnTo>
                <a:cubicBezTo>
                  <a:pt x="109" y="206"/>
                  <a:pt x="131" y="244"/>
                  <a:pt x="153" y="281"/>
                </a:cubicBezTo>
                <a:cubicBezTo>
                  <a:pt x="174" y="318"/>
                  <a:pt x="195" y="318"/>
                  <a:pt x="216" y="28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9" name="Freeform 9"/>
          <p:cNvSpPr/>
          <p:nvPr/>
        </p:nvSpPr>
        <p:spPr bwMode="auto">
          <a:xfrm>
            <a:off x="4131249" y="2522538"/>
            <a:ext cx="300038" cy="298450"/>
          </a:xfrm>
          <a:custGeom>
            <a:avLst/>
            <a:gdLst>
              <a:gd name="T0" fmla="*/ 31 w 355"/>
              <a:gd name="T1" fmla="*/ 140 h 355"/>
              <a:gd name="T2" fmla="*/ 122 w 355"/>
              <a:gd name="T3" fmla="*/ 232 h 355"/>
              <a:gd name="T4" fmla="*/ 215 w 355"/>
              <a:gd name="T5" fmla="*/ 325 h 355"/>
              <a:gd name="T6" fmla="*/ 276 w 355"/>
              <a:gd name="T7" fmla="*/ 307 h 355"/>
              <a:gd name="T8" fmla="*/ 310 w 355"/>
              <a:gd name="T9" fmla="*/ 182 h 355"/>
              <a:gd name="T10" fmla="*/ 344 w 355"/>
              <a:gd name="T11" fmla="*/ 55 h 355"/>
              <a:gd name="T12" fmla="*/ 298 w 355"/>
              <a:gd name="T13" fmla="*/ 11 h 355"/>
              <a:gd name="T14" fmla="*/ 173 w 355"/>
              <a:gd name="T15" fmla="*/ 45 h 355"/>
              <a:gd name="T16" fmla="*/ 46 w 355"/>
              <a:gd name="T17" fmla="*/ 79 h 355"/>
              <a:gd name="T18" fmla="*/ 31 w 355"/>
              <a:gd name="T19" fmla="*/ 1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355">
                <a:moveTo>
                  <a:pt x="31" y="140"/>
                </a:moveTo>
                <a:lnTo>
                  <a:pt x="122" y="232"/>
                </a:lnTo>
                <a:cubicBezTo>
                  <a:pt x="153" y="263"/>
                  <a:pt x="184" y="294"/>
                  <a:pt x="215" y="325"/>
                </a:cubicBezTo>
                <a:cubicBezTo>
                  <a:pt x="245" y="355"/>
                  <a:pt x="265" y="349"/>
                  <a:pt x="276" y="307"/>
                </a:cubicBezTo>
                <a:lnTo>
                  <a:pt x="310" y="182"/>
                </a:lnTo>
                <a:cubicBezTo>
                  <a:pt x="321" y="140"/>
                  <a:pt x="332" y="97"/>
                  <a:pt x="344" y="55"/>
                </a:cubicBezTo>
                <a:cubicBezTo>
                  <a:pt x="355" y="14"/>
                  <a:pt x="340" y="0"/>
                  <a:pt x="298" y="11"/>
                </a:cubicBezTo>
                <a:lnTo>
                  <a:pt x="173" y="45"/>
                </a:lnTo>
                <a:cubicBezTo>
                  <a:pt x="130" y="56"/>
                  <a:pt x="88" y="67"/>
                  <a:pt x="46" y="79"/>
                </a:cubicBezTo>
                <a:cubicBezTo>
                  <a:pt x="5" y="89"/>
                  <a:pt x="0" y="110"/>
                  <a:pt x="31" y="14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0" name="Freeform 10"/>
          <p:cNvSpPr/>
          <p:nvPr/>
        </p:nvSpPr>
        <p:spPr bwMode="auto">
          <a:xfrm>
            <a:off x="7560249" y="2522538"/>
            <a:ext cx="298450" cy="298450"/>
          </a:xfrm>
          <a:custGeom>
            <a:avLst/>
            <a:gdLst>
              <a:gd name="T0" fmla="*/ 324 w 355"/>
              <a:gd name="T1" fmla="*/ 140 h 355"/>
              <a:gd name="T2" fmla="*/ 233 w 355"/>
              <a:gd name="T3" fmla="*/ 232 h 355"/>
              <a:gd name="T4" fmla="*/ 140 w 355"/>
              <a:gd name="T5" fmla="*/ 325 h 355"/>
              <a:gd name="T6" fmla="*/ 79 w 355"/>
              <a:gd name="T7" fmla="*/ 307 h 355"/>
              <a:gd name="T8" fmla="*/ 45 w 355"/>
              <a:gd name="T9" fmla="*/ 182 h 355"/>
              <a:gd name="T10" fmla="*/ 11 w 355"/>
              <a:gd name="T11" fmla="*/ 55 h 355"/>
              <a:gd name="T12" fmla="*/ 57 w 355"/>
              <a:gd name="T13" fmla="*/ 11 h 355"/>
              <a:gd name="T14" fmla="*/ 182 w 355"/>
              <a:gd name="T15" fmla="*/ 45 h 355"/>
              <a:gd name="T16" fmla="*/ 309 w 355"/>
              <a:gd name="T17" fmla="*/ 79 h 355"/>
              <a:gd name="T18" fmla="*/ 324 w 355"/>
              <a:gd name="T19" fmla="*/ 1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355">
                <a:moveTo>
                  <a:pt x="324" y="140"/>
                </a:moveTo>
                <a:lnTo>
                  <a:pt x="233" y="232"/>
                </a:lnTo>
                <a:cubicBezTo>
                  <a:pt x="202" y="263"/>
                  <a:pt x="171" y="294"/>
                  <a:pt x="140" y="325"/>
                </a:cubicBezTo>
                <a:cubicBezTo>
                  <a:pt x="110" y="355"/>
                  <a:pt x="90" y="349"/>
                  <a:pt x="79" y="307"/>
                </a:cubicBezTo>
                <a:lnTo>
                  <a:pt x="45" y="182"/>
                </a:lnTo>
                <a:cubicBezTo>
                  <a:pt x="34" y="140"/>
                  <a:pt x="23" y="97"/>
                  <a:pt x="11" y="55"/>
                </a:cubicBezTo>
                <a:cubicBezTo>
                  <a:pt x="0" y="14"/>
                  <a:pt x="15" y="0"/>
                  <a:pt x="57" y="11"/>
                </a:cubicBezTo>
                <a:lnTo>
                  <a:pt x="182" y="45"/>
                </a:lnTo>
                <a:cubicBezTo>
                  <a:pt x="224" y="56"/>
                  <a:pt x="267" y="67"/>
                  <a:pt x="309" y="79"/>
                </a:cubicBezTo>
                <a:cubicBezTo>
                  <a:pt x="350" y="89"/>
                  <a:pt x="355" y="110"/>
                  <a:pt x="324" y="14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2" name="矩形 11"/>
          <p:cNvSpPr/>
          <p:nvPr/>
        </p:nvSpPr>
        <p:spPr>
          <a:xfrm>
            <a:off x="5190845" y="3385206"/>
            <a:ext cx="1620957" cy="523220"/>
          </a:xfrm>
          <a:prstGeom prst="rect">
            <a:avLst/>
          </a:prstGeom>
        </p:spPr>
        <p:txBody>
          <a:bodyPr wrap="none">
            <a:spAutoFit/>
          </a:bodyPr>
          <a:lstStyle/>
          <a:p>
            <a:r>
              <a:rPr lang="zh-CN" altLang="en-US" sz="2800" b="1" dirty="0">
                <a:solidFill>
                  <a:schemeClr val="accent1"/>
                </a:solidFill>
                <a:latin typeface="+mj-ea"/>
                <a:ea typeface="+mj-ea"/>
              </a:rPr>
              <a:t>专业素质</a:t>
            </a:r>
          </a:p>
        </p:txBody>
      </p:sp>
      <p:sp>
        <p:nvSpPr>
          <p:cNvPr id="16" name="Freeform 5"/>
          <p:cNvSpPr>
            <a:spLocks noEditPoints="1"/>
          </p:cNvSpPr>
          <p:nvPr/>
        </p:nvSpPr>
        <p:spPr bwMode="auto">
          <a:xfrm>
            <a:off x="5514535" y="2382838"/>
            <a:ext cx="885825" cy="876300"/>
          </a:xfrm>
          <a:custGeom>
            <a:avLst/>
            <a:gdLst>
              <a:gd name="T0" fmla="*/ 625 w 692"/>
              <a:gd name="T1" fmla="*/ 590 h 684"/>
              <a:gd name="T2" fmla="*/ 553 w 692"/>
              <a:gd name="T3" fmla="*/ 590 h 684"/>
              <a:gd name="T4" fmla="*/ 453 w 692"/>
              <a:gd name="T5" fmla="*/ 398 h 684"/>
              <a:gd name="T6" fmla="*/ 443 w 692"/>
              <a:gd name="T7" fmla="*/ 436 h 684"/>
              <a:gd name="T8" fmla="*/ 388 w 692"/>
              <a:gd name="T9" fmla="*/ 477 h 684"/>
              <a:gd name="T10" fmla="*/ 567 w 692"/>
              <a:gd name="T11" fmla="*/ 676 h 684"/>
              <a:gd name="T12" fmla="*/ 682 w 692"/>
              <a:gd name="T13" fmla="*/ 599 h 684"/>
              <a:gd name="T14" fmla="*/ 597 w 692"/>
              <a:gd name="T15" fmla="*/ 510 h 684"/>
              <a:gd name="T16" fmla="*/ 471 w 692"/>
              <a:gd name="T17" fmla="*/ 407 h 684"/>
              <a:gd name="T18" fmla="*/ 250 w 692"/>
              <a:gd name="T19" fmla="*/ 243 h 684"/>
              <a:gd name="T20" fmla="*/ 288 w 692"/>
              <a:gd name="T21" fmla="*/ 233 h 684"/>
              <a:gd name="T22" fmla="*/ 298 w 692"/>
              <a:gd name="T23" fmla="*/ 195 h 684"/>
              <a:gd name="T24" fmla="*/ 307 w 692"/>
              <a:gd name="T25" fmla="*/ 160 h 684"/>
              <a:gd name="T26" fmla="*/ 133 w 692"/>
              <a:gd name="T27" fmla="*/ 15 h 684"/>
              <a:gd name="T28" fmla="*/ 109 w 692"/>
              <a:gd name="T29" fmla="*/ 193 h 684"/>
              <a:gd name="T30" fmla="*/ 0 w 692"/>
              <a:gd name="T31" fmla="*/ 148 h 684"/>
              <a:gd name="T32" fmla="*/ 206 w 692"/>
              <a:gd name="T33" fmla="*/ 295 h 684"/>
              <a:gd name="T34" fmla="*/ 232 w 692"/>
              <a:gd name="T35" fmla="*/ 261 h 684"/>
              <a:gd name="T36" fmla="*/ 667 w 692"/>
              <a:gd name="T37" fmla="*/ 66 h 684"/>
              <a:gd name="T38" fmla="*/ 573 w 692"/>
              <a:gd name="T39" fmla="*/ 0 h 684"/>
              <a:gd name="T40" fmla="*/ 325 w 692"/>
              <a:gd name="T41" fmla="*/ 222 h 684"/>
              <a:gd name="T42" fmla="*/ 290 w 692"/>
              <a:gd name="T43" fmla="*/ 273 h 684"/>
              <a:gd name="T44" fmla="*/ 259 w 692"/>
              <a:gd name="T45" fmla="*/ 288 h 684"/>
              <a:gd name="T46" fmla="*/ 262 w 692"/>
              <a:gd name="T47" fmla="*/ 382 h 684"/>
              <a:gd name="T48" fmla="*/ 62 w 692"/>
              <a:gd name="T49" fmla="*/ 557 h 684"/>
              <a:gd name="T50" fmla="*/ 40 w 692"/>
              <a:gd name="T51" fmla="*/ 684 h 684"/>
              <a:gd name="T52" fmla="*/ 143 w 692"/>
              <a:gd name="T53" fmla="*/ 580 h 684"/>
              <a:gd name="T54" fmla="*/ 306 w 692"/>
              <a:gd name="T55" fmla="*/ 427 h 684"/>
              <a:gd name="T56" fmla="*/ 398 w 692"/>
              <a:gd name="T57" fmla="*/ 426 h 684"/>
              <a:gd name="T58" fmla="*/ 424 w 692"/>
              <a:gd name="T59" fmla="*/ 369 h 684"/>
              <a:gd name="T60" fmla="*/ 464 w 692"/>
              <a:gd name="T61" fmla="*/ 361 h 684"/>
              <a:gd name="T62" fmla="*/ 667 w 692"/>
              <a:gd name="T63" fmla="*/ 66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2" h="684">
                <a:moveTo>
                  <a:pt x="589" y="554"/>
                </a:moveTo>
                <a:cubicBezTo>
                  <a:pt x="609" y="554"/>
                  <a:pt x="625" y="570"/>
                  <a:pt x="625" y="590"/>
                </a:cubicBezTo>
                <a:cubicBezTo>
                  <a:pt x="625" y="610"/>
                  <a:pt x="609" y="626"/>
                  <a:pt x="589" y="626"/>
                </a:cubicBezTo>
                <a:cubicBezTo>
                  <a:pt x="569" y="626"/>
                  <a:pt x="553" y="610"/>
                  <a:pt x="553" y="590"/>
                </a:cubicBezTo>
                <a:cubicBezTo>
                  <a:pt x="553" y="570"/>
                  <a:pt x="569" y="554"/>
                  <a:pt x="589" y="554"/>
                </a:cubicBezTo>
                <a:close/>
                <a:moveTo>
                  <a:pt x="453" y="398"/>
                </a:moveTo>
                <a:lnTo>
                  <a:pt x="462" y="416"/>
                </a:lnTo>
                <a:lnTo>
                  <a:pt x="443" y="436"/>
                </a:lnTo>
                <a:lnTo>
                  <a:pt x="425" y="453"/>
                </a:lnTo>
                <a:cubicBezTo>
                  <a:pt x="414" y="464"/>
                  <a:pt x="402" y="472"/>
                  <a:pt x="388" y="477"/>
                </a:cubicBezTo>
                <a:lnTo>
                  <a:pt x="509" y="599"/>
                </a:lnTo>
                <a:lnTo>
                  <a:pt x="567" y="676"/>
                </a:lnTo>
                <a:lnTo>
                  <a:pt x="597" y="684"/>
                </a:lnTo>
                <a:lnTo>
                  <a:pt x="682" y="599"/>
                </a:lnTo>
                <a:lnTo>
                  <a:pt x="674" y="567"/>
                </a:lnTo>
                <a:lnTo>
                  <a:pt x="597" y="510"/>
                </a:lnTo>
                <a:lnTo>
                  <a:pt x="483" y="396"/>
                </a:lnTo>
                <a:lnTo>
                  <a:pt x="471" y="407"/>
                </a:lnTo>
                <a:lnTo>
                  <a:pt x="453" y="398"/>
                </a:lnTo>
                <a:close/>
                <a:moveTo>
                  <a:pt x="250" y="243"/>
                </a:moveTo>
                <a:lnTo>
                  <a:pt x="270" y="223"/>
                </a:lnTo>
                <a:lnTo>
                  <a:pt x="288" y="233"/>
                </a:lnTo>
                <a:lnTo>
                  <a:pt x="278" y="215"/>
                </a:lnTo>
                <a:lnTo>
                  <a:pt x="298" y="195"/>
                </a:lnTo>
                <a:lnTo>
                  <a:pt x="300" y="193"/>
                </a:lnTo>
                <a:cubicBezTo>
                  <a:pt x="304" y="182"/>
                  <a:pt x="307" y="170"/>
                  <a:pt x="307" y="160"/>
                </a:cubicBezTo>
                <a:cubicBezTo>
                  <a:pt x="307" y="79"/>
                  <a:pt x="229" y="0"/>
                  <a:pt x="148" y="1"/>
                </a:cubicBezTo>
                <a:cubicBezTo>
                  <a:pt x="147" y="1"/>
                  <a:pt x="138" y="10"/>
                  <a:pt x="133" y="15"/>
                </a:cubicBezTo>
                <a:cubicBezTo>
                  <a:pt x="198" y="80"/>
                  <a:pt x="193" y="70"/>
                  <a:pt x="193" y="110"/>
                </a:cubicBezTo>
                <a:cubicBezTo>
                  <a:pt x="193" y="142"/>
                  <a:pt x="141" y="193"/>
                  <a:pt x="109" y="193"/>
                </a:cubicBezTo>
                <a:cubicBezTo>
                  <a:pt x="68" y="193"/>
                  <a:pt x="81" y="200"/>
                  <a:pt x="15" y="134"/>
                </a:cubicBezTo>
                <a:cubicBezTo>
                  <a:pt x="10" y="139"/>
                  <a:pt x="0" y="148"/>
                  <a:pt x="0" y="148"/>
                </a:cubicBezTo>
                <a:cubicBezTo>
                  <a:pt x="1" y="229"/>
                  <a:pt x="78" y="307"/>
                  <a:pt x="160" y="307"/>
                </a:cubicBezTo>
                <a:cubicBezTo>
                  <a:pt x="174" y="307"/>
                  <a:pt x="190" y="303"/>
                  <a:pt x="206" y="295"/>
                </a:cubicBezTo>
                <a:lnTo>
                  <a:pt x="209" y="298"/>
                </a:lnTo>
                <a:cubicBezTo>
                  <a:pt x="214" y="284"/>
                  <a:pt x="221" y="272"/>
                  <a:pt x="232" y="261"/>
                </a:cubicBezTo>
                <a:lnTo>
                  <a:pt x="250" y="243"/>
                </a:lnTo>
                <a:close/>
                <a:moveTo>
                  <a:pt x="667" y="66"/>
                </a:moveTo>
                <a:lnTo>
                  <a:pt x="619" y="19"/>
                </a:lnTo>
                <a:cubicBezTo>
                  <a:pt x="607" y="6"/>
                  <a:pt x="590" y="0"/>
                  <a:pt x="573" y="0"/>
                </a:cubicBezTo>
                <a:cubicBezTo>
                  <a:pt x="557" y="0"/>
                  <a:pt x="540" y="6"/>
                  <a:pt x="528" y="19"/>
                </a:cubicBezTo>
                <a:lnTo>
                  <a:pt x="325" y="222"/>
                </a:lnTo>
                <a:cubicBezTo>
                  <a:pt x="331" y="234"/>
                  <a:pt x="326" y="252"/>
                  <a:pt x="317" y="262"/>
                </a:cubicBezTo>
                <a:cubicBezTo>
                  <a:pt x="310" y="269"/>
                  <a:pt x="299" y="273"/>
                  <a:pt x="290" y="273"/>
                </a:cubicBezTo>
                <a:cubicBezTo>
                  <a:pt x="285" y="273"/>
                  <a:pt x="281" y="272"/>
                  <a:pt x="277" y="270"/>
                </a:cubicBezTo>
                <a:lnTo>
                  <a:pt x="259" y="288"/>
                </a:lnTo>
                <a:cubicBezTo>
                  <a:pt x="234" y="313"/>
                  <a:pt x="234" y="354"/>
                  <a:pt x="259" y="379"/>
                </a:cubicBezTo>
                <a:lnTo>
                  <a:pt x="262" y="382"/>
                </a:lnTo>
                <a:lnTo>
                  <a:pt x="104" y="541"/>
                </a:lnTo>
                <a:lnTo>
                  <a:pt x="62" y="557"/>
                </a:lnTo>
                <a:lnTo>
                  <a:pt x="0" y="645"/>
                </a:lnTo>
                <a:lnTo>
                  <a:pt x="40" y="684"/>
                </a:lnTo>
                <a:lnTo>
                  <a:pt x="127" y="623"/>
                </a:lnTo>
                <a:lnTo>
                  <a:pt x="143" y="580"/>
                </a:lnTo>
                <a:lnTo>
                  <a:pt x="302" y="422"/>
                </a:lnTo>
                <a:lnTo>
                  <a:pt x="306" y="427"/>
                </a:lnTo>
                <a:cubicBezTo>
                  <a:pt x="319" y="439"/>
                  <a:pt x="336" y="445"/>
                  <a:pt x="352" y="445"/>
                </a:cubicBezTo>
                <a:cubicBezTo>
                  <a:pt x="369" y="445"/>
                  <a:pt x="385" y="439"/>
                  <a:pt x="398" y="426"/>
                </a:cubicBezTo>
                <a:lnTo>
                  <a:pt x="416" y="409"/>
                </a:lnTo>
                <a:cubicBezTo>
                  <a:pt x="410" y="397"/>
                  <a:pt x="414" y="379"/>
                  <a:pt x="424" y="369"/>
                </a:cubicBezTo>
                <a:cubicBezTo>
                  <a:pt x="431" y="362"/>
                  <a:pt x="441" y="358"/>
                  <a:pt x="451" y="358"/>
                </a:cubicBezTo>
                <a:cubicBezTo>
                  <a:pt x="456" y="358"/>
                  <a:pt x="460" y="359"/>
                  <a:pt x="464" y="361"/>
                </a:cubicBezTo>
                <a:lnTo>
                  <a:pt x="667" y="158"/>
                </a:lnTo>
                <a:cubicBezTo>
                  <a:pt x="692" y="132"/>
                  <a:pt x="692" y="92"/>
                  <a:pt x="667" y="6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矩形 25"/>
          <p:cNvSpPr>
            <a:spLocks noChangeArrowheads="1"/>
          </p:cNvSpPr>
          <p:nvPr/>
        </p:nvSpPr>
        <p:spPr bwMode="auto">
          <a:xfrm>
            <a:off x="1287057" y="1987550"/>
            <a:ext cx="282407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2000" dirty="0">
                <a:solidFill>
                  <a:schemeClr val="accent1"/>
                </a:solidFill>
                <a:latin typeface="微软雅黑" panose="020B0503020204020204" pitchFamily="34" charset="-122"/>
                <a:ea typeface="微软雅黑" panose="020B0503020204020204" pitchFamily="34" charset="-122"/>
              </a:rPr>
              <a:t>多年的行业积累，让我在某某技术方面拥有一定的操作能力。</a:t>
            </a:r>
          </a:p>
        </p:txBody>
      </p:sp>
      <p:sp>
        <p:nvSpPr>
          <p:cNvPr id="20" name="矩形 3"/>
          <p:cNvSpPr>
            <a:spLocks noChangeArrowheads="1"/>
          </p:cNvSpPr>
          <p:nvPr/>
        </p:nvSpPr>
        <p:spPr bwMode="auto">
          <a:xfrm>
            <a:off x="1471114" y="1585913"/>
            <a:ext cx="2568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2400" b="1" dirty="0">
                <a:solidFill>
                  <a:schemeClr val="accent1"/>
                </a:solidFill>
                <a:latin typeface="微软雅黑" panose="020B0503020204020204" pitchFamily="34" charset="-122"/>
                <a:ea typeface="微软雅黑" panose="020B0503020204020204" pitchFamily="34" charset="-122"/>
              </a:rPr>
              <a:t>专业技术能力</a:t>
            </a:r>
          </a:p>
        </p:txBody>
      </p:sp>
      <p:sp>
        <p:nvSpPr>
          <p:cNvPr id="21" name="矩形 25"/>
          <p:cNvSpPr>
            <a:spLocks noChangeArrowheads="1"/>
          </p:cNvSpPr>
          <p:nvPr/>
        </p:nvSpPr>
        <p:spPr bwMode="auto">
          <a:xfrm>
            <a:off x="7960990" y="1987550"/>
            <a:ext cx="282407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2000" dirty="0">
                <a:solidFill>
                  <a:schemeClr val="accent1"/>
                </a:solidFill>
                <a:latin typeface="微软雅黑" panose="020B0503020204020204" pitchFamily="34" charset="-122"/>
                <a:ea typeface="微软雅黑" panose="020B0503020204020204" pitchFamily="34" charset="-122"/>
              </a:rPr>
              <a:t>担任过项目经理，对于组织团队、协调管理有一定的认识，并取得了一些成绩。</a:t>
            </a:r>
          </a:p>
        </p:txBody>
      </p:sp>
      <p:sp>
        <p:nvSpPr>
          <p:cNvPr id="22" name="矩形 3"/>
          <p:cNvSpPr>
            <a:spLocks noChangeArrowheads="1"/>
          </p:cNvSpPr>
          <p:nvPr/>
        </p:nvSpPr>
        <p:spPr bwMode="auto">
          <a:xfrm>
            <a:off x="7993035" y="1585913"/>
            <a:ext cx="2568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管理协调能力</a:t>
            </a:r>
          </a:p>
        </p:txBody>
      </p:sp>
      <p:sp>
        <p:nvSpPr>
          <p:cNvPr id="23" name="矩形 25"/>
          <p:cNvSpPr>
            <a:spLocks noChangeArrowheads="1"/>
          </p:cNvSpPr>
          <p:nvPr/>
        </p:nvSpPr>
        <p:spPr bwMode="auto">
          <a:xfrm>
            <a:off x="2916728" y="5514895"/>
            <a:ext cx="63605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dirty="0">
                <a:solidFill>
                  <a:schemeClr val="accent1"/>
                </a:solidFill>
                <a:latin typeface="微软雅黑" panose="020B0503020204020204" pitchFamily="34" charset="-122"/>
                <a:ea typeface="微软雅黑" panose="020B0503020204020204" pitchFamily="34" charset="-122"/>
              </a:rPr>
              <a:t>年轻激情，有一颗奋发向上的心和渴望成功的欲望，敢于开拓，懂得领导团队一起实现目标。</a:t>
            </a:r>
          </a:p>
        </p:txBody>
      </p:sp>
      <p:sp>
        <p:nvSpPr>
          <p:cNvPr id="24" name="矩形 3"/>
          <p:cNvSpPr>
            <a:spLocks noChangeArrowheads="1"/>
          </p:cNvSpPr>
          <p:nvPr/>
        </p:nvSpPr>
        <p:spPr bwMode="auto">
          <a:xfrm>
            <a:off x="4717035" y="5113258"/>
            <a:ext cx="2568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b="1" dirty="0">
                <a:solidFill>
                  <a:schemeClr val="accent1"/>
                </a:solidFill>
                <a:latin typeface="微软雅黑" panose="020B0503020204020204" pitchFamily="34" charset="-122"/>
                <a:ea typeface="微软雅黑" panose="020B0503020204020204" pitchFamily="34" charset="-122"/>
              </a:rPr>
              <a:t>领导开拓能力</a:t>
            </a:r>
          </a:p>
        </p:txBody>
      </p:sp>
    </p:spTree>
  </p:cSld>
  <p:clrMapOvr>
    <a:masterClrMapping/>
  </p:clrMapOvr>
  <p:transition spd="slow" advTm="7545">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fltVal val="0"/>
                                              </p:val>
                                            </p:tav>
                                            <p:tav tm="100000">
                                              <p:val>
                                                <p:strVal val="#ppt_w"/>
                                              </p:val>
                                            </p:tav>
                                          </p:tavLst>
                                        </p:anim>
                                        <p:anim calcmode="lin" valueType="num">
                                          <p:cBhvr>
                                            <p:cTn id="8" dur="300" fill="hold"/>
                                            <p:tgtEl>
                                              <p:spTgt spid="28"/>
                                            </p:tgtEl>
                                            <p:attrNameLst>
                                              <p:attrName>ppt_h</p:attrName>
                                            </p:attrNameLst>
                                          </p:cBhvr>
                                          <p:tavLst>
                                            <p:tav tm="0">
                                              <p:val>
                                                <p:fltVal val="0"/>
                                              </p:val>
                                            </p:tav>
                                            <p:tav tm="100000">
                                              <p:val>
                                                <p:strVal val="#ppt_h"/>
                                              </p:val>
                                            </p:tav>
                                          </p:tavLst>
                                        </p:anim>
                                        <p:animEffect transition="in" filter="fade">
                                          <p:cBhvr>
                                            <p:cTn id="9" dur="300"/>
                                            <p:tgtEl>
                                              <p:spTgt spid="28"/>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5"/>
                                            </p:tgtEl>
                                            <p:attrNameLst>
                                              <p:attrName>style.visibility</p:attrName>
                                            </p:attrNameLst>
                                          </p:cBhvr>
                                          <p:to>
                                            <p:strVal val="visible"/>
                                          </p:to>
                                        </p:set>
                                        <p:anim calcmode="lin" valueType="num">
                                          <p:cBhvr>
                                            <p:cTn id="13" dur="4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5"/>
                                            </p:tgtEl>
                                            <p:attrNameLst>
                                              <p:attrName>ppt_y</p:attrName>
                                            </p:attrNameLst>
                                          </p:cBhvr>
                                          <p:tavLst>
                                            <p:tav tm="0">
                                              <p:val>
                                                <p:strVal val="#ppt_y"/>
                                              </p:val>
                                            </p:tav>
                                            <p:tav tm="100000">
                                              <p:val>
                                                <p:strVal val="#ppt_y"/>
                                              </p:val>
                                            </p:tav>
                                          </p:tavLst>
                                        </p:anim>
                                        <p:anim calcmode="lin" valueType="num">
                                          <p:cBhvr>
                                            <p:cTn id="15" dur="4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5"/>
                                            </p:tgtEl>
                                          </p:cBhvr>
                                        </p:animEffect>
                                      </p:childTnLst>
                                    </p:cTn>
                                  </p:par>
                                </p:childTnLst>
                              </p:cTn>
                            </p:par>
                            <p:par>
                              <p:cTn id="18" fill="hold">
                                <p:stCondLst>
                                  <p:cond delay="900"/>
                                </p:stCondLst>
                                <p:childTnLst>
                                  <p:par>
                                    <p:cTn id="19" presetID="2" presetClass="entr" presetSubtype="9" fill="hold" grpId="0" nodeType="afterEffect" p14:presetBounceEnd="40000">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14:bounceEnd="40000">
                                          <p:cBhvr additive="base">
                                            <p:cTn id="21" dur="5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22" dur="500" fill="hold"/>
                                            <p:tgtEl>
                                              <p:spTgt spid="5"/>
                                            </p:tgtEl>
                                            <p:attrNameLst>
                                              <p:attrName>ppt_y</p:attrName>
                                            </p:attrNameLst>
                                          </p:cBhvr>
                                          <p:tavLst>
                                            <p:tav tm="0">
                                              <p:val>
                                                <p:strVal val="0-#ppt_h/2"/>
                                              </p:val>
                                            </p:tav>
                                            <p:tav tm="100000">
                                              <p:val>
                                                <p:strVal val="#ppt_y"/>
                                              </p:val>
                                            </p:tav>
                                          </p:tavLst>
                                        </p:anim>
                                      </p:childTnLst>
                                    </p:cTn>
                                  </p:par>
                                  <p:par>
                                    <p:cTn id="23" presetID="2" presetClass="entr" presetSubtype="3" fill="hold" grpId="0" nodeType="withEffect" p14:presetBounceEnd="40000">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14:bounceEnd="40000">
                                          <p:cBhvr additive="base">
                                            <p:cTn id="25"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4" fill="hold" grpId="0" nodeType="withEffect" p14:presetBounceEnd="40000">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14:bounceEnd="40000">
                                          <p:cBhvr additive="base">
                                            <p:cTn id="29"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par>
                              <p:cTn id="31" fill="hold">
                                <p:stCondLst>
                                  <p:cond delay="1400"/>
                                </p:stCondLst>
                                <p:childTnLst>
                                  <p:par>
                                    <p:cTn id="32" presetID="31"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 calcmode="lin" valueType="num">
                                          <p:cBhvr>
                                            <p:cTn id="36" dur="500" fill="hold"/>
                                            <p:tgtEl>
                                              <p:spTgt spid="16"/>
                                            </p:tgtEl>
                                            <p:attrNameLst>
                                              <p:attrName>style.rotation</p:attrName>
                                            </p:attrNameLst>
                                          </p:cBhvr>
                                          <p:tavLst>
                                            <p:tav tm="0">
                                              <p:val>
                                                <p:fltVal val="90"/>
                                              </p:val>
                                            </p:tav>
                                            <p:tav tm="100000">
                                              <p:val>
                                                <p:fltVal val="0"/>
                                              </p:val>
                                            </p:tav>
                                          </p:tavLst>
                                        </p:anim>
                                        <p:animEffect transition="in" filter="fade">
                                          <p:cBhvr>
                                            <p:cTn id="37" dur="500"/>
                                            <p:tgtEl>
                                              <p:spTgt spid="16"/>
                                            </p:tgtEl>
                                          </p:cBhvr>
                                        </p:animEffect>
                                      </p:childTnLst>
                                    </p:cTn>
                                  </p:par>
                                  <p:par>
                                    <p:cTn id="38" presetID="8" presetClass="emph" presetSubtype="0" fill="hold" grpId="1" nodeType="withEffect">
                                      <p:stCondLst>
                                        <p:cond delay="0"/>
                                      </p:stCondLst>
                                      <p:childTnLst>
                                        <p:animRot by="21600000">
                                          <p:cBhvr>
                                            <p:cTn id="39" dur="500" fill="hold"/>
                                            <p:tgtEl>
                                              <p:spTgt spid="16"/>
                                            </p:tgtEl>
                                            <p:attrNameLst>
                                              <p:attrName>r</p:attrName>
                                            </p:attrNameLst>
                                          </p:cBhvr>
                                        </p:animRot>
                                      </p:childTnLst>
                                    </p:cTn>
                                  </p:par>
                                </p:childTnLst>
                              </p:cTn>
                            </p:par>
                            <p:par>
                              <p:cTn id="40" fill="hold">
                                <p:stCondLst>
                                  <p:cond delay="1900"/>
                                </p:stCondLst>
                                <p:childTnLst>
                                  <p:par>
                                    <p:cTn id="41" presetID="56" presetClass="entr" presetSubtype="0" fill="hold" grpId="0" nodeType="afterEffect">
                                      <p:stCondLst>
                                        <p:cond delay="0"/>
                                      </p:stCondLst>
                                      <p:iterate type="lt">
                                        <p:tmPct val="10000"/>
                                      </p:iterate>
                                      <p:childTnLst>
                                        <p:set>
                                          <p:cBhvr>
                                            <p:cTn id="42" dur="1" fill="hold">
                                              <p:stCondLst>
                                                <p:cond delay="0"/>
                                              </p:stCondLst>
                                            </p:cTn>
                                            <p:tgtEl>
                                              <p:spTgt spid="12"/>
                                            </p:tgtEl>
                                            <p:attrNameLst>
                                              <p:attrName>style.visibility</p:attrName>
                                            </p:attrNameLst>
                                          </p:cBhvr>
                                          <p:to>
                                            <p:strVal val="visible"/>
                                          </p:to>
                                        </p:set>
                                        <p:anim by="(-#ppt_w*2)" calcmode="lin" valueType="num">
                                          <p:cBhvr rctx="PPT">
                                            <p:cTn id="43" dur="150" autoRev="1" fill="hold">
                                              <p:stCondLst>
                                                <p:cond delay="0"/>
                                              </p:stCondLst>
                                            </p:cTn>
                                            <p:tgtEl>
                                              <p:spTgt spid="12"/>
                                            </p:tgtEl>
                                            <p:attrNameLst>
                                              <p:attrName>ppt_w</p:attrName>
                                            </p:attrNameLst>
                                          </p:cBhvr>
                                        </p:anim>
                                        <p:anim by="(#ppt_w*0.50)" calcmode="lin" valueType="num">
                                          <p:cBhvr>
                                            <p:cTn id="44" dur="150" decel="50000" autoRev="1" fill="hold">
                                              <p:stCondLst>
                                                <p:cond delay="0"/>
                                              </p:stCondLst>
                                            </p:cTn>
                                            <p:tgtEl>
                                              <p:spTgt spid="12"/>
                                            </p:tgtEl>
                                            <p:attrNameLst>
                                              <p:attrName>ppt_x</p:attrName>
                                            </p:attrNameLst>
                                          </p:cBhvr>
                                        </p:anim>
                                        <p:anim from="(-#ppt_h/2)" to="(#ppt_y)" calcmode="lin" valueType="num">
                                          <p:cBhvr>
                                            <p:cTn id="45" dur="300" fill="hold">
                                              <p:stCondLst>
                                                <p:cond delay="0"/>
                                              </p:stCondLst>
                                            </p:cTn>
                                            <p:tgtEl>
                                              <p:spTgt spid="12"/>
                                            </p:tgtEl>
                                            <p:attrNameLst>
                                              <p:attrName>ppt_y</p:attrName>
                                            </p:attrNameLst>
                                          </p:cBhvr>
                                        </p:anim>
                                        <p:animRot by="21600000">
                                          <p:cBhvr>
                                            <p:cTn id="46" dur="300" fill="hold">
                                              <p:stCondLst>
                                                <p:cond delay="0"/>
                                              </p:stCondLst>
                                            </p:cTn>
                                            <p:tgtEl>
                                              <p:spTgt spid="12"/>
                                            </p:tgtEl>
                                            <p:attrNameLst>
                                              <p:attrName>r</p:attrName>
                                            </p:attrNameLst>
                                          </p:cBhvr>
                                        </p:animRot>
                                      </p:childTnLst>
                                    </p:cTn>
                                  </p:par>
                                </p:childTnLst>
                              </p:cTn>
                            </p:par>
                            <p:par>
                              <p:cTn id="47" fill="hold">
                                <p:stCondLst>
                                  <p:cond delay="2289"/>
                                </p:stCondLst>
                                <p:childTnLst>
                                  <p:par>
                                    <p:cTn id="48" presetID="22" presetClass="entr" presetSubtype="2"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right)">
                                          <p:cBhvr>
                                            <p:cTn id="50" dur="500"/>
                                            <p:tgtEl>
                                              <p:spTgt spid="9"/>
                                            </p:tgtEl>
                                          </p:cBhvr>
                                        </p:animEffect>
                                      </p:childTnLst>
                                    </p:cTn>
                                  </p:par>
                                </p:childTnLst>
                              </p:cTn>
                            </p:par>
                            <p:par>
                              <p:cTn id="51" fill="hold">
                                <p:stCondLst>
                                  <p:cond delay="2789"/>
                                </p:stCondLst>
                                <p:childTnLst>
                                  <p:par>
                                    <p:cTn id="52" presetID="31"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400" fill="hold"/>
                                            <p:tgtEl>
                                              <p:spTgt spid="20"/>
                                            </p:tgtEl>
                                            <p:attrNameLst>
                                              <p:attrName>ppt_w</p:attrName>
                                            </p:attrNameLst>
                                          </p:cBhvr>
                                          <p:tavLst>
                                            <p:tav tm="0">
                                              <p:val>
                                                <p:fltVal val="0"/>
                                              </p:val>
                                            </p:tav>
                                            <p:tav tm="100000">
                                              <p:val>
                                                <p:strVal val="#ppt_w"/>
                                              </p:val>
                                            </p:tav>
                                          </p:tavLst>
                                        </p:anim>
                                        <p:anim calcmode="lin" valueType="num">
                                          <p:cBhvr>
                                            <p:cTn id="55" dur="400" fill="hold"/>
                                            <p:tgtEl>
                                              <p:spTgt spid="20"/>
                                            </p:tgtEl>
                                            <p:attrNameLst>
                                              <p:attrName>ppt_h</p:attrName>
                                            </p:attrNameLst>
                                          </p:cBhvr>
                                          <p:tavLst>
                                            <p:tav tm="0">
                                              <p:val>
                                                <p:fltVal val="0"/>
                                              </p:val>
                                            </p:tav>
                                            <p:tav tm="100000">
                                              <p:val>
                                                <p:strVal val="#ppt_h"/>
                                              </p:val>
                                            </p:tav>
                                          </p:tavLst>
                                        </p:anim>
                                        <p:anim calcmode="lin" valueType="num">
                                          <p:cBhvr>
                                            <p:cTn id="56" dur="400" fill="hold"/>
                                            <p:tgtEl>
                                              <p:spTgt spid="20"/>
                                            </p:tgtEl>
                                            <p:attrNameLst>
                                              <p:attrName>style.rotation</p:attrName>
                                            </p:attrNameLst>
                                          </p:cBhvr>
                                          <p:tavLst>
                                            <p:tav tm="0">
                                              <p:val>
                                                <p:fltVal val="90"/>
                                              </p:val>
                                            </p:tav>
                                            <p:tav tm="100000">
                                              <p:val>
                                                <p:fltVal val="0"/>
                                              </p:val>
                                            </p:tav>
                                          </p:tavLst>
                                        </p:anim>
                                        <p:animEffect transition="in" filter="fade">
                                          <p:cBhvr>
                                            <p:cTn id="57" dur="400"/>
                                            <p:tgtEl>
                                              <p:spTgt spid="20"/>
                                            </p:tgtEl>
                                          </p:cBhvr>
                                        </p:animEffect>
                                      </p:childTnLst>
                                    </p:cTn>
                                  </p:par>
                                </p:childTnLst>
                              </p:cTn>
                            </p:par>
                            <p:par>
                              <p:cTn id="58" fill="hold">
                                <p:stCondLst>
                                  <p:cond delay="3289"/>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3789"/>
                                </p:stCondLst>
                                <p:childTnLst>
                                  <p:par>
                                    <p:cTn id="63" presetID="22" presetClass="entr" presetSubtype="1"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500"/>
                                            <p:tgtEl>
                                              <p:spTgt spid="8"/>
                                            </p:tgtEl>
                                          </p:cBhvr>
                                        </p:animEffect>
                                      </p:childTnLst>
                                    </p:cTn>
                                  </p:par>
                                </p:childTnLst>
                              </p:cTn>
                            </p:par>
                            <p:par>
                              <p:cTn id="66" fill="hold">
                                <p:stCondLst>
                                  <p:cond delay="4289"/>
                                </p:stCondLst>
                                <p:childTnLst>
                                  <p:par>
                                    <p:cTn id="67" presetID="31" presetClass="entr" presetSubtype="0"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400" fill="hold"/>
                                            <p:tgtEl>
                                              <p:spTgt spid="24"/>
                                            </p:tgtEl>
                                            <p:attrNameLst>
                                              <p:attrName>ppt_w</p:attrName>
                                            </p:attrNameLst>
                                          </p:cBhvr>
                                          <p:tavLst>
                                            <p:tav tm="0">
                                              <p:val>
                                                <p:fltVal val="0"/>
                                              </p:val>
                                            </p:tav>
                                            <p:tav tm="100000">
                                              <p:val>
                                                <p:strVal val="#ppt_w"/>
                                              </p:val>
                                            </p:tav>
                                          </p:tavLst>
                                        </p:anim>
                                        <p:anim calcmode="lin" valueType="num">
                                          <p:cBhvr>
                                            <p:cTn id="70" dur="400" fill="hold"/>
                                            <p:tgtEl>
                                              <p:spTgt spid="24"/>
                                            </p:tgtEl>
                                            <p:attrNameLst>
                                              <p:attrName>ppt_h</p:attrName>
                                            </p:attrNameLst>
                                          </p:cBhvr>
                                          <p:tavLst>
                                            <p:tav tm="0">
                                              <p:val>
                                                <p:fltVal val="0"/>
                                              </p:val>
                                            </p:tav>
                                            <p:tav tm="100000">
                                              <p:val>
                                                <p:strVal val="#ppt_h"/>
                                              </p:val>
                                            </p:tav>
                                          </p:tavLst>
                                        </p:anim>
                                        <p:anim calcmode="lin" valueType="num">
                                          <p:cBhvr>
                                            <p:cTn id="71" dur="400" fill="hold"/>
                                            <p:tgtEl>
                                              <p:spTgt spid="24"/>
                                            </p:tgtEl>
                                            <p:attrNameLst>
                                              <p:attrName>style.rotation</p:attrName>
                                            </p:attrNameLst>
                                          </p:cBhvr>
                                          <p:tavLst>
                                            <p:tav tm="0">
                                              <p:val>
                                                <p:fltVal val="90"/>
                                              </p:val>
                                            </p:tav>
                                            <p:tav tm="100000">
                                              <p:val>
                                                <p:fltVal val="0"/>
                                              </p:val>
                                            </p:tav>
                                          </p:tavLst>
                                        </p:anim>
                                        <p:animEffect transition="in" filter="fade">
                                          <p:cBhvr>
                                            <p:cTn id="72" dur="400"/>
                                            <p:tgtEl>
                                              <p:spTgt spid="24"/>
                                            </p:tgtEl>
                                          </p:cBhvr>
                                        </p:animEffect>
                                      </p:childTnLst>
                                    </p:cTn>
                                  </p:par>
                                </p:childTnLst>
                              </p:cTn>
                            </p:par>
                            <p:par>
                              <p:cTn id="73" fill="hold">
                                <p:stCondLst>
                                  <p:cond delay="4789"/>
                                </p:stCondLst>
                                <p:childTnLst>
                                  <p:par>
                                    <p:cTn id="74" presetID="22" presetClass="entr" presetSubtype="1"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up)">
                                          <p:cBhvr>
                                            <p:cTn id="76" dur="500"/>
                                            <p:tgtEl>
                                              <p:spTgt spid="23"/>
                                            </p:tgtEl>
                                          </p:cBhvr>
                                        </p:animEffect>
                                      </p:childTnLst>
                                    </p:cTn>
                                  </p:par>
                                </p:childTnLst>
                              </p:cTn>
                            </p:par>
                            <p:par>
                              <p:cTn id="77" fill="hold">
                                <p:stCondLst>
                                  <p:cond delay="5289"/>
                                </p:stCondLst>
                                <p:childTnLst>
                                  <p:par>
                                    <p:cTn id="78" presetID="22" presetClass="entr" presetSubtype="8"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wipe(left)">
                                          <p:cBhvr>
                                            <p:cTn id="80" dur="500"/>
                                            <p:tgtEl>
                                              <p:spTgt spid="10"/>
                                            </p:tgtEl>
                                          </p:cBhvr>
                                        </p:animEffect>
                                      </p:childTnLst>
                                    </p:cTn>
                                  </p:par>
                                </p:childTnLst>
                              </p:cTn>
                            </p:par>
                            <p:par>
                              <p:cTn id="81" fill="hold">
                                <p:stCondLst>
                                  <p:cond delay="5789"/>
                                </p:stCondLst>
                                <p:childTnLst>
                                  <p:par>
                                    <p:cTn id="82" presetID="31" presetClass="entr" presetSubtype="0"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400" fill="hold"/>
                                            <p:tgtEl>
                                              <p:spTgt spid="22"/>
                                            </p:tgtEl>
                                            <p:attrNameLst>
                                              <p:attrName>ppt_w</p:attrName>
                                            </p:attrNameLst>
                                          </p:cBhvr>
                                          <p:tavLst>
                                            <p:tav tm="0">
                                              <p:val>
                                                <p:fltVal val="0"/>
                                              </p:val>
                                            </p:tav>
                                            <p:tav tm="100000">
                                              <p:val>
                                                <p:strVal val="#ppt_w"/>
                                              </p:val>
                                            </p:tav>
                                          </p:tavLst>
                                        </p:anim>
                                        <p:anim calcmode="lin" valueType="num">
                                          <p:cBhvr>
                                            <p:cTn id="85" dur="400" fill="hold"/>
                                            <p:tgtEl>
                                              <p:spTgt spid="22"/>
                                            </p:tgtEl>
                                            <p:attrNameLst>
                                              <p:attrName>ppt_h</p:attrName>
                                            </p:attrNameLst>
                                          </p:cBhvr>
                                          <p:tavLst>
                                            <p:tav tm="0">
                                              <p:val>
                                                <p:fltVal val="0"/>
                                              </p:val>
                                            </p:tav>
                                            <p:tav tm="100000">
                                              <p:val>
                                                <p:strVal val="#ppt_h"/>
                                              </p:val>
                                            </p:tav>
                                          </p:tavLst>
                                        </p:anim>
                                        <p:anim calcmode="lin" valueType="num">
                                          <p:cBhvr>
                                            <p:cTn id="86" dur="400" fill="hold"/>
                                            <p:tgtEl>
                                              <p:spTgt spid="22"/>
                                            </p:tgtEl>
                                            <p:attrNameLst>
                                              <p:attrName>style.rotation</p:attrName>
                                            </p:attrNameLst>
                                          </p:cBhvr>
                                          <p:tavLst>
                                            <p:tav tm="0">
                                              <p:val>
                                                <p:fltVal val="90"/>
                                              </p:val>
                                            </p:tav>
                                            <p:tav tm="100000">
                                              <p:val>
                                                <p:fltVal val="0"/>
                                              </p:val>
                                            </p:tav>
                                          </p:tavLst>
                                        </p:anim>
                                        <p:animEffect transition="in" filter="fade">
                                          <p:cBhvr>
                                            <p:cTn id="87" dur="400"/>
                                            <p:tgtEl>
                                              <p:spTgt spid="22"/>
                                            </p:tgtEl>
                                          </p:cBhvr>
                                        </p:animEffect>
                                      </p:childTnLst>
                                    </p:cTn>
                                  </p:par>
                                </p:childTnLst>
                              </p:cTn>
                            </p:par>
                            <p:par>
                              <p:cTn id="88" fill="hold">
                                <p:stCondLst>
                                  <p:cond delay="6289"/>
                                </p:stCondLst>
                                <p:childTnLst>
                                  <p:par>
                                    <p:cTn id="89" presetID="22" presetClass="entr" presetSubtype="1" fill="hold" grpId="0" nodeType="after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up)">
                                          <p:cBhvr>
                                            <p:cTn id="9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8" grpId="0" animBg="1"/>
          <p:bldP spid="5" grpId="0" animBg="1"/>
          <p:bldP spid="6" grpId="0" animBg="1"/>
          <p:bldP spid="7" grpId="0" animBg="1"/>
          <p:bldP spid="8" grpId="0" animBg="1"/>
          <p:bldP spid="9" grpId="0" animBg="1"/>
          <p:bldP spid="10" grpId="0" animBg="1"/>
          <p:bldP spid="12" grpId="0"/>
          <p:bldP spid="16" grpId="0" animBg="1"/>
          <p:bldP spid="16" grpId="1" animBg="1"/>
          <p:bldP spid="19" grpId="0"/>
          <p:bldP spid="20" grpId="0"/>
          <p:bldP spid="21" grpId="0"/>
          <p:bldP spid="22" grpId="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fltVal val="0"/>
                                              </p:val>
                                            </p:tav>
                                            <p:tav tm="100000">
                                              <p:val>
                                                <p:strVal val="#ppt_w"/>
                                              </p:val>
                                            </p:tav>
                                          </p:tavLst>
                                        </p:anim>
                                        <p:anim calcmode="lin" valueType="num">
                                          <p:cBhvr>
                                            <p:cTn id="8" dur="300" fill="hold"/>
                                            <p:tgtEl>
                                              <p:spTgt spid="28"/>
                                            </p:tgtEl>
                                            <p:attrNameLst>
                                              <p:attrName>ppt_h</p:attrName>
                                            </p:attrNameLst>
                                          </p:cBhvr>
                                          <p:tavLst>
                                            <p:tav tm="0">
                                              <p:val>
                                                <p:fltVal val="0"/>
                                              </p:val>
                                            </p:tav>
                                            <p:tav tm="100000">
                                              <p:val>
                                                <p:strVal val="#ppt_h"/>
                                              </p:val>
                                            </p:tav>
                                          </p:tavLst>
                                        </p:anim>
                                        <p:animEffect transition="in" filter="fade">
                                          <p:cBhvr>
                                            <p:cTn id="9" dur="300"/>
                                            <p:tgtEl>
                                              <p:spTgt spid="28"/>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5"/>
                                            </p:tgtEl>
                                            <p:attrNameLst>
                                              <p:attrName>style.visibility</p:attrName>
                                            </p:attrNameLst>
                                          </p:cBhvr>
                                          <p:to>
                                            <p:strVal val="visible"/>
                                          </p:to>
                                        </p:set>
                                        <p:anim calcmode="lin" valueType="num">
                                          <p:cBhvr>
                                            <p:cTn id="13" dur="4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5"/>
                                            </p:tgtEl>
                                            <p:attrNameLst>
                                              <p:attrName>ppt_y</p:attrName>
                                            </p:attrNameLst>
                                          </p:cBhvr>
                                          <p:tavLst>
                                            <p:tav tm="0">
                                              <p:val>
                                                <p:strVal val="#ppt_y"/>
                                              </p:val>
                                            </p:tav>
                                            <p:tav tm="100000">
                                              <p:val>
                                                <p:strVal val="#ppt_y"/>
                                              </p:val>
                                            </p:tav>
                                          </p:tavLst>
                                        </p:anim>
                                        <p:anim calcmode="lin" valueType="num">
                                          <p:cBhvr>
                                            <p:cTn id="15" dur="4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5"/>
                                            </p:tgtEl>
                                          </p:cBhvr>
                                        </p:animEffect>
                                      </p:childTnLst>
                                    </p:cTn>
                                  </p:par>
                                </p:childTnLst>
                              </p:cTn>
                            </p:par>
                            <p:par>
                              <p:cTn id="18" fill="hold">
                                <p:stCondLst>
                                  <p:cond delay="900"/>
                                </p:stCondLst>
                                <p:childTnLst>
                                  <p:par>
                                    <p:cTn id="19" presetID="2" presetClass="entr" presetSubtype="9"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par>
                                    <p:cTn id="23" presetID="2" presetClass="entr" presetSubtype="3"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par>
                              <p:cTn id="31" fill="hold">
                                <p:stCondLst>
                                  <p:cond delay="1400"/>
                                </p:stCondLst>
                                <p:childTnLst>
                                  <p:par>
                                    <p:cTn id="32" presetID="31"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 calcmode="lin" valueType="num">
                                          <p:cBhvr>
                                            <p:cTn id="36" dur="500" fill="hold"/>
                                            <p:tgtEl>
                                              <p:spTgt spid="16"/>
                                            </p:tgtEl>
                                            <p:attrNameLst>
                                              <p:attrName>style.rotation</p:attrName>
                                            </p:attrNameLst>
                                          </p:cBhvr>
                                          <p:tavLst>
                                            <p:tav tm="0">
                                              <p:val>
                                                <p:fltVal val="90"/>
                                              </p:val>
                                            </p:tav>
                                            <p:tav tm="100000">
                                              <p:val>
                                                <p:fltVal val="0"/>
                                              </p:val>
                                            </p:tav>
                                          </p:tavLst>
                                        </p:anim>
                                        <p:animEffect transition="in" filter="fade">
                                          <p:cBhvr>
                                            <p:cTn id="37" dur="500"/>
                                            <p:tgtEl>
                                              <p:spTgt spid="16"/>
                                            </p:tgtEl>
                                          </p:cBhvr>
                                        </p:animEffect>
                                      </p:childTnLst>
                                    </p:cTn>
                                  </p:par>
                                  <p:par>
                                    <p:cTn id="38" presetID="8" presetClass="emph" presetSubtype="0" fill="hold" grpId="1" nodeType="withEffect">
                                      <p:stCondLst>
                                        <p:cond delay="0"/>
                                      </p:stCondLst>
                                      <p:childTnLst>
                                        <p:animRot by="21600000">
                                          <p:cBhvr>
                                            <p:cTn id="39" dur="500" fill="hold"/>
                                            <p:tgtEl>
                                              <p:spTgt spid="16"/>
                                            </p:tgtEl>
                                            <p:attrNameLst>
                                              <p:attrName>r</p:attrName>
                                            </p:attrNameLst>
                                          </p:cBhvr>
                                        </p:animRot>
                                      </p:childTnLst>
                                    </p:cTn>
                                  </p:par>
                                </p:childTnLst>
                              </p:cTn>
                            </p:par>
                            <p:par>
                              <p:cTn id="40" fill="hold">
                                <p:stCondLst>
                                  <p:cond delay="1900"/>
                                </p:stCondLst>
                                <p:childTnLst>
                                  <p:par>
                                    <p:cTn id="41" presetID="56" presetClass="entr" presetSubtype="0" fill="hold" grpId="0" nodeType="afterEffect">
                                      <p:stCondLst>
                                        <p:cond delay="0"/>
                                      </p:stCondLst>
                                      <p:iterate type="lt">
                                        <p:tmPct val="10000"/>
                                      </p:iterate>
                                      <p:childTnLst>
                                        <p:set>
                                          <p:cBhvr>
                                            <p:cTn id="42" dur="1" fill="hold">
                                              <p:stCondLst>
                                                <p:cond delay="0"/>
                                              </p:stCondLst>
                                            </p:cTn>
                                            <p:tgtEl>
                                              <p:spTgt spid="12"/>
                                            </p:tgtEl>
                                            <p:attrNameLst>
                                              <p:attrName>style.visibility</p:attrName>
                                            </p:attrNameLst>
                                          </p:cBhvr>
                                          <p:to>
                                            <p:strVal val="visible"/>
                                          </p:to>
                                        </p:set>
                                        <p:anim by="(-#ppt_w*2)" calcmode="lin" valueType="num">
                                          <p:cBhvr rctx="PPT">
                                            <p:cTn id="43" dur="150" autoRev="1" fill="hold">
                                              <p:stCondLst>
                                                <p:cond delay="0"/>
                                              </p:stCondLst>
                                            </p:cTn>
                                            <p:tgtEl>
                                              <p:spTgt spid="12"/>
                                            </p:tgtEl>
                                            <p:attrNameLst>
                                              <p:attrName>ppt_w</p:attrName>
                                            </p:attrNameLst>
                                          </p:cBhvr>
                                        </p:anim>
                                        <p:anim by="(#ppt_w*0.50)" calcmode="lin" valueType="num">
                                          <p:cBhvr>
                                            <p:cTn id="44" dur="150" decel="50000" autoRev="1" fill="hold">
                                              <p:stCondLst>
                                                <p:cond delay="0"/>
                                              </p:stCondLst>
                                            </p:cTn>
                                            <p:tgtEl>
                                              <p:spTgt spid="12"/>
                                            </p:tgtEl>
                                            <p:attrNameLst>
                                              <p:attrName>ppt_x</p:attrName>
                                            </p:attrNameLst>
                                          </p:cBhvr>
                                        </p:anim>
                                        <p:anim from="(-#ppt_h/2)" to="(#ppt_y)" calcmode="lin" valueType="num">
                                          <p:cBhvr>
                                            <p:cTn id="45" dur="300" fill="hold">
                                              <p:stCondLst>
                                                <p:cond delay="0"/>
                                              </p:stCondLst>
                                            </p:cTn>
                                            <p:tgtEl>
                                              <p:spTgt spid="12"/>
                                            </p:tgtEl>
                                            <p:attrNameLst>
                                              <p:attrName>ppt_y</p:attrName>
                                            </p:attrNameLst>
                                          </p:cBhvr>
                                        </p:anim>
                                        <p:animRot by="21600000">
                                          <p:cBhvr>
                                            <p:cTn id="46" dur="300" fill="hold">
                                              <p:stCondLst>
                                                <p:cond delay="0"/>
                                              </p:stCondLst>
                                            </p:cTn>
                                            <p:tgtEl>
                                              <p:spTgt spid="12"/>
                                            </p:tgtEl>
                                            <p:attrNameLst>
                                              <p:attrName>r</p:attrName>
                                            </p:attrNameLst>
                                          </p:cBhvr>
                                        </p:animRot>
                                      </p:childTnLst>
                                    </p:cTn>
                                  </p:par>
                                </p:childTnLst>
                              </p:cTn>
                            </p:par>
                            <p:par>
                              <p:cTn id="47" fill="hold">
                                <p:stCondLst>
                                  <p:cond delay="2289"/>
                                </p:stCondLst>
                                <p:childTnLst>
                                  <p:par>
                                    <p:cTn id="48" presetID="22" presetClass="entr" presetSubtype="2"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right)">
                                          <p:cBhvr>
                                            <p:cTn id="50" dur="500"/>
                                            <p:tgtEl>
                                              <p:spTgt spid="9"/>
                                            </p:tgtEl>
                                          </p:cBhvr>
                                        </p:animEffect>
                                      </p:childTnLst>
                                    </p:cTn>
                                  </p:par>
                                </p:childTnLst>
                              </p:cTn>
                            </p:par>
                            <p:par>
                              <p:cTn id="51" fill="hold">
                                <p:stCondLst>
                                  <p:cond delay="2789"/>
                                </p:stCondLst>
                                <p:childTnLst>
                                  <p:par>
                                    <p:cTn id="52" presetID="31"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400" fill="hold"/>
                                            <p:tgtEl>
                                              <p:spTgt spid="20"/>
                                            </p:tgtEl>
                                            <p:attrNameLst>
                                              <p:attrName>ppt_w</p:attrName>
                                            </p:attrNameLst>
                                          </p:cBhvr>
                                          <p:tavLst>
                                            <p:tav tm="0">
                                              <p:val>
                                                <p:fltVal val="0"/>
                                              </p:val>
                                            </p:tav>
                                            <p:tav tm="100000">
                                              <p:val>
                                                <p:strVal val="#ppt_w"/>
                                              </p:val>
                                            </p:tav>
                                          </p:tavLst>
                                        </p:anim>
                                        <p:anim calcmode="lin" valueType="num">
                                          <p:cBhvr>
                                            <p:cTn id="55" dur="400" fill="hold"/>
                                            <p:tgtEl>
                                              <p:spTgt spid="20"/>
                                            </p:tgtEl>
                                            <p:attrNameLst>
                                              <p:attrName>ppt_h</p:attrName>
                                            </p:attrNameLst>
                                          </p:cBhvr>
                                          <p:tavLst>
                                            <p:tav tm="0">
                                              <p:val>
                                                <p:fltVal val="0"/>
                                              </p:val>
                                            </p:tav>
                                            <p:tav tm="100000">
                                              <p:val>
                                                <p:strVal val="#ppt_h"/>
                                              </p:val>
                                            </p:tav>
                                          </p:tavLst>
                                        </p:anim>
                                        <p:anim calcmode="lin" valueType="num">
                                          <p:cBhvr>
                                            <p:cTn id="56" dur="400" fill="hold"/>
                                            <p:tgtEl>
                                              <p:spTgt spid="20"/>
                                            </p:tgtEl>
                                            <p:attrNameLst>
                                              <p:attrName>style.rotation</p:attrName>
                                            </p:attrNameLst>
                                          </p:cBhvr>
                                          <p:tavLst>
                                            <p:tav tm="0">
                                              <p:val>
                                                <p:fltVal val="90"/>
                                              </p:val>
                                            </p:tav>
                                            <p:tav tm="100000">
                                              <p:val>
                                                <p:fltVal val="0"/>
                                              </p:val>
                                            </p:tav>
                                          </p:tavLst>
                                        </p:anim>
                                        <p:animEffect transition="in" filter="fade">
                                          <p:cBhvr>
                                            <p:cTn id="57" dur="400"/>
                                            <p:tgtEl>
                                              <p:spTgt spid="20"/>
                                            </p:tgtEl>
                                          </p:cBhvr>
                                        </p:animEffect>
                                      </p:childTnLst>
                                    </p:cTn>
                                  </p:par>
                                </p:childTnLst>
                              </p:cTn>
                            </p:par>
                            <p:par>
                              <p:cTn id="58" fill="hold">
                                <p:stCondLst>
                                  <p:cond delay="3289"/>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3789"/>
                                </p:stCondLst>
                                <p:childTnLst>
                                  <p:par>
                                    <p:cTn id="63" presetID="22" presetClass="entr" presetSubtype="1"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500"/>
                                            <p:tgtEl>
                                              <p:spTgt spid="8"/>
                                            </p:tgtEl>
                                          </p:cBhvr>
                                        </p:animEffect>
                                      </p:childTnLst>
                                    </p:cTn>
                                  </p:par>
                                </p:childTnLst>
                              </p:cTn>
                            </p:par>
                            <p:par>
                              <p:cTn id="66" fill="hold">
                                <p:stCondLst>
                                  <p:cond delay="4289"/>
                                </p:stCondLst>
                                <p:childTnLst>
                                  <p:par>
                                    <p:cTn id="67" presetID="31" presetClass="entr" presetSubtype="0"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400" fill="hold"/>
                                            <p:tgtEl>
                                              <p:spTgt spid="24"/>
                                            </p:tgtEl>
                                            <p:attrNameLst>
                                              <p:attrName>ppt_w</p:attrName>
                                            </p:attrNameLst>
                                          </p:cBhvr>
                                          <p:tavLst>
                                            <p:tav tm="0">
                                              <p:val>
                                                <p:fltVal val="0"/>
                                              </p:val>
                                            </p:tav>
                                            <p:tav tm="100000">
                                              <p:val>
                                                <p:strVal val="#ppt_w"/>
                                              </p:val>
                                            </p:tav>
                                          </p:tavLst>
                                        </p:anim>
                                        <p:anim calcmode="lin" valueType="num">
                                          <p:cBhvr>
                                            <p:cTn id="70" dur="400" fill="hold"/>
                                            <p:tgtEl>
                                              <p:spTgt spid="24"/>
                                            </p:tgtEl>
                                            <p:attrNameLst>
                                              <p:attrName>ppt_h</p:attrName>
                                            </p:attrNameLst>
                                          </p:cBhvr>
                                          <p:tavLst>
                                            <p:tav tm="0">
                                              <p:val>
                                                <p:fltVal val="0"/>
                                              </p:val>
                                            </p:tav>
                                            <p:tav tm="100000">
                                              <p:val>
                                                <p:strVal val="#ppt_h"/>
                                              </p:val>
                                            </p:tav>
                                          </p:tavLst>
                                        </p:anim>
                                        <p:anim calcmode="lin" valueType="num">
                                          <p:cBhvr>
                                            <p:cTn id="71" dur="400" fill="hold"/>
                                            <p:tgtEl>
                                              <p:spTgt spid="24"/>
                                            </p:tgtEl>
                                            <p:attrNameLst>
                                              <p:attrName>style.rotation</p:attrName>
                                            </p:attrNameLst>
                                          </p:cBhvr>
                                          <p:tavLst>
                                            <p:tav tm="0">
                                              <p:val>
                                                <p:fltVal val="90"/>
                                              </p:val>
                                            </p:tav>
                                            <p:tav tm="100000">
                                              <p:val>
                                                <p:fltVal val="0"/>
                                              </p:val>
                                            </p:tav>
                                          </p:tavLst>
                                        </p:anim>
                                        <p:animEffect transition="in" filter="fade">
                                          <p:cBhvr>
                                            <p:cTn id="72" dur="400"/>
                                            <p:tgtEl>
                                              <p:spTgt spid="24"/>
                                            </p:tgtEl>
                                          </p:cBhvr>
                                        </p:animEffect>
                                      </p:childTnLst>
                                    </p:cTn>
                                  </p:par>
                                </p:childTnLst>
                              </p:cTn>
                            </p:par>
                            <p:par>
                              <p:cTn id="73" fill="hold">
                                <p:stCondLst>
                                  <p:cond delay="4789"/>
                                </p:stCondLst>
                                <p:childTnLst>
                                  <p:par>
                                    <p:cTn id="74" presetID="22" presetClass="entr" presetSubtype="1"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up)">
                                          <p:cBhvr>
                                            <p:cTn id="76" dur="500"/>
                                            <p:tgtEl>
                                              <p:spTgt spid="23"/>
                                            </p:tgtEl>
                                          </p:cBhvr>
                                        </p:animEffect>
                                      </p:childTnLst>
                                    </p:cTn>
                                  </p:par>
                                </p:childTnLst>
                              </p:cTn>
                            </p:par>
                            <p:par>
                              <p:cTn id="77" fill="hold">
                                <p:stCondLst>
                                  <p:cond delay="5289"/>
                                </p:stCondLst>
                                <p:childTnLst>
                                  <p:par>
                                    <p:cTn id="78" presetID="22" presetClass="entr" presetSubtype="8"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wipe(left)">
                                          <p:cBhvr>
                                            <p:cTn id="80" dur="500"/>
                                            <p:tgtEl>
                                              <p:spTgt spid="10"/>
                                            </p:tgtEl>
                                          </p:cBhvr>
                                        </p:animEffect>
                                      </p:childTnLst>
                                    </p:cTn>
                                  </p:par>
                                </p:childTnLst>
                              </p:cTn>
                            </p:par>
                            <p:par>
                              <p:cTn id="81" fill="hold">
                                <p:stCondLst>
                                  <p:cond delay="5789"/>
                                </p:stCondLst>
                                <p:childTnLst>
                                  <p:par>
                                    <p:cTn id="82" presetID="31" presetClass="entr" presetSubtype="0"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400" fill="hold"/>
                                            <p:tgtEl>
                                              <p:spTgt spid="22"/>
                                            </p:tgtEl>
                                            <p:attrNameLst>
                                              <p:attrName>ppt_w</p:attrName>
                                            </p:attrNameLst>
                                          </p:cBhvr>
                                          <p:tavLst>
                                            <p:tav tm="0">
                                              <p:val>
                                                <p:fltVal val="0"/>
                                              </p:val>
                                            </p:tav>
                                            <p:tav tm="100000">
                                              <p:val>
                                                <p:strVal val="#ppt_w"/>
                                              </p:val>
                                            </p:tav>
                                          </p:tavLst>
                                        </p:anim>
                                        <p:anim calcmode="lin" valueType="num">
                                          <p:cBhvr>
                                            <p:cTn id="85" dur="400" fill="hold"/>
                                            <p:tgtEl>
                                              <p:spTgt spid="22"/>
                                            </p:tgtEl>
                                            <p:attrNameLst>
                                              <p:attrName>ppt_h</p:attrName>
                                            </p:attrNameLst>
                                          </p:cBhvr>
                                          <p:tavLst>
                                            <p:tav tm="0">
                                              <p:val>
                                                <p:fltVal val="0"/>
                                              </p:val>
                                            </p:tav>
                                            <p:tav tm="100000">
                                              <p:val>
                                                <p:strVal val="#ppt_h"/>
                                              </p:val>
                                            </p:tav>
                                          </p:tavLst>
                                        </p:anim>
                                        <p:anim calcmode="lin" valueType="num">
                                          <p:cBhvr>
                                            <p:cTn id="86" dur="400" fill="hold"/>
                                            <p:tgtEl>
                                              <p:spTgt spid="22"/>
                                            </p:tgtEl>
                                            <p:attrNameLst>
                                              <p:attrName>style.rotation</p:attrName>
                                            </p:attrNameLst>
                                          </p:cBhvr>
                                          <p:tavLst>
                                            <p:tav tm="0">
                                              <p:val>
                                                <p:fltVal val="90"/>
                                              </p:val>
                                            </p:tav>
                                            <p:tav tm="100000">
                                              <p:val>
                                                <p:fltVal val="0"/>
                                              </p:val>
                                            </p:tav>
                                          </p:tavLst>
                                        </p:anim>
                                        <p:animEffect transition="in" filter="fade">
                                          <p:cBhvr>
                                            <p:cTn id="87" dur="400"/>
                                            <p:tgtEl>
                                              <p:spTgt spid="22"/>
                                            </p:tgtEl>
                                          </p:cBhvr>
                                        </p:animEffect>
                                      </p:childTnLst>
                                    </p:cTn>
                                  </p:par>
                                </p:childTnLst>
                              </p:cTn>
                            </p:par>
                            <p:par>
                              <p:cTn id="88" fill="hold">
                                <p:stCondLst>
                                  <p:cond delay="6289"/>
                                </p:stCondLst>
                                <p:childTnLst>
                                  <p:par>
                                    <p:cTn id="89" presetID="22" presetClass="entr" presetSubtype="1" fill="hold" grpId="0" nodeType="after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up)">
                                          <p:cBhvr>
                                            <p:cTn id="9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8" grpId="0" animBg="1"/>
          <p:bldP spid="5" grpId="0" animBg="1"/>
          <p:bldP spid="6" grpId="0" animBg="1"/>
          <p:bldP spid="7" grpId="0" animBg="1"/>
          <p:bldP spid="8" grpId="0" animBg="1"/>
          <p:bldP spid="9" grpId="0" animBg="1"/>
          <p:bldP spid="10" grpId="0" animBg="1"/>
          <p:bldP spid="12" grpId="0"/>
          <p:bldP spid="16" grpId="0" animBg="1"/>
          <p:bldP spid="16" grpId="1" animBg="1"/>
          <p:bldP spid="19" grpId="0"/>
          <p:bldP spid="20" grpId="0"/>
          <p:bldP spid="21" grpId="0"/>
          <p:bldP spid="22" grpId="0"/>
          <p:bldP spid="23" grpId="0"/>
          <p:bldP spid="24"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776178" y="127505"/>
            <a:ext cx="3305979" cy="584775"/>
          </a:xfrm>
          <a:prstGeom prst="rect">
            <a:avLst/>
          </a:prstGeom>
          <a:noFill/>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r>
              <a:rPr lang="zh-CN" altLang="en-US" dirty="0">
                <a:sym typeface="Arial" panose="020B0604020202020204" pitchFamily="34" charset="0"/>
              </a:rPr>
              <a:t>业绩优秀稳定</a:t>
            </a:r>
          </a:p>
        </p:txBody>
      </p:sp>
      <p:sp>
        <p:nvSpPr>
          <p:cNvPr id="28" name="Freeform 5"/>
          <p:cNvSpPr>
            <a:spLocks noEditPoints="1"/>
          </p:cNvSpPr>
          <p:nvPr/>
        </p:nvSpPr>
        <p:spPr bwMode="auto">
          <a:xfrm>
            <a:off x="283122" y="173366"/>
            <a:ext cx="493056" cy="493054"/>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4" name="椭圆 3"/>
          <p:cNvSpPr>
            <a:spLocks noChangeAspect="1"/>
          </p:cNvSpPr>
          <p:nvPr/>
        </p:nvSpPr>
        <p:spPr bwMode="auto">
          <a:xfrm>
            <a:off x="3418200" y="1863215"/>
            <a:ext cx="417600" cy="41760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600" b="1" i="0" u="none" strike="noStrike" cap="none" normalizeH="0" baseline="0" dirty="0">
                <a:ln>
                  <a:noFill/>
                </a:ln>
                <a:solidFill>
                  <a:schemeClr val="accent2"/>
                </a:solidFill>
                <a:effectLst/>
                <a:latin typeface="+mn-ea"/>
                <a:ea typeface="+mn-ea"/>
              </a:rPr>
              <a:t>1</a:t>
            </a:r>
            <a:endParaRPr kumimoji="0" lang="zh-CN" altLang="en-US" sz="1600" b="1" i="0" u="none" strike="noStrike" cap="none" normalizeH="0" baseline="0" dirty="0">
              <a:ln>
                <a:noFill/>
              </a:ln>
              <a:solidFill>
                <a:schemeClr val="accent2"/>
              </a:solidFill>
              <a:effectLst/>
              <a:latin typeface="+mn-ea"/>
              <a:ea typeface="+mn-ea"/>
            </a:endParaRPr>
          </a:p>
        </p:txBody>
      </p:sp>
      <p:sp>
        <p:nvSpPr>
          <p:cNvPr id="5" name="TextBox 4"/>
          <p:cNvSpPr txBox="1"/>
          <p:nvPr/>
        </p:nvSpPr>
        <p:spPr>
          <a:xfrm>
            <a:off x="3800612" y="1713288"/>
            <a:ext cx="7295142" cy="830997"/>
          </a:xfrm>
          <a:prstGeom prst="rect">
            <a:avLst/>
          </a:prstGeom>
          <a:noFill/>
        </p:spPr>
        <p:txBody>
          <a:bodyPr wrap="square" rtlCol="0">
            <a:spAutoFit/>
          </a:bodyPr>
          <a:lstStyle/>
          <a:p>
            <a:r>
              <a:rPr lang="en-US" altLang="zh-CN" sz="2400" dirty="0">
                <a:solidFill>
                  <a:schemeClr val="accent1"/>
                </a:solidFill>
                <a:latin typeface="微软雅黑" panose="020B0503020204020204" pitchFamily="34" charset="-122"/>
                <a:ea typeface="微软雅黑" panose="020B0503020204020204" pitchFamily="34" charset="-122"/>
              </a:rPr>
              <a:t>2013</a:t>
            </a:r>
            <a:r>
              <a:rPr lang="zh-CN" altLang="en-US" sz="2400" dirty="0">
                <a:solidFill>
                  <a:schemeClr val="accent1"/>
                </a:solidFill>
                <a:latin typeface="微软雅黑" panose="020B0503020204020204" pitchFamily="34" charset="-122"/>
                <a:ea typeface="微软雅黑" panose="020B0503020204020204" pitchFamily="34" charset="-122"/>
              </a:rPr>
              <a:t>年开始，营销业绩突破</a:t>
            </a:r>
            <a:r>
              <a:rPr lang="en-US" altLang="zh-CN" sz="2400" dirty="0">
                <a:solidFill>
                  <a:schemeClr val="accent1"/>
                </a:solidFill>
                <a:latin typeface="微软雅黑" panose="020B0503020204020204" pitchFamily="34" charset="-122"/>
                <a:ea typeface="微软雅黑" panose="020B0503020204020204" pitchFamily="34" charset="-122"/>
              </a:rPr>
              <a:t>1000</a:t>
            </a:r>
            <a:r>
              <a:rPr lang="zh-CN" altLang="en-US" sz="2400" dirty="0">
                <a:solidFill>
                  <a:schemeClr val="accent1"/>
                </a:solidFill>
                <a:latin typeface="微软雅黑" panose="020B0503020204020204" pitchFamily="34" charset="-122"/>
                <a:ea typeface="微软雅黑" panose="020B0503020204020204" pitchFamily="34" charset="-122"/>
              </a:rPr>
              <a:t>万，实现纯利润</a:t>
            </a:r>
            <a:r>
              <a:rPr lang="en-US" altLang="zh-CN" sz="2400" dirty="0">
                <a:solidFill>
                  <a:schemeClr val="accent1"/>
                </a:solidFill>
                <a:latin typeface="微软雅黑" panose="020B0503020204020204" pitchFamily="34" charset="-122"/>
                <a:ea typeface="微软雅黑" panose="020B0503020204020204" pitchFamily="34" charset="-122"/>
              </a:rPr>
              <a:t>300</a:t>
            </a:r>
            <a:r>
              <a:rPr lang="zh-CN" altLang="en-US" sz="2400" dirty="0">
                <a:solidFill>
                  <a:schemeClr val="accent1"/>
                </a:solidFill>
                <a:latin typeface="微软雅黑" panose="020B0503020204020204" pitchFamily="34" charset="-122"/>
                <a:ea typeface="微软雅黑" panose="020B0503020204020204" pitchFamily="34" charset="-122"/>
              </a:rPr>
              <a:t>万，业绩排名在前三。</a:t>
            </a:r>
          </a:p>
        </p:txBody>
      </p:sp>
      <p:cxnSp>
        <p:nvCxnSpPr>
          <p:cNvPr id="6" name="直接连接符 5"/>
          <p:cNvCxnSpPr/>
          <p:nvPr/>
        </p:nvCxnSpPr>
        <p:spPr bwMode="auto">
          <a:xfrm>
            <a:off x="2930029" y="1556792"/>
            <a:ext cx="0" cy="3744416"/>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1057821" y="4263991"/>
            <a:ext cx="1512168" cy="461665"/>
          </a:xfrm>
          <a:prstGeom prst="rect">
            <a:avLst/>
          </a:prstGeom>
          <a:solidFill>
            <a:schemeClr val="accent1"/>
          </a:solidFill>
        </p:spPr>
        <p:txBody>
          <a:bodyPr wrap="square" rtlCol="0">
            <a:spAutoFit/>
          </a:bodyPr>
          <a:lstStyle/>
          <a:p>
            <a:pPr algn="ctr"/>
            <a:r>
              <a:rPr lang="zh-CN" altLang="en-US" sz="2400" b="1" dirty="0">
                <a:solidFill>
                  <a:schemeClr val="accent2"/>
                </a:solidFill>
                <a:latin typeface="+mj-ea"/>
                <a:ea typeface="+mj-ea"/>
              </a:rPr>
              <a:t>业绩稳定</a:t>
            </a:r>
          </a:p>
        </p:txBody>
      </p:sp>
      <p:sp>
        <p:nvSpPr>
          <p:cNvPr id="8" name="椭圆 7"/>
          <p:cNvSpPr>
            <a:spLocks noChangeAspect="1"/>
          </p:cNvSpPr>
          <p:nvPr/>
        </p:nvSpPr>
        <p:spPr bwMode="auto">
          <a:xfrm>
            <a:off x="3418200" y="3126650"/>
            <a:ext cx="417600" cy="41760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600" b="1" i="0" u="none" strike="noStrike" cap="none" normalizeH="0" baseline="0" dirty="0">
                <a:ln>
                  <a:noFill/>
                </a:ln>
                <a:solidFill>
                  <a:schemeClr val="accent2"/>
                </a:solidFill>
                <a:effectLst/>
                <a:latin typeface="+mn-ea"/>
                <a:ea typeface="+mn-ea"/>
              </a:rPr>
              <a:t>2</a:t>
            </a:r>
            <a:endParaRPr kumimoji="0" lang="zh-CN" altLang="en-US" sz="1600" b="1" i="0" u="none" strike="noStrike" cap="none" normalizeH="0" baseline="0" dirty="0">
              <a:ln>
                <a:noFill/>
              </a:ln>
              <a:solidFill>
                <a:schemeClr val="accent2"/>
              </a:solidFill>
              <a:effectLst/>
              <a:latin typeface="+mn-ea"/>
              <a:ea typeface="+mn-ea"/>
            </a:endParaRPr>
          </a:p>
        </p:txBody>
      </p:sp>
      <p:sp>
        <p:nvSpPr>
          <p:cNvPr id="9" name="TextBox 8"/>
          <p:cNvSpPr txBox="1"/>
          <p:nvPr/>
        </p:nvSpPr>
        <p:spPr>
          <a:xfrm>
            <a:off x="3800612" y="2934265"/>
            <a:ext cx="7295142" cy="830997"/>
          </a:xfrm>
          <a:prstGeom prst="rect">
            <a:avLst/>
          </a:prstGeom>
          <a:noFill/>
        </p:spPr>
        <p:txBody>
          <a:bodyPr wrap="square" rtlCol="0">
            <a:spAutoFit/>
          </a:bodyPr>
          <a:lstStyle/>
          <a:p>
            <a:r>
              <a:rPr lang="zh-CN" altLang="en-US" sz="2400" dirty="0">
                <a:solidFill>
                  <a:schemeClr val="accent1"/>
                </a:solidFill>
                <a:latin typeface="微软雅黑" panose="020B0503020204020204" pitchFamily="34" charset="-122"/>
                <a:ea typeface="微软雅黑" panose="020B0503020204020204" pitchFamily="34" charset="-122"/>
              </a:rPr>
              <a:t>六年的从业经验，逐渐总结出一套行之有效的营销方法，并经历了实践的检验。</a:t>
            </a:r>
          </a:p>
        </p:txBody>
      </p:sp>
      <p:sp>
        <p:nvSpPr>
          <p:cNvPr id="10" name="椭圆 9"/>
          <p:cNvSpPr>
            <a:spLocks noChangeAspect="1"/>
          </p:cNvSpPr>
          <p:nvPr/>
        </p:nvSpPr>
        <p:spPr bwMode="auto">
          <a:xfrm>
            <a:off x="3418200" y="4442303"/>
            <a:ext cx="417600" cy="41760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600" b="1" i="0" u="none" strike="noStrike" cap="none" normalizeH="0" baseline="0" dirty="0">
                <a:ln>
                  <a:noFill/>
                </a:ln>
                <a:solidFill>
                  <a:schemeClr val="accent2"/>
                </a:solidFill>
                <a:effectLst/>
                <a:latin typeface="+mn-ea"/>
                <a:ea typeface="+mn-ea"/>
              </a:rPr>
              <a:t>3</a:t>
            </a:r>
            <a:endParaRPr kumimoji="0" lang="zh-CN" altLang="en-US" sz="1600" b="1" i="0" u="none" strike="noStrike" cap="none" normalizeH="0" baseline="0" dirty="0">
              <a:ln>
                <a:noFill/>
              </a:ln>
              <a:solidFill>
                <a:schemeClr val="accent2"/>
              </a:solidFill>
              <a:effectLst/>
              <a:latin typeface="+mn-ea"/>
              <a:ea typeface="+mn-ea"/>
            </a:endParaRPr>
          </a:p>
        </p:txBody>
      </p:sp>
      <p:sp>
        <p:nvSpPr>
          <p:cNvPr id="11" name="TextBox 10"/>
          <p:cNvSpPr txBox="1"/>
          <p:nvPr/>
        </p:nvSpPr>
        <p:spPr>
          <a:xfrm>
            <a:off x="3800612" y="4266321"/>
            <a:ext cx="7295142" cy="830997"/>
          </a:xfrm>
          <a:prstGeom prst="rect">
            <a:avLst/>
          </a:prstGeom>
          <a:noFill/>
        </p:spPr>
        <p:txBody>
          <a:bodyPr wrap="square" rtlCol="0">
            <a:spAutoFit/>
          </a:bodyPr>
          <a:lstStyle/>
          <a:p>
            <a:r>
              <a:rPr lang="zh-CN" altLang="en-US" sz="2400" dirty="0">
                <a:solidFill>
                  <a:schemeClr val="accent1"/>
                </a:solidFill>
                <a:latin typeface="微软雅黑" panose="020B0503020204020204" pitchFamily="34" charset="-122"/>
                <a:ea typeface="微软雅黑" panose="020B0503020204020204" pitchFamily="34" charset="-122"/>
              </a:rPr>
              <a:t>坚持开拓新客户与维系老客户两手抓，尽一切努力促进业绩增长。</a:t>
            </a:r>
          </a:p>
        </p:txBody>
      </p:sp>
      <p:sp>
        <p:nvSpPr>
          <p:cNvPr id="12" name="Freeform 5"/>
          <p:cNvSpPr>
            <a:spLocks noEditPoints="1"/>
          </p:cNvSpPr>
          <p:nvPr/>
        </p:nvSpPr>
        <p:spPr bwMode="auto">
          <a:xfrm>
            <a:off x="1224942" y="2263050"/>
            <a:ext cx="1177925" cy="1727200"/>
          </a:xfrm>
          <a:custGeom>
            <a:avLst/>
            <a:gdLst>
              <a:gd name="T0" fmla="*/ 1018 w 2143"/>
              <a:gd name="T1" fmla="*/ 2013 h 3130"/>
              <a:gd name="T2" fmla="*/ 1369 w 2143"/>
              <a:gd name="T3" fmla="*/ 1814 h 3130"/>
              <a:gd name="T4" fmla="*/ 1589 w 2143"/>
              <a:gd name="T5" fmla="*/ 1875 h 3130"/>
              <a:gd name="T6" fmla="*/ 1795 w 2143"/>
              <a:gd name="T7" fmla="*/ 1471 h 3130"/>
              <a:gd name="T8" fmla="*/ 1948 w 2143"/>
              <a:gd name="T9" fmla="*/ 1357 h 3130"/>
              <a:gd name="T10" fmla="*/ 1955 w 2143"/>
              <a:gd name="T11" fmla="*/ 870 h 3130"/>
              <a:gd name="T12" fmla="*/ 1806 w 2143"/>
              <a:gd name="T13" fmla="*/ 752 h 3130"/>
              <a:gd name="T14" fmla="*/ 1638 w 2143"/>
              <a:gd name="T15" fmla="*/ 353 h 3130"/>
              <a:gd name="T16" fmla="*/ 1460 w 2143"/>
              <a:gd name="T17" fmla="*/ 387 h 3130"/>
              <a:gd name="T18" fmla="*/ 1125 w 2143"/>
              <a:gd name="T19" fmla="*/ 190 h 3130"/>
              <a:gd name="T20" fmla="*/ 1044 w 2143"/>
              <a:gd name="T21" fmla="*/ 189 h 3130"/>
              <a:gd name="T22" fmla="*/ 795 w 2143"/>
              <a:gd name="T23" fmla="*/ 385 h 3130"/>
              <a:gd name="T24" fmla="*/ 715 w 2143"/>
              <a:gd name="T25" fmla="*/ 362 h 3130"/>
              <a:gd name="T26" fmla="*/ 513 w 2143"/>
              <a:gd name="T27" fmla="*/ 379 h 3130"/>
              <a:gd name="T28" fmla="*/ 221 w 2143"/>
              <a:gd name="T29" fmla="*/ 769 h 3130"/>
              <a:gd name="T30" fmla="*/ 272 w 2143"/>
              <a:gd name="T31" fmla="*/ 952 h 3130"/>
              <a:gd name="T32" fmla="*/ 175 w 2143"/>
              <a:gd name="T33" fmla="*/ 1378 h 3130"/>
              <a:gd name="T34" fmla="*/ 496 w 2143"/>
              <a:gd name="T35" fmla="*/ 1675 h 3130"/>
              <a:gd name="T36" fmla="*/ 534 w 2143"/>
              <a:gd name="T37" fmla="*/ 1860 h 3130"/>
              <a:gd name="T38" fmla="*/ 747 w 2143"/>
              <a:gd name="T39" fmla="*/ 1805 h 3130"/>
              <a:gd name="T40" fmla="*/ 810 w 2143"/>
              <a:gd name="T41" fmla="*/ 1995 h 3130"/>
              <a:gd name="T42" fmla="*/ 607 w 2143"/>
              <a:gd name="T43" fmla="*/ 2010 h 3130"/>
              <a:gd name="T44" fmla="*/ 334 w 2143"/>
              <a:gd name="T45" fmla="*/ 1671 h 3130"/>
              <a:gd name="T46" fmla="*/ 20 w 2143"/>
              <a:gd name="T47" fmla="*/ 1426 h 3130"/>
              <a:gd name="T48" fmla="*/ 141 w 2143"/>
              <a:gd name="T49" fmla="*/ 1047 h 3130"/>
              <a:gd name="T50" fmla="*/ 176 w 2143"/>
              <a:gd name="T51" fmla="*/ 613 h 3130"/>
              <a:gd name="T52" fmla="*/ 350 w 2143"/>
              <a:gd name="T53" fmla="*/ 379 h 3130"/>
              <a:gd name="T54" fmla="*/ 760 w 2143"/>
              <a:gd name="T55" fmla="*/ 207 h 3130"/>
              <a:gd name="T56" fmla="*/ 820 w 2143"/>
              <a:gd name="T57" fmla="*/ 222 h 3130"/>
              <a:gd name="T58" fmla="*/ 1084 w 2143"/>
              <a:gd name="T59" fmla="*/ 0 h 3130"/>
              <a:gd name="T60" fmla="*/ 1396 w 2143"/>
              <a:gd name="T61" fmla="*/ 235 h 3130"/>
              <a:gd name="T62" fmla="*/ 1754 w 2143"/>
              <a:gd name="T63" fmla="*/ 240 h 3130"/>
              <a:gd name="T64" fmla="*/ 1856 w 2143"/>
              <a:gd name="T65" fmla="*/ 598 h 3130"/>
              <a:gd name="T66" fmla="*/ 2083 w 2143"/>
              <a:gd name="T67" fmla="*/ 969 h 3130"/>
              <a:gd name="T68" fmla="*/ 2079 w 2143"/>
              <a:gd name="T69" fmla="*/ 1262 h 3130"/>
              <a:gd name="T70" fmla="*/ 1841 w 2143"/>
              <a:gd name="T71" fmla="*/ 1627 h 3130"/>
              <a:gd name="T72" fmla="*/ 1589 w 2143"/>
              <a:gd name="T73" fmla="*/ 2037 h 3130"/>
              <a:gd name="T74" fmla="*/ 1369 w 2143"/>
              <a:gd name="T75" fmla="*/ 1976 h 3130"/>
              <a:gd name="T76" fmla="*/ 1059 w 2143"/>
              <a:gd name="T77" fmla="*/ 2202 h 3130"/>
              <a:gd name="T78" fmla="*/ 1067 w 2143"/>
              <a:gd name="T79" fmla="*/ 1691 h 3130"/>
              <a:gd name="T80" fmla="*/ 1067 w 2143"/>
              <a:gd name="T81" fmla="*/ 1788 h 3130"/>
              <a:gd name="T82" fmla="*/ 1721 w 2143"/>
              <a:gd name="T83" fmla="*/ 1134 h 3130"/>
              <a:gd name="T84" fmla="*/ 1067 w 2143"/>
              <a:gd name="T85" fmla="*/ 1603 h 3130"/>
              <a:gd name="T86" fmla="*/ 1535 w 2143"/>
              <a:gd name="T87" fmla="*/ 1135 h 3130"/>
              <a:gd name="T88" fmla="*/ 1465 w 2143"/>
              <a:gd name="T89" fmla="*/ 2145 h 3130"/>
              <a:gd name="T90" fmla="*/ 1189 w 2143"/>
              <a:gd name="T91" fmla="*/ 2304 h 3130"/>
              <a:gd name="T92" fmla="*/ 1414 w 2143"/>
              <a:gd name="T93" fmla="*/ 2757 h 3130"/>
              <a:gd name="T94" fmla="*/ 1840 w 2143"/>
              <a:gd name="T95" fmla="*/ 2998 h 3130"/>
              <a:gd name="T96" fmla="*/ 777 w 2143"/>
              <a:gd name="T97" fmla="*/ 2178 h 3130"/>
              <a:gd name="T98" fmla="*/ 535 w 2143"/>
              <a:gd name="T99" fmla="*/ 2151 h 3130"/>
              <a:gd name="T100" fmla="*/ 374 w 2143"/>
              <a:gd name="T101" fmla="*/ 3073 h 3130"/>
              <a:gd name="T102" fmla="*/ 992 w 2143"/>
              <a:gd name="T103" fmla="*/ 3032 h 3130"/>
              <a:gd name="T104" fmla="*/ 1059 w 2143"/>
              <a:gd name="T105" fmla="*/ 2332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43" h="3130">
                <a:moveTo>
                  <a:pt x="747" y="1805"/>
                </a:moveTo>
                <a:cubicBezTo>
                  <a:pt x="826" y="1805"/>
                  <a:pt x="903" y="1844"/>
                  <a:pt x="944" y="1904"/>
                </a:cubicBezTo>
                <a:lnTo>
                  <a:pt x="1018" y="2013"/>
                </a:lnTo>
                <a:cubicBezTo>
                  <a:pt x="1041" y="2047"/>
                  <a:pt x="1075" y="2047"/>
                  <a:pt x="1099" y="2014"/>
                </a:cubicBezTo>
                <a:lnTo>
                  <a:pt x="1177" y="1907"/>
                </a:lnTo>
                <a:cubicBezTo>
                  <a:pt x="1218" y="1850"/>
                  <a:pt x="1293" y="1814"/>
                  <a:pt x="1369" y="1814"/>
                </a:cubicBezTo>
                <a:cubicBezTo>
                  <a:pt x="1393" y="1814"/>
                  <a:pt x="1417" y="1818"/>
                  <a:pt x="1439" y="1825"/>
                </a:cubicBezTo>
                <a:lnTo>
                  <a:pt x="1564" y="1870"/>
                </a:lnTo>
                <a:cubicBezTo>
                  <a:pt x="1573" y="1873"/>
                  <a:pt x="1581" y="1875"/>
                  <a:pt x="1589" y="1875"/>
                </a:cubicBezTo>
                <a:cubicBezTo>
                  <a:pt x="1625" y="1875"/>
                  <a:pt x="1630" y="1843"/>
                  <a:pt x="1630" y="1824"/>
                </a:cubicBezTo>
                <a:lnTo>
                  <a:pt x="1630" y="1692"/>
                </a:lnTo>
                <a:cubicBezTo>
                  <a:pt x="1630" y="1595"/>
                  <a:pt x="1703" y="1498"/>
                  <a:pt x="1795" y="1471"/>
                </a:cubicBezTo>
                <a:lnTo>
                  <a:pt x="1922" y="1434"/>
                </a:lnTo>
                <a:cubicBezTo>
                  <a:pt x="1941" y="1428"/>
                  <a:pt x="1955" y="1417"/>
                  <a:pt x="1960" y="1404"/>
                </a:cubicBezTo>
                <a:cubicBezTo>
                  <a:pt x="1964" y="1391"/>
                  <a:pt x="1960" y="1373"/>
                  <a:pt x="1948" y="1357"/>
                </a:cubicBezTo>
                <a:lnTo>
                  <a:pt x="1870" y="1250"/>
                </a:lnTo>
                <a:cubicBezTo>
                  <a:pt x="1814" y="1173"/>
                  <a:pt x="1816" y="1052"/>
                  <a:pt x="1874" y="975"/>
                </a:cubicBezTo>
                <a:lnTo>
                  <a:pt x="1955" y="870"/>
                </a:lnTo>
                <a:cubicBezTo>
                  <a:pt x="1967" y="854"/>
                  <a:pt x="1972" y="837"/>
                  <a:pt x="1968" y="824"/>
                </a:cubicBezTo>
                <a:cubicBezTo>
                  <a:pt x="1964" y="811"/>
                  <a:pt x="1951" y="799"/>
                  <a:pt x="1931" y="793"/>
                </a:cubicBezTo>
                <a:lnTo>
                  <a:pt x="1806" y="752"/>
                </a:lnTo>
                <a:cubicBezTo>
                  <a:pt x="1714" y="722"/>
                  <a:pt x="1644" y="624"/>
                  <a:pt x="1647" y="527"/>
                </a:cubicBezTo>
                <a:lnTo>
                  <a:pt x="1651" y="395"/>
                </a:lnTo>
                <a:cubicBezTo>
                  <a:pt x="1651" y="377"/>
                  <a:pt x="1646" y="362"/>
                  <a:pt x="1638" y="353"/>
                </a:cubicBezTo>
                <a:cubicBezTo>
                  <a:pt x="1629" y="344"/>
                  <a:pt x="1617" y="343"/>
                  <a:pt x="1609" y="343"/>
                </a:cubicBezTo>
                <a:cubicBezTo>
                  <a:pt x="1601" y="343"/>
                  <a:pt x="1594" y="344"/>
                  <a:pt x="1586" y="347"/>
                </a:cubicBezTo>
                <a:lnTo>
                  <a:pt x="1460" y="387"/>
                </a:lnTo>
                <a:cubicBezTo>
                  <a:pt x="1440" y="394"/>
                  <a:pt x="1418" y="397"/>
                  <a:pt x="1396" y="397"/>
                </a:cubicBezTo>
                <a:cubicBezTo>
                  <a:pt x="1317" y="397"/>
                  <a:pt x="1241" y="358"/>
                  <a:pt x="1200" y="298"/>
                </a:cubicBezTo>
                <a:lnTo>
                  <a:pt x="1125" y="190"/>
                </a:lnTo>
                <a:cubicBezTo>
                  <a:pt x="1113" y="172"/>
                  <a:pt x="1099" y="163"/>
                  <a:pt x="1084" y="163"/>
                </a:cubicBezTo>
                <a:cubicBezTo>
                  <a:pt x="1067" y="163"/>
                  <a:pt x="1061" y="163"/>
                  <a:pt x="1047" y="184"/>
                </a:cubicBezTo>
                <a:lnTo>
                  <a:pt x="1044" y="189"/>
                </a:lnTo>
                <a:cubicBezTo>
                  <a:pt x="1011" y="240"/>
                  <a:pt x="969" y="304"/>
                  <a:pt x="933" y="339"/>
                </a:cubicBezTo>
                <a:cubicBezTo>
                  <a:pt x="910" y="361"/>
                  <a:pt x="875" y="389"/>
                  <a:pt x="827" y="389"/>
                </a:cubicBezTo>
                <a:cubicBezTo>
                  <a:pt x="814" y="389"/>
                  <a:pt x="803" y="387"/>
                  <a:pt x="795" y="385"/>
                </a:cubicBezTo>
                <a:lnTo>
                  <a:pt x="783" y="385"/>
                </a:lnTo>
                <a:lnTo>
                  <a:pt x="774" y="379"/>
                </a:lnTo>
                <a:cubicBezTo>
                  <a:pt x="759" y="375"/>
                  <a:pt x="738" y="369"/>
                  <a:pt x="715" y="362"/>
                </a:cubicBezTo>
                <a:cubicBezTo>
                  <a:pt x="681" y="353"/>
                  <a:pt x="625" y="337"/>
                  <a:pt x="614" y="334"/>
                </a:cubicBezTo>
                <a:cubicBezTo>
                  <a:pt x="590" y="329"/>
                  <a:pt x="563" y="325"/>
                  <a:pt x="556" y="325"/>
                </a:cubicBezTo>
                <a:cubicBezTo>
                  <a:pt x="524" y="325"/>
                  <a:pt x="513" y="353"/>
                  <a:pt x="513" y="379"/>
                </a:cubicBezTo>
                <a:lnTo>
                  <a:pt x="513" y="511"/>
                </a:lnTo>
                <a:cubicBezTo>
                  <a:pt x="513" y="607"/>
                  <a:pt x="440" y="704"/>
                  <a:pt x="347" y="731"/>
                </a:cubicBezTo>
                <a:lnTo>
                  <a:pt x="221" y="769"/>
                </a:lnTo>
                <a:cubicBezTo>
                  <a:pt x="201" y="774"/>
                  <a:pt x="188" y="785"/>
                  <a:pt x="183" y="799"/>
                </a:cubicBezTo>
                <a:cubicBezTo>
                  <a:pt x="179" y="811"/>
                  <a:pt x="183" y="829"/>
                  <a:pt x="195" y="845"/>
                </a:cubicBezTo>
                <a:lnTo>
                  <a:pt x="272" y="952"/>
                </a:lnTo>
                <a:cubicBezTo>
                  <a:pt x="329" y="1030"/>
                  <a:pt x="327" y="1151"/>
                  <a:pt x="269" y="1227"/>
                </a:cubicBezTo>
                <a:lnTo>
                  <a:pt x="188" y="1332"/>
                </a:lnTo>
                <a:cubicBezTo>
                  <a:pt x="176" y="1348"/>
                  <a:pt x="171" y="1365"/>
                  <a:pt x="175" y="1378"/>
                </a:cubicBezTo>
                <a:cubicBezTo>
                  <a:pt x="179" y="1392"/>
                  <a:pt x="193" y="1403"/>
                  <a:pt x="212" y="1410"/>
                </a:cubicBezTo>
                <a:lnTo>
                  <a:pt x="337" y="1450"/>
                </a:lnTo>
                <a:cubicBezTo>
                  <a:pt x="429" y="1480"/>
                  <a:pt x="499" y="1579"/>
                  <a:pt x="496" y="1675"/>
                </a:cubicBezTo>
                <a:lnTo>
                  <a:pt x="492" y="1807"/>
                </a:lnTo>
                <a:cubicBezTo>
                  <a:pt x="492" y="1825"/>
                  <a:pt x="496" y="1840"/>
                  <a:pt x="505" y="1849"/>
                </a:cubicBezTo>
                <a:cubicBezTo>
                  <a:pt x="514" y="1858"/>
                  <a:pt x="526" y="1860"/>
                  <a:pt x="534" y="1860"/>
                </a:cubicBezTo>
                <a:cubicBezTo>
                  <a:pt x="542" y="1860"/>
                  <a:pt x="549" y="1858"/>
                  <a:pt x="557" y="1856"/>
                </a:cubicBezTo>
                <a:lnTo>
                  <a:pt x="683" y="1815"/>
                </a:lnTo>
                <a:cubicBezTo>
                  <a:pt x="705" y="1808"/>
                  <a:pt x="726" y="1805"/>
                  <a:pt x="747" y="1805"/>
                </a:cubicBezTo>
                <a:close/>
                <a:moveTo>
                  <a:pt x="1059" y="2202"/>
                </a:moveTo>
                <a:cubicBezTo>
                  <a:pt x="990" y="2202"/>
                  <a:pt x="926" y="2166"/>
                  <a:pt x="884" y="2104"/>
                </a:cubicBezTo>
                <a:lnTo>
                  <a:pt x="810" y="1995"/>
                </a:lnTo>
                <a:cubicBezTo>
                  <a:pt x="800" y="1981"/>
                  <a:pt x="774" y="1967"/>
                  <a:pt x="747" y="1967"/>
                </a:cubicBezTo>
                <a:cubicBezTo>
                  <a:pt x="742" y="1967"/>
                  <a:pt x="737" y="1968"/>
                  <a:pt x="732" y="1970"/>
                </a:cubicBezTo>
                <a:lnTo>
                  <a:pt x="607" y="2010"/>
                </a:lnTo>
                <a:cubicBezTo>
                  <a:pt x="527" y="2036"/>
                  <a:pt x="442" y="2017"/>
                  <a:pt x="389" y="1962"/>
                </a:cubicBezTo>
                <a:cubicBezTo>
                  <a:pt x="349" y="1921"/>
                  <a:pt x="328" y="1865"/>
                  <a:pt x="330" y="1802"/>
                </a:cubicBezTo>
                <a:lnTo>
                  <a:pt x="334" y="1671"/>
                </a:lnTo>
                <a:cubicBezTo>
                  <a:pt x="335" y="1646"/>
                  <a:pt x="310" y="1612"/>
                  <a:pt x="287" y="1604"/>
                </a:cubicBezTo>
                <a:lnTo>
                  <a:pt x="162" y="1564"/>
                </a:lnTo>
                <a:cubicBezTo>
                  <a:pt x="91" y="1541"/>
                  <a:pt x="40" y="1491"/>
                  <a:pt x="20" y="1426"/>
                </a:cubicBezTo>
                <a:cubicBezTo>
                  <a:pt x="0" y="1362"/>
                  <a:pt x="14" y="1292"/>
                  <a:pt x="59" y="1233"/>
                </a:cubicBezTo>
                <a:lnTo>
                  <a:pt x="140" y="1128"/>
                </a:lnTo>
                <a:cubicBezTo>
                  <a:pt x="155" y="1109"/>
                  <a:pt x="155" y="1067"/>
                  <a:pt x="141" y="1047"/>
                </a:cubicBezTo>
                <a:lnTo>
                  <a:pt x="64" y="940"/>
                </a:lnTo>
                <a:cubicBezTo>
                  <a:pt x="20" y="881"/>
                  <a:pt x="8" y="810"/>
                  <a:pt x="29" y="746"/>
                </a:cubicBezTo>
                <a:cubicBezTo>
                  <a:pt x="52" y="682"/>
                  <a:pt x="105" y="633"/>
                  <a:pt x="176" y="613"/>
                </a:cubicBezTo>
                <a:lnTo>
                  <a:pt x="302" y="576"/>
                </a:lnTo>
                <a:cubicBezTo>
                  <a:pt x="325" y="569"/>
                  <a:pt x="350" y="535"/>
                  <a:pt x="350" y="511"/>
                </a:cubicBezTo>
                <a:lnTo>
                  <a:pt x="350" y="379"/>
                </a:lnTo>
                <a:cubicBezTo>
                  <a:pt x="350" y="256"/>
                  <a:pt x="439" y="163"/>
                  <a:pt x="556" y="163"/>
                </a:cubicBezTo>
                <a:cubicBezTo>
                  <a:pt x="584" y="163"/>
                  <a:pt x="627" y="171"/>
                  <a:pt x="648" y="176"/>
                </a:cubicBezTo>
                <a:cubicBezTo>
                  <a:pt x="660" y="178"/>
                  <a:pt x="693" y="187"/>
                  <a:pt x="760" y="207"/>
                </a:cubicBezTo>
                <a:cubicBezTo>
                  <a:pt x="782" y="213"/>
                  <a:pt x="802" y="219"/>
                  <a:pt x="816" y="223"/>
                </a:cubicBezTo>
                <a:lnTo>
                  <a:pt x="819" y="223"/>
                </a:lnTo>
                <a:cubicBezTo>
                  <a:pt x="820" y="222"/>
                  <a:pt x="820" y="222"/>
                  <a:pt x="820" y="222"/>
                </a:cubicBezTo>
                <a:cubicBezTo>
                  <a:pt x="838" y="205"/>
                  <a:pt x="867" y="164"/>
                  <a:pt x="907" y="102"/>
                </a:cubicBezTo>
                <a:lnTo>
                  <a:pt x="910" y="97"/>
                </a:lnTo>
                <a:cubicBezTo>
                  <a:pt x="951" y="32"/>
                  <a:pt x="1008" y="0"/>
                  <a:pt x="1084" y="0"/>
                </a:cubicBezTo>
                <a:cubicBezTo>
                  <a:pt x="1153" y="0"/>
                  <a:pt x="1217" y="36"/>
                  <a:pt x="1259" y="98"/>
                </a:cubicBezTo>
                <a:lnTo>
                  <a:pt x="1334" y="207"/>
                </a:lnTo>
                <a:cubicBezTo>
                  <a:pt x="1343" y="221"/>
                  <a:pt x="1369" y="235"/>
                  <a:pt x="1396" y="235"/>
                </a:cubicBezTo>
                <a:cubicBezTo>
                  <a:pt x="1403" y="235"/>
                  <a:pt x="1408" y="234"/>
                  <a:pt x="1411" y="233"/>
                </a:cubicBezTo>
                <a:lnTo>
                  <a:pt x="1536" y="192"/>
                </a:lnTo>
                <a:cubicBezTo>
                  <a:pt x="1615" y="166"/>
                  <a:pt x="1701" y="185"/>
                  <a:pt x="1754" y="240"/>
                </a:cubicBezTo>
                <a:cubicBezTo>
                  <a:pt x="1794" y="281"/>
                  <a:pt x="1815" y="338"/>
                  <a:pt x="1813" y="400"/>
                </a:cubicBezTo>
                <a:lnTo>
                  <a:pt x="1809" y="532"/>
                </a:lnTo>
                <a:cubicBezTo>
                  <a:pt x="1808" y="556"/>
                  <a:pt x="1833" y="590"/>
                  <a:pt x="1856" y="598"/>
                </a:cubicBezTo>
                <a:lnTo>
                  <a:pt x="1981" y="639"/>
                </a:lnTo>
                <a:cubicBezTo>
                  <a:pt x="2051" y="661"/>
                  <a:pt x="2103" y="711"/>
                  <a:pt x="2123" y="776"/>
                </a:cubicBezTo>
                <a:cubicBezTo>
                  <a:pt x="2143" y="841"/>
                  <a:pt x="2128" y="911"/>
                  <a:pt x="2083" y="969"/>
                </a:cubicBezTo>
                <a:lnTo>
                  <a:pt x="2003" y="1074"/>
                </a:lnTo>
                <a:cubicBezTo>
                  <a:pt x="1988" y="1093"/>
                  <a:pt x="1988" y="1135"/>
                  <a:pt x="2002" y="1155"/>
                </a:cubicBezTo>
                <a:lnTo>
                  <a:pt x="2079" y="1262"/>
                </a:lnTo>
                <a:cubicBezTo>
                  <a:pt x="2123" y="1322"/>
                  <a:pt x="2135" y="1393"/>
                  <a:pt x="2113" y="1456"/>
                </a:cubicBezTo>
                <a:cubicBezTo>
                  <a:pt x="2092" y="1520"/>
                  <a:pt x="2039" y="1568"/>
                  <a:pt x="1968" y="1589"/>
                </a:cubicBezTo>
                <a:lnTo>
                  <a:pt x="1841" y="1627"/>
                </a:lnTo>
                <a:cubicBezTo>
                  <a:pt x="1817" y="1634"/>
                  <a:pt x="1792" y="1667"/>
                  <a:pt x="1792" y="1692"/>
                </a:cubicBezTo>
                <a:lnTo>
                  <a:pt x="1792" y="1824"/>
                </a:lnTo>
                <a:cubicBezTo>
                  <a:pt x="1792" y="1947"/>
                  <a:pt x="1707" y="2037"/>
                  <a:pt x="1589" y="2037"/>
                </a:cubicBezTo>
                <a:cubicBezTo>
                  <a:pt x="1562" y="2037"/>
                  <a:pt x="1535" y="2032"/>
                  <a:pt x="1509" y="2023"/>
                </a:cubicBezTo>
                <a:lnTo>
                  <a:pt x="1385" y="1979"/>
                </a:lnTo>
                <a:cubicBezTo>
                  <a:pt x="1381" y="1977"/>
                  <a:pt x="1375" y="1976"/>
                  <a:pt x="1369" y="1976"/>
                </a:cubicBezTo>
                <a:cubicBezTo>
                  <a:pt x="1343" y="1976"/>
                  <a:pt x="1317" y="1989"/>
                  <a:pt x="1308" y="2002"/>
                </a:cubicBezTo>
                <a:lnTo>
                  <a:pt x="1230" y="2109"/>
                </a:lnTo>
                <a:cubicBezTo>
                  <a:pt x="1187" y="2169"/>
                  <a:pt x="1126" y="2202"/>
                  <a:pt x="1059" y="2202"/>
                </a:cubicBezTo>
                <a:close/>
                <a:moveTo>
                  <a:pt x="1067" y="578"/>
                </a:moveTo>
                <a:cubicBezTo>
                  <a:pt x="760" y="578"/>
                  <a:pt x="511" y="828"/>
                  <a:pt x="511" y="1134"/>
                </a:cubicBezTo>
                <a:cubicBezTo>
                  <a:pt x="511" y="1441"/>
                  <a:pt x="760" y="1691"/>
                  <a:pt x="1067" y="1691"/>
                </a:cubicBezTo>
                <a:cubicBezTo>
                  <a:pt x="1374" y="1691"/>
                  <a:pt x="1623" y="1441"/>
                  <a:pt x="1623" y="1134"/>
                </a:cubicBezTo>
                <a:cubicBezTo>
                  <a:pt x="1623" y="828"/>
                  <a:pt x="1374" y="578"/>
                  <a:pt x="1067" y="578"/>
                </a:cubicBezTo>
                <a:close/>
                <a:moveTo>
                  <a:pt x="1067" y="1788"/>
                </a:moveTo>
                <a:cubicBezTo>
                  <a:pt x="707" y="1788"/>
                  <a:pt x="414" y="1495"/>
                  <a:pt x="414" y="1134"/>
                </a:cubicBezTo>
                <a:cubicBezTo>
                  <a:pt x="414" y="774"/>
                  <a:pt x="707" y="481"/>
                  <a:pt x="1067" y="481"/>
                </a:cubicBezTo>
                <a:cubicBezTo>
                  <a:pt x="1427" y="481"/>
                  <a:pt x="1721" y="774"/>
                  <a:pt x="1721" y="1134"/>
                </a:cubicBezTo>
                <a:cubicBezTo>
                  <a:pt x="1721" y="1495"/>
                  <a:pt x="1427" y="1788"/>
                  <a:pt x="1067" y="1788"/>
                </a:cubicBezTo>
                <a:close/>
                <a:moveTo>
                  <a:pt x="1535" y="1135"/>
                </a:moveTo>
                <a:cubicBezTo>
                  <a:pt x="1535" y="1393"/>
                  <a:pt x="1326" y="1603"/>
                  <a:pt x="1067" y="1603"/>
                </a:cubicBezTo>
                <a:cubicBezTo>
                  <a:pt x="808" y="1603"/>
                  <a:pt x="599" y="1393"/>
                  <a:pt x="599" y="1135"/>
                </a:cubicBezTo>
                <a:cubicBezTo>
                  <a:pt x="599" y="876"/>
                  <a:pt x="808" y="666"/>
                  <a:pt x="1067" y="666"/>
                </a:cubicBezTo>
                <a:cubicBezTo>
                  <a:pt x="1326" y="666"/>
                  <a:pt x="1535" y="876"/>
                  <a:pt x="1535" y="1135"/>
                </a:cubicBezTo>
                <a:close/>
                <a:moveTo>
                  <a:pt x="1597" y="2166"/>
                </a:moveTo>
                <a:cubicBezTo>
                  <a:pt x="1595" y="2167"/>
                  <a:pt x="1592" y="2167"/>
                  <a:pt x="1589" y="2167"/>
                </a:cubicBezTo>
                <a:cubicBezTo>
                  <a:pt x="1547" y="2167"/>
                  <a:pt x="1505" y="2159"/>
                  <a:pt x="1465" y="2145"/>
                </a:cubicBezTo>
                <a:lnTo>
                  <a:pt x="1386" y="2117"/>
                </a:lnTo>
                <a:lnTo>
                  <a:pt x="1336" y="2186"/>
                </a:lnTo>
                <a:cubicBezTo>
                  <a:pt x="1296" y="2240"/>
                  <a:pt x="1245" y="2280"/>
                  <a:pt x="1189" y="2304"/>
                </a:cubicBezTo>
                <a:lnTo>
                  <a:pt x="1228" y="2954"/>
                </a:lnTo>
                <a:cubicBezTo>
                  <a:pt x="1231" y="3006"/>
                  <a:pt x="1256" y="3013"/>
                  <a:pt x="1284" y="2968"/>
                </a:cubicBezTo>
                <a:lnTo>
                  <a:pt x="1414" y="2757"/>
                </a:lnTo>
                <a:cubicBezTo>
                  <a:pt x="1442" y="2712"/>
                  <a:pt x="1494" y="2707"/>
                  <a:pt x="1530" y="2744"/>
                </a:cubicBezTo>
                <a:lnTo>
                  <a:pt x="1798" y="3022"/>
                </a:lnTo>
                <a:cubicBezTo>
                  <a:pt x="1834" y="3060"/>
                  <a:pt x="1853" y="3049"/>
                  <a:pt x="1840" y="2998"/>
                </a:cubicBezTo>
                <a:cubicBezTo>
                  <a:pt x="1840" y="2998"/>
                  <a:pt x="1672" y="2420"/>
                  <a:pt x="1597" y="2166"/>
                </a:cubicBezTo>
                <a:close/>
                <a:moveTo>
                  <a:pt x="1059" y="2332"/>
                </a:moveTo>
                <a:cubicBezTo>
                  <a:pt x="946" y="2332"/>
                  <a:pt x="844" y="2275"/>
                  <a:pt x="777" y="2178"/>
                </a:cubicBezTo>
                <a:lnTo>
                  <a:pt x="729" y="2107"/>
                </a:lnTo>
                <a:lnTo>
                  <a:pt x="647" y="2134"/>
                </a:lnTo>
                <a:cubicBezTo>
                  <a:pt x="611" y="2145"/>
                  <a:pt x="573" y="2151"/>
                  <a:pt x="535" y="2151"/>
                </a:cubicBezTo>
                <a:cubicBezTo>
                  <a:pt x="519" y="2151"/>
                  <a:pt x="503" y="2150"/>
                  <a:pt x="487" y="2148"/>
                </a:cubicBezTo>
                <a:cubicBezTo>
                  <a:pt x="419" y="2398"/>
                  <a:pt x="263" y="2975"/>
                  <a:pt x="260" y="2991"/>
                </a:cubicBezTo>
                <a:cubicBezTo>
                  <a:pt x="250" y="3045"/>
                  <a:pt x="282" y="3130"/>
                  <a:pt x="374" y="3073"/>
                </a:cubicBezTo>
                <a:cubicBezTo>
                  <a:pt x="387" y="3065"/>
                  <a:pt x="660" y="2841"/>
                  <a:pt x="660" y="2841"/>
                </a:cubicBezTo>
                <a:cubicBezTo>
                  <a:pt x="700" y="2806"/>
                  <a:pt x="735" y="2804"/>
                  <a:pt x="781" y="2845"/>
                </a:cubicBezTo>
                <a:lnTo>
                  <a:pt x="992" y="3032"/>
                </a:lnTo>
                <a:cubicBezTo>
                  <a:pt x="1029" y="3066"/>
                  <a:pt x="1087" y="3047"/>
                  <a:pt x="1085" y="2994"/>
                </a:cubicBezTo>
                <a:lnTo>
                  <a:pt x="1065" y="2331"/>
                </a:lnTo>
                <a:cubicBezTo>
                  <a:pt x="1063" y="2331"/>
                  <a:pt x="1061" y="2332"/>
                  <a:pt x="1059" y="2332"/>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advTm="5414">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fltVal val="0"/>
                                          </p:val>
                                        </p:tav>
                                        <p:tav tm="100000">
                                          <p:val>
                                            <p:strVal val="#ppt_w"/>
                                          </p:val>
                                        </p:tav>
                                      </p:tavLst>
                                    </p:anim>
                                    <p:anim calcmode="lin" valueType="num">
                                      <p:cBhvr>
                                        <p:cTn id="8" dur="300" fill="hold"/>
                                        <p:tgtEl>
                                          <p:spTgt spid="28"/>
                                        </p:tgtEl>
                                        <p:attrNameLst>
                                          <p:attrName>ppt_h</p:attrName>
                                        </p:attrNameLst>
                                      </p:cBhvr>
                                      <p:tavLst>
                                        <p:tav tm="0">
                                          <p:val>
                                            <p:fltVal val="0"/>
                                          </p:val>
                                        </p:tav>
                                        <p:tav tm="100000">
                                          <p:val>
                                            <p:strVal val="#ppt_h"/>
                                          </p:val>
                                        </p:tav>
                                      </p:tavLst>
                                    </p:anim>
                                    <p:animEffect transition="in" filter="fade">
                                      <p:cBhvr>
                                        <p:cTn id="9" dur="300"/>
                                        <p:tgtEl>
                                          <p:spTgt spid="28"/>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5"/>
                                        </p:tgtEl>
                                        <p:attrNameLst>
                                          <p:attrName>style.visibility</p:attrName>
                                        </p:attrNameLst>
                                      </p:cBhvr>
                                      <p:to>
                                        <p:strVal val="visible"/>
                                      </p:to>
                                    </p:set>
                                    <p:anim calcmode="lin" valueType="num">
                                      <p:cBhvr>
                                        <p:cTn id="13" dur="4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5"/>
                                        </p:tgtEl>
                                        <p:attrNameLst>
                                          <p:attrName>ppt_y</p:attrName>
                                        </p:attrNameLst>
                                      </p:cBhvr>
                                      <p:tavLst>
                                        <p:tav tm="0">
                                          <p:val>
                                            <p:strVal val="#ppt_y"/>
                                          </p:val>
                                        </p:tav>
                                        <p:tav tm="100000">
                                          <p:val>
                                            <p:strVal val="#ppt_y"/>
                                          </p:val>
                                        </p:tav>
                                      </p:tavLst>
                                    </p:anim>
                                    <p:anim calcmode="lin" valueType="num">
                                      <p:cBhvr>
                                        <p:cTn id="15" dur="4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5"/>
                                        </p:tgtEl>
                                      </p:cBhvr>
                                    </p:animEffect>
                                  </p:childTnLst>
                                </p:cTn>
                              </p:par>
                            </p:childTnLst>
                          </p:cTn>
                        </p:par>
                        <p:par>
                          <p:cTn id="18" fill="hold">
                            <p:stCondLst>
                              <p:cond delay="900"/>
                            </p:stCondLst>
                            <p:childTnLst>
                              <p:par>
                                <p:cTn id="19" presetID="31"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 calcmode="lin" valueType="num">
                                      <p:cBhvr>
                                        <p:cTn id="23" dur="500" fill="hold"/>
                                        <p:tgtEl>
                                          <p:spTgt spid="12"/>
                                        </p:tgtEl>
                                        <p:attrNameLst>
                                          <p:attrName>style.rotation</p:attrName>
                                        </p:attrNameLst>
                                      </p:cBhvr>
                                      <p:tavLst>
                                        <p:tav tm="0">
                                          <p:val>
                                            <p:fltVal val="90"/>
                                          </p:val>
                                        </p:tav>
                                        <p:tav tm="100000">
                                          <p:val>
                                            <p:fltVal val="0"/>
                                          </p:val>
                                        </p:tav>
                                      </p:tavLst>
                                    </p:anim>
                                    <p:animEffect transition="in" filter="fade">
                                      <p:cBhvr>
                                        <p:cTn id="24" dur="500"/>
                                        <p:tgtEl>
                                          <p:spTgt spid="12"/>
                                        </p:tgtEl>
                                      </p:cBhvr>
                                    </p:animEffect>
                                  </p:childTnLst>
                                </p:cTn>
                              </p:par>
                            </p:childTnLst>
                          </p:cTn>
                        </p:par>
                        <p:par>
                          <p:cTn id="25" fill="hold">
                            <p:stCondLst>
                              <p:cond delay="1400"/>
                            </p:stCondLst>
                            <p:childTnLst>
                              <p:par>
                                <p:cTn id="26" presetID="22"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500"/>
                                        <p:tgtEl>
                                          <p:spTgt spid="7"/>
                                        </p:tgtEl>
                                      </p:cBhvr>
                                    </p:animEffect>
                                  </p:childTnLst>
                                </p:cTn>
                              </p:par>
                            </p:childTnLst>
                          </p:cTn>
                        </p:par>
                        <p:par>
                          <p:cTn id="29" fill="hold">
                            <p:stCondLst>
                              <p:cond delay="1900"/>
                            </p:stCondLst>
                            <p:childTnLst>
                              <p:par>
                                <p:cTn id="30" presetID="16" presetClass="entr" presetSubtype="42"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outHorizontal)">
                                      <p:cBhvr>
                                        <p:cTn id="32" dur="500"/>
                                        <p:tgtEl>
                                          <p:spTgt spid="6"/>
                                        </p:tgtEl>
                                      </p:cBhvr>
                                    </p:animEffect>
                                  </p:childTnLst>
                                </p:cTn>
                              </p:par>
                            </p:childTnLst>
                          </p:cTn>
                        </p:par>
                        <p:par>
                          <p:cTn id="33" fill="hold">
                            <p:stCondLst>
                              <p:cond delay="2400"/>
                            </p:stCondLst>
                            <p:childTnLst>
                              <p:par>
                                <p:cTn id="34" presetID="2" presetClass="entr" presetSubtype="2"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1+#ppt_w/2"/>
                                          </p:val>
                                        </p:tav>
                                        <p:tav tm="100000">
                                          <p:val>
                                            <p:strVal val="#ppt_x"/>
                                          </p:val>
                                        </p:tav>
                                      </p:tavLst>
                                    </p:anim>
                                    <p:anim calcmode="lin" valueType="num">
                                      <p:cBhvr additive="base">
                                        <p:cTn id="37" dur="500" fill="hold"/>
                                        <p:tgtEl>
                                          <p:spTgt spid="4"/>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10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20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1+#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par>
                          <p:cTn id="46" fill="hold">
                            <p:stCondLst>
                              <p:cond delay="2900"/>
                            </p:stCondLst>
                            <p:childTnLst>
                              <p:par>
                                <p:cTn id="47" presetID="22" presetClass="entr" presetSubtype="8"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par>
                                <p:cTn id="50" presetID="22" presetClass="entr" presetSubtype="8" fill="hold" grpId="0" nodeType="withEffect">
                                  <p:stCondLst>
                                    <p:cond delay="10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par>
                                <p:cTn id="53" presetID="22" presetClass="entr" presetSubtype="8" fill="hold" grpId="0" nodeType="withEffect">
                                  <p:stCondLst>
                                    <p:cond delay="20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8" grpId="0" animBg="1"/>
      <p:bldP spid="4" grpId="0" animBg="1"/>
      <p:bldP spid="5" grpId="0"/>
      <p:bldP spid="7" grpId="0" animBg="1"/>
      <p:bldP spid="8" grpId="0" animBg="1"/>
      <p:bldP spid="9" grpId="0"/>
      <p:bldP spid="10" grpId="0" animBg="1"/>
      <p:bldP spid="11"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776178" y="127505"/>
            <a:ext cx="3305979" cy="584775"/>
          </a:xfrm>
          <a:prstGeom prst="rect">
            <a:avLst/>
          </a:prstGeom>
          <a:noFill/>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r>
              <a:rPr lang="zh-CN" altLang="en-US" dirty="0">
                <a:sym typeface="Arial" panose="020B0604020202020204" pitchFamily="34" charset="0"/>
              </a:rPr>
              <a:t>存在的问题</a:t>
            </a:r>
          </a:p>
        </p:txBody>
      </p:sp>
      <p:sp>
        <p:nvSpPr>
          <p:cNvPr id="28" name="Freeform 5"/>
          <p:cNvSpPr>
            <a:spLocks noEditPoints="1"/>
          </p:cNvSpPr>
          <p:nvPr/>
        </p:nvSpPr>
        <p:spPr bwMode="auto">
          <a:xfrm>
            <a:off x="283122" y="173366"/>
            <a:ext cx="493056" cy="493054"/>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4" name="TextBox 3"/>
          <p:cNvSpPr txBox="1"/>
          <p:nvPr/>
        </p:nvSpPr>
        <p:spPr>
          <a:xfrm>
            <a:off x="5345881" y="1196752"/>
            <a:ext cx="5778115" cy="923330"/>
          </a:xfrm>
          <a:prstGeom prst="rect">
            <a:avLst/>
          </a:prstGeom>
          <a:noFill/>
        </p:spPr>
        <p:txBody>
          <a:bodyPr wrap="square" rtlCol="0">
            <a:spAutoFit/>
          </a:bodyPr>
          <a:lstStyle/>
          <a:p>
            <a:pPr algn="just"/>
            <a:r>
              <a:rPr lang="zh-CN" altLang="en-US" dirty="0">
                <a:solidFill>
                  <a:schemeClr val="accent1"/>
                </a:solidFill>
                <a:latin typeface="+mn-ea"/>
                <a:ea typeface="+mn-ea"/>
              </a:rPr>
              <a:t>这里描述您的主要内容这里描述您的主要内容这里描述您的主要内容这里描述您的主要内容这里描述您的主要内容这里描述您的主要内容</a:t>
            </a:r>
          </a:p>
        </p:txBody>
      </p:sp>
      <p:sp>
        <p:nvSpPr>
          <p:cNvPr id="5" name="Freeform 14"/>
          <p:cNvSpPr/>
          <p:nvPr/>
        </p:nvSpPr>
        <p:spPr bwMode="auto">
          <a:xfrm>
            <a:off x="3999033" y="1268514"/>
            <a:ext cx="1112120" cy="1111394"/>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6" name="TextBox 5"/>
          <p:cNvSpPr txBox="1"/>
          <p:nvPr/>
        </p:nvSpPr>
        <p:spPr>
          <a:xfrm>
            <a:off x="4075648" y="1422068"/>
            <a:ext cx="1100290" cy="707886"/>
          </a:xfrm>
          <a:prstGeom prst="rect">
            <a:avLst/>
          </a:prstGeom>
          <a:noFill/>
        </p:spPr>
        <p:txBody>
          <a:bodyPr wrap="square" rtlCol="0">
            <a:spAutoFit/>
          </a:bodyPr>
          <a:lstStyle/>
          <a:p>
            <a:pPr algn="ctr"/>
            <a:r>
              <a:rPr lang="zh-CN" altLang="en-US" sz="2000" dirty="0">
                <a:solidFill>
                  <a:schemeClr val="accent2"/>
                </a:solidFill>
                <a:latin typeface="+mn-ea"/>
                <a:ea typeface="+mn-ea"/>
              </a:rPr>
              <a:t>脾气有些急燥</a:t>
            </a:r>
          </a:p>
        </p:txBody>
      </p:sp>
      <p:sp>
        <p:nvSpPr>
          <p:cNvPr id="7" name="TextBox 6"/>
          <p:cNvSpPr txBox="1"/>
          <p:nvPr/>
        </p:nvSpPr>
        <p:spPr>
          <a:xfrm>
            <a:off x="5345881" y="2861128"/>
            <a:ext cx="5778115" cy="923330"/>
          </a:xfrm>
          <a:prstGeom prst="rect">
            <a:avLst/>
          </a:prstGeom>
          <a:noFill/>
        </p:spPr>
        <p:txBody>
          <a:bodyPr wrap="square" rtlCol="0">
            <a:spAutoFit/>
          </a:bodyPr>
          <a:lstStyle/>
          <a:p>
            <a:pPr algn="just"/>
            <a:r>
              <a:rPr lang="zh-CN" altLang="en-US" dirty="0">
                <a:solidFill>
                  <a:schemeClr val="accent1"/>
                </a:solidFill>
                <a:latin typeface="+mn-ea"/>
                <a:ea typeface="+mn-ea"/>
              </a:rPr>
              <a:t>这里描述您的主要内容这里描述您的主要内容这里描述您的主要内容这里描述您的主要内容这里描述您的主要内容这里描述您的主要内容</a:t>
            </a:r>
          </a:p>
        </p:txBody>
      </p:sp>
      <p:sp>
        <p:nvSpPr>
          <p:cNvPr id="8" name="Freeform 14"/>
          <p:cNvSpPr/>
          <p:nvPr/>
        </p:nvSpPr>
        <p:spPr bwMode="auto">
          <a:xfrm>
            <a:off x="3999033" y="2932890"/>
            <a:ext cx="1112120" cy="1111394"/>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chemeClr val="accent4"/>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9" name="TextBox 8"/>
          <p:cNvSpPr txBox="1"/>
          <p:nvPr/>
        </p:nvSpPr>
        <p:spPr>
          <a:xfrm>
            <a:off x="3999033" y="2980805"/>
            <a:ext cx="1176905" cy="1015663"/>
          </a:xfrm>
          <a:prstGeom prst="rect">
            <a:avLst/>
          </a:prstGeom>
          <a:noFill/>
        </p:spPr>
        <p:txBody>
          <a:bodyPr wrap="square" rtlCol="0">
            <a:spAutoFit/>
          </a:bodyPr>
          <a:lstStyle/>
          <a:p>
            <a:pPr algn="ctr"/>
            <a:r>
              <a:rPr lang="zh-CN" altLang="en-US" sz="2000" dirty="0">
                <a:solidFill>
                  <a:schemeClr val="accent2"/>
                </a:solidFill>
                <a:latin typeface="+mn-ea"/>
                <a:ea typeface="+mn-ea"/>
              </a:rPr>
              <a:t>管理能力需加强</a:t>
            </a:r>
          </a:p>
        </p:txBody>
      </p:sp>
      <p:sp>
        <p:nvSpPr>
          <p:cNvPr id="10" name="TextBox 9"/>
          <p:cNvSpPr txBox="1"/>
          <p:nvPr/>
        </p:nvSpPr>
        <p:spPr>
          <a:xfrm>
            <a:off x="5345881" y="4590733"/>
            <a:ext cx="5778115" cy="923330"/>
          </a:xfrm>
          <a:prstGeom prst="rect">
            <a:avLst/>
          </a:prstGeom>
          <a:noFill/>
        </p:spPr>
        <p:txBody>
          <a:bodyPr wrap="square" rtlCol="0">
            <a:spAutoFit/>
          </a:bodyPr>
          <a:lstStyle/>
          <a:p>
            <a:pPr algn="just"/>
            <a:r>
              <a:rPr lang="zh-CN" altLang="en-US" dirty="0">
                <a:solidFill>
                  <a:schemeClr val="accent1"/>
                </a:solidFill>
                <a:latin typeface="+mn-ea"/>
                <a:ea typeface="+mn-ea"/>
              </a:rPr>
              <a:t>这里描述您的主要内容这里描述您的主要内容这里描述您的主要内容这里描述您的主要内容这里描述您的主要内容这里描述您的主要内容</a:t>
            </a:r>
          </a:p>
        </p:txBody>
      </p:sp>
      <p:sp>
        <p:nvSpPr>
          <p:cNvPr id="11" name="Freeform 14"/>
          <p:cNvSpPr/>
          <p:nvPr/>
        </p:nvSpPr>
        <p:spPr bwMode="auto">
          <a:xfrm>
            <a:off x="3999033" y="4662495"/>
            <a:ext cx="1112120" cy="1111394"/>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12" name="TextBox 11"/>
          <p:cNvSpPr txBox="1"/>
          <p:nvPr/>
        </p:nvSpPr>
        <p:spPr>
          <a:xfrm>
            <a:off x="4027389" y="4744363"/>
            <a:ext cx="1100290" cy="1015663"/>
          </a:xfrm>
          <a:prstGeom prst="rect">
            <a:avLst/>
          </a:prstGeom>
          <a:noFill/>
        </p:spPr>
        <p:txBody>
          <a:bodyPr wrap="square" rtlCol="0">
            <a:spAutoFit/>
          </a:bodyPr>
          <a:lstStyle/>
          <a:p>
            <a:pPr algn="ctr"/>
            <a:r>
              <a:rPr lang="zh-CN" altLang="en-US" sz="2000" dirty="0">
                <a:solidFill>
                  <a:schemeClr val="accent2"/>
                </a:solidFill>
                <a:latin typeface="+mn-ea"/>
                <a:ea typeface="+mn-ea"/>
              </a:rPr>
              <a:t>销售技巧需提高</a:t>
            </a:r>
          </a:p>
        </p:txBody>
      </p:sp>
      <p:pic>
        <p:nvPicPr>
          <p:cNvPr id="13" name="Picture 2" descr="F:\快盘\商务图片\png\903642_153949082_2.png"/>
          <p:cNvPicPr>
            <a:picLocks noChangeAspect="1" noChangeArrowheads="1"/>
          </p:cNvPicPr>
          <p:nvPr/>
        </p:nvPicPr>
        <p:blipFill rotWithShape="1">
          <a:blip r:embed="rId3" cstate="screen"/>
          <a:srcRect/>
          <a:stretch>
            <a:fillRect/>
          </a:stretch>
        </p:blipFill>
        <p:spPr bwMode="auto">
          <a:xfrm>
            <a:off x="724409" y="1826482"/>
            <a:ext cx="2829115" cy="34563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5920">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fltVal val="0"/>
                                              </p:val>
                                            </p:tav>
                                            <p:tav tm="100000">
                                              <p:val>
                                                <p:strVal val="#ppt_w"/>
                                              </p:val>
                                            </p:tav>
                                          </p:tavLst>
                                        </p:anim>
                                        <p:anim calcmode="lin" valueType="num">
                                          <p:cBhvr>
                                            <p:cTn id="8" dur="300" fill="hold"/>
                                            <p:tgtEl>
                                              <p:spTgt spid="28"/>
                                            </p:tgtEl>
                                            <p:attrNameLst>
                                              <p:attrName>ppt_h</p:attrName>
                                            </p:attrNameLst>
                                          </p:cBhvr>
                                          <p:tavLst>
                                            <p:tav tm="0">
                                              <p:val>
                                                <p:fltVal val="0"/>
                                              </p:val>
                                            </p:tav>
                                            <p:tav tm="100000">
                                              <p:val>
                                                <p:strVal val="#ppt_h"/>
                                              </p:val>
                                            </p:tav>
                                          </p:tavLst>
                                        </p:anim>
                                        <p:animEffect transition="in" filter="fade">
                                          <p:cBhvr>
                                            <p:cTn id="9" dur="300"/>
                                            <p:tgtEl>
                                              <p:spTgt spid="28"/>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5"/>
                                            </p:tgtEl>
                                            <p:attrNameLst>
                                              <p:attrName>style.visibility</p:attrName>
                                            </p:attrNameLst>
                                          </p:cBhvr>
                                          <p:to>
                                            <p:strVal val="visible"/>
                                          </p:to>
                                        </p:set>
                                        <p:anim calcmode="lin" valueType="num">
                                          <p:cBhvr>
                                            <p:cTn id="13" dur="4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5"/>
                                            </p:tgtEl>
                                            <p:attrNameLst>
                                              <p:attrName>ppt_y</p:attrName>
                                            </p:attrNameLst>
                                          </p:cBhvr>
                                          <p:tavLst>
                                            <p:tav tm="0">
                                              <p:val>
                                                <p:strVal val="#ppt_y"/>
                                              </p:val>
                                            </p:tav>
                                            <p:tav tm="100000">
                                              <p:val>
                                                <p:strVal val="#ppt_y"/>
                                              </p:val>
                                            </p:tav>
                                          </p:tavLst>
                                        </p:anim>
                                        <p:anim calcmode="lin" valueType="num">
                                          <p:cBhvr>
                                            <p:cTn id="15" dur="4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5"/>
                                            </p:tgtEl>
                                          </p:cBhvr>
                                        </p:animEffect>
                                      </p:childTnLst>
                                    </p:cTn>
                                  </p:par>
                                </p:childTnLst>
                              </p:cTn>
                            </p:par>
                            <p:par>
                              <p:cTn id="18" fill="hold">
                                <p:stCondLst>
                                  <p:cond delay="860"/>
                                </p:stCondLst>
                                <p:childTnLst>
                                  <p:par>
                                    <p:cTn id="19" presetID="42"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1860"/>
                                </p:stCondLst>
                                <p:childTnLst>
                                  <p:par>
                                    <p:cTn id="25" presetID="1"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35" presetClass="path" presetSubtype="0" accel="50000" fill="hold" grpId="1" nodeType="withEffect" p14:presetBounceEnd="20000">
                                      <p:stCondLst>
                                        <p:cond delay="0"/>
                                      </p:stCondLst>
                                      <p:childTnLst>
                                        <p:animMotion origin="layout" path="M 3.33333E-6 -1.50786E-6 L -0.25 0.22132 " pathEditMode="relative" rAng="0" ptsTypes="AA" p14:bounceEnd="20000">
                                          <p:cBhvr>
                                            <p:cTn id="32" dur="500" spd="-100000" fill="hold"/>
                                            <p:tgtEl>
                                              <p:spTgt spid="5"/>
                                            </p:tgtEl>
                                            <p:attrNameLst>
                                              <p:attrName>ppt_x</p:attrName>
                                              <p:attrName>ppt_y</p:attrName>
                                            </p:attrNameLst>
                                          </p:cBhvr>
                                          <p:rCtr x="-12500" y="11055"/>
                                        </p:animMotion>
                                      </p:childTnLst>
                                    </p:cTn>
                                  </p:par>
                                  <p:par>
                                    <p:cTn id="33" presetID="35" presetClass="path" presetSubtype="0" accel="50000" fill="hold" grpId="1" nodeType="withEffect" p14:presetBounceEnd="20000">
                                      <p:stCondLst>
                                        <p:cond delay="0"/>
                                      </p:stCondLst>
                                      <p:childTnLst>
                                        <p:animMotion origin="layout" path="M 0 0 L -0.25 0 E" pathEditMode="relative" ptsTypes="" p14:bounceEnd="20000">
                                          <p:cBhvr>
                                            <p:cTn id="34" dur="500" spd="-100000" fill="hold"/>
                                            <p:tgtEl>
                                              <p:spTgt spid="8"/>
                                            </p:tgtEl>
                                            <p:attrNameLst>
                                              <p:attrName>ppt_x</p:attrName>
                                              <p:attrName>ppt_y</p:attrName>
                                            </p:attrNameLst>
                                          </p:cBhvr>
                                        </p:animMotion>
                                      </p:childTnLst>
                                    </p:cTn>
                                  </p:par>
                                  <p:par>
                                    <p:cTn id="35" presetID="35" presetClass="path" presetSubtype="0" accel="50000" fill="hold" grpId="1" nodeType="withEffect" p14:presetBounceEnd="20000">
                                      <p:stCondLst>
                                        <p:cond delay="0"/>
                                      </p:stCondLst>
                                      <p:childTnLst>
                                        <p:animMotion origin="layout" path="M 3.33333E-6 4.23682E-6 L -0.25 -0.25209 " pathEditMode="relative" rAng="0" ptsTypes="AA" p14:bounceEnd="20000">
                                          <p:cBhvr>
                                            <p:cTn id="36" dur="500" spd="-100000" fill="hold"/>
                                            <p:tgtEl>
                                              <p:spTgt spid="11"/>
                                            </p:tgtEl>
                                            <p:attrNameLst>
                                              <p:attrName>ppt_x</p:attrName>
                                              <p:attrName>ppt_y</p:attrName>
                                            </p:attrNameLst>
                                          </p:cBhvr>
                                          <p:rCtr x="-12500" y="-12604"/>
                                        </p:animMotion>
                                      </p:childTnLst>
                                    </p:cTn>
                                  </p:par>
                                </p:childTnLst>
                              </p:cTn>
                            </p:par>
                            <p:par>
                              <p:cTn id="37" fill="hold">
                                <p:stCondLst>
                                  <p:cond delay="1860"/>
                                </p:stCondLst>
                                <p:childTnLst>
                                  <p:par>
                                    <p:cTn id="38" presetID="31"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300" fill="hold"/>
                                            <p:tgtEl>
                                              <p:spTgt spid="6"/>
                                            </p:tgtEl>
                                            <p:attrNameLst>
                                              <p:attrName>ppt_w</p:attrName>
                                            </p:attrNameLst>
                                          </p:cBhvr>
                                          <p:tavLst>
                                            <p:tav tm="0">
                                              <p:val>
                                                <p:fltVal val="0"/>
                                              </p:val>
                                            </p:tav>
                                            <p:tav tm="100000">
                                              <p:val>
                                                <p:strVal val="#ppt_w"/>
                                              </p:val>
                                            </p:tav>
                                          </p:tavLst>
                                        </p:anim>
                                        <p:anim calcmode="lin" valueType="num">
                                          <p:cBhvr>
                                            <p:cTn id="41" dur="300" fill="hold"/>
                                            <p:tgtEl>
                                              <p:spTgt spid="6"/>
                                            </p:tgtEl>
                                            <p:attrNameLst>
                                              <p:attrName>ppt_h</p:attrName>
                                            </p:attrNameLst>
                                          </p:cBhvr>
                                          <p:tavLst>
                                            <p:tav tm="0">
                                              <p:val>
                                                <p:fltVal val="0"/>
                                              </p:val>
                                            </p:tav>
                                            <p:tav tm="100000">
                                              <p:val>
                                                <p:strVal val="#ppt_h"/>
                                              </p:val>
                                            </p:tav>
                                          </p:tavLst>
                                        </p:anim>
                                        <p:anim calcmode="lin" valueType="num">
                                          <p:cBhvr>
                                            <p:cTn id="42" dur="300" fill="hold"/>
                                            <p:tgtEl>
                                              <p:spTgt spid="6"/>
                                            </p:tgtEl>
                                            <p:attrNameLst>
                                              <p:attrName>style.rotation</p:attrName>
                                            </p:attrNameLst>
                                          </p:cBhvr>
                                          <p:tavLst>
                                            <p:tav tm="0">
                                              <p:val>
                                                <p:fltVal val="90"/>
                                              </p:val>
                                            </p:tav>
                                            <p:tav tm="100000">
                                              <p:val>
                                                <p:fltVal val="0"/>
                                              </p:val>
                                            </p:tav>
                                          </p:tavLst>
                                        </p:anim>
                                        <p:animEffect transition="in" filter="fade">
                                          <p:cBhvr>
                                            <p:cTn id="43" dur="300"/>
                                            <p:tgtEl>
                                              <p:spTgt spid="6"/>
                                            </p:tgtEl>
                                          </p:cBhvr>
                                        </p:animEffect>
                                      </p:childTnLst>
                                    </p:cTn>
                                  </p:par>
                                </p:childTnLst>
                              </p:cTn>
                            </p:par>
                            <p:par>
                              <p:cTn id="44" fill="hold">
                                <p:stCondLst>
                                  <p:cond delay="2360"/>
                                </p:stCondLst>
                                <p:childTnLst>
                                  <p:par>
                                    <p:cTn id="45" presetID="22" presetClass="entr" presetSubtype="8"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par>
                              <p:cTn id="48" fill="hold">
                                <p:stCondLst>
                                  <p:cond delay="2860"/>
                                </p:stCondLst>
                                <p:childTnLst>
                                  <p:par>
                                    <p:cTn id="49" presetID="31"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300" fill="hold"/>
                                            <p:tgtEl>
                                              <p:spTgt spid="9"/>
                                            </p:tgtEl>
                                            <p:attrNameLst>
                                              <p:attrName>ppt_w</p:attrName>
                                            </p:attrNameLst>
                                          </p:cBhvr>
                                          <p:tavLst>
                                            <p:tav tm="0">
                                              <p:val>
                                                <p:fltVal val="0"/>
                                              </p:val>
                                            </p:tav>
                                            <p:tav tm="100000">
                                              <p:val>
                                                <p:strVal val="#ppt_w"/>
                                              </p:val>
                                            </p:tav>
                                          </p:tavLst>
                                        </p:anim>
                                        <p:anim calcmode="lin" valueType="num">
                                          <p:cBhvr>
                                            <p:cTn id="52" dur="300" fill="hold"/>
                                            <p:tgtEl>
                                              <p:spTgt spid="9"/>
                                            </p:tgtEl>
                                            <p:attrNameLst>
                                              <p:attrName>ppt_h</p:attrName>
                                            </p:attrNameLst>
                                          </p:cBhvr>
                                          <p:tavLst>
                                            <p:tav tm="0">
                                              <p:val>
                                                <p:fltVal val="0"/>
                                              </p:val>
                                            </p:tav>
                                            <p:tav tm="100000">
                                              <p:val>
                                                <p:strVal val="#ppt_h"/>
                                              </p:val>
                                            </p:tav>
                                          </p:tavLst>
                                        </p:anim>
                                        <p:anim calcmode="lin" valueType="num">
                                          <p:cBhvr>
                                            <p:cTn id="53" dur="300" fill="hold"/>
                                            <p:tgtEl>
                                              <p:spTgt spid="9"/>
                                            </p:tgtEl>
                                            <p:attrNameLst>
                                              <p:attrName>style.rotation</p:attrName>
                                            </p:attrNameLst>
                                          </p:cBhvr>
                                          <p:tavLst>
                                            <p:tav tm="0">
                                              <p:val>
                                                <p:fltVal val="90"/>
                                              </p:val>
                                            </p:tav>
                                            <p:tav tm="100000">
                                              <p:val>
                                                <p:fltVal val="0"/>
                                              </p:val>
                                            </p:tav>
                                          </p:tavLst>
                                        </p:anim>
                                        <p:animEffect transition="in" filter="fade">
                                          <p:cBhvr>
                                            <p:cTn id="54" dur="300"/>
                                            <p:tgtEl>
                                              <p:spTgt spid="9"/>
                                            </p:tgtEl>
                                          </p:cBhvr>
                                        </p:animEffect>
                                      </p:childTnLst>
                                    </p:cTn>
                                  </p:par>
                                </p:childTnLst>
                              </p:cTn>
                            </p:par>
                            <p:par>
                              <p:cTn id="55" fill="hold">
                                <p:stCondLst>
                                  <p:cond delay="3360"/>
                                </p:stCondLst>
                                <p:childTnLst>
                                  <p:par>
                                    <p:cTn id="56" presetID="22" presetClass="entr" presetSubtype="8"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par>
                              <p:cTn id="59" fill="hold">
                                <p:stCondLst>
                                  <p:cond delay="3860"/>
                                </p:stCondLst>
                                <p:childTnLst>
                                  <p:par>
                                    <p:cTn id="60" presetID="31" presetClass="entr" presetSubtype="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300" fill="hold"/>
                                            <p:tgtEl>
                                              <p:spTgt spid="12"/>
                                            </p:tgtEl>
                                            <p:attrNameLst>
                                              <p:attrName>ppt_w</p:attrName>
                                            </p:attrNameLst>
                                          </p:cBhvr>
                                          <p:tavLst>
                                            <p:tav tm="0">
                                              <p:val>
                                                <p:fltVal val="0"/>
                                              </p:val>
                                            </p:tav>
                                            <p:tav tm="100000">
                                              <p:val>
                                                <p:strVal val="#ppt_w"/>
                                              </p:val>
                                            </p:tav>
                                          </p:tavLst>
                                        </p:anim>
                                        <p:anim calcmode="lin" valueType="num">
                                          <p:cBhvr>
                                            <p:cTn id="63" dur="300" fill="hold"/>
                                            <p:tgtEl>
                                              <p:spTgt spid="12"/>
                                            </p:tgtEl>
                                            <p:attrNameLst>
                                              <p:attrName>ppt_h</p:attrName>
                                            </p:attrNameLst>
                                          </p:cBhvr>
                                          <p:tavLst>
                                            <p:tav tm="0">
                                              <p:val>
                                                <p:fltVal val="0"/>
                                              </p:val>
                                            </p:tav>
                                            <p:tav tm="100000">
                                              <p:val>
                                                <p:strVal val="#ppt_h"/>
                                              </p:val>
                                            </p:tav>
                                          </p:tavLst>
                                        </p:anim>
                                        <p:anim calcmode="lin" valueType="num">
                                          <p:cBhvr>
                                            <p:cTn id="64" dur="300" fill="hold"/>
                                            <p:tgtEl>
                                              <p:spTgt spid="12"/>
                                            </p:tgtEl>
                                            <p:attrNameLst>
                                              <p:attrName>style.rotation</p:attrName>
                                            </p:attrNameLst>
                                          </p:cBhvr>
                                          <p:tavLst>
                                            <p:tav tm="0">
                                              <p:val>
                                                <p:fltVal val="90"/>
                                              </p:val>
                                            </p:tav>
                                            <p:tav tm="100000">
                                              <p:val>
                                                <p:fltVal val="0"/>
                                              </p:val>
                                            </p:tav>
                                          </p:tavLst>
                                        </p:anim>
                                        <p:animEffect transition="in" filter="fade">
                                          <p:cBhvr>
                                            <p:cTn id="65" dur="300"/>
                                            <p:tgtEl>
                                              <p:spTgt spid="12"/>
                                            </p:tgtEl>
                                          </p:cBhvr>
                                        </p:animEffect>
                                      </p:childTnLst>
                                    </p:cTn>
                                  </p:par>
                                </p:childTnLst>
                              </p:cTn>
                            </p:par>
                            <p:par>
                              <p:cTn id="66" fill="hold">
                                <p:stCondLst>
                                  <p:cond delay="4360"/>
                                </p:stCondLst>
                                <p:childTnLst>
                                  <p:par>
                                    <p:cTn id="67" presetID="22" presetClass="entr" presetSubtype="8"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left)">
                                          <p:cBhvr>
                                            <p:cTn id="6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8" grpId="0" animBg="1"/>
          <p:bldP spid="4" grpId="0"/>
          <p:bldP spid="5" grpId="0" animBg="1"/>
          <p:bldP spid="5" grpId="1" animBg="1"/>
          <p:bldP spid="6" grpId="0"/>
          <p:bldP spid="7" grpId="0"/>
          <p:bldP spid="8" grpId="0" animBg="1"/>
          <p:bldP spid="8" grpId="1" animBg="1"/>
          <p:bldP spid="9" grpId="0"/>
          <p:bldP spid="10" grpId="0"/>
          <p:bldP spid="11" grpId="0" animBg="1"/>
          <p:bldP spid="11" grpId="1" animBg="1"/>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fltVal val="0"/>
                                              </p:val>
                                            </p:tav>
                                            <p:tav tm="100000">
                                              <p:val>
                                                <p:strVal val="#ppt_w"/>
                                              </p:val>
                                            </p:tav>
                                          </p:tavLst>
                                        </p:anim>
                                        <p:anim calcmode="lin" valueType="num">
                                          <p:cBhvr>
                                            <p:cTn id="8" dur="300" fill="hold"/>
                                            <p:tgtEl>
                                              <p:spTgt spid="28"/>
                                            </p:tgtEl>
                                            <p:attrNameLst>
                                              <p:attrName>ppt_h</p:attrName>
                                            </p:attrNameLst>
                                          </p:cBhvr>
                                          <p:tavLst>
                                            <p:tav tm="0">
                                              <p:val>
                                                <p:fltVal val="0"/>
                                              </p:val>
                                            </p:tav>
                                            <p:tav tm="100000">
                                              <p:val>
                                                <p:strVal val="#ppt_h"/>
                                              </p:val>
                                            </p:tav>
                                          </p:tavLst>
                                        </p:anim>
                                        <p:animEffect transition="in" filter="fade">
                                          <p:cBhvr>
                                            <p:cTn id="9" dur="300"/>
                                            <p:tgtEl>
                                              <p:spTgt spid="28"/>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5"/>
                                            </p:tgtEl>
                                            <p:attrNameLst>
                                              <p:attrName>style.visibility</p:attrName>
                                            </p:attrNameLst>
                                          </p:cBhvr>
                                          <p:to>
                                            <p:strVal val="visible"/>
                                          </p:to>
                                        </p:set>
                                        <p:anim calcmode="lin" valueType="num">
                                          <p:cBhvr>
                                            <p:cTn id="13" dur="4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5"/>
                                            </p:tgtEl>
                                            <p:attrNameLst>
                                              <p:attrName>ppt_y</p:attrName>
                                            </p:attrNameLst>
                                          </p:cBhvr>
                                          <p:tavLst>
                                            <p:tav tm="0">
                                              <p:val>
                                                <p:strVal val="#ppt_y"/>
                                              </p:val>
                                            </p:tav>
                                            <p:tav tm="100000">
                                              <p:val>
                                                <p:strVal val="#ppt_y"/>
                                              </p:val>
                                            </p:tav>
                                          </p:tavLst>
                                        </p:anim>
                                        <p:anim calcmode="lin" valueType="num">
                                          <p:cBhvr>
                                            <p:cTn id="15" dur="4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5"/>
                                            </p:tgtEl>
                                          </p:cBhvr>
                                        </p:animEffect>
                                      </p:childTnLst>
                                    </p:cTn>
                                  </p:par>
                                </p:childTnLst>
                              </p:cTn>
                            </p:par>
                            <p:par>
                              <p:cTn id="18" fill="hold">
                                <p:stCondLst>
                                  <p:cond delay="860"/>
                                </p:stCondLst>
                                <p:childTnLst>
                                  <p:par>
                                    <p:cTn id="19" presetID="42"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1860"/>
                                </p:stCondLst>
                                <p:childTnLst>
                                  <p:par>
                                    <p:cTn id="25" presetID="1"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35" presetClass="path" presetSubtype="0" accel="50000" fill="hold" grpId="1" nodeType="withEffect">
                                      <p:stCondLst>
                                        <p:cond delay="0"/>
                                      </p:stCondLst>
                                      <p:childTnLst>
                                        <p:animMotion origin="layout" path="M 3.33333E-6 -1.50786E-6 L -0.25 0.22132 " pathEditMode="relative" rAng="0" ptsTypes="AA">
                                          <p:cBhvr>
                                            <p:cTn id="32" dur="500" spd="-100000" fill="hold"/>
                                            <p:tgtEl>
                                              <p:spTgt spid="5"/>
                                            </p:tgtEl>
                                            <p:attrNameLst>
                                              <p:attrName>ppt_x</p:attrName>
                                              <p:attrName>ppt_y</p:attrName>
                                            </p:attrNameLst>
                                          </p:cBhvr>
                                          <p:rCtr x="-12500" y="11055"/>
                                        </p:animMotion>
                                      </p:childTnLst>
                                    </p:cTn>
                                  </p:par>
                                  <p:par>
                                    <p:cTn id="33" presetID="35" presetClass="path" presetSubtype="0" accel="50000" fill="hold" grpId="1" nodeType="withEffect">
                                      <p:stCondLst>
                                        <p:cond delay="0"/>
                                      </p:stCondLst>
                                      <p:childTnLst>
                                        <p:animMotion origin="layout" path="M 0 0 L -0.25 0 E" pathEditMode="relative" ptsTypes="">
                                          <p:cBhvr>
                                            <p:cTn id="34" dur="500" spd="-100000" fill="hold"/>
                                            <p:tgtEl>
                                              <p:spTgt spid="8"/>
                                            </p:tgtEl>
                                            <p:attrNameLst>
                                              <p:attrName>ppt_x</p:attrName>
                                              <p:attrName>ppt_y</p:attrName>
                                            </p:attrNameLst>
                                          </p:cBhvr>
                                        </p:animMotion>
                                      </p:childTnLst>
                                    </p:cTn>
                                  </p:par>
                                  <p:par>
                                    <p:cTn id="35" presetID="35" presetClass="path" presetSubtype="0" accel="50000" fill="hold" grpId="1" nodeType="withEffect">
                                      <p:stCondLst>
                                        <p:cond delay="0"/>
                                      </p:stCondLst>
                                      <p:childTnLst>
                                        <p:animMotion origin="layout" path="M 3.33333E-6 4.23682E-6 L -0.25 -0.25209 " pathEditMode="relative" rAng="0" ptsTypes="AA">
                                          <p:cBhvr>
                                            <p:cTn id="36" dur="500" spd="-100000" fill="hold"/>
                                            <p:tgtEl>
                                              <p:spTgt spid="11"/>
                                            </p:tgtEl>
                                            <p:attrNameLst>
                                              <p:attrName>ppt_x</p:attrName>
                                              <p:attrName>ppt_y</p:attrName>
                                            </p:attrNameLst>
                                          </p:cBhvr>
                                          <p:rCtr x="-12500" y="-12604"/>
                                        </p:animMotion>
                                      </p:childTnLst>
                                    </p:cTn>
                                  </p:par>
                                </p:childTnLst>
                              </p:cTn>
                            </p:par>
                            <p:par>
                              <p:cTn id="37" fill="hold">
                                <p:stCondLst>
                                  <p:cond delay="1860"/>
                                </p:stCondLst>
                                <p:childTnLst>
                                  <p:par>
                                    <p:cTn id="38" presetID="31"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300" fill="hold"/>
                                            <p:tgtEl>
                                              <p:spTgt spid="6"/>
                                            </p:tgtEl>
                                            <p:attrNameLst>
                                              <p:attrName>ppt_w</p:attrName>
                                            </p:attrNameLst>
                                          </p:cBhvr>
                                          <p:tavLst>
                                            <p:tav tm="0">
                                              <p:val>
                                                <p:fltVal val="0"/>
                                              </p:val>
                                            </p:tav>
                                            <p:tav tm="100000">
                                              <p:val>
                                                <p:strVal val="#ppt_w"/>
                                              </p:val>
                                            </p:tav>
                                          </p:tavLst>
                                        </p:anim>
                                        <p:anim calcmode="lin" valueType="num">
                                          <p:cBhvr>
                                            <p:cTn id="41" dur="300" fill="hold"/>
                                            <p:tgtEl>
                                              <p:spTgt spid="6"/>
                                            </p:tgtEl>
                                            <p:attrNameLst>
                                              <p:attrName>ppt_h</p:attrName>
                                            </p:attrNameLst>
                                          </p:cBhvr>
                                          <p:tavLst>
                                            <p:tav tm="0">
                                              <p:val>
                                                <p:fltVal val="0"/>
                                              </p:val>
                                            </p:tav>
                                            <p:tav tm="100000">
                                              <p:val>
                                                <p:strVal val="#ppt_h"/>
                                              </p:val>
                                            </p:tav>
                                          </p:tavLst>
                                        </p:anim>
                                        <p:anim calcmode="lin" valueType="num">
                                          <p:cBhvr>
                                            <p:cTn id="42" dur="300" fill="hold"/>
                                            <p:tgtEl>
                                              <p:spTgt spid="6"/>
                                            </p:tgtEl>
                                            <p:attrNameLst>
                                              <p:attrName>style.rotation</p:attrName>
                                            </p:attrNameLst>
                                          </p:cBhvr>
                                          <p:tavLst>
                                            <p:tav tm="0">
                                              <p:val>
                                                <p:fltVal val="90"/>
                                              </p:val>
                                            </p:tav>
                                            <p:tav tm="100000">
                                              <p:val>
                                                <p:fltVal val="0"/>
                                              </p:val>
                                            </p:tav>
                                          </p:tavLst>
                                        </p:anim>
                                        <p:animEffect transition="in" filter="fade">
                                          <p:cBhvr>
                                            <p:cTn id="43" dur="300"/>
                                            <p:tgtEl>
                                              <p:spTgt spid="6"/>
                                            </p:tgtEl>
                                          </p:cBhvr>
                                        </p:animEffect>
                                      </p:childTnLst>
                                    </p:cTn>
                                  </p:par>
                                </p:childTnLst>
                              </p:cTn>
                            </p:par>
                            <p:par>
                              <p:cTn id="44" fill="hold">
                                <p:stCondLst>
                                  <p:cond delay="2360"/>
                                </p:stCondLst>
                                <p:childTnLst>
                                  <p:par>
                                    <p:cTn id="45" presetID="22" presetClass="entr" presetSubtype="8"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par>
                              <p:cTn id="48" fill="hold">
                                <p:stCondLst>
                                  <p:cond delay="2860"/>
                                </p:stCondLst>
                                <p:childTnLst>
                                  <p:par>
                                    <p:cTn id="49" presetID="31"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300" fill="hold"/>
                                            <p:tgtEl>
                                              <p:spTgt spid="9"/>
                                            </p:tgtEl>
                                            <p:attrNameLst>
                                              <p:attrName>ppt_w</p:attrName>
                                            </p:attrNameLst>
                                          </p:cBhvr>
                                          <p:tavLst>
                                            <p:tav tm="0">
                                              <p:val>
                                                <p:fltVal val="0"/>
                                              </p:val>
                                            </p:tav>
                                            <p:tav tm="100000">
                                              <p:val>
                                                <p:strVal val="#ppt_w"/>
                                              </p:val>
                                            </p:tav>
                                          </p:tavLst>
                                        </p:anim>
                                        <p:anim calcmode="lin" valueType="num">
                                          <p:cBhvr>
                                            <p:cTn id="52" dur="300" fill="hold"/>
                                            <p:tgtEl>
                                              <p:spTgt spid="9"/>
                                            </p:tgtEl>
                                            <p:attrNameLst>
                                              <p:attrName>ppt_h</p:attrName>
                                            </p:attrNameLst>
                                          </p:cBhvr>
                                          <p:tavLst>
                                            <p:tav tm="0">
                                              <p:val>
                                                <p:fltVal val="0"/>
                                              </p:val>
                                            </p:tav>
                                            <p:tav tm="100000">
                                              <p:val>
                                                <p:strVal val="#ppt_h"/>
                                              </p:val>
                                            </p:tav>
                                          </p:tavLst>
                                        </p:anim>
                                        <p:anim calcmode="lin" valueType="num">
                                          <p:cBhvr>
                                            <p:cTn id="53" dur="300" fill="hold"/>
                                            <p:tgtEl>
                                              <p:spTgt spid="9"/>
                                            </p:tgtEl>
                                            <p:attrNameLst>
                                              <p:attrName>style.rotation</p:attrName>
                                            </p:attrNameLst>
                                          </p:cBhvr>
                                          <p:tavLst>
                                            <p:tav tm="0">
                                              <p:val>
                                                <p:fltVal val="90"/>
                                              </p:val>
                                            </p:tav>
                                            <p:tav tm="100000">
                                              <p:val>
                                                <p:fltVal val="0"/>
                                              </p:val>
                                            </p:tav>
                                          </p:tavLst>
                                        </p:anim>
                                        <p:animEffect transition="in" filter="fade">
                                          <p:cBhvr>
                                            <p:cTn id="54" dur="300"/>
                                            <p:tgtEl>
                                              <p:spTgt spid="9"/>
                                            </p:tgtEl>
                                          </p:cBhvr>
                                        </p:animEffect>
                                      </p:childTnLst>
                                    </p:cTn>
                                  </p:par>
                                </p:childTnLst>
                              </p:cTn>
                            </p:par>
                            <p:par>
                              <p:cTn id="55" fill="hold">
                                <p:stCondLst>
                                  <p:cond delay="3360"/>
                                </p:stCondLst>
                                <p:childTnLst>
                                  <p:par>
                                    <p:cTn id="56" presetID="22" presetClass="entr" presetSubtype="8"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par>
                              <p:cTn id="59" fill="hold">
                                <p:stCondLst>
                                  <p:cond delay="3860"/>
                                </p:stCondLst>
                                <p:childTnLst>
                                  <p:par>
                                    <p:cTn id="60" presetID="31" presetClass="entr" presetSubtype="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300" fill="hold"/>
                                            <p:tgtEl>
                                              <p:spTgt spid="12"/>
                                            </p:tgtEl>
                                            <p:attrNameLst>
                                              <p:attrName>ppt_w</p:attrName>
                                            </p:attrNameLst>
                                          </p:cBhvr>
                                          <p:tavLst>
                                            <p:tav tm="0">
                                              <p:val>
                                                <p:fltVal val="0"/>
                                              </p:val>
                                            </p:tav>
                                            <p:tav tm="100000">
                                              <p:val>
                                                <p:strVal val="#ppt_w"/>
                                              </p:val>
                                            </p:tav>
                                          </p:tavLst>
                                        </p:anim>
                                        <p:anim calcmode="lin" valueType="num">
                                          <p:cBhvr>
                                            <p:cTn id="63" dur="300" fill="hold"/>
                                            <p:tgtEl>
                                              <p:spTgt spid="12"/>
                                            </p:tgtEl>
                                            <p:attrNameLst>
                                              <p:attrName>ppt_h</p:attrName>
                                            </p:attrNameLst>
                                          </p:cBhvr>
                                          <p:tavLst>
                                            <p:tav tm="0">
                                              <p:val>
                                                <p:fltVal val="0"/>
                                              </p:val>
                                            </p:tav>
                                            <p:tav tm="100000">
                                              <p:val>
                                                <p:strVal val="#ppt_h"/>
                                              </p:val>
                                            </p:tav>
                                          </p:tavLst>
                                        </p:anim>
                                        <p:anim calcmode="lin" valueType="num">
                                          <p:cBhvr>
                                            <p:cTn id="64" dur="300" fill="hold"/>
                                            <p:tgtEl>
                                              <p:spTgt spid="12"/>
                                            </p:tgtEl>
                                            <p:attrNameLst>
                                              <p:attrName>style.rotation</p:attrName>
                                            </p:attrNameLst>
                                          </p:cBhvr>
                                          <p:tavLst>
                                            <p:tav tm="0">
                                              <p:val>
                                                <p:fltVal val="90"/>
                                              </p:val>
                                            </p:tav>
                                            <p:tav tm="100000">
                                              <p:val>
                                                <p:fltVal val="0"/>
                                              </p:val>
                                            </p:tav>
                                          </p:tavLst>
                                        </p:anim>
                                        <p:animEffect transition="in" filter="fade">
                                          <p:cBhvr>
                                            <p:cTn id="65" dur="300"/>
                                            <p:tgtEl>
                                              <p:spTgt spid="12"/>
                                            </p:tgtEl>
                                          </p:cBhvr>
                                        </p:animEffect>
                                      </p:childTnLst>
                                    </p:cTn>
                                  </p:par>
                                </p:childTnLst>
                              </p:cTn>
                            </p:par>
                            <p:par>
                              <p:cTn id="66" fill="hold">
                                <p:stCondLst>
                                  <p:cond delay="4360"/>
                                </p:stCondLst>
                                <p:childTnLst>
                                  <p:par>
                                    <p:cTn id="67" presetID="22" presetClass="entr" presetSubtype="8"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left)">
                                          <p:cBhvr>
                                            <p:cTn id="6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8" grpId="0" animBg="1"/>
          <p:bldP spid="4" grpId="0"/>
          <p:bldP spid="5" grpId="0" animBg="1"/>
          <p:bldP spid="5" grpId="1" animBg="1"/>
          <p:bldP spid="6" grpId="0"/>
          <p:bldP spid="7" grpId="0"/>
          <p:bldP spid="8" grpId="0" animBg="1"/>
          <p:bldP spid="8" grpId="1" animBg="1"/>
          <p:bldP spid="9" grpId="0"/>
          <p:bldP spid="10" grpId="0"/>
          <p:bldP spid="11" grpId="0" animBg="1"/>
          <p:bldP spid="11" grpId="1" animBg="1"/>
          <p:bldP spid="12"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screen"/>
          <a:stretch>
            <a:fillRect/>
          </a:stretch>
        </p:blipFill>
        <p:spPr>
          <a:xfrm>
            <a:off x="913806" y="1268760"/>
            <a:ext cx="3681554" cy="4662274"/>
          </a:xfrm>
          <a:prstGeom prst="rect">
            <a:avLst/>
          </a:prstGeom>
        </p:spPr>
      </p:pic>
      <p:sp>
        <p:nvSpPr>
          <p:cNvPr id="55" name="TextBox 54"/>
          <p:cNvSpPr txBox="1"/>
          <p:nvPr/>
        </p:nvSpPr>
        <p:spPr>
          <a:xfrm>
            <a:off x="776178" y="127505"/>
            <a:ext cx="3305979" cy="584775"/>
          </a:xfrm>
          <a:prstGeom prst="rect">
            <a:avLst/>
          </a:prstGeom>
          <a:noFill/>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r>
              <a:rPr lang="zh-CN" altLang="en-US" dirty="0">
                <a:sym typeface="Arial" panose="020B0604020202020204" pitchFamily="34" charset="0"/>
              </a:rPr>
              <a:t>问题改善措施</a:t>
            </a:r>
          </a:p>
        </p:txBody>
      </p:sp>
      <p:sp>
        <p:nvSpPr>
          <p:cNvPr id="28" name="Freeform 5"/>
          <p:cNvSpPr>
            <a:spLocks noEditPoints="1"/>
          </p:cNvSpPr>
          <p:nvPr/>
        </p:nvSpPr>
        <p:spPr bwMode="auto">
          <a:xfrm>
            <a:off x="283122" y="173366"/>
            <a:ext cx="493056" cy="493054"/>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7" name="椭圆 6"/>
          <p:cNvSpPr/>
          <p:nvPr/>
        </p:nvSpPr>
        <p:spPr bwMode="auto">
          <a:xfrm>
            <a:off x="4927089" y="2090517"/>
            <a:ext cx="504056" cy="504056"/>
          </a:xfrm>
          <a:prstGeom prst="ellipse">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200" b="1" i="0" u="none" strike="noStrike" cap="none" normalizeH="0" baseline="0" dirty="0">
                <a:ln>
                  <a:noFill/>
                </a:ln>
                <a:solidFill>
                  <a:schemeClr val="accent2"/>
                </a:solidFill>
                <a:effectLst/>
                <a:latin typeface="+mn-ea"/>
                <a:ea typeface="+mn-ea"/>
              </a:rPr>
              <a:t>1</a:t>
            </a:r>
            <a:endParaRPr kumimoji="0" lang="zh-CN" altLang="en-US" sz="2200" b="1" i="0" u="none" strike="noStrike" cap="none" normalizeH="0" baseline="0" dirty="0">
              <a:ln>
                <a:noFill/>
              </a:ln>
              <a:solidFill>
                <a:schemeClr val="accent2"/>
              </a:solidFill>
              <a:effectLst/>
              <a:latin typeface="+mn-ea"/>
              <a:ea typeface="+mn-ea"/>
            </a:endParaRPr>
          </a:p>
        </p:txBody>
      </p:sp>
      <p:sp>
        <p:nvSpPr>
          <p:cNvPr id="8" name="椭圆 7"/>
          <p:cNvSpPr/>
          <p:nvPr/>
        </p:nvSpPr>
        <p:spPr bwMode="auto">
          <a:xfrm>
            <a:off x="4927089" y="3118424"/>
            <a:ext cx="504056" cy="504056"/>
          </a:xfrm>
          <a:prstGeom prst="ellipse">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200" b="1" i="0" u="none" strike="noStrike" cap="none" normalizeH="0" baseline="0" dirty="0">
                <a:ln>
                  <a:noFill/>
                </a:ln>
                <a:solidFill>
                  <a:schemeClr val="accent2"/>
                </a:solidFill>
                <a:effectLst/>
                <a:latin typeface="+mn-ea"/>
                <a:ea typeface="+mn-ea"/>
              </a:rPr>
              <a:t>2</a:t>
            </a:r>
            <a:endParaRPr kumimoji="0" lang="zh-CN" altLang="en-US" sz="2200" b="1" i="0" u="none" strike="noStrike" cap="none" normalizeH="0" baseline="0" dirty="0">
              <a:ln>
                <a:noFill/>
              </a:ln>
              <a:solidFill>
                <a:schemeClr val="accent2"/>
              </a:solidFill>
              <a:effectLst/>
              <a:latin typeface="+mn-ea"/>
              <a:ea typeface="+mn-ea"/>
            </a:endParaRPr>
          </a:p>
        </p:txBody>
      </p:sp>
      <p:sp>
        <p:nvSpPr>
          <p:cNvPr id="9" name="椭圆 8"/>
          <p:cNvSpPr/>
          <p:nvPr/>
        </p:nvSpPr>
        <p:spPr bwMode="auto">
          <a:xfrm>
            <a:off x="4927089" y="4798274"/>
            <a:ext cx="504056" cy="504056"/>
          </a:xfrm>
          <a:prstGeom prst="ellipse">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200" b="1" i="0" u="none" strike="noStrike" cap="none" normalizeH="0" baseline="0" dirty="0">
                <a:ln>
                  <a:noFill/>
                </a:ln>
                <a:solidFill>
                  <a:schemeClr val="accent2"/>
                </a:solidFill>
                <a:effectLst/>
                <a:latin typeface="+mn-ea"/>
                <a:ea typeface="+mn-ea"/>
              </a:rPr>
              <a:t>3</a:t>
            </a:r>
            <a:endParaRPr kumimoji="0" lang="zh-CN" altLang="en-US" sz="2200" b="1" i="0" u="none" strike="noStrike" cap="none" normalizeH="0" baseline="0" dirty="0">
              <a:ln>
                <a:noFill/>
              </a:ln>
              <a:solidFill>
                <a:schemeClr val="accent2"/>
              </a:solidFill>
              <a:effectLst/>
              <a:latin typeface="+mn-ea"/>
              <a:ea typeface="+mn-ea"/>
            </a:endParaRPr>
          </a:p>
        </p:txBody>
      </p:sp>
      <p:sp>
        <p:nvSpPr>
          <p:cNvPr id="10" name="TextBox 9"/>
          <p:cNvSpPr txBox="1"/>
          <p:nvPr/>
        </p:nvSpPr>
        <p:spPr>
          <a:xfrm>
            <a:off x="5522317" y="1988602"/>
            <a:ext cx="5616624" cy="707886"/>
          </a:xfrm>
          <a:prstGeom prst="rect">
            <a:avLst/>
          </a:prstGeom>
          <a:noFill/>
        </p:spPr>
        <p:txBody>
          <a:bodyPr wrap="square" rtlCol="0">
            <a:spAutoFit/>
          </a:bodyPr>
          <a:lstStyle/>
          <a:p>
            <a:r>
              <a:rPr lang="zh-CN" altLang="en-US" sz="2000" dirty="0">
                <a:solidFill>
                  <a:schemeClr val="accent1"/>
                </a:solidFill>
                <a:latin typeface="微软雅黑" panose="020B0503020204020204" pitchFamily="34" charset="-122"/>
                <a:ea typeface="微软雅黑" panose="020B0503020204020204" pitchFamily="34" charset="-122"/>
              </a:rPr>
              <a:t>注重学习与人身修养，尤其注重唯物主义哲学的学习与领悟，让学习贯穿到工作生活之中。</a:t>
            </a:r>
          </a:p>
        </p:txBody>
      </p:sp>
      <p:sp>
        <p:nvSpPr>
          <p:cNvPr id="11" name="TextBox 10"/>
          <p:cNvSpPr txBox="1"/>
          <p:nvPr/>
        </p:nvSpPr>
        <p:spPr>
          <a:xfrm>
            <a:off x="5522317" y="2960760"/>
            <a:ext cx="5616624" cy="1323439"/>
          </a:xfrm>
          <a:prstGeom prst="rect">
            <a:avLst/>
          </a:prstGeom>
          <a:noFill/>
        </p:spPr>
        <p:txBody>
          <a:bodyPr wrap="square" rtlCol="0">
            <a:spAutoFit/>
          </a:bodyPr>
          <a:lstStyle/>
          <a:p>
            <a:r>
              <a:rPr lang="zh-CN" altLang="en-US" sz="2000" dirty="0">
                <a:solidFill>
                  <a:schemeClr val="accent1"/>
                </a:solidFill>
                <a:latin typeface="微软雅黑" panose="020B0503020204020204" pitchFamily="34" charset="-122"/>
                <a:ea typeface="微软雅黑" panose="020B0503020204020204" pitchFamily="34" charset="-122"/>
              </a:rPr>
              <a:t>坚持用目标管理方法要求自己，目标提供了决策准则；目标是一切工作的行动指南；目标是协调岗位、部门之间关系的基础；目标达成度是衡量工作好坏的标准。</a:t>
            </a:r>
          </a:p>
        </p:txBody>
      </p:sp>
      <p:sp>
        <p:nvSpPr>
          <p:cNvPr id="12" name="TextBox 11"/>
          <p:cNvSpPr txBox="1"/>
          <p:nvPr/>
        </p:nvSpPr>
        <p:spPr>
          <a:xfrm>
            <a:off x="5522317" y="4798274"/>
            <a:ext cx="5616624" cy="707886"/>
          </a:xfrm>
          <a:prstGeom prst="rect">
            <a:avLst/>
          </a:prstGeom>
          <a:noFill/>
        </p:spPr>
        <p:txBody>
          <a:bodyPr wrap="square" rtlCol="0">
            <a:spAutoFit/>
          </a:bodyPr>
          <a:lstStyle/>
          <a:p>
            <a:r>
              <a:rPr lang="zh-CN" altLang="en-US" sz="2000" dirty="0">
                <a:solidFill>
                  <a:schemeClr val="accent1"/>
                </a:solidFill>
                <a:latin typeface="微软雅黑" panose="020B0503020204020204" pitchFamily="34" charset="-122"/>
                <a:ea typeface="微软雅黑" panose="020B0503020204020204" pitchFamily="34" charset="-122"/>
              </a:rPr>
              <a:t>将批评和自我批评作为一项常态化制度固定下来，结合自身的职业特征进行整改提高。</a:t>
            </a:r>
          </a:p>
        </p:txBody>
      </p:sp>
    </p:spTree>
    <p:custDataLst>
      <p:tags r:id="rId1"/>
    </p:custDataLst>
  </p:cSld>
  <p:clrMapOvr>
    <a:masterClrMapping/>
  </p:clrMapOvr>
  <p:transition spd="slow" advTm="596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fltVal val="0"/>
                                          </p:val>
                                        </p:tav>
                                        <p:tav tm="100000">
                                          <p:val>
                                            <p:strVal val="#ppt_w"/>
                                          </p:val>
                                        </p:tav>
                                      </p:tavLst>
                                    </p:anim>
                                    <p:anim calcmode="lin" valueType="num">
                                      <p:cBhvr>
                                        <p:cTn id="8" dur="300" fill="hold"/>
                                        <p:tgtEl>
                                          <p:spTgt spid="28"/>
                                        </p:tgtEl>
                                        <p:attrNameLst>
                                          <p:attrName>ppt_h</p:attrName>
                                        </p:attrNameLst>
                                      </p:cBhvr>
                                      <p:tavLst>
                                        <p:tav tm="0">
                                          <p:val>
                                            <p:fltVal val="0"/>
                                          </p:val>
                                        </p:tav>
                                        <p:tav tm="100000">
                                          <p:val>
                                            <p:strVal val="#ppt_h"/>
                                          </p:val>
                                        </p:tav>
                                      </p:tavLst>
                                    </p:anim>
                                    <p:animEffect transition="in" filter="fade">
                                      <p:cBhvr>
                                        <p:cTn id="9" dur="300"/>
                                        <p:tgtEl>
                                          <p:spTgt spid="28"/>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5"/>
                                        </p:tgtEl>
                                        <p:attrNameLst>
                                          <p:attrName>style.visibility</p:attrName>
                                        </p:attrNameLst>
                                      </p:cBhvr>
                                      <p:to>
                                        <p:strVal val="visible"/>
                                      </p:to>
                                    </p:set>
                                    <p:anim calcmode="lin" valueType="num">
                                      <p:cBhvr>
                                        <p:cTn id="13" dur="4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5"/>
                                        </p:tgtEl>
                                        <p:attrNameLst>
                                          <p:attrName>ppt_y</p:attrName>
                                        </p:attrNameLst>
                                      </p:cBhvr>
                                      <p:tavLst>
                                        <p:tav tm="0">
                                          <p:val>
                                            <p:strVal val="#ppt_y"/>
                                          </p:val>
                                        </p:tav>
                                        <p:tav tm="100000">
                                          <p:val>
                                            <p:strVal val="#ppt_y"/>
                                          </p:val>
                                        </p:tav>
                                      </p:tavLst>
                                    </p:anim>
                                    <p:anim calcmode="lin" valueType="num">
                                      <p:cBhvr>
                                        <p:cTn id="15" dur="4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5"/>
                                        </p:tgtEl>
                                      </p:cBhvr>
                                    </p:animEffect>
                                  </p:childTnLst>
                                </p:cTn>
                              </p:par>
                            </p:childTnLst>
                          </p:cTn>
                        </p:par>
                        <p:par>
                          <p:cTn id="18" fill="hold">
                            <p:stCondLst>
                              <p:cond delay="900"/>
                            </p:stCondLst>
                            <p:childTnLst>
                              <p:par>
                                <p:cTn id="19" presetID="42"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900"/>
                            </p:stCondLst>
                            <p:childTnLst>
                              <p:par>
                                <p:cTn id="25" presetID="2" presetClass="entr" presetSubtype="1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1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2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par>
                          <p:cTn id="37" fill="hold">
                            <p:stCondLst>
                              <p:cond delay="2400"/>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par>
                                <p:cTn id="41" presetID="22" presetClass="entr" presetSubtype="8" fill="hold" grpId="0" nodeType="withEffect">
                                  <p:stCondLst>
                                    <p:cond delay="10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par>
                                <p:cTn id="44" presetID="22" presetClass="entr" presetSubtype="8" fill="hold" grpId="0" nodeType="withEffect">
                                  <p:stCondLst>
                                    <p:cond delay="20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8" grpId="0" animBg="1"/>
      <p:bldP spid="7" grpId="0" animBg="1"/>
      <p:bldP spid="8" grpId="0" animBg="1"/>
      <p:bldP spid="9" grpId="0" animBg="1"/>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0" y="2161800"/>
            <a:ext cx="2112545" cy="2534400"/>
          </a:xfrm>
          <a:prstGeom prst="rect">
            <a:avLst/>
          </a:prstGeom>
          <a:solidFill>
            <a:schemeClr val="tx1"/>
          </a:solidFill>
          <a:ln>
            <a:noFill/>
          </a:ln>
        </p:spPr>
        <p:txBody>
          <a:bodyPr vert="horz" wrap="square" lIns="91440" tIns="45720" rIns="91440" bIns="45720" numCol="1" anchor="t" anchorCtr="0" compatLnSpc="1"/>
          <a:lstStyle/>
          <a:p>
            <a:endParaRPr lang="zh-CN" altLang="en-US">
              <a:solidFill>
                <a:srgbClr val="294A5A"/>
              </a:solidFill>
            </a:endParaRPr>
          </a:p>
        </p:txBody>
      </p:sp>
      <p:sp>
        <p:nvSpPr>
          <p:cNvPr id="8" name="Rectangle 6"/>
          <p:cNvSpPr>
            <a:spLocks noChangeArrowheads="1"/>
          </p:cNvSpPr>
          <p:nvPr/>
        </p:nvSpPr>
        <p:spPr bwMode="auto">
          <a:xfrm>
            <a:off x="8832468" y="2161800"/>
            <a:ext cx="2709244" cy="2527885"/>
          </a:xfrm>
          <a:prstGeom prst="rect">
            <a:avLst/>
          </a:prstGeom>
          <a:blipFill>
            <a:blip r:embed="rId4" cstate="screen"/>
            <a:stretch>
              <a:fillRect/>
            </a:stretch>
          </a:blipFill>
          <a:ln>
            <a:noFill/>
          </a:ln>
        </p:spPr>
        <p:txBody>
          <a:bodyPr vert="horz" wrap="square" lIns="91440" tIns="45720" rIns="91440" bIns="45720" numCol="1" anchor="t" anchorCtr="0" compatLnSpc="1"/>
          <a:lstStyle/>
          <a:p>
            <a:endParaRPr lang="zh-CN" altLang="en-US">
              <a:solidFill>
                <a:srgbClr val="294A5A"/>
              </a:solidFill>
            </a:endParaRPr>
          </a:p>
        </p:txBody>
      </p:sp>
      <p:sp>
        <p:nvSpPr>
          <p:cNvPr id="11" name="Oval 9"/>
          <p:cNvSpPr>
            <a:spLocks noChangeArrowheads="1"/>
          </p:cNvSpPr>
          <p:nvPr/>
        </p:nvSpPr>
        <p:spPr bwMode="auto">
          <a:xfrm>
            <a:off x="638251" y="2950135"/>
            <a:ext cx="1130237" cy="1110836"/>
          </a:xfrm>
          <a:prstGeom prst="ellipse">
            <a:avLst/>
          </a:prstGeom>
          <a:solidFill>
            <a:srgbClr val="FFFFFF"/>
          </a:solidFill>
          <a:ln w="9"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294A5A"/>
              </a:solidFill>
            </a:endParaRPr>
          </a:p>
        </p:txBody>
      </p:sp>
      <p:sp>
        <p:nvSpPr>
          <p:cNvPr id="13" name="Rectangle 11"/>
          <p:cNvSpPr>
            <a:spLocks noChangeArrowheads="1"/>
          </p:cNvSpPr>
          <p:nvPr/>
        </p:nvSpPr>
        <p:spPr bwMode="auto">
          <a:xfrm>
            <a:off x="11648266" y="2161800"/>
            <a:ext cx="548497" cy="2534400"/>
          </a:xfrm>
          <a:prstGeom prst="rect">
            <a:avLst/>
          </a:prstGeom>
          <a:solidFill>
            <a:schemeClr val="tx1"/>
          </a:solidFill>
          <a:ln>
            <a:noFill/>
          </a:ln>
        </p:spPr>
        <p:txBody>
          <a:bodyPr vert="horz" wrap="square" lIns="91440" tIns="45720" rIns="91440" bIns="45720" numCol="1" anchor="t" anchorCtr="0" compatLnSpc="1"/>
          <a:lstStyle/>
          <a:p>
            <a:endParaRPr lang="zh-CN" altLang="en-US">
              <a:solidFill>
                <a:srgbClr val="294A5A"/>
              </a:solidFill>
            </a:endParaRPr>
          </a:p>
        </p:txBody>
      </p:sp>
      <p:sp>
        <p:nvSpPr>
          <p:cNvPr id="22" name="Rectangle 24"/>
          <p:cNvSpPr>
            <a:spLocks noChangeArrowheads="1"/>
          </p:cNvSpPr>
          <p:nvPr/>
        </p:nvSpPr>
        <p:spPr bwMode="auto">
          <a:xfrm>
            <a:off x="2353965" y="2714025"/>
            <a:ext cx="566093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a:buFontTx/>
              <a:buNone/>
            </a:pPr>
            <a:r>
              <a:rPr lang="zh-CN" altLang="zh-CN" sz="8000" b="1" dirty="0">
                <a:solidFill>
                  <a:srgbClr val="484849"/>
                </a:solidFill>
                <a:latin typeface="微软雅黑" panose="020B0503020204020204" pitchFamily="34" charset="-122"/>
                <a:ea typeface="微软雅黑" panose="020B0503020204020204" pitchFamily="34" charset="-122"/>
                <a:cs typeface="宋体" panose="02010600030101010101" pitchFamily="2" charset="-122"/>
              </a:rPr>
              <a:t>工作规划</a:t>
            </a:r>
          </a:p>
        </p:txBody>
      </p:sp>
      <p:sp>
        <p:nvSpPr>
          <p:cNvPr id="16" name="TextBox 15"/>
          <p:cNvSpPr txBox="1"/>
          <p:nvPr/>
        </p:nvSpPr>
        <p:spPr>
          <a:xfrm>
            <a:off x="2353965" y="2132856"/>
            <a:ext cx="1415772" cy="646331"/>
          </a:xfrm>
          <a:prstGeom prst="rect">
            <a:avLst/>
          </a:prstGeom>
          <a:noFill/>
        </p:spPr>
        <p:txBody>
          <a:bodyPr wrap="none" rtlCol="0">
            <a:spAutoFit/>
          </a:bodyPr>
          <a:lstStyle/>
          <a:p>
            <a:r>
              <a:rPr lang="en-US" altLang="zh-CN" sz="3600" dirty="0">
                <a:solidFill>
                  <a:srgbClr val="294A5A"/>
                </a:solidFill>
              </a:rPr>
              <a:t>Part 4</a:t>
            </a:r>
            <a:endParaRPr lang="zh-CN" altLang="en-US" sz="3600" dirty="0">
              <a:solidFill>
                <a:srgbClr val="294A5A"/>
              </a:solidFill>
            </a:endParaRPr>
          </a:p>
        </p:txBody>
      </p:sp>
      <p:sp>
        <p:nvSpPr>
          <p:cNvPr id="26" name="TextBox 25"/>
          <p:cNvSpPr txBox="1"/>
          <p:nvPr/>
        </p:nvSpPr>
        <p:spPr>
          <a:xfrm>
            <a:off x="2661415" y="3977069"/>
            <a:ext cx="1708785"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r>
              <a:rPr lang="zh-CN" altLang="en-US" sz="2000" dirty="0">
                <a:solidFill>
                  <a:srgbClr val="484849"/>
                </a:solidFill>
                <a:sym typeface="Arial" panose="020B0604020202020204" pitchFamily="34" charset="0"/>
              </a:rPr>
              <a:t>总体指导思想</a:t>
            </a:r>
          </a:p>
        </p:txBody>
      </p:sp>
      <p:sp>
        <p:nvSpPr>
          <p:cNvPr id="27" name="Freeform 21"/>
          <p:cNvSpPr>
            <a:spLocks noEditPoints="1"/>
          </p:cNvSpPr>
          <p:nvPr/>
        </p:nvSpPr>
        <p:spPr bwMode="auto">
          <a:xfrm>
            <a:off x="2497981" y="4042380"/>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440" tIns="45720" rIns="91440" bIns="45720" numCol="1" anchor="t" anchorCtr="0" compatLnSpc="1"/>
          <a:lstStyle/>
          <a:p>
            <a:endParaRPr lang="zh-CN" altLang="en-US" sz="1400">
              <a:solidFill>
                <a:srgbClr val="484849"/>
              </a:solidFill>
            </a:endParaRPr>
          </a:p>
        </p:txBody>
      </p:sp>
      <p:sp>
        <p:nvSpPr>
          <p:cNvPr id="28" name="TextBox 27"/>
          <p:cNvSpPr txBox="1"/>
          <p:nvPr/>
        </p:nvSpPr>
        <p:spPr>
          <a:xfrm>
            <a:off x="4635620" y="3977069"/>
            <a:ext cx="1797983"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r>
              <a:rPr lang="zh-CN" altLang="en-US" sz="2000" dirty="0">
                <a:solidFill>
                  <a:srgbClr val="484849"/>
                </a:solidFill>
                <a:sym typeface="Arial" panose="020B0604020202020204" pitchFamily="34" charset="0"/>
              </a:rPr>
              <a:t>专业建设</a:t>
            </a:r>
          </a:p>
        </p:txBody>
      </p:sp>
      <p:sp>
        <p:nvSpPr>
          <p:cNvPr id="29" name="Freeform 21"/>
          <p:cNvSpPr>
            <a:spLocks noEditPoints="1"/>
          </p:cNvSpPr>
          <p:nvPr/>
        </p:nvSpPr>
        <p:spPr bwMode="auto">
          <a:xfrm>
            <a:off x="4472187" y="4042380"/>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440" tIns="45720" rIns="91440" bIns="45720" numCol="1" anchor="t" anchorCtr="0" compatLnSpc="1"/>
          <a:lstStyle/>
          <a:p>
            <a:endParaRPr lang="zh-CN" altLang="en-US" sz="1400">
              <a:solidFill>
                <a:srgbClr val="484849"/>
              </a:solidFill>
            </a:endParaRPr>
          </a:p>
        </p:txBody>
      </p:sp>
      <p:sp>
        <p:nvSpPr>
          <p:cNvPr id="31" name="TextBox 30"/>
          <p:cNvSpPr txBox="1"/>
          <p:nvPr/>
        </p:nvSpPr>
        <p:spPr>
          <a:xfrm>
            <a:off x="6389005" y="3977069"/>
            <a:ext cx="1708785"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r>
              <a:rPr lang="zh-CN" altLang="en-US" sz="2000" dirty="0">
                <a:solidFill>
                  <a:srgbClr val="484849"/>
                </a:solidFill>
                <a:sym typeface="Arial" panose="020B0604020202020204" pitchFamily="34" charset="0"/>
              </a:rPr>
              <a:t>团队建设</a:t>
            </a:r>
          </a:p>
        </p:txBody>
      </p:sp>
      <p:sp>
        <p:nvSpPr>
          <p:cNvPr id="38" name="Freeform 21"/>
          <p:cNvSpPr>
            <a:spLocks noEditPoints="1"/>
          </p:cNvSpPr>
          <p:nvPr/>
        </p:nvSpPr>
        <p:spPr bwMode="auto">
          <a:xfrm>
            <a:off x="6212977" y="4042380"/>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440" tIns="45720" rIns="91440" bIns="45720" numCol="1" anchor="t" anchorCtr="0" compatLnSpc="1"/>
          <a:lstStyle/>
          <a:p>
            <a:endParaRPr lang="zh-CN" altLang="en-US" sz="1400">
              <a:solidFill>
                <a:srgbClr val="484849"/>
              </a:solidFill>
            </a:endParaRPr>
          </a:p>
        </p:txBody>
      </p:sp>
      <p:sp>
        <p:nvSpPr>
          <p:cNvPr id="19" name="TextBox 18"/>
          <p:cNvSpPr txBox="1"/>
          <p:nvPr/>
        </p:nvSpPr>
        <p:spPr>
          <a:xfrm>
            <a:off x="2718621" y="4377179"/>
            <a:ext cx="1708785"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r>
              <a:rPr lang="zh-CN" altLang="en-US" sz="2000" dirty="0">
                <a:solidFill>
                  <a:srgbClr val="484849"/>
                </a:solidFill>
                <a:sym typeface="Arial" panose="020B0604020202020204" pitchFamily="34" charset="0"/>
              </a:rPr>
              <a:t>业务拓展</a:t>
            </a:r>
          </a:p>
        </p:txBody>
      </p:sp>
      <p:sp>
        <p:nvSpPr>
          <p:cNvPr id="20" name="Freeform 21"/>
          <p:cNvSpPr>
            <a:spLocks noEditPoints="1"/>
          </p:cNvSpPr>
          <p:nvPr/>
        </p:nvSpPr>
        <p:spPr bwMode="auto">
          <a:xfrm>
            <a:off x="2497257" y="4442490"/>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440" tIns="45720" rIns="91440" bIns="45720" numCol="1" anchor="t" anchorCtr="0" compatLnSpc="1"/>
          <a:lstStyle/>
          <a:p>
            <a:endParaRPr lang="zh-CN" altLang="en-US" sz="1400">
              <a:solidFill>
                <a:srgbClr val="484849"/>
              </a:solidFill>
            </a:endParaRPr>
          </a:p>
        </p:txBody>
      </p:sp>
      <p:sp>
        <p:nvSpPr>
          <p:cNvPr id="21" name="Freeform 17"/>
          <p:cNvSpPr>
            <a:spLocks noEditPoints="1"/>
          </p:cNvSpPr>
          <p:nvPr/>
        </p:nvSpPr>
        <p:spPr bwMode="auto">
          <a:xfrm>
            <a:off x="827645" y="3099460"/>
            <a:ext cx="757208" cy="812186"/>
          </a:xfrm>
          <a:custGeom>
            <a:avLst/>
            <a:gdLst>
              <a:gd name="T0" fmla="*/ 192 w 639"/>
              <a:gd name="T1" fmla="*/ 105 h 682"/>
              <a:gd name="T2" fmla="*/ 418 w 639"/>
              <a:gd name="T3" fmla="*/ 76 h 682"/>
              <a:gd name="T4" fmla="*/ 337 w 639"/>
              <a:gd name="T5" fmla="*/ 47 h 682"/>
              <a:gd name="T6" fmla="*/ 244 w 639"/>
              <a:gd name="T7" fmla="*/ 47 h 682"/>
              <a:gd name="T8" fmla="*/ 163 w 639"/>
              <a:gd name="T9" fmla="*/ 76 h 682"/>
              <a:gd name="T10" fmla="*/ 526 w 639"/>
              <a:gd name="T11" fmla="*/ 591 h 682"/>
              <a:gd name="T12" fmla="*/ 534 w 639"/>
              <a:gd name="T13" fmla="*/ 570 h 682"/>
              <a:gd name="T14" fmla="*/ 498 w 639"/>
              <a:gd name="T15" fmla="*/ 443 h 682"/>
              <a:gd name="T16" fmla="*/ 474 w 639"/>
              <a:gd name="T17" fmla="*/ 443 h 682"/>
              <a:gd name="T18" fmla="*/ 474 w 639"/>
              <a:gd name="T19" fmla="*/ 541 h 682"/>
              <a:gd name="T20" fmla="*/ 475 w 639"/>
              <a:gd name="T21" fmla="*/ 543 h 682"/>
              <a:gd name="T22" fmla="*/ 476 w 639"/>
              <a:gd name="T23" fmla="*/ 545 h 682"/>
              <a:gd name="T24" fmla="*/ 477 w 639"/>
              <a:gd name="T25" fmla="*/ 547 h 682"/>
              <a:gd name="T26" fmla="*/ 609 w 639"/>
              <a:gd name="T27" fmla="*/ 450 h 682"/>
              <a:gd name="T28" fmla="*/ 486 w 639"/>
              <a:gd name="T29" fmla="*/ 385 h 682"/>
              <a:gd name="T30" fmla="*/ 458 w 639"/>
              <a:gd name="T31" fmla="*/ 679 h 682"/>
              <a:gd name="T32" fmla="*/ 632 w 639"/>
              <a:gd name="T33" fmla="*/ 562 h 682"/>
              <a:gd name="T34" fmla="*/ 609 w 639"/>
              <a:gd name="T35" fmla="*/ 557 h 682"/>
              <a:gd name="T36" fmla="*/ 486 w 639"/>
              <a:gd name="T37" fmla="*/ 659 h 682"/>
              <a:gd name="T38" fmla="*/ 363 w 639"/>
              <a:gd name="T39" fmla="*/ 510 h 682"/>
              <a:gd name="T40" fmla="*/ 509 w 639"/>
              <a:gd name="T41" fmla="*/ 411 h 682"/>
              <a:gd name="T42" fmla="*/ 609 w 639"/>
              <a:gd name="T43" fmla="*/ 557 h 682"/>
              <a:gd name="T44" fmla="*/ 214 w 639"/>
              <a:gd name="T45" fmla="*/ 556 h 682"/>
              <a:gd name="T46" fmla="*/ 365 w 639"/>
              <a:gd name="T47" fmla="*/ 406 h 682"/>
              <a:gd name="T48" fmla="*/ 397 w 639"/>
              <a:gd name="T49" fmla="*/ 382 h 682"/>
              <a:gd name="T50" fmla="*/ 552 w 639"/>
              <a:gd name="T51" fmla="*/ 231 h 682"/>
              <a:gd name="T52" fmla="*/ 558 w 639"/>
              <a:gd name="T53" fmla="*/ 374 h 682"/>
              <a:gd name="T54" fmla="*/ 582 w 639"/>
              <a:gd name="T55" fmla="*/ 382 h 682"/>
              <a:gd name="T56" fmla="*/ 582 w 639"/>
              <a:gd name="T57" fmla="*/ 157 h 682"/>
              <a:gd name="T58" fmla="*/ 30 w 639"/>
              <a:gd name="T59" fmla="*/ 127 h 682"/>
              <a:gd name="T60" fmla="*/ 0 w 639"/>
              <a:gd name="T61" fmla="*/ 238 h 682"/>
              <a:gd name="T62" fmla="*/ 0 w 639"/>
              <a:gd name="T63" fmla="*/ 406 h 682"/>
              <a:gd name="T64" fmla="*/ 0 w 639"/>
              <a:gd name="T65" fmla="*/ 567 h 682"/>
              <a:gd name="T66" fmla="*/ 322 w 639"/>
              <a:gd name="T67" fmla="*/ 598 h 682"/>
              <a:gd name="T68" fmla="*/ 24 w 639"/>
              <a:gd name="T69" fmla="*/ 238 h 682"/>
              <a:gd name="T70" fmla="*/ 30 w 639"/>
              <a:gd name="T71" fmla="*/ 231 h 682"/>
              <a:gd name="T72" fmla="*/ 190 w 639"/>
              <a:gd name="T73" fmla="*/ 382 h 682"/>
              <a:gd name="T74" fmla="*/ 24 w 639"/>
              <a:gd name="T75" fmla="*/ 238 h 682"/>
              <a:gd name="T76" fmla="*/ 190 w 639"/>
              <a:gd name="T77" fmla="*/ 406 h 682"/>
              <a:gd name="T78" fmla="*/ 30 w 639"/>
              <a:gd name="T79" fmla="*/ 556 h 682"/>
              <a:gd name="T80" fmla="*/ 24 w 639"/>
              <a:gd name="T81" fmla="*/ 406 h 682"/>
              <a:gd name="T82" fmla="*/ 214 w 639"/>
              <a:gd name="T83" fmla="*/ 382 h 682"/>
              <a:gd name="T84" fmla="*/ 214 w 639"/>
              <a:gd name="T85" fmla="*/ 231 h 682"/>
              <a:gd name="T86" fmla="*/ 373 w 639"/>
              <a:gd name="T87" fmla="*/ 382 h 682"/>
              <a:gd name="T88" fmla="*/ 385 w 639"/>
              <a:gd name="T89" fmla="*/ 157 h 682"/>
              <a:gd name="T90" fmla="*/ 405 w 639"/>
              <a:gd name="T91" fmla="*/ 178 h 682"/>
              <a:gd name="T92" fmla="*/ 364 w 639"/>
              <a:gd name="T93" fmla="*/ 178 h 682"/>
              <a:gd name="T94" fmla="*/ 202 w 639"/>
              <a:gd name="T95" fmla="*/ 157 h 682"/>
              <a:gd name="T96" fmla="*/ 223 w 639"/>
              <a:gd name="T97" fmla="*/ 178 h 682"/>
              <a:gd name="T98" fmla="*/ 181 w 639"/>
              <a:gd name="T99" fmla="*/ 178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9" h="682">
                <a:moveTo>
                  <a:pt x="163" y="76"/>
                </a:moveTo>
                <a:cubicBezTo>
                  <a:pt x="163" y="92"/>
                  <a:pt x="176" y="105"/>
                  <a:pt x="192" y="105"/>
                </a:cubicBezTo>
                <a:lnTo>
                  <a:pt x="390" y="105"/>
                </a:lnTo>
                <a:cubicBezTo>
                  <a:pt x="405" y="105"/>
                  <a:pt x="418" y="92"/>
                  <a:pt x="418" y="76"/>
                </a:cubicBezTo>
                <a:cubicBezTo>
                  <a:pt x="418" y="60"/>
                  <a:pt x="405" y="47"/>
                  <a:pt x="390" y="47"/>
                </a:cubicBezTo>
                <a:lnTo>
                  <a:pt x="337" y="47"/>
                </a:lnTo>
                <a:cubicBezTo>
                  <a:pt x="337" y="21"/>
                  <a:pt x="317" y="0"/>
                  <a:pt x="291" y="0"/>
                </a:cubicBezTo>
                <a:cubicBezTo>
                  <a:pt x="265" y="0"/>
                  <a:pt x="244" y="21"/>
                  <a:pt x="244" y="47"/>
                </a:cubicBezTo>
                <a:lnTo>
                  <a:pt x="192" y="47"/>
                </a:lnTo>
                <a:cubicBezTo>
                  <a:pt x="176" y="47"/>
                  <a:pt x="163" y="60"/>
                  <a:pt x="163" y="76"/>
                </a:cubicBezTo>
                <a:close/>
                <a:moveTo>
                  <a:pt x="518" y="587"/>
                </a:moveTo>
                <a:cubicBezTo>
                  <a:pt x="520" y="590"/>
                  <a:pt x="523" y="591"/>
                  <a:pt x="526" y="591"/>
                </a:cubicBezTo>
                <a:cubicBezTo>
                  <a:pt x="529" y="591"/>
                  <a:pt x="532" y="590"/>
                  <a:pt x="534" y="587"/>
                </a:cubicBezTo>
                <a:cubicBezTo>
                  <a:pt x="539" y="583"/>
                  <a:pt x="539" y="575"/>
                  <a:pt x="534" y="570"/>
                </a:cubicBezTo>
                <a:lnTo>
                  <a:pt x="498" y="534"/>
                </a:lnTo>
                <a:lnTo>
                  <a:pt x="498" y="443"/>
                </a:lnTo>
                <a:cubicBezTo>
                  <a:pt x="498" y="436"/>
                  <a:pt x="492" y="431"/>
                  <a:pt x="486" y="431"/>
                </a:cubicBezTo>
                <a:cubicBezTo>
                  <a:pt x="479" y="431"/>
                  <a:pt x="474" y="436"/>
                  <a:pt x="474" y="443"/>
                </a:cubicBezTo>
                <a:lnTo>
                  <a:pt x="474" y="539"/>
                </a:lnTo>
                <a:cubicBezTo>
                  <a:pt x="474" y="540"/>
                  <a:pt x="474" y="540"/>
                  <a:pt x="474" y="541"/>
                </a:cubicBezTo>
                <a:cubicBezTo>
                  <a:pt x="474" y="541"/>
                  <a:pt x="474" y="542"/>
                  <a:pt x="475" y="542"/>
                </a:cubicBezTo>
                <a:cubicBezTo>
                  <a:pt x="475" y="543"/>
                  <a:pt x="475" y="543"/>
                  <a:pt x="475" y="543"/>
                </a:cubicBezTo>
                <a:cubicBezTo>
                  <a:pt x="475" y="544"/>
                  <a:pt x="475" y="544"/>
                  <a:pt x="475" y="544"/>
                </a:cubicBezTo>
                <a:cubicBezTo>
                  <a:pt x="476" y="545"/>
                  <a:pt x="476" y="545"/>
                  <a:pt x="476" y="545"/>
                </a:cubicBezTo>
                <a:cubicBezTo>
                  <a:pt x="476" y="546"/>
                  <a:pt x="477" y="547"/>
                  <a:pt x="477" y="547"/>
                </a:cubicBezTo>
                <a:cubicBezTo>
                  <a:pt x="477" y="547"/>
                  <a:pt x="477" y="547"/>
                  <a:pt x="477" y="547"/>
                </a:cubicBezTo>
                <a:lnTo>
                  <a:pt x="518" y="587"/>
                </a:lnTo>
                <a:close/>
                <a:moveTo>
                  <a:pt x="609" y="450"/>
                </a:moveTo>
                <a:cubicBezTo>
                  <a:pt x="586" y="418"/>
                  <a:pt x="553" y="395"/>
                  <a:pt x="514" y="388"/>
                </a:cubicBezTo>
                <a:cubicBezTo>
                  <a:pt x="505" y="386"/>
                  <a:pt x="495" y="385"/>
                  <a:pt x="486" y="385"/>
                </a:cubicBezTo>
                <a:cubicBezTo>
                  <a:pt x="415" y="385"/>
                  <a:pt x="354" y="436"/>
                  <a:pt x="340" y="506"/>
                </a:cubicBezTo>
                <a:cubicBezTo>
                  <a:pt x="325" y="586"/>
                  <a:pt x="378" y="664"/>
                  <a:pt x="458" y="679"/>
                </a:cubicBezTo>
                <a:cubicBezTo>
                  <a:pt x="467" y="681"/>
                  <a:pt x="477" y="682"/>
                  <a:pt x="486" y="682"/>
                </a:cubicBezTo>
                <a:cubicBezTo>
                  <a:pt x="557" y="682"/>
                  <a:pt x="618" y="631"/>
                  <a:pt x="632" y="562"/>
                </a:cubicBezTo>
                <a:cubicBezTo>
                  <a:pt x="639" y="523"/>
                  <a:pt x="631" y="483"/>
                  <a:pt x="609" y="450"/>
                </a:cubicBezTo>
                <a:close/>
                <a:moveTo>
                  <a:pt x="609" y="557"/>
                </a:moveTo>
                <a:lnTo>
                  <a:pt x="609" y="557"/>
                </a:lnTo>
                <a:cubicBezTo>
                  <a:pt x="598" y="616"/>
                  <a:pt x="546" y="659"/>
                  <a:pt x="486" y="659"/>
                </a:cubicBezTo>
                <a:cubicBezTo>
                  <a:pt x="478" y="659"/>
                  <a:pt x="470" y="658"/>
                  <a:pt x="462" y="657"/>
                </a:cubicBezTo>
                <a:cubicBezTo>
                  <a:pt x="394" y="644"/>
                  <a:pt x="350" y="578"/>
                  <a:pt x="363" y="510"/>
                </a:cubicBezTo>
                <a:cubicBezTo>
                  <a:pt x="374" y="451"/>
                  <a:pt x="426" y="408"/>
                  <a:pt x="486" y="408"/>
                </a:cubicBezTo>
                <a:cubicBezTo>
                  <a:pt x="494" y="408"/>
                  <a:pt x="502" y="409"/>
                  <a:pt x="509" y="411"/>
                </a:cubicBezTo>
                <a:cubicBezTo>
                  <a:pt x="542" y="417"/>
                  <a:pt x="571" y="436"/>
                  <a:pt x="590" y="463"/>
                </a:cubicBezTo>
                <a:cubicBezTo>
                  <a:pt x="608" y="491"/>
                  <a:pt x="615" y="524"/>
                  <a:pt x="609" y="557"/>
                </a:cubicBezTo>
                <a:close/>
                <a:moveTo>
                  <a:pt x="311" y="556"/>
                </a:moveTo>
                <a:lnTo>
                  <a:pt x="214" y="556"/>
                </a:lnTo>
                <a:lnTo>
                  <a:pt x="214" y="406"/>
                </a:lnTo>
                <a:lnTo>
                  <a:pt x="365" y="406"/>
                </a:lnTo>
                <a:cubicBezTo>
                  <a:pt x="375" y="396"/>
                  <a:pt x="386" y="389"/>
                  <a:pt x="397" y="382"/>
                </a:cubicBezTo>
                <a:lnTo>
                  <a:pt x="397" y="382"/>
                </a:lnTo>
                <a:lnTo>
                  <a:pt x="397" y="231"/>
                </a:lnTo>
                <a:lnTo>
                  <a:pt x="552" y="231"/>
                </a:lnTo>
                <a:cubicBezTo>
                  <a:pt x="555" y="231"/>
                  <a:pt x="558" y="234"/>
                  <a:pt x="558" y="238"/>
                </a:cubicBezTo>
                <a:lnTo>
                  <a:pt x="558" y="374"/>
                </a:lnTo>
                <a:cubicBezTo>
                  <a:pt x="566" y="377"/>
                  <a:pt x="574" y="382"/>
                  <a:pt x="582" y="387"/>
                </a:cubicBezTo>
                <a:lnTo>
                  <a:pt x="582" y="382"/>
                </a:lnTo>
                <a:lnTo>
                  <a:pt x="582" y="238"/>
                </a:lnTo>
                <a:lnTo>
                  <a:pt x="582" y="157"/>
                </a:lnTo>
                <a:cubicBezTo>
                  <a:pt x="582" y="141"/>
                  <a:pt x="568" y="127"/>
                  <a:pt x="552" y="127"/>
                </a:cubicBezTo>
                <a:lnTo>
                  <a:pt x="30" y="127"/>
                </a:lnTo>
                <a:cubicBezTo>
                  <a:pt x="13" y="127"/>
                  <a:pt x="0" y="141"/>
                  <a:pt x="0" y="157"/>
                </a:cubicBezTo>
                <a:lnTo>
                  <a:pt x="0" y="238"/>
                </a:lnTo>
                <a:lnTo>
                  <a:pt x="0" y="382"/>
                </a:lnTo>
                <a:lnTo>
                  <a:pt x="0" y="406"/>
                </a:lnTo>
                <a:lnTo>
                  <a:pt x="0" y="550"/>
                </a:lnTo>
                <a:lnTo>
                  <a:pt x="0" y="567"/>
                </a:lnTo>
                <a:cubicBezTo>
                  <a:pt x="0" y="584"/>
                  <a:pt x="13" y="598"/>
                  <a:pt x="30" y="598"/>
                </a:cubicBezTo>
                <a:lnTo>
                  <a:pt x="322" y="598"/>
                </a:lnTo>
                <a:cubicBezTo>
                  <a:pt x="317" y="584"/>
                  <a:pt x="313" y="570"/>
                  <a:pt x="311" y="556"/>
                </a:cubicBezTo>
                <a:close/>
                <a:moveTo>
                  <a:pt x="24" y="238"/>
                </a:moveTo>
                <a:lnTo>
                  <a:pt x="24" y="238"/>
                </a:lnTo>
                <a:cubicBezTo>
                  <a:pt x="24" y="234"/>
                  <a:pt x="26" y="231"/>
                  <a:pt x="30" y="231"/>
                </a:cubicBezTo>
                <a:lnTo>
                  <a:pt x="190" y="231"/>
                </a:lnTo>
                <a:lnTo>
                  <a:pt x="190" y="382"/>
                </a:lnTo>
                <a:lnTo>
                  <a:pt x="24" y="382"/>
                </a:lnTo>
                <a:lnTo>
                  <a:pt x="24" y="238"/>
                </a:lnTo>
                <a:close/>
                <a:moveTo>
                  <a:pt x="190" y="406"/>
                </a:moveTo>
                <a:lnTo>
                  <a:pt x="190" y="406"/>
                </a:lnTo>
                <a:lnTo>
                  <a:pt x="190" y="556"/>
                </a:lnTo>
                <a:lnTo>
                  <a:pt x="30" y="556"/>
                </a:lnTo>
                <a:cubicBezTo>
                  <a:pt x="26" y="556"/>
                  <a:pt x="24" y="553"/>
                  <a:pt x="24" y="550"/>
                </a:cubicBezTo>
                <a:lnTo>
                  <a:pt x="24" y="406"/>
                </a:lnTo>
                <a:lnTo>
                  <a:pt x="190" y="406"/>
                </a:lnTo>
                <a:close/>
                <a:moveTo>
                  <a:pt x="214" y="382"/>
                </a:moveTo>
                <a:lnTo>
                  <a:pt x="214" y="382"/>
                </a:lnTo>
                <a:lnTo>
                  <a:pt x="214" y="231"/>
                </a:lnTo>
                <a:lnTo>
                  <a:pt x="373" y="231"/>
                </a:lnTo>
                <a:lnTo>
                  <a:pt x="373" y="382"/>
                </a:lnTo>
                <a:lnTo>
                  <a:pt x="214" y="382"/>
                </a:lnTo>
                <a:close/>
                <a:moveTo>
                  <a:pt x="385" y="157"/>
                </a:moveTo>
                <a:lnTo>
                  <a:pt x="385" y="157"/>
                </a:lnTo>
                <a:cubicBezTo>
                  <a:pt x="396" y="157"/>
                  <a:pt x="405" y="166"/>
                  <a:pt x="405" y="178"/>
                </a:cubicBezTo>
                <a:cubicBezTo>
                  <a:pt x="405" y="189"/>
                  <a:pt x="396" y="198"/>
                  <a:pt x="385" y="198"/>
                </a:cubicBezTo>
                <a:cubicBezTo>
                  <a:pt x="374" y="198"/>
                  <a:pt x="364" y="189"/>
                  <a:pt x="364" y="178"/>
                </a:cubicBezTo>
                <a:cubicBezTo>
                  <a:pt x="364" y="166"/>
                  <a:pt x="374" y="157"/>
                  <a:pt x="385" y="157"/>
                </a:cubicBezTo>
                <a:close/>
                <a:moveTo>
                  <a:pt x="202" y="157"/>
                </a:moveTo>
                <a:lnTo>
                  <a:pt x="202" y="157"/>
                </a:lnTo>
                <a:cubicBezTo>
                  <a:pt x="213" y="157"/>
                  <a:pt x="223" y="166"/>
                  <a:pt x="223" y="178"/>
                </a:cubicBezTo>
                <a:cubicBezTo>
                  <a:pt x="223" y="189"/>
                  <a:pt x="213" y="198"/>
                  <a:pt x="202" y="198"/>
                </a:cubicBezTo>
                <a:cubicBezTo>
                  <a:pt x="191" y="198"/>
                  <a:pt x="181" y="189"/>
                  <a:pt x="181" y="178"/>
                </a:cubicBezTo>
                <a:cubicBezTo>
                  <a:pt x="181" y="166"/>
                  <a:pt x="191" y="157"/>
                  <a:pt x="202" y="157"/>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94A5A"/>
              </a:solidFill>
            </a:endParaRPr>
          </a:p>
        </p:txBody>
      </p:sp>
      <p:sp>
        <p:nvSpPr>
          <p:cNvPr id="24" name="TextBox 23"/>
          <p:cNvSpPr txBox="1"/>
          <p:nvPr/>
        </p:nvSpPr>
        <p:spPr>
          <a:xfrm>
            <a:off x="4654276" y="4377179"/>
            <a:ext cx="1708785"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r>
              <a:rPr lang="zh-CN" altLang="en-US" sz="2000" dirty="0">
                <a:solidFill>
                  <a:srgbClr val="484849"/>
                </a:solidFill>
                <a:sym typeface="Arial" panose="020B0604020202020204" pitchFamily="34" charset="0"/>
              </a:rPr>
              <a:t>管理举措</a:t>
            </a:r>
          </a:p>
        </p:txBody>
      </p:sp>
      <p:sp>
        <p:nvSpPr>
          <p:cNvPr id="25" name="Freeform 21"/>
          <p:cNvSpPr>
            <a:spLocks noEditPoints="1"/>
          </p:cNvSpPr>
          <p:nvPr/>
        </p:nvSpPr>
        <p:spPr bwMode="auto">
          <a:xfrm>
            <a:off x="4473529" y="4442490"/>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440" tIns="45720" rIns="91440" bIns="45720" numCol="1" anchor="t" anchorCtr="0" compatLnSpc="1"/>
          <a:lstStyle/>
          <a:p>
            <a:endParaRPr lang="zh-CN" altLang="en-US" sz="1400">
              <a:solidFill>
                <a:srgbClr val="484849"/>
              </a:solidFill>
            </a:endParaRPr>
          </a:p>
        </p:txBody>
      </p:sp>
    </p:spTree>
  </p:cSld>
  <p:clrMapOvr>
    <a:masterClrMapping/>
  </p:clrMapOvr>
  <p:transition spd="slow" advTm="6461">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 calcmode="lin" valueType="num">
                                      <p:cBhvr>
                                        <p:cTn id="19" dur="500" fill="hold"/>
                                        <p:tgtEl>
                                          <p:spTgt spid="21"/>
                                        </p:tgtEl>
                                        <p:attrNameLst>
                                          <p:attrName>style.rotation</p:attrName>
                                        </p:attrNameLst>
                                      </p:cBhvr>
                                      <p:tavLst>
                                        <p:tav tm="0">
                                          <p:val>
                                            <p:fltVal val="90"/>
                                          </p:val>
                                        </p:tav>
                                        <p:tav tm="100000">
                                          <p:val>
                                            <p:fltVal val="0"/>
                                          </p:val>
                                        </p:tav>
                                      </p:tavLst>
                                    </p:anim>
                                    <p:animEffect transition="in" filter="fade">
                                      <p:cBhvr>
                                        <p:cTn id="20" dur="500"/>
                                        <p:tgtEl>
                                          <p:spTgt spid="21"/>
                                        </p:tgtEl>
                                      </p:cBhvr>
                                    </p:animEffect>
                                  </p:childTnLst>
                                </p:cTn>
                              </p:par>
                              <p:par>
                                <p:cTn id="21" presetID="8" presetClass="emph" presetSubtype="0" fill="hold" grpId="1" nodeType="withEffect">
                                  <p:stCondLst>
                                    <p:cond delay="0"/>
                                  </p:stCondLst>
                                  <p:childTnLst>
                                    <p:animRot by="21600000">
                                      <p:cBhvr>
                                        <p:cTn id="22" dur="500" fill="hold"/>
                                        <p:tgtEl>
                                          <p:spTgt spid="21"/>
                                        </p:tgtEl>
                                        <p:attrNameLst>
                                          <p:attrName>r</p:attrName>
                                        </p:attrNameLst>
                                      </p:cBhvr>
                                    </p:animRot>
                                  </p:childTnLst>
                                </p:cTn>
                              </p:par>
                            </p:childTnLst>
                          </p:cTn>
                        </p:par>
                        <p:par>
                          <p:cTn id="23" fill="hold">
                            <p:stCondLst>
                              <p:cond delay="1500"/>
                            </p:stCondLst>
                            <p:childTnLst>
                              <p:par>
                                <p:cTn id="24" presetID="31"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400" fill="hold"/>
                                        <p:tgtEl>
                                          <p:spTgt spid="16"/>
                                        </p:tgtEl>
                                        <p:attrNameLst>
                                          <p:attrName>ppt_w</p:attrName>
                                        </p:attrNameLst>
                                      </p:cBhvr>
                                      <p:tavLst>
                                        <p:tav tm="0">
                                          <p:val>
                                            <p:fltVal val="0"/>
                                          </p:val>
                                        </p:tav>
                                        <p:tav tm="100000">
                                          <p:val>
                                            <p:strVal val="#ppt_w"/>
                                          </p:val>
                                        </p:tav>
                                      </p:tavLst>
                                    </p:anim>
                                    <p:anim calcmode="lin" valueType="num">
                                      <p:cBhvr>
                                        <p:cTn id="27" dur="400" fill="hold"/>
                                        <p:tgtEl>
                                          <p:spTgt spid="16"/>
                                        </p:tgtEl>
                                        <p:attrNameLst>
                                          <p:attrName>ppt_h</p:attrName>
                                        </p:attrNameLst>
                                      </p:cBhvr>
                                      <p:tavLst>
                                        <p:tav tm="0">
                                          <p:val>
                                            <p:fltVal val="0"/>
                                          </p:val>
                                        </p:tav>
                                        <p:tav tm="100000">
                                          <p:val>
                                            <p:strVal val="#ppt_h"/>
                                          </p:val>
                                        </p:tav>
                                      </p:tavLst>
                                    </p:anim>
                                    <p:anim calcmode="lin" valueType="num">
                                      <p:cBhvr>
                                        <p:cTn id="28" dur="400" fill="hold"/>
                                        <p:tgtEl>
                                          <p:spTgt spid="16"/>
                                        </p:tgtEl>
                                        <p:attrNameLst>
                                          <p:attrName>style.rotation</p:attrName>
                                        </p:attrNameLst>
                                      </p:cBhvr>
                                      <p:tavLst>
                                        <p:tav tm="0">
                                          <p:val>
                                            <p:fltVal val="90"/>
                                          </p:val>
                                        </p:tav>
                                        <p:tav tm="100000">
                                          <p:val>
                                            <p:fltVal val="0"/>
                                          </p:val>
                                        </p:tav>
                                      </p:tavLst>
                                    </p:anim>
                                    <p:animEffect transition="in" filter="fade">
                                      <p:cBhvr>
                                        <p:cTn id="29" dur="400"/>
                                        <p:tgtEl>
                                          <p:spTgt spid="16"/>
                                        </p:tgtEl>
                                      </p:cBhvr>
                                    </p:animEffect>
                                  </p:childTnLst>
                                </p:cTn>
                              </p:par>
                            </p:childTnLst>
                          </p:cTn>
                        </p:par>
                        <p:par>
                          <p:cTn id="30" fill="hold">
                            <p:stCondLst>
                              <p:cond delay="20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22"/>
                                        </p:tgtEl>
                                        <p:attrNameLst>
                                          <p:attrName>style.visibility</p:attrName>
                                        </p:attrNameLst>
                                      </p:cBhvr>
                                      <p:to>
                                        <p:strVal val="visible"/>
                                      </p:to>
                                    </p:set>
                                    <p:anim by="(-#ppt_w*2)" calcmode="lin" valueType="num">
                                      <p:cBhvr rctx="PPT">
                                        <p:cTn id="33" dur="250" autoRev="1" fill="hold">
                                          <p:stCondLst>
                                            <p:cond delay="0"/>
                                          </p:stCondLst>
                                        </p:cTn>
                                        <p:tgtEl>
                                          <p:spTgt spid="22"/>
                                        </p:tgtEl>
                                        <p:attrNameLst>
                                          <p:attrName>ppt_w</p:attrName>
                                        </p:attrNameLst>
                                      </p:cBhvr>
                                    </p:anim>
                                    <p:anim by="(#ppt_w*0.50)" calcmode="lin" valueType="num">
                                      <p:cBhvr>
                                        <p:cTn id="34" dur="250" decel="50000" autoRev="1" fill="hold">
                                          <p:stCondLst>
                                            <p:cond delay="0"/>
                                          </p:stCondLst>
                                        </p:cTn>
                                        <p:tgtEl>
                                          <p:spTgt spid="22"/>
                                        </p:tgtEl>
                                        <p:attrNameLst>
                                          <p:attrName>ppt_x</p:attrName>
                                        </p:attrNameLst>
                                      </p:cBhvr>
                                    </p:anim>
                                    <p:anim from="(-#ppt_h/2)" to="(#ppt_y)" calcmode="lin" valueType="num">
                                      <p:cBhvr>
                                        <p:cTn id="35" dur="500" fill="hold">
                                          <p:stCondLst>
                                            <p:cond delay="0"/>
                                          </p:stCondLst>
                                        </p:cTn>
                                        <p:tgtEl>
                                          <p:spTgt spid="22"/>
                                        </p:tgtEl>
                                        <p:attrNameLst>
                                          <p:attrName>ppt_y</p:attrName>
                                        </p:attrNameLst>
                                      </p:cBhvr>
                                    </p:anim>
                                    <p:animRot by="21600000">
                                      <p:cBhvr>
                                        <p:cTn id="36" dur="500" fill="hold">
                                          <p:stCondLst>
                                            <p:cond delay="0"/>
                                          </p:stCondLst>
                                        </p:cTn>
                                        <p:tgtEl>
                                          <p:spTgt spid="22"/>
                                        </p:tgtEl>
                                        <p:attrNameLst>
                                          <p:attrName>r</p:attrName>
                                        </p:attrNameLst>
                                      </p:cBhvr>
                                    </p:animRot>
                                  </p:childTnLst>
                                </p:cTn>
                              </p:par>
                            </p:childTnLst>
                          </p:cTn>
                        </p:par>
                        <p:par>
                          <p:cTn id="37" fill="hold">
                            <p:stCondLst>
                              <p:cond delay="2549"/>
                            </p:stCondLst>
                            <p:childTnLst>
                              <p:par>
                                <p:cTn id="38" presetID="2" presetClass="entr" presetSubtype="12"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0-#ppt_w/2"/>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par>
                                <p:cTn id="42" presetID="2" presetClass="entr" presetSubtype="12"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0-#ppt_w/2"/>
                                          </p:val>
                                        </p:tav>
                                        <p:tav tm="100000">
                                          <p:val>
                                            <p:strVal val="#ppt_x"/>
                                          </p:val>
                                        </p:tav>
                                      </p:tavLst>
                                    </p:anim>
                                    <p:anim calcmode="lin" valueType="num">
                                      <p:cBhvr additive="base">
                                        <p:cTn id="45" dur="500" fill="hold"/>
                                        <p:tgtEl>
                                          <p:spTgt spid="29"/>
                                        </p:tgtEl>
                                        <p:attrNameLst>
                                          <p:attrName>ppt_y</p:attrName>
                                        </p:attrNameLst>
                                      </p:cBhvr>
                                      <p:tavLst>
                                        <p:tav tm="0">
                                          <p:val>
                                            <p:strVal val="1+#ppt_h/2"/>
                                          </p:val>
                                        </p:tav>
                                        <p:tav tm="100000">
                                          <p:val>
                                            <p:strVal val="#ppt_y"/>
                                          </p:val>
                                        </p:tav>
                                      </p:tavLst>
                                    </p:anim>
                                  </p:childTnLst>
                                </p:cTn>
                              </p:par>
                              <p:par>
                                <p:cTn id="46" presetID="2" presetClass="entr" presetSubtype="12"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0-#ppt_w/2"/>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par>
                                <p:cTn id="54" presetID="2" presetClass="entr" presetSubtype="12"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0-#ppt_w/2"/>
                                          </p:val>
                                        </p:tav>
                                        <p:tav tm="100000">
                                          <p:val>
                                            <p:strVal val="#ppt_x"/>
                                          </p:val>
                                        </p:tav>
                                      </p:tavLst>
                                    </p:anim>
                                    <p:anim calcmode="lin" valueType="num">
                                      <p:cBhvr additive="base">
                                        <p:cTn id="57" dur="500" fill="hold"/>
                                        <p:tgtEl>
                                          <p:spTgt spid="25"/>
                                        </p:tgtEl>
                                        <p:attrNameLst>
                                          <p:attrName>ppt_y</p:attrName>
                                        </p:attrNameLst>
                                      </p:cBhvr>
                                      <p:tavLst>
                                        <p:tav tm="0">
                                          <p:val>
                                            <p:strVal val="1+#ppt_h/2"/>
                                          </p:val>
                                        </p:tav>
                                        <p:tav tm="100000">
                                          <p:val>
                                            <p:strVal val="#ppt_y"/>
                                          </p:val>
                                        </p:tav>
                                      </p:tavLst>
                                    </p:anim>
                                  </p:childTnLst>
                                </p:cTn>
                              </p:par>
                            </p:childTnLst>
                          </p:cTn>
                        </p:par>
                        <p:par>
                          <p:cTn id="58" fill="hold">
                            <p:stCondLst>
                              <p:cond delay="3049"/>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left)">
                                      <p:cBhvr>
                                        <p:cTn id="64" dur="500"/>
                                        <p:tgtEl>
                                          <p:spTgt spid="28"/>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left)">
                                      <p:cBhvr>
                                        <p:cTn id="67" dur="500"/>
                                        <p:tgtEl>
                                          <p:spTgt spid="31"/>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left)">
                                      <p:cBhvr>
                                        <p:cTn id="73" dur="500"/>
                                        <p:tgtEl>
                                          <p:spTgt spid="24"/>
                                        </p:tgtEl>
                                      </p:cBhvr>
                                    </p:animEffect>
                                  </p:childTnLst>
                                </p:cTn>
                              </p:par>
                            </p:childTnLst>
                          </p:cTn>
                        </p:par>
                        <p:par>
                          <p:cTn id="74" fill="hold">
                            <p:stCondLst>
                              <p:cond delay="3549"/>
                            </p:stCondLst>
                            <p:childTnLst>
                              <p:par>
                                <p:cTn id="75" presetID="2" presetClass="entr" presetSubtype="2"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additive="base">
                                        <p:cTn id="77" dur="400" fill="hold"/>
                                        <p:tgtEl>
                                          <p:spTgt spid="8"/>
                                        </p:tgtEl>
                                        <p:attrNameLst>
                                          <p:attrName>ppt_x</p:attrName>
                                        </p:attrNameLst>
                                      </p:cBhvr>
                                      <p:tavLst>
                                        <p:tav tm="0">
                                          <p:val>
                                            <p:strVal val="1+#ppt_w/2"/>
                                          </p:val>
                                        </p:tav>
                                        <p:tav tm="100000">
                                          <p:val>
                                            <p:strVal val="#ppt_x"/>
                                          </p:val>
                                        </p:tav>
                                      </p:tavLst>
                                    </p:anim>
                                    <p:anim calcmode="lin" valueType="num">
                                      <p:cBhvr additive="base">
                                        <p:cTn id="78" dur="400" fill="hold"/>
                                        <p:tgtEl>
                                          <p:spTgt spid="8"/>
                                        </p:tgtEl>
                                        <p:attrNameLst>
                                          <p:attrName>ppt_y</p:attrName>
                                        </p:attrNameLst>
                                      </p:cBhvr>
                                      <p:tavLst>
                                        <p:tav tm="0">
                                          <p:val>
                                            <p:strVal val="#ppt_y"/>
                                          </p:val>
                                        </p:tav>
                                        <p:tav tm="100000">
                                          <p:val>
                                            <p:strVal val="#ppt_y"/>
                                          </p:val>
                                        </p:tav>
                                      </p:tavLst>
                                    </p:anim>
                                  </p:childTnLst>
                                </p:cTn>
                              </p:par>
                            </p:childTnLst>
                          </p:cTn>
                        </p:par>
                        <p:par>
                          <p:cTn id="79" fill="hold">
                            <p:stCondLst>
                              <p:cond delay="4049"/>
                            </p:stCondLst>
                            <p:childTnLst>
                              <p:par>
                                <p:cTn id="80" presetID="22" presetClass="entr" presetSubtype="8"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left)">
                                      <p:cBhvr>
                                        <p:cTn id="82"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3" grpId="0" animBg="1"/>
      <p:bldP spid="22" grpId="0"/>
      <p:bldP spid="16" grpId="0"/>
      <p:bldP spid="26" grpId="0"/>
      <p:bldP spid="27" grpId="0" animBg="1"/>
      <p:bldP spid="28" grpId="0"/>
      <p:bldP spid="29" grpId="0" animBg="1"/>
      <p:bldP spid="31" grpId="0"/>
      <p:bldP spid="38" grpId="0" animBg="1"/>
      <p:bldP spid="19" grpId="0"/>
      <p:bldP spid="20" grpId="0" animBg="1"/>
      <p:bldP spid="21" grpId="0" animBg="1"/>
      <p:bldP spid="21" grpId="1" animBg="1"/>
      <p:bldP spid="24" grpId="0"/>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1" name="Freeform 5"/>
          <p:cNvSpPr/>
          <p:nvPr/>
        </p:nvSpPr>
        <p:spPr bwMode="auto">
          <a:xfrm>
            <a:off x="0" y="2072905"/>
            <a:ext cx="2059911" cy="2535028"/>
          </a:xfrm>
          <a:custGeom>
            <a:avLst/>
            <a:gdLst>
              <a:gd name="T0" fmla="*/ 0 w 2702"/>
              <a:gd name="T1" fmla="*/ 0 h 3299"/>
              <a:gd name="T2" fmla="*/ 2702 w 2702"/>
              <a:gd name="T3" fmla="*/ 0 h 3299"/>
              <a:gd name="T4" fmla="*/ 1794 w 2702"/>
              <a:gd name="T5" fmla="*/ 1649 h 3299"/>
              <a:gd name="T6" fmla="*/ 2702 w 2702"/>
              <a:gd name="T7" fmla="*/ 3299 h 3299"/>
              <a:gd name="T8" fmla="*/ 0 w 2702"/>
              <a:gd name="T9" fmla="*/ 3299 h 3299"/>
              <a:gd name="T10" fmla="*/ 0 w 2702"/>
              <a:gd name="T11" fmla="*/ 0 h 3299"/>
            </a:gdLst>
            <a:ahLst/>
            <a:cxnLst>
              <a:cxn ang="0">
                <a:pos x="T0" y="T1"/>
              </a:cxn>
              <a:cxn ang="0">
                <a:pos x="T2" y="T3"/>
              </a:cxn>
              <a:cxn ang="0">
                <a:pos x="T4" y="T5"/>
              </a:cxn>
              <a:cxn ang="0">
                <a:pos x="T6" y="T7"/>
              </a:cxn>
              <a:cxn ang="0">
                <a:pos x="T8" y="T9"/>
              </a:cxn>
              <a:cxn ang="0">
                <a:pos x="T10" y="T11"/>
              </a:cxn>
            </a:cxnLst>
            <a:rect l="0" t="0" r="r" b="b"/>
            <a:pathLst>
              <a:path w="2702" h="3299">
                <a:moveTo>
                  <a:pt x="0" y="0"/>
                </a:moveTo>
                <a:lnTo>
                  <a:pt x="2702" y="0"/>
                </a:lnTo>
                <a:cubicBezTo>
                  <a:pt x="2156" y="346"/>
                  <a:pt x="1794" y="955"/>
                  <a:pt x="1794" y="1649"/>
                </a:cubicBezTo>
                <a:cubicBezTo>
                  <a:pt x="1794" y="2343"/>
                  <a:pt x="2156" y="2953"/>
                  <a:pt x="2702" y="3299"/>
                </a:cubicBezTo>
                <a:lnTo>
                  <a:pt x="0" y="3299"/>
                </a:lnTo>
                <a:lnTo>
                  <a:pt x="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4" name="Rectangle 8"/>
          <p:cNvSpPr>
            <a:spLocks noChangeArrowheads="1"/>
          </p:cNvSpPr>
          <p:nvPr/>
        </p:nvSpPr>
        <p:spPr bwMode="auto">
          <a:xfrm>
            <a:off x="11188587" y="2072905"/>
            <a:ext cx="1008213" cy="2535028"/>
          </a:xfrm>
          <a:prstGeom prst="rect">
            <a:avLst/>
          </a:prstGeom>
          <a:solidFill>
            <a:schemeClr val="tx1"/>
          </a:solidFill>
          <a:ln>
            <a:noFill/>
          </a:ln>
        </p:spPr>
        <p:txBody>
          <a:bodyPr vert="horz" wrap="square" lIns="91440" tIns="45720" rIns="91440" bIns="45720" numCol="1" anchor="t" anchorCtr="0" compatLnSpc="1"/>
          <a:lstStyle/>
          <a:p>
            <a:endParaRPr lang="zh-CN" altLang="en-US"/>
          </a:p>
        </p:txBody>
      </p:sp>
      <p:sp>
        <p:nvSpPr>
          <p:cNvPr id="18" name="Oval 12"/>
          <p:cNvSpPr>
            <a:spLocks noChangeArrowheads="1"/>
          </p:cNvSpPr>
          <p:nvPr/>
        </p:nvSpPr>
        <p:spPr bwMode="auto">
          <a:xfrm>
            <a:off x="4401671" y="1304666"/>
            <a:ext cx="831051" cy="835883"/>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9" name="Oval 13"/>
          <p:cNvSpPr>
            <a:spLocks noChangeArrowheads="1"/>
          </p:cNvSpPr>
          <p:nvPr/>
        </p:nvSpPr>
        <p:spPr bwMode="auto">
          <a:xfrm>
            <a:off x="4757606" y="2403071"/>
            <a:ext cx="831051" cy="837493"/>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20" name="Oval 14"/>
          <p:cNvSpPr>
            <a:spLocks noChangeArrowheads="1"/>
          </p:cNvSpPr>
          <p:nvPr/>
        </p:nvSpPr>
        <p:spPr bwMode="auto">
          <a:xfrm>
            <a:off x="4752774" y="3503086"/>
            <a:ext cx="831051" cy="835883"/>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21" name="Oval 15"/>
          <p:cNvSpPr>
            <a:spLocks noChangeArrowheads="1"/>
          </p:cNvSpPr>
          <p:nvPr/>
        </p:nvSpPr>
        <p:spPr bwMode="auto">
          <a:xfrm>
            <a:off x="4416166" y="4601491"/>
            <a:ext cx="829440" cy="835883"/>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22" name="Freeform 16"/>
          <p:cNvSpPr>
            <a:spLocks noEditPoints="1"/>
          </p:cNvSpPr>
          <p:nvPr/>
        </p:nvSpPr>
        <p:spPr bwMode="auto">
          <a:xfrm>
            <a:off x="4979863" y="3662532"/>
            <a:ext cx="455790" cy="518602"/>
          </a:xfrm>
          <a:custGeom>
            <a:avLst/>
            <a:gdLst>
              <a:gd name="T0" fmla="*/ 381 w 598"/>
              <a:gd name="T1" fmla="*/ 84 h 674"/>
              <a:gd name="T2" fmla="*/ 296 w 598"/>
              <a:gd name="T3" fmla="*/ 169 h 674"/>
              <a:gd name="T4" fmla="*/ 212 w 598"/>
              <a:gd name="T5" fmla="*/ 169 h 674"/>
              <a:gd name="T6" fmla="*/ 127 w 598"/>
              <a:gd name="T7" fmla="*/ 84 h 674"/>
              <a:gd name="T8" fmla="*/ 212 w 598"/>
              <a:gd name="T9" fmla="*/ 0 h 674"/>
              <a:gd name="T10" fmla="*/ 296 w 598"/>
              <a:gd name="T11" fmla="*/ 0 h 674"/>
              <a:gd name="T12" fmla="*/ 381 w 598"/>
              <a:gd name="T13" fmla="*/ 84 h 674"/>
              <a:gd name="T14" fmla="*/ 421 w 598"/>
              <a:gd name="T15" fmla="*/ 84 h 674"/>
              <a:gd name="T16" fmla="*/ 423 w 598"/>
              <a:gd name="T17" fmla="*/ 103 h 674"/>
              <a:gd name="T18" fmla="*/ 317 w 598"/>
              <a:gd name="T19" fmla="*/ 209 h 674"/>
              <a:gd name="T20" fmla="*/ 191 w 598"/>
              <a:gd name="T21" fmla="*/ 209 h 674"/>
              <a:gd name="T22" fmla="*/ 85 w 598"/>
              <a:gd name="T23" fmla="*/ 103 h 674"/>
              <a:gd name="T24" fmla="*/ 87 w 598"/>
              <a:gd name="T25" fmla="*/ 84 h 674"/>
              <a:gd name="T26" fmla="*/ 0 w 598"/>
              <a:gd name="T27" fmla="*/ 188 h 674"/>
              <a:gd name="T28" fmla="*/ 0 w 598"/>
              <a:gd name="T29" fmla="*/ 569 h 674"/>
              <a:gd name="T30" fmla="*/ 106 w 598"/>
              <a:gd name="T31" fmla="*/ 674 h 674"/>
              <a:gd name="T32" fmla="*/ 387 w 598"/>
              <a:gd name="T33" fmla="*/ 674 h 674"/>
              <a:gd name="T34" fmla="*/ 272 w 598"/>
              <a:gd name="T35" fmla="*/ 500 h 674"/>
              <a:gd name="T36" fmla="*/ 461 w 598"/>
              <a:gd name="T37" fmla="*/ 311 h 674"/>
              <a:gd name="T38" fmla="*/ 508 w 598"/>
              <a:gd name="T39" fmla="*/ 317 h 674"/>
              <a:gd name="T40" fmla="*/ 508 w 598"/>
              <a:gd name="T41" fmla="*/ 188 h 674"/>
              <a:gd name="T42" fmla="*/ 421 w 598"/>
              <a:gd name="T43" fmla="*/ 84 h 674"/>
              <a:gd name="T44" fmla="*/ 238 w 598"/>
              <a:gd name="T45" fmla="*/ 422 h 674"/>
              <a:gd name="T46" fmla="*/ 238 w 598"/>
              <a:gd name="T47" fmla="*/ 422 h 674"/>
              <a:gd name="T48" fmla="*/ 106 w 598"/>
              <a:gd name="T49" fmla="*/ 422 h 674"/>
              <a:gd name="T50" fmla="*/ 85 w 598"/>
              <a:gd name="T51" fmla="*/ 401 h 674"/>
              <a:gd name="T52" fmla="*/ 106 w 598"/>
              <a:gd name="T53" fmla="*/ 380 h 674"/>
              <a:gd name="T54" fmla="*/ 238 w 598"/>
              <a:gd name="T55" fmla="*/ 380 h 674"/>
              <a:gd name="T56" fmla="*/ 259 w 598"/>
              <a:gd name="T57" fmla="*/ 401 h 674"/>
              <a:gd name="T58" fmla="*/ 238 w 598"/>
              <a:gd name="T59" fmla="*/ 422 h 674"/>
              <a:gd name="T60" fmla="*/ 280 w 598"/>
              <a:gd name="T61" fmla="*/ 338 h 674"/>
              <a:gd name="T62" fmla="*/ 280 w 598"/>
              <a:gd name="T63" fmla="*/ 338 h 674"/>
              <a:gd name="T64" fmla="*/ 106 w 598"/>
              <a:gd name="T65" fmla="*/ 338 h 674"/>
              <a:gd name="T66" fmla="*/ 85 w 598"/>
              <a:gd name="T67" fmla="*/ 317 h 674"/>
              <a:gd name="T68" fmla="*/ 106 w 598"/>
              <a:gd name="T69" fmla="*/ 296 h 674"/>
              <a:gd name="T70" fmla="*/ 280 w 598"/>
              <a:gd name="T71" fmla="*/ 296 h 674"/>
              <a:gd name="T72" fmla="*/ 302 w 598"/>
              <a:gd name="T73" fmla="*/ 317 h 674"/>
              <a:gd name="T74" fmla="*/ 280 w 598"/>
              <a:gd name="T75" fmla="*/ 338 h 674"/>
              <a:gd name="T76" fmla="*/ 496 w 598"/>
              <a:gd name="T77" fmla="*/ 369 h 674"/>
              <a:gd name="T78" fmla="*/ 463 w 598"/>
              <a:gd name="T79" fmla="*/ 365 h 674"/>
              <a:gd name="T80" fmla="*/ 328 w 598"/>
              <a:gd name="T81" fmla="*/ 500 h 674"/>
              <a:gd name="T82" fmla="*/ 434 w 598"/>
              <a:gd name="T83" fmla="*/ 632 h 674"/>
              <a:gd name="T84" fmla="*/ 463 w 598"/>
              <a:gd name="T85" fmla="*/ 635 h 674"/>
              <a:gd name="T86" fmla="*/ 598 w 598"/>
              <a:gd name="T87" fmla="*/ 500 h 674"/>
              <a:gd name="T88" fmla="*/ 496 w 598"/>
              <a:gd name="T89" fmla="*/ 369 h 674"/>
              <a:gd name="T90" fmla="*/ 539 w 598"/>
              <a:gd name="T91" fmla="*/ 481 h 674"/>
              <a:gd name="T92" fmla="*/ 539 w 598"/>
              <a:gd name="T93" fmla="*/ 481 h 674"/>
              <a:gd name="T94" fmla="*/ 496 w 598"/>
              <a:gd name="T95" fmla="*/ 523 h 674"/>
              <a:gd name="T96" fmla="*/ 463 w 598"/>
              <a:gd name="T97" fmla="*/ 557 h 674"/>
              <a:gd name="T98" fmla="*/ 425 w 598"/>
              <a:gd name="T99" fmla="*/ 557 h 674"/>
              <a:gd name="T100" fmla="*/ 386 w 598"/>
              <a:gd name="T101" fmla="*/ 519 h 674"/>
              <a:gd name="T102" fmla="*/ 386 w 598"/>
              <a:gd name="T103" fmla="*/ 481 h 674"/>
              <a:gd name="T104" fmla="*/ 425 w 598"/>
              <a:gd name="T105" fmla="*/ 481 h 674"/>
              <a:gd name="T106" fmla="*/ 444 w 598"/>
              <a:gd name="T107" fmla="*/ 500 h 674"/>
              <a:gd name="T108" fmla="*/ 496 w 598"/>
              <a:gd name="T109" fmla="*/ 447 h 674"/>
              <a:gd name="T110" fmla="*/ 501 w 598"/>
              <a:gd name="T111" fmla="*/ 443 h 674"/>
              <a:gd name="T112" fmla="*/ 539 w 598"/>
              <a:gd name="T113" fmla="*/ 443 h 674"/>
              <a:gd name="T114" fmla="*/ 539 w 598"/>
              <a:gd name="T115" fmla="*/ 481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8" h="674">
                <a:moveTo>
                  <a:pt x="381" y="84"/>
                </a:moveTo>
                <a:cubicBezTo>
                  <a:pt x="381" y="131"/>
                  <a:pt x="343" y="169"/>
                  <a:pt x="296" y="169"/>
                </a:cubicBezTo>
                <a:lnTo>
                  <a:pt x="212" y="169"/>
                </a:lnTo>
                <a:cubicBezTo>
                  <a:pt x="165" y="169"/>
                  <a:pt x="127" y="131"/>
                  <a:pt x="127" y="84"/>
                </a:cubicBezTo>
                <a:cubicBezTo>
                  <a:pt x="127" y="37"/>
                  <a:pt x="165" y="0"/>
                  <a:pt x="212" y="0"/>
                </a:cubicBezTo>
                <a:lnTo>
                  <a:pt x="296" y="0"/>
                </a:lnTo>
                <a:cubicBezTo>
                  <a:pt x="343" y="0"/>
                  <a:pt x="381" y="37"/>
                  <a:pt x="381" y="84"/>
                </a:cubicBezTo>
                <a:close/>
                <a:moveTo>
                  <a:pt x="421" y="84"/>
                </a:moveTo>
                <a:cubicBezTo>
                  <a:pt x="422" y="90"/>
                  <a:pt x="423" y="97"/>
                  <a:pt x="423" y="103"/>
                </a:cubicBezTo>
                <a:cubicBezTo>
                  <a:pt x="423" y="162"/>
                  <a:pt x="376" y="209"/>
                  <a:pt x="317" y="209"/>
                </a:cubicBezTo>
                <a:lnTo>
                  <a:pt x="191" y="209"/>
                </a:lnTo>
                <a:cubicBezTo>
                  <a:pt x="132" y="209"/>
                  <a:pt x="85" y="162"/>
                  <a:pt x="85" y="103"/>
                </a:cubicBezTo>
                <a:cubicBezTo>
                  <a:pt x="85" y="97"/>
                  <a:pt x="85" y="90"/>
                  <a:pt x="87" y="84"/>
                </a:cubicBezTo>
                <a:cubicBezTo>
                  <a:pt x="37" y="93"/>
                  <a:pt x="0" y="136"/>
                  <a:pt x="0" y="188"/>
                </a:cubicBezTo>
                <a:lnTo>
                  <a:pt x="0" y="569"/>
                </a:lnTo>
                <a:cubicBezTo>
                  <a:pt x="0" y="627"/>
                  <a:pt x="47" y="674"/>
                  <a:pt x="106" y="674"/>
                </a:cubicBezTo>
                <a:lnTo>
                  <a:pt x="387" y="674"/>
                </a:lnTo>
                <a:cubicBezTo>
                  <a:pt x="320" y="646"/>
                  <a:pt x="272" y="579"/>
                  <a:pt x="272" y="500"/>
                </a:cubicBezTo>
                <a:cubicBezTo>
                  <a:pt x="272" y="396"/>
                  <a:pt x="357" y="311"/>
                  <a:pt x="461" y="311"/>
                </a:cubicBezTo>
                <a:cubicBezTo>
                  <a:pt x="477" y="311"/>
                  <a:pt x="493" y="313"/>
                  <a:pt x="508" y="317"/>
                </a:cubicBezTo>
                <a:lnTo>
                  <a:pt x="508" y="188"/>
                </a:lnTo>
                <a:cubicBezTo>
                  <a:pt x="508" y="136"/>
                  <a:pt x="470" y="93"/>
                  <a:pt x="421" y="84"/>
                </a:cubicBezTo>
                <a:close/>
                <a:moveTo>
                  <a:pt x="238" y="422"/>
                </a:moveTo>
                <a:lnTo>
                  <a:pt x="238" y="422"/>
                </a:lnTo>
                <a:lnTo>
                  <a:pt x="106" y="422"/>
                </a:lnTo>
                <a:cubicBezTo>
                  <a:pt x="94" y="422"/>
                  <a:pt x="85" y="413"/>
                  <a:pt x="85" y="401"/>
                </a:cubicBezTo>
                <a:cubicBezTo>
                  <a:pt x="85" y="390"/>
                  <a:pt x="94" y="380"/>
                  <a:pt x="106" y="380"/>
                </a:cubicBezTo>
                <a:lnTo>
                  <a:pt x="238" y="380"/>
                </a:lnTo>
                <a:cubicBezTo>
                  <a:pt x="250" y="380"/>
                  <a:pt x="259" y="390"/>
                  <a:pt x="259" y="401"/>
                </a:cubicBezTo>
                <a:cubicBezTo>
                  <a:pt x="259" y="413"/>
                  <a:pt x="250" y="422"/>
                  <a:pt x="238" y="422"/>
                </a:cubicBezTo>
                <a:close/>
                <a:moveTo>
                  <a:pt x="280" y="338"/>
                </a:moveTo>
                <a:lnTo>
                  <a:pt x="280" y="338"/>
                </a:lnTo>
                <a:lnTo>
                  <a:pt x="106" y="338"/>
                </a:lnTo>
                <a:cubicBezTo>
                  <a:pt x="94" y="338"/>
                  <a:pt x="85" y="328"/>
                  <a:pt x="85" y="317"/>
                </a:cubicBezTo>
                <a:cubicBezTo>
                  <a:pt x="85" y="305"/>
                  <a:pt x="94" y="296"/>
                  <a:pt x="106" y="296"/>
                </a:cubicBezTo>
                <a:lnTo>
                  <a:pt x="280" y="296"/>
                </a:lnTo>
                <a:cubicBezTo>
                  <a:pt x="292" y="296"/>
                  <a:pt x="302" y="305"/>
                  <a:pt x="302" y="317"/>
                </a:cubicBezTo>
                <a:cubicBezTo>
                  <a:pt x="302" y="328"/>
                  <a:pt x="292" y="338"/>
                  <a:pt x="280" y="338"/>
                </a:cubicBezTo>
                <a:close/>
                <a:moveTo>
                  <a:pt x="496" y="369"/>
                </a:moveTo>
                <a:cubicBezTo>
                  <a:pt x="486" y="367"/>
                  <a:pt x="474" y="365"/>
                  <a:pt x="463" y="365"/>
                </a:cubicBezTo>
                <a:cubicBezTo>
                  <a:pt x="388" y="365"/>
                  <a:pt x="328" y="425"/>
                  <a:pt x="328" y="500"/>
                </a:cubicBezTo>
                <a:cubicBezTo>
                  <a:pt x="328" y="565"/>
                  <a:pt x="374" y="619"/>
                  <a:pt x="434" y="632"/>
                </a:cubicBezTo>
                <a:cubicBezTo>
                  <a:pt x="443" y="634"/>
                  <a:pt x="453" y="635"/>
                  <a:pt x="463" y="635"/>
                </a:cubicBezTo>
                <a:cubicBezTo>
                  <a:pt x="537" y="635"/>
                  <a:pt x="598" y="574"/>
                  <a:pt x="598" y="500"/>
                </a:cubicBezTo>
                <a:cubicBezTo>
                  <a:pt x="598" y="437"/>
                  <a:pt x="555" y="384"/>
                  <a:pt x="496" y="369"/>
                </a:cubicBezTo>
                <a:close/>
                <a:moveTo>
                  <a:pt x="539" y="481"/>
                </a:moveTo>
                <a:lnTo>
                  <a:pt x="539" y="481"/>
                </a:lnTo>
                <a:lnTo>
                  <a:pt x="496" y="523"/>
                </a:lnTo>
                <a:lnTo>
                  <a:pt x="463" y="557"/>
                </a:lnTo>
                <a:cubicBezTo>
                  <a:pt x="452" y="568"/>
                  <a:pt x="435" y="568"/>
                  <a:pt x="425" y="557"/>
                </a:cubicBezTo>
                <a:lnTo>
                  <a:pt x="386" y="519"/>
                </a:lnTo>
                <a:cubicBezTo>
                  <a:pt x="376" y="508"/>
                  <a:pt x="376" y="491"/>
                  <a:pt x="386" y="481"/>
                </a:cubicBezTo>
                <a:cubicBezTo>
                  <a:pt x="397" y="470"/>
                  <a:pt x="414" y="470"/>
                  <a:pt x="425" y="481"/>
                </a:cubicBezTo>
                <a:lnTo>
                  <a:pt x="444" y="500"/>
                </a:lnTo>
                <a:lnTo>
                  <a:pt x="496" y="447"/>
                </a:lnTo>
                <a:lnTo>
                  <a:pt x="501" y="443"/>
                </a:lnTo>
                <a:cubicBezTo>
                  <a:pt x="511" y="432"/>
                  <a:pt x="528" y="432"/>
                  <a:pt x="539" y="443"/>
                </a:cubicBezTo>
                <a:cubicBezTo>
                  <a:pt x="549" y="453"/>
                  <a:pt x="549" y="470"/>
                  <a:pt x="539" y="4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7"/>
          <p:cNvSpPr>
            <a:spLocks noEditPoints="1"/>
          </p:cNvSpPr>
          <p:nvPr/>
        </p:nvSpPr>
        <p:spPr bwMode="auto">
          <a:xfrm>
            <a:off x="4609434" y="4754494"/>
            <a:ext cx="488001" cy="523433"/>
          </a:xfrm>
          <a:custGeom>
            <a:avLst/>
            <a:gdLst>
              <a:gd name="T0" fmla="*/ 192 w 639"/>
              <a:gd name="T1" fmla="*/ 105 h 682"/>
              <a:gd name="T2" fmla="*/ 418 w 639"/>
              <a:gd name="T3" fmla="*/ 76 h 682"/>
              <a:gd name="T4" fmla="*/ 337 w 639"/>
              <a:gd name="T5" fmla="*/ 47 h 682"/>
              <a:gd name="T6" fmla="*/ 244 w 639"/>
              <a:gd name="T7" fmla="*/ 47 h 682"/>
              <a:gd name="T8" fmla="*/ 163 w 639"/>
              <a:gd name="T9" fmla="*/ 76 h 682"/>
              <a:gd name="T10" fmla="*/ 526 w 639"/>
              <a:gd name="T11" fmla="*/ 591 h 682"/>
              <a:gd name="T12" fmla="*/ 534 w 639"/>
              <a:gd name="T13" fmla="*/ 570 h 682"/>
              <a:gd name="T14" fmla="*/ 498 w 639"/>
              <a:gd name="T15" fmla="*/ 443 h 682"/>
              <a:gd name="T16" fmla="*/ 474 w 639"/>
              <a:gd name="T17" fmla="*/ 443 h 682"/>
              <a:gd name="T18" fmla="*/ 474 w 639"/>
              <a:gd name="T19" fmla="*/ 541 h 682"/>
              <a:gd name="T20" fmla="*/ 475 w 639"/>
              <a:gd name="T21" fmla="*/ 543 h 682"/>
              <a:gd name="T22" fmla="*/ 476 w 639"/>
              <a:gd name="T23" fmla="*/ 545 h 682"/>
              <a:gd name="T24" fmla="*/ 477 w 639"/>
              <a:gd name="T25" fmla="*/ 547 h 682"/>
              <a:gd name="T26" fmla="*/ 609 w 639"/>
              <a:gd name="T27" fmla="*/ 450 h 682"/>
              <a:gd name="T28" fmla="*/ 486 w 639"/>
              <a:gd name="T29" fmla="*/ 385 h 682"/>
              <a:gd name="T30" fmla="*/ 458 w 639"/>
              <a:gd name="T31" fmla="*/ 679 h 682"/>
              <a:gd name="T32" fmla="*/ 632 w 639"/>
              <a:gd name="T33" fmla="*/ 562 h 682"/>
              <a:gd name="T34" fmla="*/ 609 w 639"/>
              <a:gd name="T35" fmla="*/ 557 h 682"/>
              <a:gd name="T36" fmla="*/ 486 w 639"/>
              <a:gd name="T37" fmla="*/ 659 h 682"/>
              <a:gd name="T38" fmla="*/ 363 w 639"/>
              <a:gd name="T39" fmla="*/ 510 h 682"/>
              <a:gd name="T40" fmla="*/ 509 w 639"/>
              <a:gd name="T41" fmla="*/ 411 h 682"/>
              <a:gd name="T42" fmla="*/ 609 w 639"/>
              <a:gd name="T43" fmla="*/ 557 h 682"/>
              <a:gd name="T44" fmla="*/ 214 w 639"/>
              <a:gd name="T45" fmla="*/ 556 h 682"/>
              <a:gd name="T46" fmla="*/ 365 w 639"/>
              <a:gd name="T47" fmla="*/ 406 h 682"/>
              <a:gd name="T48" fmla="*/ 397 w 639"/>
              <a:gd name="T49" fmla="*/ 382 h 682"/>
              <a:gd name="T50" fmla="*/ 552 w 639"/>
              <a:gd name="T51" fmla="*/ 231 h 682"/>
              <a:gd name="T52" fmla="*/ 558 w 639"/>
              <a:gd name="T53" fmla="*/ 374 h 682"/>
              <a:gd name="T54" fmla="*/ 582 w 639"/>
              <a:gd name="T55" fmla="*/ 382 h 682"/>
              <a:gd name="T56" fmla="*/ 582 w 639"/>
              <a:gd name="T57" fmla="*/ 157 h 682"/>
              <a:gd name="T58" fmla="*/ 30 w 639"/>
              <a:gd name="T59" fmla="*/ 127 h 682"/>
              <a:gd name="T60" fmla="*/ 0 w 639"/>
              <a:gd name="T61" fmla="*/ 238 h 682"/>
              <a:gd name="T62" fmla="*/ 0 w 639"/>
              <a:gd name="T63" fmla="*/ 406 h 682"/>
              <a:gd name="T64" fmla="*/ 0 w 639"/>
              <a:gd name="T65" fmla="*/ 567 h 682"/>
              <a:gd name="T66" fmla="*/ 322 w 639"/>
              <a:gd name="T67" fmla="*/ 598 h 682"/>
              <a:gd name="T68" fmla="*/ 24 w 639"/>
              <a:gd name="T69" fmla="*/ 238 h 682"/>
              <a:gd name="T70" fmla="*/ 30 w 639"/>
              <a:gd name="T71" fmla="*/ 231 h 682"/>
              <a:gd name="T72" fmla="*/ 190 w 639"/>
              <a:gd name="T73" fmla="*/ 382 h 682"/>
              <a:gd name="T74" fmla="*/ 24 w 639"/>
              <a:gd name="T75" fmla="*/ 238 h 682"/>
              <a:gd name="T76" fmla="*/ 190 w 639"/>
              <a:gd name="T77" fmla="*/ 406 h 682"/>
              <a:gd name="T78" fmla="*/ 30 w 639"/>
              <a:gd name="T79" fmla="*/ 556 h 682"/>
              <a:gd name="T80" fmla="*/ 24 w 639"/>
              <a:gd name="T81" fmla="*/ 406 h 682"/>
              <a:gd name="T82" fmla="*/ 214 w 639"/>
              <a:gd name="T83" fmla="*/ 382 h 682"/>
              <a:gd name="T84" fmla="*/ 214 w 639"/>
              <a:gd name="T85" fmla="*/ 231 h 682"/>
              <a:gd name="T86" fmla="*/ 373 w 639"/>
              <a:gd name="T87" fmla="*/ 382 h 682"/>
              <a:gd name="T88" fmla="*/ 385 w 639"/>
              <a:gd name="T89" fmla="*/ 157 h 682"/>
              <a:gd name="T90" fmla="*/ 405 w 639"/>
              <a:gd name="T91" fmla="*/ 178 h 682"/>
              <a:gd name="T92" fmla="*/ 364 w 639"/>
              <a:gd name="T93" fmla="*/ 178 h 682"/>
              <a:gd name="T94" fmla="*/ 202 w 639"/>
              <a:gd name="T95" fmla="*/ 157 h 682"/>
              <a:gd name="T96" fmla="*/ 223 w 639"/>
              <a:gd name="T97" fmla="*/ 178 h 682"/>
              <a:gd name="T98" fmla="*/ 181 w 639"/>
              <a:gd name="T99" fmla="*/ 178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9" h="682">
                <a:moveTo>
                  <a:pt x="163" y="76"/>
                </a:moveTo>
                <a:cubicBezTo>
                  <a:pt x="163" y="92"/>
                  <a:pt x="176" y="105"/>
                  <a:pt x="192" y="105"/>
                </a:cubicBezTo>
                <a:lnTo>
                  <a:pt x="390" y="105"/>
                </a:lnTo>
                <a:cubicBezTo>
                  <a:pt x="405" y="105"/>
                  <a:pt x="418" y="92"/>
                  <a:pt x="418" y="76"/>
                </a:cubicBezTo>
                <a:cubicBezTo>
                  <a:pt x="418" y="60"/>
                  <a:pt x="405" y="47"/>
                  <a:pt x="390" y="47"/>
                </a:cubicBezTo>
                <a:lnTo>
                  <a:pt x="337" y="47"/>
                </a:lnTo>
                <a:cubicBezTo>
                  <a:pt x="337" y="21"/>
                  <a:pt x="317" y="0"/>
                  <a:pt x="291" y="0"/>
                </a:cubicBezTo>
                <a:cubicBezTo>
                  <a:pt x="265" y="0"/>
                  <a:pt x="244" y="21"/>
                  <a:pt x="244" y="47"/>
                </a:cubicBezTo>
                <a:lnTo>
                  <a:pt x="192" y="47"/>
                </a:lnTo>
                <a:cubicBezTo>
                  <a:pt x="176" y="47"/>
                  <a:pt x="163" y="60"/>
                  <a:pt x="163" y="76"/>
                </a:cubicBezTo>
                <a:close/>
                <a:moveTo>
                  <a:pt x="518" y="587"/>
                </a:moveTo>
                <a:cubicBezTo>
                  <a:pt x="520" y="590"/>
                  <a:pt x="523" y="591"/>
                  <a:pt x="526" y="591"/>
                </a:cubicBezTo>
                <a:cubicBezTo>
                  <a:pt x="529" y="591"/>
                  <a:pt x="532" y="590"/>
                  <a:pt x="534" y="587"/>
                </a:cubicBezTo>
                <a:cubicBezTo>
                  <a:pt x="539" y="583"/>
                  <a:pt x="539" y="575"/>
                  <a:pt x="534" y="570"/>
                </a:cubicBezTo>
                <a:lnTo>
                  <a:pt x="498" y="534"/>
                </a:lnTo>
                <a:lnTo>
                  <a:pt x="498" y="443"/>
                </a:lnTo>
                <a:cubicBezTo>
                  <a:pt x="498" y="436"/>
                  <a:pt x="492" y="431"/>
                  <a:pt x="486" y="431"/>
                </a:cubicBezTo>
                <a:cubicBezTo>
                  <a:pt x="479" y="431"/>
                  <a:pt x="474" y="436"/>
                  <a:pt x="474" y="443"/>
                </a:cubicBezTo>
                <a:lnTo>
                  <a:pt x="474" y="539"/>
                </a:lnTo>
                <a:cubicBezTo>
                  <a:pt x="474" y="540"/>
                  <a:pt x="474" y="540"/>
                  <a:pt x="474" y="541"/>
                </a:cubicBezTo>
                <a:cubicBezTo>
                  <a:pt x="474" y="541"/>
                  <a:pt x="474" y="542"/>
                  <a:pt x="475" y="542"/>
                </a:cubicBezTo>
                <a:cubicBezTo>
                  <a:pt x="475" y="543"/>
                  <a:pt x="475" y="543"/>
                  <a:pt x="475" y="543"/>
                </a:cubicBezTo>
                <a:cubicBezTo>
                  <a:pt x="475" y="544"/>
                  <a:pt x="475" y="544"/>
                  <a:pt x="475" y="544"/>
                </a:cubicBezTo>
                <a:cubicBezTo>
                  <a:pt x="476" y="545"/>
                  <a:pt x="476" y="545"/>
                  <a:pt x="476" y="545"/>
                </a:cubicBezTo>
                <a:cubicBezTo>
                  <a:pt x="476" y="546"/>
                  <a:pt x="477" y="547"/>
                  <a:pt x="477" y="547"/>
                </a:cubicBezTo>
                <a:cubicBezTo>
                  <a:pt x="477" y="547"/>
                  <a:pt x="477" y="547"/>
                  <a:pt x="477" y="547"/>
                </a:cubicBezTo>
                <a:lnTo>
                  <a:pt x="518" y="587"/>
                </a:lnTo>
                <a:close/>
                <a:moveTo>
                  <a:pt x="609" y="450"/>
                </a:moveTo>
                <a:cubicBezTo>
                  <a:pt x="586" y="418"/>
                  <a:pt x="553" y="395"/>
                  <a:pt x="514" y="388"/>
                </a:cubicBezTo>
                <a:cubicBezTo>
                  <a:pt x="505" y="386"/>
                  <a:pt x="495" y="385"/>
                  <a:pt x="486" y="385"/>
                </a:cubicBezTo>
                <a:cubicBezTo>
                  <a:pt x="415" y="385"/>
                  <a:pt x="354" y="436"/>
                  <a:pt x="340" y="506"/>
                </a:cubicBezTo>
                <a:cubicBezTo>
                  <a:pt x="325" y="586"/>
                  <a:pt x="378" y="664"/>
                  <a:pt x="458" y="679"/>
                </a:cubicBezTo>
                <a:cubicBezTo>
                  <a:pt x="467" y="681"/>
                  <a:pt x="477" y="682"/>
                  <a:pt x="486" y="682"/>
                </a:cubicBezTo>
                <a:cubicBezTo>
                  <a:pt x="557" y="682"/>
                  <a:pt x="618" y="631"/>
                  <a:pt x="632" y="562"/>
                </a:cubicBezTo>
                <a:cubicBezTo>
                  <a:pt x="639" y="523"/>
                  <a:pt x="631" y="483"/>
                  <a:pt x="609" y="450"/>
                </a:cubicBezTo>
                <a:close/>
                <a:moveTo>
                  <a:pt x="609" y="557"/>
                </a:moveTo>
                <a:lnTo>
                  <a:pt x="609" y="557"/>
                </a:lnTo>
                <a:cubicBezTo>
                  <a:pt x="598" y="616"/>
                  <a:pt x="546" y="659"/>
                  <a:pt x="486" y="659"/>
                </a:cubicBezTo>
                <a:cubicBezTo>
                  <a:pt x="478" y="659"/>
                  <a:pt x="470" y="658"/>
                  <a:pt x="462" y="657"/>
                </a:cubicBezTo>
                <a:cubicBezTo>
                  <a:pt x="394" y="644"/>
                  <a:pt x="350" y="578"/>
                  <a:pt x="363" y="510"/>
                </a:cubicBezTo>
                <a:cubicBezTo>
                  <a:pt x="374" y="451"/>
                  <a:pt x="426" y="408"/>
                  <a:pt x="486" y="408"/>
                </a:cubicBezTo>
                <a:cubicBezTo>
                  <a:pt x="494" y="408"/>
                  <a:pt x="502" y="409"/>
                  <a:pt x="509" y="411"/>
                </a:cubicBezTo>
                <a:cubicBezTo>
                  <a:pt x="542" y="417"/>
                  <a:pt x="571" y="436"/>
                  <a:pt x="590" y="463"/>
                </a:cubicBezTo>
                <a:cubicBezTo>
                  <a:pt x="608" y="491"/>
                  <a:pt x="615" y="524"/>
                  <a:pt x="609" y="557"/>
                </a:cubicBezTo>
                <a:close/>
                <a:moveTo>
                  <a:pt x="311" y="556"/>
                </a:moveTo>
                <a:lnTo>
                  <a:pt x="214" y="556"/>
                </a:lnTo>
                <a:lnTo>
                  <a:pt x="214" y="406"/>
                </a:lnTo>
                <a:lnTo>
                  <a:pt x="365" y="406"/>
                </a:lnTo>
                <a:cubicBezTo>
                  <a:pt x="375" y="396"/>
                  <a:pt x="386" y="389"/>
                  <a:pt x="397" y="382"/>
                </a:cubicBezTo>
                <a:lnTo>
                  <a:pt x="397" y="382"/>
                </a:lnTo>
                <a:lnTo>
                  <a:pt x="397" y="231"/>
                </a:lnTo>
                <a:lnTo>
                  <a:pt x="552" y="231"/>
                </a:lnTo>
                <a:cubicBezTo>
                  <a:pt x="555" y="231"/>
                  <a:pt x="558" y="234"/>
                  <a:pt x="558" y="238"/>
                </a:cubicBezTo>
                <a:lnTo>
                  <a:pt x="558" y="374"/>
                </a:lnTo>
                <a:cubicBezTo>
                  <a:pt x="566" y="377"/>
                  <a:pt x="574" y="382"/>
                  <a:pt x="582" y="387"/>
                </a:cubicBezTo>
                <a:lnTo>
                  <a:pt x="582" y="382"/>
                </a:lnTo>
                <a:lnTo>
                  <a:pt x="582" y="238"/>
                </a:lnTo>
                <a:lnTo>
                  <a:pt x="582" y="157"/>
                </a:lnTo>
                <a:cubicBezTo>
                  <a:pt x="582" y="141"/>
                  <a:pt x="568" y="127"/>
                  <a:pt x="552" y="127"/>
                </a:cubicBezTo>
                <a:lnTo>
                  <a:pt x="30" y="127"/>
                </a:lnTo>
                <a:cubicBezTo>
                  <a:pt x="13" y="127"/>
                  <a:pt x="0" y="141"/>
                  <a:pt x="0" y="157"/>
                </a:cubicBezTo>
                <a:lnTo>
                  <a:pt x="0" y="238"/>
                </a:lnTo>
                <a:lnTo>
                  <a:pt x="0" y="382"/>
                </a:lnTo>
                <a:lnTo>
                  <a:pt x="0" y="406"/>
                </a:lnTo>
                <a:lnTo>
                  <a:pt x="0" y="550"/>
                </a:lnTo>
                <a:lnTo>
                  <a:pt x="0" y="567"/>
                </a:lnTo>
                <a:cubicBezTo>
                  <a:pt x="0" y="584"/>
                  <a:pt x="13" y="598"/>
                  <a:pt x="30" y="598"/>
                </a:cubicBezTo>
                <a:lnTo>
                  <a:pt x="322" y="598"/>
                </a:lnTo>
                <a:cubicBezTo>
                  <a:pt x="317" y="584"/>
                  <a:pt x="313" y="570"/>
                  <a:pt x="311" y="556"/>
                </a:cubicBezTo>
                <a:close/>
                <a:moveTo>
                  <a:pt x="24" y="238"/>
                </a:moveTo>
                <a:lnTo>
                  <a:pt x="24" y="238"/>
                </a:lnTo>
                <a:cubicBezTo>
                  <a:pt x="24" y="234"/>
                  <a:pt x="26" y="231"/>
                  <a:pt x="30" y="231"/>
                </a:cubicBezTo>
                <a:lnTo>
                  <a:pt x="190" y="231"/>
                </a:lnTo>
                <a:lnTo>
                  <a:pt x="190" y="382"/>
                </a:lnTo>
                <a:lnTo>
                  <a:pt x="24" y="382"/>
                </a:lnTo>
                <a:lnTo>
                  <a:pt x="24" y="238"/>
                </a:lnTo>
                <a:close/>
                <a:moveTo>
                  <a:pt x="190" y="406"/>
                </a:moveTo>
                <a:lnTo>
                  <a:pt x="190" y="406"/>
                </a:lnTo>
                <a:lnTo>
                  <a:pt x="190" y="556"/>
                </a:lnTo>
                <a:lnTo>
                  <a:pt x="30" y="556"/>
                </a:lnTo>
                <a:cubicBezTo>
                  <a:pt x="26" y="556"/>
                  <a:pt x="24" y="553"/>
                  <a:pt x="24" y="550"/>
                </a:cubicBezTo>
                <a:lnTo>
                  <a:pt x="24" y="406"/>
                </a:lnTo>
                <a:lnTo>
                  <a:pt x="190" y="406"/>
                </a:lnTo>
                <a:close/>
                <a:moveTo>
                  <a:pt x="214" y="382"/>
                </a:moveTo>
                <a:lnTo>
                  <a:pt x="214" y="382"/>
                </a:lnTo>
                <a:lnTo>
                  <a:pt x="214" y="231"/>
                </a:lnTo>
                <a:lnTo>
                  <a:pt x="373" y="231"/>
                </a:lnTo>
                <a:lnTo>
                  <a:pt x="373" y="382"/>
                </a:lnTo>
                <a:lnTo>
                  <a:pt x="214" y="382"/>
                </a:lnTo>
                <a:close/>
                <a:moveTo>
                  <a:pt x="385" y="157"/>
                </a:moveTo>
                <a:lnTo>
                  <a:pt x="385" y="157"/>
                </a:lnTo>
                <a:cubicBezTo>
                  <a:pt x="396" y="157"/>
                  <a:pt x="405" y="166"/>
                  <a:pt x="405" y="178"/>
                </a:cubicBezTo>
                <a:cubicBezTo>
                  <a:pt x="405" y="189"/>
                  <a:pt x="396" y="198"/>
                  <a:pt x="385" y="198"/>
                </a:cubicBezTo>
                <a:cubicBezTo>
                  <a:pt x="374" y="198"/>
                  <a:pt x="364" y="189"/>
                  <a:pt x="364" y="178"/>
                </a:cubicBezTo>
                <a:cubicBezTo>
                  <a:pt x="364" y="166"/>
                  <a:pt x="374" y="157"/>
                  <a:pt x="385" y="157"/>
                </a:cubicBezTo>
                <a:close/>
                <a:moveTo>
                  <a:pt x="202" y="157"/>
                </a:moveTo>
                <a:lnTo>
                  <a:pt x="202" y="157"/>
                </a:lnTo>
                <a:cubicBezTo>
                  <a:pt x="213" y="157"/>
                  <a:pt x="223" y="166"/>
                  <a:pt x="223" y="178"/>
                </a:cubicBezTo>
                <a:cubicBezTo>
                  <a:pt x="223" y="189"/>
                  <a:pt x="213" y="198"/>
                  <a:pt x="202" y="198"/>
                </a:cubicBezTo>
                <a:cubicBezTo>
                  <a:pt x="191" y="198"/>
                  <a:pt x="181" y="189"/>
                  <a:pt x="181" y="178"/>
                </a:cubicBezTo>
                <a:cubicBezTo>
                  <a:pt x="181" y="166"/>
                  <a:pt x="191" y="157"/>
                  <a:pt x="202" y="1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8"/>
          <p:cNvSpPr/>
          <p:nvPr/>
        </p:nvSpPr>
        <p:spPr bwMode="auto">
          <a:xfrm>
            <a:off x="5136088" y="1322382"/>
            <a:ext cx="4838134" cy="805282"/>
          </a:xfrm>
          <a:custGeom>
            <a:avLst/>
            <a:gdLst>
              <a:gd name="T0" fmla="*/ 7 w 6346"/>
              <a:gd name="T1" fmla="*/ 0 h 1047"/>
              <a:gd name="T2" fmla="*/ 5823 w 6346"/>
              <a:gd name="T3" fmla="*/ 0 h 1047"/>
              <a:gd name="T4" fmla="*/ 6346 w 6346"/>
              <a:gd name="T5" fmla="*/ 523 h 1047"/>
              <a:gd name="T6" fmla="*/ 6346 w 6346"/>
              <a:gd name="T7" fmla="*/ 523 h 1047"/>
              <a:gd name="T8" fmla="*/ 5823 w 6346"/>
              <a:gd name="T9" fmla="*/ 1047 h 1047"/>
              <a:gd name="T10" fmla="*/ 0 w 6346"/>
              <a:gd name="T11" fmla="*/ 1047 h 1047"/>
              <a:gd name="T12" fmla="*/ 254 w 6346"/>
              <a:gd name="T13" fmla="*/ 521 h 1047"/>
              <a:gd name="T14" fmla="*/ 7 w 6346"/>
              <a:gd name="T15" fmla="*/ 0 h 10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46" h="1047">
                <a:moveTo>
                  <a:pt x="7" y="0"/>
                </a:moveTo>
                <a:lnTo>
                  <a:pt x="5823" y="0"/>
                </a:lnTo>
                <a:cubicBezTo>
                  <a:pt x="6110" y="0"/>
                  <a:pt x="6346" y="236"/>
                  <a:pt x="6346" y="523"/>
                </a:cubicBezTo>
                <a:lnTo>
                  <a:pt x="6346" y="523"/>
                </a:lnTo>
                <a:cubicBezTo>
                  <a:pt x="6346" y="811"/>
                  <a:pt x="6110" y="1047"/>
                  <a:pt x="5823" y="1047"/>
                </a:cubicBezTo>
                <a:lnTo>
                  <a:pt x="0" y="1047"/>
                </a:lnTo>
                <a:cubicBezTo>
                  <a:pt x="155" y="923"/>
                  <a:pt x="254" y="733"/>
                  <a:pt x="254" y="521"/>
                </a:cubicBezTo>
                <a:cubicBezTo>
                  <a:pt x="254" y="311"/>
                  <a:pt x="158" y="124"/>
                  <a:pt x="7" y="0"/>
                </a:cubicBezTo>
                <a:close/>
              </a:path>
            </a:pathLst>
          </a:custGeom>
          <a:noFill/>
          <a:ln w="12700" cap="flat">
            <a:solidFill>
              <a:srgbClr val="24211D"/>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19"/>
          <p:cNvSpPr/>
          <p:nvPr/>
        </p:nvSpPr>
        <p:spPr bwMode="auto">
          <a:xfrm>
            <a:off x="5493633" y="2422397"/>
            <a:ext cx="4836523" cy="803671"/>
          </a:xfrm>
          <a:custGeom>
            <a:avLst/>
            <a:gdLst>
              <a:gd name="T0" fmla="*/ 7 w 6345"/>
              <a:gd name="T1" fmla="*/ 0 h 1046"/>
              <a:gd name="T2" fmla="*/ 5822 w 6345"/>
              <a:gd name="T3" fmla="*/ 0 h 1046"/>
              <a:gd name="T4" fmla="*/ 6345 w 6345"/>
              <a:gd name="T5" fmla="*/ 523 h 1046"/>
              <a:gd name="T6" fmla="*/ 6345 w 6345"/>
              <a:gd name="T7" fmla="*/ 523 h 1046"/>
              <a:gd name="T8" fmla="*/ 5822 w 6345"/>
              <a:gd name="T9" fmla="*/ 1046 h 1046"/>
              <a:gd name="T10" fmla="*/ 0 w 6345"/>
              <a:gd name="T11" fmla="*/ 1046 h 1046"/>
              <a:gd name="T12" fmla="*/ 253 w 6345"/>
              <a:gd name="T13" fmla="*/ 520 h 1046"/>
              <a:gd name="T14" fmla="*/ 7 w 6345"/>
              <a:gd name="T15" fmla="*/ 0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45" h="1046">
                <a:moveTo>
                  <a:pt x="7" y="0"/>
                </a:moveTo>
                <a:lnTo>
                  <a:pt x="5822" y="0"/>
                </a:lnTo>
                <a:cubicBezTo>
                  <a:pt x="6110" y="0"/>
                  <a:pt x="6345" y="235"/>
                  <a:pt x="6345" y="523"/>
                </a:cubicBezTo>
                <a:lnTo>
                  <a:pt x="6345" y="523"/>
                </a:lnTo>
                <a:cubicBezTo>
                  <a:pt x="6345" y="811"/>
                  <a:pt x="6110" y="1046"/>
                  <a:pt x="5822" y="1046"/>
                </a:cubicBezTo>
                <a:lnTo>
                  <a:pt x="0" y="1046"/>
                </a:lnTo>
                <a:cubicBezTo>
                  <a:pt x="154" y="923"/>
                  <a:pt x="253" y="733"/>
                  <a:pt x="253" y="520"/>
                </a:cubicBezTo>
                <a:cubicBezTo>
                  <a:pt x="253" y="310"/>
                  <a:pt x="157" y="123"/>
                  <a:pt x="7" y="0"/>
                </a:cubicBezTo>
                <a:close/>
              </a:path>
            </a:pathLst>
          </a:custGeom>
          <a:noFill/>
          <a:ln w="12700" cap="flat">
            <a:solidFill>
              <a:srgbClr val="24211D"/>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Freeform 20"/>
          <p:cNvSpPr/>
          <p:nvPr/>
        </p:nvSpPr>
        <p:spPr bwMode="auto">
          <a:xfrm>
            <a:off x="5487191" y="3520802"/>
            <a:ext cx="4836523" cy="803671"/>
          </a:xfrm>
          <a:custGeom>
            <a:avLst/>
            <a:gdLst>
              <a:gd name="T0" fmla="*/ 7 w 6346"/>
              <a:gd name="T1" fmla="*/ 0 h 1046"/>
              <a:gd name="T2" fmla="*/ 5823 w 6346"/>
              <a:gd name="T3" fmla="*/ 0 h 1046"/>
              <a:gd name="T4" fmla="*/ 6346 w 6346"/>
              <a:gd name="T5" fmla="*/ 523 h 1046"/>
              <a:gd name="T6" fmla="*/ 6346 w 6346"/>
              <a:gd name="T7" fmla="*/ 523 h 1046"/>
              <a:gd name="T8" fmla="*/ 5823 w 6346"/>
              <a:gd name="T9" fmla="*/ 1046 h 1046"/>
              <a:gd name="T10" fmla="*/ 0 w 6346"/>
              <a:gd name="T11" fmla="*/ 1046 h 1046"/>
              <a:gd name="T12" fmla="*/ 254 w 6346"/>
              <a:gd name="T13" fmla="*/ 520 h 1046"/>
              <a:gd name="T14" fmla="*/ 7 w 6346"/>
              <a:gd name="T15" fmla="*/ 0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46" h="1046">
                <a:moveTo>
                  <a:pt x="7" y="0"/>
                </a:moveTo>
                <a:lnTo>
                  <a:pt x="5823" y="0"/>
                </a:lnTo>
                <a:cubicBezTo>
                  <a:pt x="6110" y="0"/>
                  <a:pt x="6346" y="236"/>
                  <a:pt x="6346" y="523"/>
                </a:cubicBezTo>
                <a:lnTo>
                  <a:pt x="6346" y="523"/>
                </a:lnTo>
                <a:cubicBezTo>
                  <a:pt x="6346" y="811"/>
                  <a:pt x="6110" y="1046"/>
                  <a:pt x="5823" y="1046"/>
                </a:cubicBezTo>
                <a:lnTo>
                  <a:pt x="0" y="1046"/>
                </a:lnTo>
                <a:cubicBezTo>
                  <a:pt x="155" y="923"/>
                  <a:pt x="254" y="733"/>
                  <a:pt x="254" y="520"/>
                </a:cubicBezTo>
                <a:cubicBezTo>
                  <a:pt x="254" y="311"/>
                  <a:pt x="158" y="123"/>
                  <a:pt x="7" y="0"/>
                </a:cubicBezTo>
                <a:close/>
              </a:path>
            </a:pathLst>
          </a:custGeom>
          <a:noFill/>
          <a:ln w="12700" cap="flat">
            <a:solidFill>
              <a:srgbClr val="24211D"/>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 name="Freeform 21"/>
          <p:cNvSpPr/>
          <p:nvPr/>
        </p:nvSpPr>
        <p:spPr bwMode="auto">
          <a:xfrm>
            <a:off x="5150583" y="4620817"/>
            <a:ext cx="4836523" cy="803671"/>
          </a:xfrm>
          <a:custGeom>
            <a:avLst/>
            <a:gdLst>
              <a:gd name="T0" fmla="*/ 8 w 6346"/>
              <a:gd name="T1" fmla="*/ 0 h 1046"/>
              <a:gd name="T2" fmla="*/ 5823 w 6346"/>
              <a:gd name="T3" fmla="*/ 0 h 1046"/>
              <a:gd name="T4" fmla="*/ 6346 w 6346"/>
              <a:gd name="T5" fmla="*/ 523 h 1046"/>
              <a:gd name="T6" fmla="*/ 6346 w 6346"/>
              <a:gd name="T7" fmla="*/ 523 h 1046"/>
              <a:gd name="T8" fmla="*/ 5823 w 6346"/>
              <a:gd name="T9" fmla="*/ 1046 h 1046"/>
              <a:gd name="T10" fmla="*/ 0 w 6346"/>
              <a:gd name="T11" fmla="*/ 1046 h 1046"/>
              <a:gd name="T12" fmla="*/ 254 w 6346"/>
              <a:gd name="T13" fmla="*/ 520 h 1046"/>
              <a:gd name="T14" fmla="*/ 8 w 6346"/>
              <a:gd name="T15" fmla="*/ 0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46" h="1046">
                <a:moveTo>
                  <a:pt x="8" y="0"/>
                </a:moveTo>
                <a:lnTo>
                  <a:pt x="5823" y="0"/>
                </a:lnTo>
                <a:cubicBezTo>
                  <a:pt x="6111" y="0"/>
                  <a:pt x="6346" y="235"/>
                  <a:pt x="6346" y="523"/>
                </a:cubicBezTo>
                <a:lnTo>
                  <a:pt x="6346" y="523"/>
                </a:lnTo>
                <a:cubicBezTo>
                  <a:pt x="6346" y="810"/>
                  <a:pt x="6111" y="1046"/>
                  <a:pt x="5823" y="1046"/>
                </a:cubicBezTo>
                <a:lnTo>
                  <a:pt x="0" y="1046"/>
                </a:lnTo>
                <a:cubicBezTo>
                  <a:pt x="155" y="923"/>
                  <a:pt x="254" y="733"/>
                  <a:pt x="254" y="520"/>
                </a:cubicBezTo>
                <a:cubicBezTo>
                  <a:pt x="254" y="310"/>
                  <a:pt x="158" y="123"/>
                  <a:pt x="8" y="0"/>
                </a:cubicBezTo>
                <a:close/>
              </a:path>
            </a:pathLst>
          </a:custGeom>
          <a:noFill/>
          <a:ln w="12700" cap="flat">
            <a:solidFill>
              <a:srgbClr val="24211D"/>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 name="Freeform 22"/>
          <p:cNvSpPr>
            <a:spLocks noEditPoints="1"/>
          </p:cNvSpPr>
          <p:nvPr/>
        </p:nvSpPr>
        <p:spPr bwMode="auto">
          <a:xfrm>
            <a:off x="4577222" y="1406132"/>
            <a:ext cx="489611" cy="574971"/>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3"/>
          <p:cNvSpPr>
            <a:spLocks noEditPoints="1"/>
          </p:cNvSpPr>
          <p:nvPr/>
        </p:nvSpPr>
        <p:spPr bwMode="auto">
          <a:xfrm>
            <a:off x="4852831" y="2535942"/>
            <a:ext cx="533097" cy="571750"/>
          </a:xfrm>
          <a:custGeom>
            <a:avLst/>
            <a:gdLst>
              <a:gd name="T0" fmla="*/ 265 w 699"/>
              <a:gd name="T1" fmla="*/ 463 h 745"/>
              <a:gd name="T2" fmla="*/ 252 w 699"/>
              <a:gd name="T3" fmla="*/ 421 h 745"/>
              <a:gd name="T4" fmla="*/ 305 w 699"/>
              <a:gd name="T5" fmla="*/ 203 h 745"/>
              <a:gd name="T6" fmla="*/ 362 w 699"/>
              <a:gd name="T7" fmla="*/ 380 h 745"/>
              <a:gd name="T8" fmla="*/ 433 w 699"/>
              <a:gd name="T9" fmla="*/ 175 h 745"/>
              <a:gd name="T10" fmla="*/ 276 w 699"/>
              <a:gd name="T11" fmla="*/ 348 h 745"/>
              <a:gd name="T12" fmla="*/ 263 w 699"/>
              <a:gd name="T13" fmla="*/ 371 h 745"/>
              <a:gd name="T14" fmla="*/ 359 w 699"/>
              <a:gd name="T15" fmla="*/ 427 h 745"/>
              <a:gd name="T16" fmla="*/ 461 w 699"/>
              <a:gd name="T17" fmla="*/ 148 h 745"/>
              <a:gd name="T18" fmla="*/ 466 w 699"/>
              <a:gd name="T19" fmla="*/ 94 h 745"/>
              <a:gd name="T20" fmla="*/ 461 w 699"/>
              <a:gd name="T21" fmla="*/ 148 h 745"/>
              <a:gd name="T22" fmla="*/ 545 w 699"/>
              <a:gd name="T23" fmla="*/ 175 h 745"/>
              <a:gd name="T24" fmla="*/ 491 w 699"/>
              <a:gd name="T25" fmla="*/ 180 h 745"/>
              <a:gd name="T26" fmla="*/ 398 w 699"/>
              <a:gd name="T27" fmla="*/ 125 h 745"/>
              <a:gd name="T28" fmla="*/ 376 w 699"/>
              <a:gd name="T29" fmla="*/ 76 h 745"/>
              <a:gd name="T30" fmla="*/ 398 w 699"/>
              <a:gd name="T31" fmla="*/ 125 h 745"/>
              <a:gd name="T32" fmla="*/ 308 w 699"/>
              <a:gd name="T33" fmla="*/ 93 h 745"/>
              <a:gd name="T34" fmla="*/ 313 w 699"/>
              <a:gd name="T35" fmla="*/ 147 h 745"/>
              <a:gd name="T36" fmla="*/ 513 w 699"/>
              <a:gd name="T37" fmla="*/ 266 h 745"/>
              <a:gd name="T38" fmla="*/ 563 w 699"/>
              <a:gd name="T39" fmla="*/ 243 h 745"/>
              <a:gd name="T40" fmla="*/ 513 w 699"/>
              <a:gd name="T41" fmla="*/ 266 h 745"/>
              <a:gd name="T42" fmla="*/ 257 w 699"/>
              <a:gd name="T43" fmla="*/ 381 h 745"/>
              <a:gd name="T44" fmla="*/ 243 w 699"/>
              <a:gd name="T45" fmla="*/ 405 h 745"/>
              <a:gd name="T46" fmla="*/ 339 w 699"/>
              <a:gd name="T47" fmla="*/ 461 h 745"/>
              <a:gd name="T48" fmla="*/ 255 w 699"/>
              <a:gd name="T49" fmla="*/ 745 h 745"/>
              <a:gd name="T50" fmla="*/ 273 w 699"/>
              <a:gd name="T51" fmla="*/ 43 h 745"/>
              <a:gd name="T52" fmla="*/ 665 w 699"/>
              <a:gd name="T53" fmla="*/ 212 h 745"/>
              <a:gd name="T54" fmla="*/ 671 w 699"/>
              <a:gd name="T55" fmla="*/ 324 h 745"/>
              <a:gd name="T56" fmla="*/ 691 w 699"/>
              <a:gd name="T57" fmla="*/ 466 h 745"/>
              <a:gd name="T58" fmla="*/ 666 w 699"/>
              <a:gd name="T59" fmla="*/ 586 h 745"/>
              <a:gd name="T60" fmla="*/ 522 w 699"/>
              <a:gd name="T61" fmla="*/ 619 h 745"/>
              <a:gd name="T62" fmla="*/ 255 w 699"/>
              <a:gd name="T63" fmla="*/ 745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9" h="745">
                <a:moveTo>
                  <a:pt x="252" y="421"/>
                </a:moveTo>
                <a:cubicBezTo>
                  <a:pt x="244" y="436"/>
                  <a:pt x="250" y="455"/>
                  <a:pt x="265" y="463"/>
                </a:cubicBezTo>
                <a:cubicBezTo>
                  <a:pt x="277" y="471"/>
                  <a:pt x="292" y="469"/>
                  <a:pt x="303" y="460"/>
                </a:cubicBezTo>
                <a:lnTo>
                  <a:pt x="252" y="421"/>
                </a:lnTo>
                <a:close/>
                <a:moveTo>
                  <a:pt x="433" y="175"/>
                </a:moveTo>
                <a:cubicBezTo>
                  <a:pt x="387" y="148"/>
                  <a:pt x="329" y="161"/>
                  <a:pt x="305" y="203"/>
                </a:cubicBezTo>
                <a:cubicBezTo>
                  <a:pt x="280" y="246"/>
                  <a:pt x="312" y="294"/>
                  <a:pt x="290" y="338"/>
                </a:cubicBezTo>
                <a:lnTo>
                  <a:pt x="362" y="380"/>
                </a:lnTo>
                <a:cubicBezTo>
                  <a:pt x="390" y="338"/>
                  <a:pt x="448" y="343"/>
                  <a:pt x="472" y="300"/>
                </a:cubicBezTo>
                <a:cubicBezTo>
                  <a:pt x="497" y="257"/>
                  <a:pt x="479" y="202"/>
                  <a:pt x="433" y="175"/>
                </a:cubicBezTo>
                <a:close/>
                <a:moveTo>
                  <a:pt x="355" y="407"/>
                </a:moveTo>
                <a:lnTo>
                  <a:pt x="276" y="348"/>
                </a:lnTo>
                <a:cubicBezTo>
                  <a:pt x="270" y="343"/>
                  <a:pt x="262" y="345"/>
                  <a:pt x="259" y="351"/>
                </a:cubicBezTo>
                <a:cubicBezTo>
                  <a:pt x="255" y="357"/>
                  <a:pt x="257" y="366"/>
                  <a:pt x="263" y="371"/>
                </a:cubicBezTo>
                <a:lnTo>
                  <a:pt x="341" y="430"/>
                </a:lnTo>
                <a:cubicBezTo>
                  <a:pt x="347" y="435"/>
                  <a:pt x="355" y="433"/>
                  <a:pt x="359" y="427"/>
                </a:cubicBezTo>
                <a:cubicBezTo>
                  <a:pt x="363" y="420"/>
                  <a:pt x="361" y="412"/>
                  <a:pt x="355" y="407"/>
                </a:cubicBezTo>
                <a:close/>
                <a:moveTo>
                  <a:pt x="461" y="148"/>
                </a:moveTo>
                <a:lnTo>
                  <a:pt x="485" y="106"/>
                </a:lnTo>
                <a:lnTo>
                  <a:pt x="466" y="94"/>
                </a:lnTo>
                <a:lnTo>
                  <a:pt x="441" y="137"/>
                </a:lnTo>
                <a:lnTo>
                  <a:pt x="461" y="148"/>
                </a:lnTo>
                <a:close/>
                <a:moveTo>
                  <a:pt x="503" y="200"/>
                </a:moveTo>
                <a:lnTo>
                  <a:pt x="545" y="175"/>
                </a:lnTo>
                <a:lnTo>
                  <a:pt x="534" y="156"/>
                </a:lnTo>
                <a:lnTo>
                  <a:pt x="491" y="180"/>
                </a:lnTo>
                <a:lnTo>
                  <a:pt x="503" y="200"/>
                </a:lnTo>
                <a:close/>
                <a:moveTo>
                  <a:pt x="398" y="125"/>
                </a:moveTo>
                <a:lnTo>
                  <a:pt x="398" y="76"/>
                </a:lnTo>
                <a:lnTo>
                  <a:pt x="376" y="76"/>
                </a:lnTo>
                <a:lnTo>
                  <a:pt x="376" y="125"/>
                </a:lnTo>
                <a:lnTo>
                  <a:pt x="398" y="125"/>
                </a:lnTo>
                <a:close/>
                <a:moveTo>
                  <a:pt x="333" y="136"/>
                </a:moveTo>
                <a:lnTo>
                  <a:pt x="308" y="93"/>
                </a:lnTo>
                <a:lnTo>
                  <a:pt x="288" y="104"/>
                </a:lnTo>
                <a:lnTo>
                  <a:pt x="313" y="147"/>
                </a:lnTo>
                <a:lnTo>
                  <a:pt x="333" y="136"/>
                </a:lnTo>
                <a:close/>
                <a:moveTo>
                  <a:pt x="513" y="266"/>
                </a:moveTo>
                <a:lnTo>
                  <a:pt x="563" y="266"/>
                </a:lnTo>
                <a:lnTo>
                  <a:pt x="563" y="243"/>
                </a:lnTo>
                <a:lnTo>
                  <a:pt x="513" y="243"/>
                </a:lnTo>
                <a:lnTo>
                  <a:pt x="513" y="266"/>
                </a:lnTo>
                <a:close/>
                <a:moveTo>
                  <a:pt x="335" y="441"/>
                </a:moveTo>
                <a:lnTo>
                  <a:pt x="257" y="381"/>
                </a:lnTo>
                <a:cubicBezTo>
                  <a:pt x="251" y="377"/>
                  <a:pt x="243" y="378"/>
                  <a:pt x="239" y="385"/>
                </a:cubicBezTo>
                <a:cubicBezTo>
                  <a:pt x="236" y="391"/>
                  <a:pt x="237" y="400"/>
                  <a:pt x="243" y="405"/>
                </a:cubicBezTo>
                <a:lnTo>
                  <a:pt x="322" y="464"/>
                </a:lnTo>
                <a:cubicBezTo>
                  <a:pt x="328" y="469"/>
                  <a:pt x="336" y="467"/>
                  <a:pt x="339" y="461"/>
                </a:cubicBezTo>
                <a:cubicBezTo>
                  <a:pt x="343" y="454"/>
                  <a:pt x="341" y="445"/>
                  <a:pt x="335" y="441"/>
                </a:cubicBezTo>
                <a:close/>
                <a:moveTo>
                  <a:pt x="255" y="745"/>
                </a:moveTo>
                <a:cubicBezTo>
                  <a:pt x="263" y="687"/>
                  <a:pt x="263" y="624"/>
                  <a:pt x="247" y="569"/>
                </a:cubicBezTo>
                <a:cubicBezTo>
                  <a:pt x="0" y="430"/>
                  <a:pt x="65" y="108"/>
                  <a:pt x="273" y="43"/>
                </a:cubicBezTo>
                <a:cubicBezTo>
                  <a:pt x="382" y="0"/>
                  <a:pt x="531" y="26"/>
                  <a:pt x="628" y="123"/>
                </a:cubicBezTo>
                <a:cubicBezTo>
                  <a:pt x="699" y="193"/>
                  <a:pt x="665" y="212"/>
                  <a:pt x="665" y="212"/>
                </a:cubicBezTo>
                <a:lnTo>
                  <a:pt x="649" y="220"/>
                </a:lnTo>
                <a:cubicBezTo>
                  <a:pt x="658" y="254"/>
                  <a:pt x="673" y="316"/>
                  <a:pt x="671" y="324"/>
                </a:cubicBezTo>
                <a:cubicBezTo>
                  <a:pt x="668" y="336"/>
                  <a:pt x="655" y="347"/>
                  <a:pt x="655" y="347"/>
                </a:cubicBezTo>
                <a:lnTo>
                  <a:pt x="691" y="466"/>
                </a:lnTo>
                <a:lnTo>
                  <a:pt x="659" y="479"/>
                </a:lnTo>
                <a:cubicBezTo>
                  <a:pt x="666" y="517"/>
                  <a:pt x="670" y="548"/>
                  <a:pt x="666" y="586"/>
                </a:cubicBezTo>
                <a:cubicBezTo>
                  <a:pt x="666" y="592"/>
                  <a:pt x="645" y="611"/>
                  <a:pt x="627" y="612"/>
                </a:cubicBezTo>
                <a:lnTo>
                  <a:pt x="522" y="619"/>
                </a:lnTo>
                <a:lnTo>
                  <a:pt x="529" y="745"/>
                </a:lnTo>
                <a:lnTo>
                  <a:pt x="255" y="7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5469475" y="1383740"/>
            <a:ext cx="286115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4400" b="1" i="0" u="none"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个人简介</a:t>
            </a:r>
            <a:endParaRPr kumimoji="0" lang="zh-CN" sz="1800" b="0" i="0" u="none" strike="noStrike" cap="none" normalizeH="0" baseline="0" dirty="0">
              <a:ln>
                <a:noFill/>
              </a:ln>
              <a:solidFill>
                <a:schemeClr val="accent1"/>
              </a:solidFill>
              <a:effectLst/>
              <a:cs typeface="宋体" panose="02010600030101010101" pitchFamily="2" charset="-122"/>
            </a:endParaRPr>
          </a:p>
        </p:txBody>
      </p:sp>
      <p:sp>
        <p:nvSpPr>
          <p:cNvPr id="31" name="Rectangle 25"/>
          <p:cNvSpPr>
            <a:spLocks noChangeArrowheads="1"/>
          </p:cNvSpPr>
          <p:nvPr/>
        </p:nvSpPr>
        <p:spPr bwMode="auto">
          <a:xfrm>
            <a:off x="5843126" y="2492896"/>
            <a:ext cx="299155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4400" b="1" i="0" u="none"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岗位理解</a:t>
            </a:r>
            <a:endParaRPr kumimoji="0" lang="zh-CN" sz="1800" b="0" i="0" u="none" strike="noStrike" cap="none" normalizeH="0" baseline="0" dirty="0">
              <a:ln>
                <a:noFill/>
              </a:ln>
              <a:solidFill>
                <a:schemeClr val="accent1"/>
              </a:solidFill>
              <a:effectLst/>
              <a:cs typeface="宋体" panose="02010600030101010101" pitchFamily="2" charset="-122"/>
            </a:endParaRPr>
          </a:p>
        </p:txBody>
      </p:sp>
      <p:sp>
        <p:nvSpPr>
          <p:cNvPr id="43" name="Rectangle 26"/>
          <p:cNvSpPr>
            <a:spLocks noChangeArrowheads="1"/>
          </p:cNvSpPr>
          <p:nvPr/>
        </p:nvSpPr>
        <p:spPr bwMode="auto">
          <a:xfrm>
            <a:off x="5843126" y="3573016"/>
            <a:ext cx="299155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4400" b="1" i="0" u="none"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竞聘优势</a:t>
            </a:r>
            <a:endParaRPr kumimoji="0" lang="zh-CN" sz="1800" b="0" i="0" u="none" strike="noStrike" cap="none" normalizeH="0" baseline="0" dirty="0">
              <a:ln>
                <a:noFill/>
              </a:ln>
              <a:solidFill>
                <a:schemeClr val="accent1"/>
              </a:solidFill>
              <a:effectLst/>
              <a:cs typeface="宋体" panose="02010600030101010101" pitchFamily="2" charset="-122"/>
            </a:endParaRPr>
          </a:p>
        </p:txBody>
      </p:sp>
      <p:sp>
        <p:nvSpPr>
          <p:cNvPr id="44" name="Rectangle 27"/>
          <p:cNvSpPr>
            <a:spLocks noChangeArrowheads="1"/>
          </p:cNvSpPr>
          <p:nvPr/>
        </p:nvSpPr>
        <p:spPr bwMode="auto">
          <a:xfrm>
            <a:off x="5496854" y="4696108"/>
            <a:ext cx="319381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4400" b="1" i="0" u="none"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工作规划</a:t>
            </a:r>
            <a:endParaRPr kumimoji="0" lang="zh-CN" sz="1800" b="0" i="0" u="none" strike="noStrike" cap="none" normalizeH="0" baseline="0" dirty="0">
              <a:ln>
                <a:noFill/>
              </a:ln>
              <a:solidFill>
                <a:schemeClr val="accent1"/>
              </a:solidFill>
              <a:effectLst/>
              <a:cs typeface="宋体" panose="02010600030101010101" pitchFamily="2" charset="-122"/>
            </a:endParaRPr>
          </a:p>
        </p:txBody>
      </p:sp>
      <p:grpSp>
        <p:nvGrpSpPr>
          <p:cNvPr id="2" name="组合 1"/>
          <p:cNvGrpSpPr/>
          <p:nvPr/>
        </p:nvGrpSpPr>
        <p:grpSpPr>
          <a:xfrm>
            <a:off x="1520372" y="1993987"/>
            <a:ext cx="2668704" cy="2691253"/>
            <a:chOff x="1520372" y="1993987"/>
            <a:chExt cx="2668704" cy="2691253"/>
          </a:xfrm>
        </p:grpSpPr>
        <p:sp>
          <p:nvSpPr>
            <p:cNvPr id="12" name="Oval 6"/>
            <p:cNvSpPr>
              <a:spLocks noChangeArrowheads="1"/>
            </p:cNvSpPr>
            <p:nvPr/>
          </p:nvSpPr>
          <p:spPr bwMode="auto">
            <a:xfrm>
              <a:off x="1520372" y="1993987"/>
              <a:ext cx="2668704" cy="2691253"/>
            </a:xfrm>
            <a:prstGeom prst="ellipse">
              <a:avLst/>
            </a:prstGeom>
            <a:solidFill>
              <a:schemeClr val="bg2"/>
            </a:solidFill>
            <a:ln>
              <a:noFill/>
            </a:ln>
          </p:spPr>
          <p:txBody>
            <a:bodyPr vert="horz" wrap="square" lIns="91440" tIns="45720" rIns="91440" bIns="45720" numCol="1" anchor="t" anchorCtr="0" compatLnSpc="1"/>
            <a:lstStyle/>
            <a:p>
              <a:endParaRPr lang="zh-CN" altLang="en-US"/>
            </a:p>
          </p:txBody>
        </p:sp>
        <p:sp>
          <p:nvSpPr>
            <p:cNvPr id="13" name="Oval 7"/>
            <p:cNvSpPr>
              <a:spLocks noChangeArrowheads="1"/>
            </p:cNvSpPr>
            <p:nvPr/>
          </p:nvSpPr>
          <p:spPr bwMode="auto">
            <a:xfrm>
              <a:off x="1628280" y="2105116"/>
              <a:ext cx="2452889" cy="2470605"/>
            </a:xfrm>
            <a:prstGeom prst="ellipse">
              <a:avLst/>
            </a:prstGeom>
            <a:noFill/>
            <a:ln w="9525" cap="flat">
              <a:solidFill>
                <a:srgbClr val="FFFFFF"/>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15" name="Rectangle 9"/>
          <p:cNvSpPr>
            <a:spLocks noChangeArrowheads="1"/>
          </p:cNvSpPr>
          <p:nvPr/>
        </p:nvSpPr>
        <p:spPr bwMode="auto">
          <a:xfrm>
            <a:off x="2221824" y="3617436"/>
            <a:ext cx="123841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33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目  录</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6" name="Rectangle 10"/>
          <p:cNvSpPr>
            <a:spLocks noChangeArrowheads="1"/>
          </p:cNvSpPr>
          <p:nvPr/>
        </p:nvSpPr>
        <p:spPr bwMode="auto">
          <a:xfrm>
            <a:off x="2373971" y="4181133"/>
            <a:ext cx="9640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CONTENTS</a:t>
            </a:r>
            <a:endParaRPr kumimoji="0" lang="zh-CN" altLang="zh-CN"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7" name="Freeform 11"/>
          <p:cNvSpPr>
            <a:spLocks noEditPoints="1"/>
          </p:cNvSpPr>
          <p:nvPr/>
        </p:nvSpPr>
        <p:spPr bwMode="auto">
          <a:xfrm>
            <a:off x="2419067" y="2433671"/>
            <a:ext cx="787566" cy="1082299"/>
          </a:xfrm>
          <a:custGeom>
            <a:avLst/>
            <a:gdLst>
              <a:gd name="T0" fmla="*/ 136 w 1033"/>
              <a:gd name="T1" fmla="*/ 228 h 1409"/>
              <a:gd name="T2" fmla="*/ 114 w 1033"/>
              <a:gd name="T3" fmla="*/ 1409 h 1409"/>
              <a:gd name="T4" fmla="*/ 1033 w 1033"/>
              <a:gd name="T5" fmla="*/ 346 h 1409"/>
              <a:gd name="T6" fmla="*/ 955 w 1033"/>
              <a:gd name="T7" fmla="*/ 371 h 1409"/>
              <a:gd name="T8" fmla="*/ 118 w 1033"/>
              <a:gd name="T9" fmla="*/ 1327 h 1409"/>
              <a:gd name="T10" fmla="*/ 447 w 1033"/>
              <a:gd name="T11" fmla="*/ 149 h 1409"/>
              <a:gd name="T12" fmla="*/ 586 w 1033"/>
              <a:gd name="T13" fmla="*/ 149 h 1409"/>
              <a:gd name="T14" fmla="*/ 515 w 1033"/>
              <a:gd name="T15" fmla="*/ 224 h 1409"/>
              <a:gd name="T16" fmla="*/ 361 w 1033"/>
              <a:gd name="T17" fmla="*/ 153 h 1409"/>
              <a:gd name="T18" fmla="*/ 189 w 1033"/>
              <a:gd name="T19" fmla="*/ 356 h 1409"/>
              <a:gd name="T20" fmla="*/ 844 w 1033"/>
              <a:gd name="T21" fmla="*/ 356 h 1409"/>
              <a:gd name="T22" fmla="*/ 672 w 1033"/>
              <a:gd name="T23" fmla="*/ 153 h 1409"/>
              <a:gd name="T24" fmla="*/ 361 w 1033"/>
              <a:gd name="T25" fmla="*/ 153 h 1409"/>
              <a:gd name="T26" fmla="*/ 365 w 1033"/>
              <a:gd name="T27" fmla="*/ 1070 h 1409"/>
              <a:gd name="T28" fmla="*/ 250 w 1033"/>
              <a:gd name="T29" fmla="*/ 1102 h 1409"/>
              <a:gd name="T30" fmla="*/ 225 w 1033"/>
              <a:gd name="T31" fmla="*/ 1127 h 1409"/>
              <a:gd name="T32" fmla="*/ 365 w 1033"/>
              <a:gd name="T33" fmla="*/ 1138 h 1409"/>
              <a:gd name="T34" fmla="*/ 218 w 1033"/>
              <a:gd name="T35" fmla="*/ 1209 h 1409"/>
              <a:gd name="T36" fmla="*/ 400 w 1033"/>
              <a:gd name="T37" fmla="*/ 1120 h 1409"/>
              <a:gd name="T38" fmla="*/ 400 w 1033"/>
              <a:gd name="T39" fmla="*/ 1063 h 1409"/>
              <a:gd name="T40" fmla="*/ 182 w 1033"/>
              <a:gd name="T41" fmla="*/ 1074 h 1409"/>
              <a:gd name="T42" fmla="*/ 354 w 1033"/>
              <a:gd name="T43" fmla="*/ 1256 h 1409"/>
              <a:gd name="T44" fmla="*/ 354 w 1033"/>
              <a:gd name="T45" fmla="*/ 553 h 1409"/>
              <a:gd name="T46" fmla="*/ 250 w 1033"/>
              <a:gd name="T47" fmla="*/ 585 h 1409"/>
              <a:gd name="T48" fmla="*/ 286 w 1033"/>
              <a:gd name="T49" fmla="*/ 678 h 1409"/>
              <a:gd name="T50" fmla="*/ 218 w 1033"/>
              <a:gd name="T51" fmla="*/ 703 h 1409"/>
              <a:gd name="T52" fmla="*/ 354 w 1033"/>
              <a:gd name="T53" fmla="*/ 517 h 1409"/>
              <a:gd name="T54" fmla="*/ 182 w 1033"/>
              <a:gd name="T55" fmla="*/ 699 h 1409"/>
              <a:gd name="T56" fmla="*/ 399 w 1033"/>
              <a:gd name="T57" fmla="*/ 594 h 1409"/>
              <a:gd name="T58" fmla="*/ 397 w 1033"/>
              <a:gd name="T59" fmla="*/ 546 h 1409"/>
              <a:gd name="T60" fmla="*/ 365 w 1033"/>
              <a:gd name="T61" fmla="*/ 831 h 1409"/>
              <a:gd name="T62" fmla="*/ 225 w 1033"/>
              <a:gd name="T63" fmla="*/ 867 h 1409"/>
              <a:gd name="T64" fmla="*/ 365 w 1033"/>
              <a:gd name="T65" fmla="*/ 960 h 1409"/>
              <a:gd name="T66" fmla="*/ 400 w 1033"/>
              <a:gd name="T67" fmla="*/ 804 h 1409"/>
              <a:gd name="T68" fmla="*/ 182 w 1033"/>
              <a:gd name="T69" fmla="*/ 813 h 1409"/>
              <a:gd name="T70" fmla="*/ 365 w 1033"/>
              <a:gd name="T71" fmla="*/ 995 h 1409"/>
              <a:gd name="T72" fmla="*/ 478 w 1033"/>
              <a:gd name="T73" fmla="*/ 768 h 1409"/>
              <a:gd name="T74" fmla="*/ 540 w 1033"/>
              <a:gd name="T75" fmla="*/ 1195 h 1409"/>
              <a:gd name="T76" fmla="*/ 829 w 1033"/>
              <a:gd name="T77" fmla="*/ 1106 h 1409"/>
              <a:gd name="T78" fmla="*/ 529 w 1033"/>
              <a:gd name="T79" fmla="*/ 1184 h 1409"/>
              <a:gd name="T80" fmla="*/ 829 w 1033"/>
              <a:gd name="T81" fmla="*/ 838 h 1409"/>
              <a:gd name="T82" fmla="*/ 529 w 1033"/>
              <a:gd name="T83" fmla="*/ 678 h 1409"/>
              <a:gd name="T84" fmla="*/ 529 w 1033"/>
              <a:gd name="T85" fmla="*/ 58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3" h="1409">
                <a:moveTo>
                  <a:pt x="79" y="371"/>
                </a:moveTo>
                <a:cubicBezTo>
                  <a:pt x="79" y="331"/>
                  <a:pt x="97" y="311"/>
                  <a:pt x="136" y="310"/>
                </a:cubicBezTo>
                <a:lnTo>
                  <a:pt x="136" y="228"/>
                </a:lnTo>
                <a:cubicBezTo>
                  <a:pt x="64" y="230"/>
                  <a:pt x="0" y="276"/>
                  <a:pt x="0" y="346"/>
                </a:cubicBezTo>
                <a:lnTo>
                  <a:pt x="0" y="1295"/>
                </a:lnTo>
                <a:cubicBezTo>
                  <a:pt x="0" y="1353"/>
                  <a:pt x="56" y="1409"/>
                  <a:pt x="114" y="1409"/>
                </a:cubicBezTo>
                <a:lnTo>
                  <a:pt x="919" y="1409"/>
                </a:lnTo>
                <a:cubicBezTo>
                  <a:pt x="977" y="1409"/>
                  <a:pt x="1033" y="1353"/>
                  <a:pt x="1033" y="1295"/>
                </a:cubicBezTo>
                <a:lnTo>
                  <a:pt x="1033" y="346"/>
                </a:lnTo>
                <a:cubicBezTo>
                  <a:pt x="1033" y="276"/>
                  <a:pt x="969" y="230"/>
                  <a:pt x="897" y="228"/>
                </a:cubicBezTo>
                <a:lnTo>
                  <a:pt x="897" y="310"/>
                </a:lnTo>
                <a:cubicBezTo>
                  <a:pt x="936" y="311"/>
                  <a:pt x="955" y="331"/>
                  <a:pt x="955" y="371"/>
                </a:cubicBezTo>
                <a:lnTo>
                  <a:pt x="955" y="1270"/>
                </a:lnTo>
                <a:cubicBezTo>
                  <a:pt x="955" y="1298"/>
                  <a:pt x="942" y="1327"/>
                  <a:pt x="915" y="1327"/>
                </a:cubicBezTo>
                <a:lnTo>
                  <a:pt x="118" y="1327"/>
                </a:lnTo>
                <a:cubicBezTo>
                  <a:pt x="87" y="1327"/>
                  <a:pt x="79" y="1295"/>
                  <a:pt x="79" y="1263"/>
                </a:cubicBezTo>
                <a:lnTo>
                  <a:pt x="79" y="371"/>
                </a:lnTo>
                <a:close/>
                <a:moveTo>
                  <a:pt x="447" y="149"/>
                </a:moveTo>
                <a:cubicBezTo>
                  <a:pt x="447" y="117"/>
                  <a:pt x="478" y="85"/>
                  <a:pt x="511" y="85"/>
                </a:cubicBezTo>
                <a:lnTo>
                  <a:pt x="522" y="85"/>
                </a:lnTo>
                <a:cubicBezTo>
                  <a:pt x="555" y="85"/>
                  <a:pt x="586" y="117"/>
                  <a:pt x="586" y="149"/>
                </a:cubicBezTo>
                <a:lnTo>
                  <a:pt x="586" y="157"/>
                </a:lnTo>
                <a:cubicBezTo>
                  <a:pt x="586" y="193"/>
                  <a:pt x="555" y="224"/>
                  <a:pt x="518" y="224"/>
                </a:cubicBezTo>
                <a:lnTo>
                  <a:pt x="515" y="224"/>
                </a:lnTo>
                <a:cubicBezTo>
                  <a:pt x="478" y="224"/>
                  <a:pt x="447" y="193"/>
                  <a:pt x="447" y="157"/>
                </a:cubicBezTo>
                <a:lnTo>
                  <a:pt x="447" y="149"/>
                </a:lnTo>
                <a:close/>
                <a:moveTo>
                  <a:pt x="361" y="153"/>
                </a:moveTo>
                <a:lnTo>
                  <a:pt x="247" y="153"/>
                </a:lnTo>
                <a:cubicBezTo>
                  <a:pt x="207" y="153"/>
                  <a:pt x="189" y="171"/>
                  <a:pt x="189" y="210"/>
                </a:cubicBezTo>
                <a:lnTo>
                  <a:pt x="189" y="356"/>
                </a:lnTo>
                <a:cubicBezTo>
                  <a:pt x="189" y="381"/>
                  <a:pt x="205" y="406"/>
                  <a:pt x="229" y="406"/>
                </a:cubicBezTo>
                <a:lnTo>
                  <a:pt x="804" y="406"/>
                </a:lnTo>
                <a:cubicBezTo>
                  <a:pt x="828" y="406"/>
                  <a:pt x="844" y="381"/>
                  <a:pt x="844" y="356"/>
                </a:cubicBezTo>
                <a:lnTo>
                  <a:pt x="844" y="210"/>
                </a:lnTo>
                <a:cubicBezTo>
                  <a:pt x="844" y="171"/>
                  <a:pt x="826" y="153"/>
                  <a:pt x="787" y="153"/>
                </a:cubicBezTo>
                <a:lnTo>
                  <a:pt x="672" y="153"/>
                </a:lnTo>
                <a:cubicBezTo>
                  <a:pt x="672" y="74"/>
                  <a:pt x="605" y="0"/>
                  <a:pt x="529" y="0"/>
                </a:cubicBezTo>
                <a:lnTo>
                  <a:pt x="504" y="0"/>
                </a:lnTo>
                <a:cubicBezTo>
                  <a:pt x="428" y="0"/>
                  <a:pt x="361" y="74"/>
                  <a:pt x="361" y="153"/>
                </a:cubicBezTo>
                <a:close/>
                <a:moveTo>
                  <a:pt x="218" y="1081"/>
                </a:moveTo>
                <a:cubicBezTo>
                  <a:pt x="218" y="1073"/>
                  <a:pt x="220" y="1070"/>
                  <a:pt x="229" y="1070"/>
                </a:cubicBezTo>
                <a:lnTo>
                  <a:pt x="365" y="1070"/>
                </a:lnTo>
                <a:lnTo>
                  <a:pt x="365" y="1081"/>
                </a:lnTo>
                <a:cubicBezTo>
                  <a:pt x="365" y="1092"/>
                  <a:pt x="308" y="1125"/>
                  <a:pt x="297" y="1131"/>
                </a:cubicBezTo>
                <a:cubicBezTo>
                  <a:pt x="287" y="1123"/>
                  <a:pt x="266" y="1102"/>
                  <a:pt x="250" y="1102"/>
                </a:cubicBezTo>
                <a:lnTo>
                  <a:pt x="247" y="1102"/>
                </a:lnTo>
                <a:cubicBezTo>
                  <a:pt x="238" y="1102"/>
                  <a:pt x="225" y="1115"/>
                  <a:pt x="225" y="1124"/>
                </a:cubicBezTo>
                <a:lnTo>
                  <a:pt x="225" y="1127"/>
                </a:lnTo>
                <a:cubicBezTo>
                  <a:pt x="225" y="1137"/>
                  <a:pt x="276" y="1192"/>
                  <a:pt x="286" y="1192"/>
                </a:cubicBezTo>
                <a:lnTo>
                  <a:pt x="290" y="1192"/>
                </a:lnTo>
                <a:cubicBezTo>
                  <a:pt x="297" y="1192"/>
                  <a:pt x="353" y="1146"/>
                  <a:pt x="365" y="1138"/>
                </a:cubicBezTo>
                <a:cubicBezTo>
                  <a:pt x="365" y="1157"/>
                  <a:pt x="372" y="1220"/>
                  <a:pt x="354" y="1220"/>
                </a:cubicBezTo>
                <a:lnTo>
                  <a:pt x="229" y="1220"/>
                </a:lnTo>
                <a:cubicBezTo>
                  <a:pt x="220" y="1220"/>
                  <a:pt x="218" y="1218"/>
                  <a:pt x="218" y="1209"/>
                </a:cubicBezTo>
                <a:lnTo>
                  <a:pt x="218" y="1081"/>
                </a:lnTo>
                <a:close/>
                <a:moveTo>
                  <a:pt x="354" y="1256"/>
                </a:moveTo>
                <a:cubicBezTo>
                  <a:pt x="421" y="1256"/>
                  <a:pt x="396" y="1182"/>
                  <a:pt x="400" y="1120"/>
                </a:cubicBezTo>
                <a:cubicBezTo>
                  <a:pt x="402" y="1088"/>
                  <a:pt x="482" y="1060"/>
                  <a:pt x="490" y="1031"/>
                </a:cubicBezTo>
                <a:lnTo>
                  <a:pt x="479" y="1031"/>
                </a:lnTo>
                <a:cubicBezTo>
                  <a:pt x="455" y="1031"/>
                  <a:pt x="418" y="1054"/>
                  <a:pt x="400" y="1063"/>
                </a:cubicBezTo>
                <a:cubicBezTo>
                  <a:pt x="391" y="1050"/>
                  <a:pt x="383" y="1035"/>
                  <a:pt x="361" y="1035"/>
                </a:cubicBezTo>
                <a:lnTo>
                  <a:pt x="222" y="1035"/>
                </a:lnTo>
                <a:cubicBezTo>
                  <a:pt x="201" y="1035"/>
                  <a:pt x="182" y="1053"/>
                  <a:pt x="182" y="1074"/>
                </a:cubicBezTo>
                <a:lnTo>
                  <a:pt x="182" y="1217"/>
                </a:lnTo>
                <a:cubicBezTo>
                  <a:pt x="182" y="1241"/>
                  <a:pt x="204" y="1256"/>
                  <a:pt x="229" y="1256"/>
                </a:cubicBezTo>
                <a:lnTo>
                  <a:pt x="354" y="1256"/>
                </a:lnTo>
                <a:close/>
                <a:moveTo>
                  <a:pt x="218" y="563"/>
                </a:moveTo>
                <a:cubicBezTo>
                  <a:pt x="218" y="555"/>
                  <a:pt x="220" y="553"/>
                  <a:pt x="229" y="553"/>
                </a:cubicBezTo>
                <a:lnTo>
                  <a:pt x="354" y="553"/>
                </a:lnTo>
                <a:cubicBezTo>
                  <a:pt x="362" y="553"/>
                  <a:pt x="365" y="555"/>
                  <a:pt x="365" y="563"/>
                </a:cubicBezTo>
                <a:cubicBezTo>
                  <a:pt x="365" y="572"/>
                  <a:pt x="304" y="613"/>
                  <a:pt x="297" y="613"/>
                </a:cubicBezTo>
                <a:cubicBezTo>
                  <a:pt x="289" y="613"/>
                  <a:pt x="271" y="585"/>
                  <a:pt x="250" y="585"/>
                </a:cubicBezTo>
                <a:cubicBezTo>
                  <a:pt x="240" y="585"/>
                  <a:pt x="225" y="596"/>
                  <a:pt x="225" y="606"/>
                </a:cubicBezTo>
                <a:lnTo>
                  <a:pt x="225" y="610"/>
                </a:lnTo>
                <a:cubicBezTo>
                  <a:pt x="225" y="624"/>
                  <a:pt x="274" y="671"/>
                  <a:pt x="286" y="678"/>
                </a:cubicBezTo>
                <a:lnTo>
                  <a:pt x="365" y="621"/>
                </a:lnTo>
                <a:lnTo>
                  <a:pt x="365" y="703"/>
                </a:lnTo>
                <a:lnTo>
                  <a:pt x="218" y="703"/>
                </a:lnTo>
                <a:lnTo>
                  <a:pt x="218" y="563"/>
                </a:lnTo>
                <a:close/>
                <a:moveTo>
                  <a:pt x="397" y="546"/>
                </a:moveTo>
                <a:cubicBezTo>
                  <a:pt x="392" y="527"/>
                  <a:pt x="377" y="517"/>
                  <a:pt x="354" y="517"/>
                </a:cubicBezTo>
                <a:lnTo>
                  <a:pt x="229" y="517"/>
                </a:lnTo>
                <a:cubicBezTo>
                  <a:pt x="204" y="517"/>
                  <a:pt x="182" y="532"/>
                  <a:pt x="182" y="556"/>
                </a:cubicBezTo>
                <a:lnTo>
                  <a:pt x="182" y="699"/>
                </a:lnTo>
                <a:cubicBezTo>
                  <a:pt x="182" y="720"/>
                  <a:pt x="201" y="738"/>
                  <a:pt x="222" y="738"/>
                </a:cubicBezTo>
                <a:lnTo>
                  <a:pt x="361" y="738"/>
                </a:lnTo>
                <a:cubicBezTo>
                  <a:pt x="417" y="738"/>
                  <a:pt x="400" y="650"/>
                  <a:pt x="399" y="594"/>
                </a:cubicBezTo>
                <a:lnTo>
                  <a:pt x="490" y="517"/>
                </a:lnTo>
                <a:cubicBezTo>
                  <a:pt x="490" y="517"/>
                  <a:pt x="483" y="513"/>
                  <a:pt x="483" y="513"/>
                </a:cubicBezTo>
                <a:cubicBezTo>
                  <a:pt x="447" y="513"/>
                  <a:pt x="418" y="544"/>
                  <a:pt x="397" y="546"/>
                </a:cubicBezTo>
                <a:close/>
                <a:moveTo>
                  <a:pt x="218" y="813"/>
                </a:moveTo>
                <a:lnTo>
                  <a:pt x="365" y="813"/>
                </a:lnTo>
                <a:lnTo>
                  <a:pt x="365" y="831"/>
                </a:lnTo>
                <a:lnTo>
                  <a:pt x="297" y="874"/>
                </a:lnTo>
                <a:lnTo>
                  <a:pt x="251" y="840"/>
                </a:lnTo>
                <a:cubicBezTo>
                  <a:pt x="239" y="847"/>
                  <a:pt x="225" y="850"/>
                  <a:pt x="225" y="867"/>
                </a:cubicBezTo>
                <a:cubicBezTo>
                  <a:pt x="225" y="878"/>
                  <a:pt x="276" y="935"/>
                  <a:pt x="286" y="935"/>
                </a:cubicBezTo>
                <a:cubicBezTo>
                  <a:pt x="302" y="935"/>
                  <a:pt x="346" y="886"/>
                  <a:pt x="365" y="881"/>
                </a:cubicBezTo>
                <a:lnTo>
                  <a:pt x="365" y="960"/>
                </a:lnTo>
                <a:lnTo>
                  <a:pt x="218" y="960"/>
                </a:lnTo>
                <a:lnTo>
                  <a:pt x="218" y="813"/>
                </a:lnTo>
                <a:close/>
                <a:moveTo>
                  <a:pt x="400" y="804"/>
                </a:moveTo>
                <a:cubicBezTo>
                  <a:pt x="393" y="793"/>
                  <a:pt x="385" y="778"/>
                  <a:pt x="365" y="778"/>
                </a:cubicBezTo>
                <a:lnTo>
                  <a:pt x="218" y="778"/>
                </a:lnTo>
                <a:cubicBezTo>
                  <a:pt x="200" y="778"/>
                  <a:pt x="182" y="795"/>
                  <a:pt x="182" y="813"/>
                </a:cubicBezTo>
                <a:lnTo>
                  <a:pt x="182" y="960"/>
                </a:lnTo>
                <a:cubicBezTo>
                  <a:pt x="182" y="977"/>
                  <a:pt x="200" y="995"/>
                  <a:pt x="218" y="995"/>
                </a:cubicBezTo>
                <a:lnTo>
                  <a:pt x="365" y="995"/>
                </a:lnTo>
                <a:cubicBezTo>
                  <a:pt x="416" y="995"/>
                  <a:pt x="400" y="903"/>
                  <a:pt x="399" y="851"/>
                </a:cubicBezTo>
                <a:lnTo>
                  <a:pt x="489" y="775"/>
                </a:lnTo>
                <a:lnTo>
                  <a:pt x="478" y="768"/>
                </a:lnTo>
                <a:lnTo>
                  <a:pt x="400" y="804"/>
                </a:lnTo>
                <a:close/>
                <a:moveTo>
                  <a:pt x="529" y="1184"/>
                </a:moveTo>
                <a:cubicBezTo>
                  <a:pt x="529" y="1193"/>
                  <a:pt x="532" y="1195"/>
                  <a:pt x="540" y="1195"/>
                </a:cubicBezTo>
                <a:lnTo>
                  <a:pt x="819" y="1195"/>
                </a:lnTo>
                <a:cubicBezTo>
                  <a:pt x="827" y="1195"/>
                  <a:pt x="829" y="1193"/>
                  <a:pt x="829" y="1184"/>
                </a:cubicBezTo>
                <a:lnTo>
                  <a:pt x="829" y="1106"/>
                </a:lnTo>
                <a:cubicBezTo>
                  <a:pt x="829" y="1098"/>
                  <a:pt x="827" y="1095"/>
                  <a:pt x="819" y="1095"/>
                </a:cubicBezTo>
                <a:lnTo>
                  <a:pt x="529" y="1095"/>
                </a:lnTo>
                <a:lnTo>
                  <a:pt x="529" y="1184"/>
                </a:lnTo>
                <a:close/>
                <a:moveTo>
                  <a:pt x="529" y="935"/>
                </a:moveTo>
                <a:lnTo>
                  <a:pt x="829" y="935"/>
                </a:lnTo>
                <a:lnTo>
                  <a:pt x="829" y="838"/>
                </a:lnTo>
                <a:lnTo>
                  <a:pt x="529" y="838"/>
                </a:lnTo>
                <a:lnTo>
                  <a:pt x="529" y="935"/>
                </a:lnTo>
                <a:close/>
                <a:moveTo>
                  <a:pt x="529" y="678"/>
                </a:moveTo>
                <a:lnTo>
                  <a:pt x="747" y="678"/>
                </a:lnTo>
                <a:lnTo>
                  <a:pt x="747" y="581"/>
                </a:lnTo>
                <a:lnTo>
                  <a:pt x="529" y="581"/>
                </a:lnTo>
                <a:lnTo>
                  <a:pt x="529" y="6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ransition spd="slow" advTm="7974">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1000"/>
                                        <p:tgtEl>
                                          <p:spTgt spid="2"/>
                                        </p:tgtEl>
                                      </p:cBhvr>
                                    </p:animEffect>
                                  </p:childTnLst>
                                </p:cTn>
                              </p:par>
                            </p:childTnLst>
                          </p:cTn>
                        </p:par>
                        <p:par>
                          <p:cTn id="12" fill="hold">
                            <p:stCondLst>
                              <p:cond delay="15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400" fill="hold"/>
                                        <p:tgtEl>
                                          <p:spTgt spid="17"/>
                                        </p:tgtEl>
                                        <p:attrNameLst>
                                          <p:attrName>ppt_w</p:attrName>
                                        </p:attrNameLst>
                                      </p:cBhvr>
                                      <p:tavLst>
                                        <p:tav tm="0">
                                          <p:val>
                                            <p:fltVal val="0"/>
                                          </p:val>
                                        </p:tav>
                                        <p:tav tm="100000">
                                          <p:val>
                                            <p:strVal val="#ppt_w"/>
                                          </p:val>
                                        </p:tav>
                                      </p:tavLst>
                                    </p:anim>
                                    <p:anim calcmode="lin" valueType="num">
                                      <p:cBhvr>
                                        <p:cTn id="16" dur="400" fill="hold"/>
                                        <p:tgtEl>
                                          <p:spTgt spid="17"/>
                                        </p:tgtEl>
                                        <p:attrNameLst>
                                          <p:attrName>ppt_h</p:attrName>
                                        </p:attrNameLst>
                                      </p:cBhvr>
                                      <p:tavLst>
                                        <p:tav tm="0">
                                          <p:val>
                                            <p:fltVal val="0"/>
                                          </p:val>
                                        </p:tav>
                                        <p:tav tm="100000">
                                          <p:val>
                                            <p:strVal val="#ppt_h"/>
                                          </p:val>
                                        </p:tav>
                                      </p:tavLst>
                                    </p:anim>
                                    <p:anim calcmode="lin" valueType="num">
                                      <p:cBhvr>
                                        <p:cTn id="17" dur="400" fill="hold"/>
                                        <p:tgtEl>
                                          <p:spTgt spid="17"/>
                                        </p:tgtEl>
                                        <p:attrNameLst>
                                          <p:attrName>style.rotation</p:attrName>
                                        </p:attrNameLst>
                                      </p:cBhvr>
                                      <p:tavLst>
                                        <p:tav tm="0">
                                          <p:val>
                                            <p:fltVal val="90"/>
                                          </p:val>
                                        </p:tav>
                                        <p:tav tm="100000">
                                          <p:val>
                                            <p:fltVal val="0"/>
                                          </p:val>
                                        </p:tav>
                                      </p:tavLst>
                                    </p:anim>
                                    <p:animEffect transition="in" filter="fade">
                                      <p:cBhvr>
                                        <p:cTn id="18" dur="400"/>
                                        <p:tgtEl>
                                          <p:spTgt spid="17"/>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par>
                          <p:cTn id="26" fill="hold">
                            <p:stCondLst>
                              <p:cond delay="2500"/>
                            </p:stCondLst>
                            <p:childTnLst>
                              <p:par>
                                <p:cTn id="27" presetID="1"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par>
                          <p:cTn id="29" fill="hold">
                            <p:stCondLst>
                              <p:cond delay="2500"/>
                            </p:stCondLst>
                            <p:childTnLst>
                              <p:par>
                                <p:cTn id="30" presetID="42" presetClass="path" presetSubtype="0" accel="50000" decel="50000" fill="hold" grpId="1" nodeType="afterEffect">
                                  <p:stCondLst>
                                    <p:cond delay="0"/>
                                  </p:stCondLst>
                                  <p:childTnLst>
                                    <p:animMotion origin="layout" path="M -3.68983E-6 4.93062E-6 L -0.17226 0.25 " pathEditMode="relative" rAng="0" ptsTypes="AA">
                                      <p:cBhvr>
                                        <p:cTn id="31" dur="500" spd="-100000" fill="hold"/>
                                        <p:tgtEl>
                                          <p:spTgt spid="18"/>
                                        </p:tgtEl>
                                        <p:attrNameLst>
                                          <p:attrName>ppt_x</p:attrName>
                                          <p:attrName>ppt_y</p:attrName>
                                        </p:attrNameLst>
                                      </p:cBhvr>
                                      <p:rCtr x="-8613" y="12488"/>
                                    </p:animMotion>
                                  </p:childTnLst>
                                </p:cTn>
                              </p:par>
                              <p:par>
                                <p:cTn id="32" presetID="1" presetClass="entr" presetSubtype="0" fill="hold" grpId="0" nodeType="withEffect">
                                  <p:stCondLst>
                                    <p:cond delay="100"/>
                                  </p:stCondLst>
                                  <p:childTnLst>
                                    <p:set>
                                      <p:cBhvr>
                                        <p:cTn id="33" dur="1" fill="hold">
                                          <p:stCondLst>
                                            <p:cond delay="0"/>
                                          </p:stCondLst>
                                        </p:cTn>
                                        <p:tgtEl>
                                          <p:spTgt spid="19"/>
                                        </p:tgtEl>
                                        <p:attrNameLst>
                                          <p:attrName>style.visibility</p:attrName>
                                        </p:attrNameLst>
                                      </p:cBhvr>
                                      <p:to>
                                        <p:strVal val="visible"/>
                                      </p:to>
                                    </p:set>
                                  </p:childTnLst>
                                </p:cTn>
                              </p:par>
                              <p:par>
                                <p:cTn id="34" presetID="42" presetClass="path" presetSubtype="0" accel="50000" decel="50000" fill="hold" grpId="1" nodeType="withEffect">
                                  <p:stCondLst>
                                    <p:cond delay="100"/>
                                  </p:stCondLst>
                                  <p:childTnLst>
                                    <p:animMotion origin="layout" path="M 2.41218E-6 -2.07216E-6 L -0.20141 0.08997 " pathEditMode="relative" rAng="0" ptsTypes="AA">
                                      <p:cBhvr>
                                        <p:cTn id="35" dur="500" spd="-100000" fill="hold"/>
                                        <p:tgtEl>
                                          <p:spTgt spid="19"/>
                                        </p:tgtEl>
                                        <p:attrNameLst>
                                          <p:attrName>ppt_x</p:attrName>
                                          <p:attrName>ppt_y</p:attrName>
                                        </p:attrNameLst>
                                      </p:cBhvr>
                                      <p:rCtr x="-10070" y="4487"/>
                                    </p:animMotion>
                                  </p:childTnLst>
                                </p:cTn>
                              </p:par>
                              <p:par>
                                <p:cTn id="36" presetID="1" presetClass="entr" presetSubtype="0" fill="hold" grpId="0" nodeType="withEffect">
                                  <p:stCondLst>
                                    <p:cond delay="200"/>
                                  </p:stCondLst>
                                  <p:childTnLst>
                                    <p:set>
                                      <p:cBhvr>
                                        <p:cTn id="37" dur="1" fill="hold">
                                          <p:stCondLst>
                                            <p:cond delay="0"/>
                                          </p:stCondLst>
                                        </p:cTn>
                                        <p:tgtEl>
                                          <p:spTgt spid="20"/>
                                        </p:tgtEl>
                                        <p:attrNameLst>
                                          <p:attrName>style.visibility</p:attrName>
                                        </p:attrNameLst>
                                      </p:cBhvr>
                                      <p:to>
                                        <p:strVal val="visible"/>
                                      </p:to>
                                    </p:set>
                                  </p:childTnLst>
                                </p:cTn>
                              </p:par>
                              <p:par>
                                <p:cTn id="38" presetID="42" presetClass="path" presetSubtype="0" accel="50000" decel="50000" fill="hold" grpId="1" nodeType="withEffect">
                                  <p:stCondLst>
                                    <p:cond delay="200"/>
                                  </p:stCondLst>
                                  <p:childTnLst>
                                    <p:animMotion origin="layout" path="M 2.73224E-6 -3.42276E-7 L -0.19985 -0.0703 " pathEditMode="relative" rAng="0" ptsTypes="AA">
                                      <p:cBhvr>
                                        <p:cTn id="39" dur="500" spd="-100000" fill="hold"/>
                                        <p:tgtEl>
                                          <p:spTgt spid="20"/>
                                        </p:tgtEl>
                                        <p:attrNameLst>
                                          <p:attrName>ppt_x</p:attrName>
                                          <p:attrName>ppt_y</p:attrName>
                                        </p:attrNameLst>
                                      </p:cBhvr>
                                      <p:rCtr x="-9992" y="-3515"/>
                                    </p:animMotion>
                                  </p:childTnLst>
                                </p:cTn>
                              </p:par>
                              <p:par>
                                <p:cTn id="40" presetID="1" presetClass="entr" presetSubtype="0" fill="hold" grpId="0" nodeType="withEffect">
                                  <p:stCondLst>
                                    <p:cond delay="300"/>
                                  </p:stCondLst>
                                  <p:childTnLst>
                                    <p:set>
                                      <p:cBhvr>
                                        <p:cTn id="41" dur="1" fill="hold">
                                          <p:stCondLst>
                                            <p:cond delay="0"/>
                                          </p:stCondLst>
                                        </p:cTn>
                                        <p:tgtEl>
                                          <p:spTgt spid="21"/>
                                        </p:tgtEl>
                                        <p:attrNameLst>
                                          <p:attrName>style.visibility</p:attrName>
                                        </p:attrNameLst>
                                      </p:cBhvr>
                                      <p:to>
                                        <p:strVal val="visible"/>
                                      </p:to>
                                    </p:set>
                                  </p:childTnLst>
                                </p:cTn>
                              </p:par>
                              <p:par>
                                <p:cTn id="42" presetID="42" presetClass="path" presetSubtype="0" accel="50000" decel="50000" fill="hold" grpId="1" nodeType="withEffect">
                                  <p:stCondLst>
                                    <p:cond delay="300"/>
                                  </p:stCondLst>
                                  <p:childTnLst>
                                    <p:animMotion origin="layout" path="M -4.65001E-6 2.65495E-6 L -0.17226 -0.23034 " pathEditMode="relative" rAng="0" ptsTypes="AA">
                                      <p:cBhvr>
                                        <p:cTn id="43" dur="500" spd="-100000" fill="hold"/>
                                        <p:tgtEl>
                                          <p:spTgt spid="21"/>
                                        </p:tgtEl>
                                        <p:attrNameLst>
                                          <p:attrName>ppt_x</p:attrName>
                                          <p:attrName>ppt_y</p:attrName>
                                        </p:attrNameLst>
                                      </p:cBhvr>
                                      <p:rCtr x="-8613" y="-11517"/>
                                    </p:animMotion>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400" fill="hold"/>
                                        <p:tgtEl>
                                          <p:spTgt spid="28"/>
                                        </p:tgtEl>
                                        <p:attrNameLst>
                                          <p:attrName>ppt_w</p:attrName>
                                        </p:attrNameLst>
                                      </p:cBhvr>
                                      <p:tavLst>
                                        <p:tav tm="0">
                                          <p:val>
                                            <p:fltVal val="0"/>
                                          </p:val>
                                        </p:tav>
                                        <p:tav tm="100000">
                                          <p:val>
                                            <p:strVal val="#ppt_w"/>
                                          </p:val>
                                        </p:tav>
                                      </p:tavLst>
                                    </p:anim>
                                    <p:anim calcmode="lin" valueType="num">
                                      <p:cBhvr>
                                        <p:cTn id="48" dur="400" fill="hold"/>
                                        <p:tgtEl>
                                          <p:spTgt spid="28"/>
                                        </p:tgtEl>
                                        <p:attrNameLst>
                                          <p:attrName>ppt_h</p:attrName>
                                        </p:attrNameLst>
                                      </p:cBhvr>
                                      <p:tavLst>
                                        <p:tav tm="0">
                                          <p:val>
                                            <p:fltVal val="0"/>
                                          </p:val>
                                        </p:tav>
                                        <p:tav tm="100000">
                                          <p:val>
                                            <p:strVal val="#ppt_h"/>
                                          </p:val>
                                        </p:tav>
                                      </p:tavLst>
                                    </p:anim>
                                    <p:anim calcmode="lin" valueType="num">
                                      <p:cBhvr>
                                        <p:cTn id="49" dur="400" fill="hold"/>
                                        <p:tgtEl>
                                          <p:spTgt spid="28"/>
                                        </p:tgtEl>
                                        <p:attrNameLst>
                                          <p:attrName>style.rotation</p:attrName>
                                        </p:attrNameLst>
                                      </p:cBhvr>
                                      <p:tavLst>
                                        <p:tav tm="0">
                                          <p:val>
                                            <p:fltVal val="90"/>
                                          </p:val>
                                        </p:tav>
                                        <p:tav tm="100000">
                                          <p:val>
                                            <p:fltVal val="0"/>
                                          </p:val>
                                        </p:tav>
                                      </p:tavLst>
                                    </p:anim>
                                    <p:animEffect transition="in" filter="fade">
                                      <p:cBhvr>
                                        <p:cTn id="50" dur="400"/>
                                        <p:tgtEl>
                                          <p:spTgt spid="28"/>
                                        </p:tgtEl>
                                      </p:cBhvr>
                                    </p:animEffect>
                                  </p:childTnLst>
                                </p:cTn>
                              </p:par>
                            </p:childTnLst>
                          </p:cTn>
                        </p:par>
                        <p:par>
                          <p:cTn id="51" fill="hold">
                            <p:stCondLst>
                              <p:cond delay="3500"/>
                            </p:stCondLst>
                            <p:childTnLst>
                              <p:par>
                                <p:cTn id="52" presetID="22" presetClass="entr" presetSubtype="8"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left)">
                                      <p:cBhvr>
                                        <p:cTn id="54" dur="500"/>
                                        <p:tgtEl>
                                          <p:spTgt spid="3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500"/>
                                        <p:tgtEl>
                                          <p:spTgt spid="24"/>
                                        </p:tgtEl>
                                      </p:cBhvr>
                                    </p:animEffect>
                                  </p:childTnLst>
                                </p:cTn>
                              </p:par>
                            </p:childTnLst>
                          </p:cTn>
                        </p:par>
                        <p:par>
                          <p:cTn id="58" fill="hold">
                            <p:stCondLst>
                              <p:cond delay="4000"/>
                            </p:stCondLst>
                            <p:childTnLst>
                              <p:par>
                                <p:cTn id="59" presetID="31" presetClass="entr" presetSubtype="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400" fill="hold"/>
                                        <p:tgtEl>
                                          <p:spTgt spid="29"/>
                                        </p:tgtEl>
                                        <p:attrNameLst>
                                          <p:attrName>ppt_w</p:attrName>
                                        </p:attrNameLst>
                                      </p:cBhvr>
                                      <p:tavLst>
                                        <p:tav tm="0">
                                          <p:val>
                                            <p:fltVal val="0"/>
                                          </p:val>
                                        </p:tav>
                                        <p:tav tm="100000">
                                          <p:val>
                                            <p:strVal val="#ppt_w"/>
                                          </p:val>
                                        </p:tav>
                                      </p:tavLst>
                                    </p:anim>
                                    <p:anim calcmode="lin" valueType="num">
                                      <p:cBhvr>
                                        <p:cTn id="62" dur="400" fill="hold"/>
                                        <p:tgtEl>
                                          <p:spTgt spid="29"/>
                                        </p:tgtEl>
                                        <p:attrNameLst>
                                          <p:attrName>ppt_h</p:attrName>
                                        </p:attrNameLst>
                                      </p:cBhvr>
                                      <p:tavLst>
                                        <p:tav tm="0">
                                          <p:val>
                                            <p:fltVal val="0"/>
                                          </p:val>
                                        </p:tav>
                                        <p:tav tm="100000">
                                          <p:val>
                                            <p:strVal val="#ppt_h"/>
                                          </p:val>
                                        </p:tav>
                                      </p:tavLst>
                                    </p:anim>
                                    <p:anim calcmode="lin" valueType="num">
                                      <p:cBhvr>
                                        <p:cTn id="63" dur="400" fill="hold"/>
                                        <p:tgtEl>
                                          <p:spTgt spid="29"/>
                                        </p:tgtEl>
                                        <p:attrNameLst>
                                          <p:attrName>style.rotation</p:attrName>
                                        </p:attrNameLst>
                                      </p:cBhvr>
                                      <p:tavLst>
                                        <p:tav tm="0">
                                          <p:val>
                                            <p:fltVal val="90"/>
                                          </p:val>
                                        </p:tav>
                                        <p:tav tm="100000">
                                          <p:val>
                                            <p:fltVal val="0"/>
                                          </p:val>
                                        </p:tav>
                                      </p:tavLst>
                                    </p:anim>
                                    <p:animEffect transition="in" filter="fade">
                                      <p:cBhvr>
                                        <p:cTn id="64" dur="400"/>
                                        <p:tgtEl>
                                          <p:spTgt spid="29"/>
                                        </p:tgtEl>
                                      </p:cBhvr>
                                    </p:animEffect>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left)">
                                      <p:cBhvr>
                                        <p:cTn id="68" dur="500"/>
                                        <p:tgtEl>
                                          <p:spTgt spid="31"/>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left)">
                                      <p:cBhvr>
                                        <p:cTn id="71" dur="500"/>
                                        <p:tgtEl>
                                          <p:spTgt spid="25"/>
                                        </p:tgtEl>
                                      </p:cBhvr>
                                    </p:animEffect>
                                  </p:childTnLst>
                                </p:cTn>
                              </p:par>
                            </p:childTnLst>
                          </p:cTn>
                        </p:par>
                        <p:par>
                          <p:cTn id="72" fill="hold">
                            <p:stCondLst>
                              <p:cond delay="5000"/>
                            </p:stCondLst>
                            <p:childTnLst>
                              <p:par>
                                <p:cTn id="73" presetID="31" presetClass="entr" presetSubtype="0"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400" fill="hold"/>
                                        <p:tgtEl>
                                          <p:spTgt spid="22"/>
                                        </p:tgtEl>
                                        <p:attrNameLst>
                                          <p:attrName>ppt_w</p:attrName>
                                        </p:attrNameLst>
                                      </p:cBhvr>
                                      <p:tavLst>
                                        <p:tav tm="0">
                                          <p:val>
                                            <p:fltVal val="0"/>
                                          </p:val>
                                        </p:tav>
                                        <p:tav tm="100000">
                                          <p:val>
                                            <p:strVal val="#ppt_w"/>
                                          </p:val>
                                        </p:tav>
                                      </p:tavLst>
                                    </p:anim>
                                    <p:anim calcmode="lin" valueType="num">
                                      <p:cBhvr>
                                        <p:cTn id="76" dur="400" fill="hold"/>
                                        <p:tgtEl>
                                          <p:spTgt spid="22"/>
                                        </p:tgtEl>
                                        <p:attrNameLst>
                                          <p:attrName>ppt_h</p:attrName>
                                        </p:attrNameLst>
                                      </p:cBhvr>
                                      <p:tavLst>
                                        <p:tav tm="0">
                                          <p:val>
                                            <p:fltVal val="0"/>
                                          </p:val>
                                        </p:tav>
                                        <p:tav tm="100000">
                                          <p:val>
                                            <p:strVal val="#ppt_h"/>
                                          </p:val>
                                        </p:tav>
                                      </p:tavLst>
                                    </p:anim>
                                    <p:anim calcmode="lin" valueType="num">
                                      <p:cBhvr>
                                        <p:cTn id="77" dur="400" fill="hold"/>
                                        <p:tgtEl>
                                          <p:spTgt spid="22"/>
                                        </p:tgtEl>
                                        <p:attrNameLst>
                                          <p:attrName>style.rotation</p:attrName>
                                        </p:attrNameLst>
                                      </p:cBhvr>
                                      <p:tavLst>
                                        <p:tav tm="0">
                                          <p:val>
                                            <p:fltVal val="90"/>
                                          </p:val>
                                        </p:tav>
                                        <p:tav tm="100000">
                                          <p:val>
                                            <p:fltVal val="0"/>
                                          </p:val>
                                        </p:tav>
                                      </p:tavLst>
                                    </p:anim>
                                    <p:animEffect transition="in" filter="fade">
                                      <p:cBhvr>
                                        <p:cTn id="78" dur="400"/>
                                        <p:tgtEl>
                                          <p:spTgt spid="22"/>
                                        </p:tgtEl>
                                      </p:cBhvr>
                                    </p:animEffect>
                                  </p:childTnLst>
                                </p:cTn>
                              </p:par>
                            </p:childTnLst>
                          </p:cTn>
                        </p:par>
                        <p:par>
                          <p:cTn id="79" fill="hold">
                            <p:stCondLst>
                              <p:cond delay="5500"/>
                            </p:stCondLst>
                            <p:childTnLst>
                              <p:par>
                                <p:cTn id="80" presetID="22" presetClass="entr" presetSubtype="8"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left)">
                                      <p:cBhvr>
                                        <p:cTn id="82" dur="500"/>
                                        <p:tgtEl>
                                          <p:spTgt spid="43"/>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left)">
                                      <p:cBhvr>
                                        <p:cTn id="85" dur="500"/>
                                        <p:tgtEl>
                                          <p:spTgt spid="26"/>
                                        </p:tgtEl>
                                      </p:cBhvr>
                                    </p:animEffect>
                                  </p:childTnLst>
                                </p:cTn>
                              </p:par>
                            </p:childTnLst>
                          </p:cTn>
                        </p:par>
                        <p:par>
                          <p:cTn id="86" fill="hold">
                            <p:stCondLst>
                              <p:cond delay="6000"/>
                            </p:stCondLst>
                            <p:childTnLst>
                              <p:par>
                                <p:cTn id="87" presetID="31" presetClass="entr" presetSubtype="0"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400" fill="hold"/>
                                        <p:tgtEl>
                                          <p:spTgt spid="23"/>
                                        </p:tgtEl>
                                        <p:attrNameLst>
                                          <p:attrName>ppt_w</p:attrName>
                                        </p:attrNameLst>
                                      </p:cBhvr>
                                      <p:tavLst>
                                        <p:tav tm="0">
                                          <p:val>
                                            <p:fltVal val="0"/>
                                          </p:val>
                                        </p:tav>
                                        <p:tav tm="100000">
                                          <p:val>
                                            <p:strVal val="#ppt_w"/>
                                          </p:val>
                                        </p:tav>
                                      </p:tavLst>
                                    </p:anim>
                                    <p:anim calcmode="lin" valueType="num">
                                      <p:cBhvr>
                                        <p:cTn id="90" dur="400" fill="hold"/>
                                        <p:tgtEl>
                                          <p:spTgt spid="23"/>
                                        </p:tgtEl>
                                        <p:attrNameLst>
                                          <p:attrName>ppt_h</p:attrName>
                                        </p:attrNameLst>
                                      </p:cBhvr>
                                      <p:tavLst>
                                        <p:tav tm="0">
                                          <p:val>
                                            <p:fltVal val="0"/>
                                          </p:val>
                                        </p:tav>
                                        <p:tav tm="100000">
                                          <p:val>
                                            <p:strVal val="#ppt_h"/>
                                          </p:val>
                                        </p:tav>
                                      </p:tavLst>
                                    </p:anim>
                                    <p:anim calcmode="lin" valueType="num">
                                      <p:cBhvr>
                                        <p:cTn id="91" dur="400" fill="hold"/>
                                        <p:tgtEl>
                                          <p:spTgt spid="23"/>
                                        </p:tgtEl>
                                        <p:attrNameLst>
                                          <p:attrName>style.rotation</p:attrName>
                                        </p:attrNameLst>
                                      </p:cBhvr>
                                      <p:tavLst>
                                        <p:tav tm="0">
                                          <p:val>
                                            <p:fltVal val="90"/>
                                          </p:val>
                                        </p:tav>
                                        <p:tav tm="100000">
                                          <p:val>
                                            <p:fltVal val="0"/>
                                          </p:val>
                                        </p:tav>
                                      </p:tavLst>
                                    </p:anim>
                                    <p:animEffect transition="in" filter="fade">
                                      <p:cBhvr>
                                        <p:cTn id="92" dur="400"/>
                                        <p:tgtEl>
                                          <p:spTgt spid="23"/>
                                        </p:tgtEl>
                                      </p:cBhvr>
                                    </p:animEffect>
                                  </p:childTnLst>
                                </p:cTn>
                              </p:par>
                            </p:childTnLst>
                          </p:cTn>
                        </p:par>
                        <p:par>
                          <p:cTn id="93" fill="hold">
                            <p:stCondLst>
                              <p:cond delay="6500"/>
                            </p:stCondLst>
                            <p:childTnLst>
                              <p:par>
                                <p:cTn id="94" presetID="22" presetClass="entr" presetSubtype="8" fill="hold" grpId="0" nodeType="after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wipe(left)">
                                      <p:cBhvr>
                                        <p:cTn id="96" dur="500"/>
                                        <p:tgtEl>
                                          <p:spTgt spid="44"/>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wipe(left)">
                                      <p:cBhvr>
                                        <p:cTn id="99" dur="500"/>
                                        <p:tgtEl>
                                          <p:spTgt spid="27"/>
                                        </p:tgtEl>
                                      </p:cBhvr>
                                    </p:animEffect>
                                  </p:childTnLst>
                                </p:cTn>
                              </p:par>
                            </p:childTnLst>
                          </p:cTn>
                        </p:par>
                        <p:par>
                          <p:cTn id="100" fill="hold">
                            <p:stCondLst>
                              <p:cond delay="7000"/>
                            </p:stCondLst>
                            <p:childTnLst>
                              <p:par>
                                <p:cTn id="101" presetID="22" presetClass="entr" presetSubtype="8"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left)">
                                      <p:cBhvr>
                                        <p:cTn id="103"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8" grpId="0" animBg="1"/>
      <p:bldP spid="18" grpId="1" animBg="1"/>
      <p:bldP spid="19" grpId="0" animBg="1"/>
      <p:bldP spid="19" grpId="1" animBg="1"/>
      <p:bldP spid="20" grpId="0" animBg="1"/>
      <p:bldP spid="20" grpId="1" animBg="1"/>
      <p:bldP spid="21" grpId="0" animBg="1"/>
      <p:bldP spid="21" grpId="1" animBg="1"/>
      <p:bldP spid="22" grpId="0" animBg="1"/>
      <p:bldP spid="23" grpId="0" animBg="1"/>
      <p:bldP spid="24" grpId="0" animBg="1"/>
      <p:bldP spid="25" grpId="0" animBg="1"/>
      <p:bldP spid="26" grpId="0" animBg="1"/>
      <p:bldP spid="27" grpId="0" animBg="1"/>
      <p:bldP spid="28" grpId="0" animBg="1"/>
      <p:bldP spid="29" grpId="0" animBg="1"/>
      <p:bldP spid="30" grpId="0"/>
      <p:bldP spid="31" grpId="0"/>
      <p:bldP spid="43" grpId="0"/>
      <p:bldP spid="44" grpId="0"/>
      <p:bldP spid="15" grpId="0"/>
      <p:bldP spid="16" grpId="0"/>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776178" y="127505"/>
            <a:ext cx="3305979" cy="584775"/>
          </a:xfrm>
          <a:prstGeom prst="rect">
            <a:avLst/>
          </a:prstGeom>
          <a:noFill/>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r>
              <a:rPr lang="zh-CN" altLang="en-US" dirty="0">
                <a:sym typeface="Arial" panose="020B0604020202020204" pitchFamily="34" charset="0"/>
              </a:rPr>
              <a:t>总体指导思想</a:t>
            </a:r>
          </a:p>
        </p:txBody>
      </p:sp>
      <p:sp>
        <p:nvSpPr>
          <p:cNvPr id="28" name="Freeform 5"/>
          <p:cNvSpPr>
            <a:spLocks noEditPoints="1"/>
          </p:cNvSpPr>
          <p:nvPr/>
        </p:nvSpPr>
        <p:spPr bwMode="auto">
          <a:xfrm>
            <a:off x="283122" y="173366"/>
            <a:ext cx="493056" cy="493054"/>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rgbClr val="ED5A00"/>
              </a:solidFill>
            </a:endParaRPr>
          </a:p>
        </p:txBody>
      </p:sp>
      <p:sp>
        <p:nvSpPr>
          <p:cNvPr id="4" name="TextBox 3"/>
          <p:cNvSpPr txBox="1"/>
          <p:nvPr/>
        </p:nvSpPr>
        <p:spPr>
          <a:xfrm>
            <a:off x="3578101" y="1259468"/>
            <a:ext cx="1997346" cy="400110"/>
          </a:xfrm>
          <a:prstGeom prst="rect">
            <a:avLst/>
          </a:prstGeom>
          <a:noFill/>
        </p:spPr>
        <p:txBody>
          <a:bodyPr wrap="square" rtlCol="0">
            <a:spAutoFit/>
          </a:bodyPr>
          <a:lstStyle/>
          <a:p>
            <a:r>
              <a:rPr lang="zh-CN" altLang="en-US" sz="2000" b="1" dirty="0">
                <a:solidFill>
                  <a:schemeClr val="accent1"/>
                </a:solidFill>
                <a:latin typeface="+mj-ea"/>
                <a:ea typeface="+mj-ea"/>
              </a:rPr>
              <a:t>客观务实</a:t>
            </a:r>
          </a:p>
        </p:txBody>
      </p:sp>
      <p:sp>
        <p:nvSpPr>
          <p:cNvPr id="5" name="TextBox 4"/>
          <p:cNvSpPr txBox="1"/>
          <p:nvPr/>
        </p:nvSpPr>
        <p:spPr>
          <a:xfrm>
            <a:off x="3640506" y="1617819"/>
            <a:ext cx="7351814" cy="646331"/>
          </a:xfrm>
          <a:prstGeom prst="rect">
            <a:avLst/>
          </a:prstGeom>
          <a:noFill/>
        </p:spPr>
        <p:txBody>
          <a:bodyPr wrap="square" rtlCol="0">
            <a:spAutoFit/>
          </a:bodyPr>
          <a:lstStyle/>
          <a:p>
            <a:r>
              <a:rPr lang="zh-CN" altLang="en-US" dirty="0">
                <a:solidFill>
                  <a:schemeClr val="accent1"/>
                </a:solidFill>
                <a:latin typeface="+mj-ea"/>
                <a:ea typeface="+mj-ea"/>
              </a:rPr>
              <a:t>唯物主义者和实干家们最注重的就是客观务实，这是一种一切从实际出发的工作理念，脱离了实际的行动都是不切实际的。</a:t>
            </a:r>
          </a:p>
        </p:txBody>
      </p:sp>
      <p:sp>
        <p:nvSpPr>
          <p:cNvPr id="6" name="TextBox 5"/>
          <p:cNvSpPr txBox="1"/>
          <p:nvPr/>
        </p:nvSpPr>
        <p:spPr>
          <a:xfrm>
            <a:off x="3640506" y="5363924"/>
            <a:ext cx="1997346" cy="400110"/>
          </a:xfrm>
          <a:prstGeom prst="rect">
            <a:avLst/>
          </a:prstGeom>
          <a:noFill/>
        </p:spPr>
        <p:txBody>
          <a:bodyPr wrap="square" rtlCol="0">
            <a:spAutoFit/>
          </a:bodyPr>
          <a:lstStyle/>
          <a:p>
            <a:r>
              <a:rPr lang="zh-CN" altLang="en-US" sz="2000" b="1" dirty="0">
                <a:solidFill>
                  <a:schemeClr val="accent1"/>
                </a:solidFill>
                <a:latin typeface="+mj-ea"/>
                <a:ea typeface="+mj-ea"/>
              </a:rPr>
              <a:t>科学管理</a:t>
            </a:r>
          </a:p>
        </p:txBody>
      </p:sp>
      <p:sp>
        <p:nvSpPr>
          <p:cNvPr id="7" name="TextBox 6"/>
          <p:cNvSpPr txBox="1"/>
          <p:nvPr/>
        </p:nvSpPr>
        <p:spPr>
          <a:xfrm>
            <a:off x="3640506" y="5671204"/>
            <a:ext cx="7351814" cy="646331"/>
          </a:xfrm>
          <a:prstGeom prst="rect">
            <a:avLst/>
          </a:prstGeom>
          <a:noFill/>
        </p:spPr>
        <p:txBody>
          <a:bodyPr wrap="square" rtlCol="0">
            <a:spAutoFit/>
          </a:bodyPr>
          <a:lstStyle>
            <a:defPPr>
              <a:defRPr lang="zh-CN"/>
            </a:defPPr>
            <a:lvl1pPr>
              <a:defRPr>
                <a:solidFill>
                  <a:schemeClr val="accent1"/>
                </a:solidFill>
                <a:latin typeface="+mj-ea"/>
                <a:ea typeface="+mj-ea"/>
              </a:defRPr>
            </a:lvl1pPr>
          </a:lstStyle>
          <a:p>
            <a:r>
              <a:rPr lang="zh-CN" altLang="en-US" dirty="0"/>
              <a:t>运用最新的科技手段和管理理念，结合部门现实状况，将部门的管理、业绩提升到一个新的层次。</a:t>
            </a:r>
          </a:p>
        </p:txBody>
      </p:sp>
      <p:sp>
        <p:nvSpPr>
          <p:cNvPr id="8" name="TextBox 7"/>
          <p:cNvSpPr txBox="1"/>
          <p:nvPr/>
        </p:nvSpPr>
        <p:spPr>
          <a:xfrm>
            <a:off x="4083068" y="3933056"/>
            <a:ext cx="1997346" cy="400110"/>
          </a:xfrm>
          <a:prstGeom prst="rect">
            <a:avLst/>
          </a:prstGeom>
          <a:noFill/>
        </p:spPr>
        <p:txBody>
          <a:bodyPr wrap="square" rtlCol="0">
            <a:spAutoFit/>
          </a:bodyPr>
          <a:lstStyle/>
          <a:p>
            <a:r>
              <a:rPr lang="zh-CN" altLang="en-US" sz="2000" b="1" dirty="0">
                <a:solidFill>
                  <a:schemeClr val="accent1"/>
                </a:solidFill>
                <a:latin typeface="+mj-ea"/>
                <a:ea typeface="+mj-ea"/>
              </a:rPr>
              <a:t>服务大局</a:t>
            </a:r>
          </a:p>
        </p:txBody>
      </p:sp>
      <p:sp>
        <p:nvSpPr>
          <p:cNvPr id="9" name="TextBox 8"/>
          <p:cNvSpPr txBox="1"/>
          <p:nvPr/>
        </p:nvSpPr>
        <p:spPr>
          <a:xfrm>
            <a:off x="4145473" y="4240336"/>
            <a:ext cx="7351814" cy="646331"/>
          </a:xfrm>
          <a:prstGeom prst="rect">
            <a:avLst/>
          </a:prstGeom>
          <a:noFill/>
        </p:spPr>
        <p:txBody>
          <a:bodyPr wrap="square" rtlCol="0">
            <a:spAutoFit/>
          </a:bodyPr>
          <a:lstStyle>
            <a:defPPr>
              <a:defRPr lang="zh-CN"/>
            </a:defPPr>
            <a:lvl1pPr>
              <a:defRPr>
                <a:solidFill>
                  <a:schemeClr val="accent1"/>
                </a:solidFill>
                <a:latin typeface="+mj-ea"/>
                <a:ea typeface="+mj-ea"/>
              </a:defRPr>
            </a:lvl1pPr>
          </a:lstStyle>
          <a:p>
            <a:r>
              <a:rPr lang="zh-CN" altLang="en-US" dirty="0"/>
              <a:t>坚决服务公司制定的发展大局，找准部门的位置，摆正自身的位置，做好该做的事，管好该管的人。</a:t>
            </a:r>
          </a:p>
        </p:txBody>
      </p:sp>
      <p:sp>
        <p:nvSpPr>
          <p:cNvPr id="10" name="TextBox 9"/>
          <p:cNvSpPr txBox="1"/>
          <p:nvPr/>
        </p:nvSpPr>
        <p:spPr>
          <a:xfrm>
            <a:off x="4083068" y="2500041"/>
            <a:ext cx="1997346" cy="400110"/>
          </a:xfrm>
          <a:prstGeom prst="rect">
            <a:avLst/>
          </a:prstGeom>
          <a:noFill/>
        </p:spPr>
        <p:txBody>
          <a:bodyPr wrap="square" rtlCol="0">
            <a:spAutoFit/>
          </a:bodyPr>
          <a:lstStyle/>
          <a:p>
            <a:r>
              <a:rPr lang="zh-CN" altLang="en-US" sz="2000" b="1" dirty="0">
                <a:solidFill>
                  <a:schemeClr val="accent1"/>
                </a:solidFill>
                <a:latin typeface="+mj-ea"/>
                <a:ea typeface="+mj-ea"/>
              </a:rPr>
              <a:t>开拓进取</a:t>
            </a:r>
          </a:p>
        </p:txBody>
      </p:sp>
      <p:sp>
        <p:nvSpPr>
          <p:cNvPr id="11" name="TextBox 10"/>
          <p:cNvSpPr txBox="1"/>
          <p:nvPr/>
        </p:nvSpPr>
        <p:spPr>
          <a:xfrm>
            <a:off x="4145473" y="2807321"/>
            <a:ext cx="7351814" cy="646331"/>
          </a:xfrm>
          <a:prstGeom prst="rect">
            <a:avLst/>
          </a:prstGeom>
          <a:noFill/>
        </p:spPr>
        <p:txBody>
          <a:bodyPr wrap="square" rtlCol="0">
            <a:spAutoFit/>
          </a:bodyPr>
          <a:lstStyle/>
          <a:p>
            <a:r>
              <a:rPr lang="zh-CN" altLang="en-US" dirty="0">
                <a:solidFill>
                  <a:schemeClr val="accent1"/>
                </a:solidFill>
                <a:latin typeface="+mj-ea"/>
                <a:ea typeface="+mj-ea"/>
              </a:rPr>
              <a:t>在其位谋其政，在新岗位上努力将自身的业绩提升到一个新的层次，将自身的能力提升到一个新的层次。</a:t>
            </a:r>
          </a:p>
        </p:txBody>
      </p:sp>
      <p:grpSp>
        <p:nvGrpSpPr>
          <p:cNvPr id="12" name="组合 11"/>
          <p:cNvGrpSpPr/>
          <p:nvPr/>
        </p:nvGrpSpPr>
        <p:grpSpPr>
          <a:xfrm>
            <a:off x="3241675" y="4001385"/>
            <a:ext cx="831850" cy="831850"/>
            <a:chOff x="3241675" y="4133850"/>
            <a:chExt cx="831850" cy="831850"/>
          </a:xfrm>
        </p:grpSpPr>
        <p:sp>
          <p:nvSpPr>
            <p:cNvPr id="13" name="Oval 9"/>
            <p:cNvSpPr>
              <a:spLocks noChangeArrowheads="1"/>
            </p:cNvSpPr>
            <p:nvPr/>
          </p:nvSpPr>
          <p:spPr bwMode="auto">
            <a:xfrm>
              <a:off x="3241675" y="4133850"/>
              <a:ext cx="831850" cy="831850"/>
            </a:xfrm>
            <a:prstGeom prst="ellipse">
              <a:avLst/>
            </a:prstGeom>
            <a:solidFill>
              <a:schemeClr val="bg2"/>
            </a:solidFill>
            <a:ln>
              <a:noFill/>
            </a:ln>
          </p:spPr>
          <p:txBody>
            <a:bodyPr vert="horz" wrap="square" lIns="91440" tIns="45720" rIns="91440" bIns="45720" numCol="1" anchor="t" anchorCtr="0" compatLnSpc="1"/>
            <a:lstStyle/>
            <a:p>
              <a:endParaRPr lang="zh-CN" altLang="en-US"/>
            </a:p>
          </p:txBody>
        </p:sp>
        <p:sp>
          <p:nvSpPr>
            <p:cNvPr id="14" name="Freeform 28"/>
            <p:cNvSpPr>
              <a:spLocks noEditPoints="1"/>
            </p:cNvSpPr>
            <p:nvPr/>
          </p:nvSpPr>
          <p:spPr bwMode="auto">
            <a:xfrm>
              <a:off x="3376092" y="4240336"/>
              <a:ext cx="619125" cy="552450"/>
            </a:xfrm>
            <a:custGeom>
              <a:avLst/>
              <a:gdLst>
                <a:gd name="T0" fmla="*/ 241 w 789"/>
                <a:gd name="T1" fmla="*/ 244 h 716"/>
                <a:gd name="T2" fmla="*/ 241 w 789"/>
                <a:gd name="T3" fmla="*/ 0 h 716"/>
                <a:gd name="T4" fmla="*/ 130 w 789"/>
                <a:gd name="T5" fmla="*/ 303 h 716"/>
                <a:gd name="T6" fmla="*/ 214 w 789"/>
                <a:gd name="T7" fmla="*/ 359 h 716"/>
                <a:gd name="T8" fmla="*/ 243 w 789"/>
                <a:gd name="T9" fmla="*/ 670 h 716"/>
                <a:gd name="T10" fmla="*/ 260 w 789"/>
                <a:gd name="T11" fmla="*/ 359 h 716"/>
                <a:gd name="T12" fmla="*/ 351 w 789"/>
                <a:gd name="T13" fmla="*/ 303 h 716"/>
                <a:gd name="T14" fmla="*/ 473 w 789"/>
                <a:gd name="T15" fmla="*/ 440 h 716"/>
                <a:gd name="T16" fmla="*/ 334 w 789"/>
                <a:gd name="T17" fmla="*/ 716 h 716"/>
                <a:gd name="T18" fmla="*/ 26 w 789"/>
                <a:gd name="T19" fmla="*/ 579 h 716"/>
                <a:gd name="T20" fmla="*/ 130 w 789"/>
                <a:gd name="T21" fmla="*/ 303 h 716"/>
                <a:gd name="T22" fmla="*/ 516 w 789"/>
                <a:gd name="T23" fmla="*/ 409 h 716"/>
                <a:gd name="T24" fmla="*/ 516 w 789"/>
                <a:gd name="T25" fmla="*/ 445 h 716"/>
                <a:gd name="T26" fmla="*/ 505 w 789"/>
                <a:gd name="T27" fmla="*/ 528 h 716"/>
                <a:gd name="T28" fmla="*/ 614 w 789"/>
                <a:gd name="T29" fmla="*/ 472 h 716"/>
                <a:gd name="T30" fmla="*/ 681 w 789"/>
                <a:gd name="T31" fmla="*/ 357 h 716"/>
                <a:gd name="T32" fmla="*/ 789 w 789"/>
                <a:gd name="T33" fmla="*/ 292 h 716"/>
                <a:gd name="T34" fmla="*/ 724 w 789"/>
                <a:gd name="T35" fmla="*/ 227 h 716"/>
                <a:gd name="T36" fmla="*/ 660 w 789"/>
                <a:gd name="T37" fmla="*/ 335 h 716"/>
                <a:gd name="T38" fmla="*/ 545 w 789"/>
                <a:gd name="T39" fmla="*/ 403 h 716"/>
                <a:gd name="T40" fmla="*/ 638 w 789"/>
                <a:gd name="T41" fmla="*/ 271 h 716"/>
                <a:gd name="T42" fmla="*/ 545 w 789"/>
                <a:gd name="T43" fmla="*/ 227 h 716"/>
                <a:gd name="T44" fmla="*/ 453 w 789"/>
                <a:gd name="T45" fmla="*/ 296 h 716"/>
                <a:gd name="T46" fmla="*/ 629 w 789"/>
                <a:gd name="T47" fmla="*/ 292 h 716"/>
                <a:gd name="T48" fmla="*/ 746 w 789"/>
                <a:gd name="T49" fmla="*/ 379 h 716"/>
                <a:gd name="T50" fmla="*/ 743 w 789"/>
                <a:gd name="T51" fmla="*/ 472 h 716"/>
                <a:gd name="T52" fmla="*/ 476 w 789"/>
                <a:gd name="T53" fmla="*/ 658 h 716"/>
                <a:gd name="T54" fmla="*/ 545 w 789"/>
                <a:gd name="T55" fmla="*/ 716 h 716"/>
                <a:gd name="T56" fmla="*/ 763 w 789"/>
                <a:gd name="T57" fmla="*/ 362 h 716"/>
                <a:gd name="T58" fmla="*/ 680 w 789"/>
                <a:gd name="T59" fmla="*/ 401 h 716"/>
                <a:gd name="T60" fmla="*/ 656 w 789"/>
                <a:gd name="T61" fmla="*/ 472 h 716"/>
                <a:gd name="T62" fmla="*/ 500 w 789"/>
                <a:gd name="T63" fmla="*/ 573 h 716"/>
                <a:gd name="T64" fmla="*/ 498 w 789"/>
                <a:gd name="T65" fmla="*/ 587 h 716"/>
                <a:gd name="T66" fmla="*/ 492 w 789"/>
                <a:gd name="T67" fmla="*/ 615 h 716"/>
                <a:gd name="T68" fmla="*/ 698 w 789"/>
                <a:gd name="T69" fmla="*/ 472 h 716"/>
                <a:gd name="T70" fmla="*/ 584 w 789"/>
                <a:gd name="T71" fmla="*/ 368 h 716"/>
                <a:gd name="T72" fmla="*/ 545 w 789"/>
                <a:gd name="T73" fmla="*/ 319 h 716"/>
                <a:gd name="T74" fmla="*/ 506 w 789"/>
                <a:gd name="T75" fmla="*/ 368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9" h="716">
                  <a:moveTo>
                    <a:pt x="119" y="122"/>
                  </a:moveTo>
                  <a:cubicBezTo>
                    <a:pt x="119" y="189"/>
                    <a:pt x="173" y="244"/>
                    <a:pt x="241" y="244"/>
                  </a:cubicBezTo>
                  <a:cubicBezTo>
                    <a:pt x="308" y="244"/>
                    <a:pt x="363" y="189"/>
                    <a:pt x="363" y="122"/>
                  </a:cubicBezTo>
                  <a:cubicBezTo>
                    <a:pt x="363" y="54"/>
                    <a:pt x="308" y="0"/>
                    <a:pt x="241" y="0"/>
                  </a:cubicBezTo>
                  <a:cubicBezTo>
                    <a:pt x="173" y="0"/>
                    <a:pt x="119" y="54"/>
                    <a:pt x="119" y="122"/>
                  </a:cubicBezTo>
                  <a:close/>
                  <a:moveTo>
                    <a:pt x="130" y="303"/>
                  </a:moveTo>
                  <a:lnTo>
                    <a:pt x="197" y="303"/>
                  </a:lnTo>
                  <a:cubicBezTo>
                    <a:pt x="197" y="310"/>
                    <a:pt x="196" y="344"/>
                    <a:pt x="214" y="359"/>
                  </a:cubicBezTo>
                  <a:cubicBezTo>
                    <a:pt x="214" y="359"/>
                    <a:pt x="185" y="532"/>
                    <a:pt x="197" y="588"/>
                  </a:cubicBezTo>
                  <a:cubicBezTo>
                    <a:pt x="202" y="611"/>
                    <a:pt x="221" y="670"/>
                    <a:pt x="243" y="670"/>
                  </a:cubicBezTo>
                  <a:cubicBezTo>
                    <a:pt x="264" y="669"/>
                    <a:pt x="280" y="611"/>
                    <a:pt x="285" y="588"/>
                  </a:cubicBezTo>
                  <a:cubicBezTo>
                    <a:pt x="295" y="531"/>
                    <a:pt x="260" y="359"/>
                    <a:pt x="260" y="359"/>
                  </a:cubicBezTo>
                  <a:cubicBezTo>
                    <a:pt x="265" y="357"/>
                    <a:pt x="275" y="346"/>
                    <a:pt x="278" y="303"/>
                  </a:cubicBezTo>
                  <a:lnTo>
                    <a:pt x="351" y="303"/>
                  </a:lnTo>
                  <a:lnTo>
                    <a:pt x="351" y="303"/>
                  </a:lnTo>
                  <a:cubicBezTo>
                    <a:pt x="419" y="303"/>
                    <a:pt x="482" y="365"/>
                    <a:pt x="473" y="440"/>
                  </a:cubicBezTo>
                  <a:lnTo>
                    <a:pt x="456" y="581"/>
                  </a:lnTo>
                  <a:cubicBezTo>
                    <a:pt x="442" y="656"/>
                    <a:pt x="401" y="716"/>
                    <a:pt x="334" y="716"/>
                  </a:cubicBezTo>
                  <a:lnTo>
                    <a:pt x="148" y="716"/>
                  </a:lnTo>
                  <a:cubicBezTo>
                    <a:pt x="80" y="716"/>
                    <a:pt x="39" y="654"/>
                    <a:pt x="26" y="579"/>
                  </a:cubicBezTo>
                  <a:lnTo>
                    <a:pt x="8" y="438"/>
                  </a:lnTo>
                  <a:cubicBezTo>
                    <a:pt x="0" y="364"/>
                    <a:pt x="63" y="303"/>
                    <a:pt x="130" y="303"/>
                  </a:cubicBezTo>
                  <a:close/>
                  <a:moveTo>
                    <a:pt x="545" y="403"/>
                  </a:moveTo>
                  <a:cubicBezTo>
                    <a:pt x="535" y="403"/>
                    <a:pt x="525" y="405"/>
                    <a:pt x="516" y="409"/>
                  </a:cubicBezTo>
                  <a:cubicBezTo>
                    <a:pt x="517" y="421"/>
                    <a:pt x="517" y="433"/>
                    <a:pt x="516" y="444"/>
                  </a:cubicBezTo>
                  <a:lnTo>
                    <a:pt x="516" y="445"/>
                  </a:lnTo>
                  <a:lnTo>
                    <a:pt x="516" y="445"/>
                  </a:lnTo>
                  <a:lnTo>
                    <a:pt x="505" y="528"/>
                  </a:lnTo>
                  <a:cubicBezTo>
                    <a:pt x="517" y="536"/>
                    <a:pt x="530" y="540"/>
                    <a:pt x="545" y="540"/>
                  </a:cubicBezTo>
                  <a:cubicBezTo>
                    <a:pt x="583" y="540"/>
                    <a:pt x="614" y="509"/>
                    <a:pt x="614" y="472"/>
                  </a:cubicBezTo>
                  <a:cubicBezTo>
                    <a:pt x="614" y="458"/>
                    <a:pt x="610" y="446"/>
                    <a:pt x="603" y="435"/>
                  </a:cubicBezTo>
                  <a:lnTo>
                    <a:pt x="681" y="357"/>
                  </a:lnTo>
                  <a:lnTo>
                    <a:pt x="724" y="357"/>
                  </a:lnTo>
                  <a:lnTo>
                    <a:pt x="789" y="292"/>
                  </a:lnTo>
                  <a:lnTo>
                    <a:pt x="727" y="290"/>
                  </a:lnTo>
                  <a:lnTo>
                    <a:pt x="724" y="227"/>
                  </a:lnTo>
                  <a:lnTo>
                    <a:pt x="660" y="292"/>
                  </a:lnTo>
                  <a:lnTo>
                    <a:pt x="660" y="335"/>
                  </a:lnTo>
                  <a:lnTo>
                    <a:pt x="581" y="414"/>
                  </a:lnTo>
                  <a:cubicBezTo>
                    <a:pt x="571" y="407"/>
                    <a:pt x="558" y="403"/>
                    <a:pt x="545" y="403"/>
                  </a:cubicBezTo>
                  <a:close/>
                  <a:moveTo>
                    <a:pt x="629" y="292"/>
                  </a:moveTo>
                  <a:cubicBezTo>
                    <a:pt x="629" y="284"/>
                    <a:pt x="632" y="276"/>
                    <a:pt x="638" y="271"/>
                  </a:cubicBezTo>
                  <a:lnTo>
                    <a:pt x="655" y="254"/>
                  </a:lnTo>
                  <a:cubicBezTo>
                    <a:pt x="622" y="237"/>
                    <a:pt x="585" y="227"/>
                    <a:pt x="545" y="227"/>
                  </a:cubicBezTo>
                  <a:cubicBezTo>
                    <a:pt x="494" y="227"/>
                    <a:pt x="446" y="243"/>
                    <a:pt x="407" y="270"/>
                  </a:cubicBezTo>
                  <a:cubicBezTo>
                    <a:pt x="423" y="276"/>
                    <a:pt x="439" y="285"/>
                    <a:pt x="453" y="296"/>
                  </a:cubicBezTo>
                  <a:cubicBezTo>
                    <a:pt x="480" y="282"/>
                    <a:pt x="512" y="273"/>
                    <a:pt x="545" y="273"/>
                  </a:cubicBezTo>
                  <a:cubicBezTo>
                    <a:pt x="575" y="273"/>
                    <a:pt x="604" y="280"/>
                    <a:pt x="629" y="292"/>
                  </a:cubicBezTo>
                  <a:close/>
                  <a:moveTo>
                    <a:pt x="763" y="362"/>
                  </a:moveTo>
                  <a:lnTo>
                    <a:pt x="746" y="379"/>
                  </a:lnTo>
                  <a:cubicBezTo>
                    <a:pt x="740" y="384"/>
                    <a:pt x="733" y="388"/>
                    <a:pt x="725" y="388"/>
                  </a:cubicBezTo>
                  <a:cubicBezTo>
                    <a:pt x="737" y="413"/>
                    <a:pt x="743" y="442"/>
                    <a:pt x="743" y="472"/>
                  </a:cubicBezTo>
                  <a:cubicBezTo>
                    <a:pt x="743" y="581"/>
                    <a:pt x="654" y="670"/>
                    <a:pt x="545" y="670"/>
                  </a:cubicBezTo>
                  <a:cubicBezTo>
                    <a:pt x="521" y="670"/>
                    <a:pt x="498" y="666"/>
                    <a:pt x="476" y="658"/>
                  </a:cubicBezTo>
                  <a:cubicBezTo>
                    <a:pt x="470" y="673"/>
                    <a:pt x="462" y="686"/>
                    <a:pt x="453" y="698"/>
                  </a:cubicBezTo>
                  <a:cubicBezTo>
                    <a:pt x="481" y="709"/>
                    <a:pt x="512" y="716"/>
                    <a:pt x="545" y="716"/>
                  </a:cubicBezTo>
                  <a:cubicBezTo>
                    <a:pt x="680" y="716"/>
                    <a:pt x="789" y="607"/>
                    <a:pt x="789" y="472"/>
                  </a:cubicBezTo>
                  <a:cubicBezTo>
                    <a:pt x="789" y="432"/>
                    <a:pt x="780" y="395"/>
                    <a:pt x="763" y="362"/>
                  </a:cubicBezTo>
                  <a:close/>
                  <a:moveTo>
                    <a:pt x="698" y="472"/>
                  </a:moveTo>
                  <a:cubicBezTo>
                    <a:pt x="698" y="446"/>
                    <a:pt x="691" y="422"/>
                    <a:pt x="680" y="401"/>
                  </a:cubicBezTo>
                  <a:lnTo>
                    <a:pt x="648" y="433"/>
                  </a:lnTo>
                  <a:cubicBezTo>
                    <a:pt x="653" y="445"/>
                    <a:pt x="656" y="458"/>
                    <a:pt x="656" y="472"/>
                  </a:cubicBezTo>
                  <a:cubicBezTo>
                    <a:pt x="656" y="533"/>
                    <a:pt x="606" y="582"/>
                    <a:pt x="545" y="582"/>
                  </a:cubicBezTo>
                  <a:cubicBezTo>
                    <a:pt x="529" y="582"/>
                    <a:pt x="514" y="579"/>
                    <a:pt x="500" y="573"/>
                  </a:cubicBezTo>
                  <a:lnTo>
                    <a:pt x="498" y="586"/>
                  </a:lnTo>
                  <a:lnTo>
                    <a:pt x="498" y="587"/>
                  </a:lnTo>
                  <a:lnTo>
                    <a:pt x="498" y="589"/>
                  </a:lnTo>
                  <a:cubicBezTo>
                    <a:pt x="496" y="598"/>
                    <a:pt x="494" y="607"/>
                    <a:pt x="492" y="615"/>
                  </a:cubicBezTo>
                  <a:cubicBezTo>
                    <a:pt x="509" y="621"/>
                    <a:pt x="526" y="624"/>
                    <a:pt x="545" y="624"/>
                  </a:cubicBezTo>
                  <a:cubicBezTo>
                    <a:pt x="629" y="624"/>
                    <a:pt x="698" y="556"/>
                    <a:pt x="698" y="472"/>
                  </a:cubicBezTo>
                  <a:close/>
                  <a:moveTo>
                    <a:pt x="545" y="361"/>
                  </a:moveTo>
                  <a:cubicBezTo>
                    <a:pt x="559" y="361"/>
                    <a:pt x="572" y="364"/>
                    <a:pt x="584" y="368"/>
                  </a:cubicBezTo>
                  <a:lnTo>
                    <a:pt x="615" y="336"/>
                  </a:lnTo>
                  <a:cubicBezTo>
                    <a:pt x="594" y="325"/>
                    <a:pt x="570" y="319"/>
                    <a:pt x="545" y="319"/>
                  </a:cubicBezTo>
                  <a:cubicBezTo>
                    <a:pt x="524" y="319"/>
                    <a:pt x="504" y="323"/>
                    <a:pt x="486" y="331"/>
                  </a:cubicBezTo>
                  <a:cubicBezTo>
                    <a:pt x="494" y="343"/>
                    <a:pt x="501" y="355"/>
                    <a:pt x="506" y="368"/>
                  </a:cubicBezTo>
                  <a:cubicBezTo>
                    <a:pt x="518" y="364"/>
                    <a:pt x="531" y="361"/>
                    <a:pt x="545" y="3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 name="组合 14"/>
          <p:cNvGrpSpPr/>
          <p:nvPr/>
        </p:nvGrpSpPr>
        <p:grpSpPr>
          <a:xfrm>
            <a:off x="3241675" y="2678113"/>
            <a:ext cx="831850" cy="830262"/>
            <a:chOff x="3241675" y="2678113"/>
            <a:chExt cx="831850" cy="830262"/>
          </a:xfrm>
        </p:grpSpPr>
        <p:sp>
          <p:nvSpPr>
            <p:cNvPr id="16" name="Oval 7"/>
            <p:cNvSpPr>
              <a:spLocks noChangeArrowheads="1"/>
            </p:cNvSpPr>
            <p:nvPr/>
          </p:nvSpPr>
          <p:spPr bwMode="auto">
            <a:xfrm>
              <a:off x="3241675" y="2678113"/>
              <a:ext cx="831850" cy="830262"/>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7" name="Freeform 29"/>
            <p:cNvSpPr>
              <a:spLocks noEditPoints="1"/>
            </p:cNvSpPr>
            <p:nvPr/>
          </p:nvSpPr>
          <p:spPr bwMode="auto">
            <a:xfrm>
              <a:off x="3350418" y="2787259"/>
              <a:ext cx="614363" cy="604837"/>
            </a:xfrm>
            <a:custGeom>
              <a:avLst/>
              <a:gdLst>
                <a:gd name="T0" fmla="*/ 391 w 782"/>
                <a:gd name="T1" fmla="*/ 0 h 782"/>
                <a:gd name="T2" fmla="*/ 0 w 782"/>
                <a:gd name="T3" fmla="*/ 391 h 782"/>
                <a:gd name="T4" fmla="*/ 391 w 782"/>
                <a:gd name="T5" fmla="*/ 782 h 782"/>
                <a:gd name="T6" fmla="*/ 782 w 782"/>
                <a:gd name="T7" fmla="*/ 391 h 782"/>
                <a:gd name="T8" fmla="*/ 391 w 782"/>
                <a:gd name="T9" fmla="*/ 0 h 782"/>
                <a:gd name="T10" fmla="*/ 391 w 782"/>
                <a:gd name="T11" fmla="*/ 685 h 782"/>
                <a:gd name="T12" fmla="*/ 391 w 782"/>
                <a:gd name="T13" fmla="*/ 685 h 782"/>
                <a:gd name="T14" fmla="*/ 98 w 782"/>
                <a:gd name="T15" fmla="*/ 391 h 782"/>
                <a:gd name="T16" fmla="*/ 391 w 782"/>
                <a:gd name="T17" fmla="*/ 98 h 782"/>
                <a:gd name="T18" fmla="*/ 685 w 782"/>
                <a:gd name="T19" fmla="*/ 391 h 782"/>
                <a:gd name="T20" fmla="*/ 391 w 782"/>
                <a:gd name="T21" fmla="*/ 685 h 782"/>
                <a:gd name="T22" fmla="*/ 538 w 782"/>
                <a:gd name="T23" fmla="*/ 355 h 782"/>
                <a:gd name="T24" fmla="*/ 412 w 782"/>
                <a:gd name="T25" fmla="*/ 355 h 782"/>
                <a:gd name="T26" fmla="*/ 324 w 782"/>
                <a:gd name="T27" fmla="*/ 217 h 782"/>
                <a:gd name="T28" fmla="*/ 270 w 782"/>
                <a:gd name="T29" fmla="*/ 208 h 782"/>
                <a:gd name="T30" fmla="*/ 262 w 782"/>
                <a:gd name="T31" fmla="*/ 257 h 782"/>
                <a:gd name="T32" fmla="*/ 360 w 782"/>
                <a:gd name="T33" fmla="*/ 411 h 782"/>
                <a:gd name="T34" fmla="*/ 391 w 782"/>
                <a:gd name="T35" fmla="*/ 428 h 782"/>
                <a:gd name="T36" fmla="*/ 538 w 782"/>
                <a:gd name="T37" fmla="*/ 428 h 782"/>
                <a:gd name="T38" fmla="*/ 575 w 782"/>
                <a:gd name="T39" fmla="*/ 391 h 782"/>
                <a:gd name="T40" fmla="*/ 538 w 782"/>
                <a:gd name="T41" fmla="*/ 35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2" h="782">
                  <a:moveTo>
                    <a:pt x="391" y="0"/>
                  </a:moveTo>
                  <a:cubicBezTo>
                    <a:pt x="176" y="0"/>
                    <a:pt x="0" y="175"/>
                    <a:pt x="0" y="391"/>
                  </a:cubicBezTo>
                  <a:cubicBezTo>
                    <a:pt x="0" y="607"/>
                    <a:pt x="176" y="782"/>
                    <a:pt x="391" y="782"/>
                  </a:cubicBezTo>
                  <a:cubicBezTo>
                    <a:pt x="607" y="782"/>
                    <a:pt x="782" y="607"/>
                    <a:pt x="782" y="391"/>
                  </a:cubicBezTo>
                  <a:cubicBezTo>
                    <a:pt x="782" y="175"/>
                    <a:pt x="607" y="0"/>
                    <a:pt x="391" y="0"/>
                  </a:cubicBezTo>
                  <a:close/>
                  <a:moveTo>
                    <a:pt x="391" y="685"/>
                  </a:moveTo>
                  <a:lnTo>
                    <a:pt x="391" y="685"/>
                  </a:lnTo>
                  <a:cubicBezTo>
                    <a:pt x="230" y="685"/>
                    <a:pt x="98" y="553"/>
                    <a:pt x="98" y="391"/>
                  </a:cubicBezTo>
                  <a:cubicBezTo>
                    <a:pt x="98" y="230"/>
                    <a:pt x="230" y="98"/>
                    <a:pt x="391" y="98"/>
                  </a:cubicBezTo>
                  <a:cubicBezTo>
                    <a:pt x="553" y="98"/>
                    <a:pt x="685" y="230"/>
                    <a:pt x="685" y="391"/>
                  </a:cubicBezTo>
                  <a:cubicBezTo>
                    <a:pt x="685" y="553"/>
                    <a:pt x="553" y="685"/>
                    <a:pt x="391" y="685"/>
                  </a:cubicBezTo>
                  <a:close/>
                  <a:moveTo>
                    <a:pt x="538" y="355"/>
                  </a:moveTo>
                  <a:lnTo>
                    <a:pt x="412" y="355"/>
                  </a:lnTo>
                  <a:lnTo>
                    <a:pt x="324" y="217"/>
                  </a:lnTo>
                  <a:cubicBezTo>
                    <a:pt x="312" y="199"/>
                    <a:pt x="287" y="195"/>
                    <a:pt x="270" y="208"/>
                  </a:cubicBezTo>
                  <a:cubicBezTo>
                    <a:pt x="256" y="220"/>
                    <a:pt x="252" y="241"/>
                    <a:pt x="262" y="257"/>
                  </a:cubicBezTo>
                  <a:lnTo>
                    <a:pt x="360" y="411"/>
                  </a:lnTo>
                  <a:cubicBezTo>
                    <a:pt x="367" y="421"/>
                    <a:pt x="378" y="428"/>
                    <a:pt x="391" y="428"/>
                  </a:cubicBezTo>
                  <a:lnTo>
                    <a:pt x="538" y="428"/>
                  </a:lnTo>
                  <a:cubicBezTo>
                    <a:pt x="558" y="428"/>
                    <a:pt x="575" y="412"/>
                    <a:pt x="575" y="391"/>
                  </a:cubicBezTo>
                  <a:cubicBezTo>
                    <a:pt x="575" y="371"/>
                    <a:pt x="558" y="355"/>
                    <a:pt x="538" y="3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 name="组合 17"/>
          <p:cNvGrpSpPr/>
          <p:nvPr/>
        </p:nvGrpSpPr>
        <p:grpSpPr>
          <a:xfrm>
            <a:off x="2725738" y="1484313"/>
            <a:ext cx="831850" cy="831850"/>
            <a:chOff x="2725738" y="1484313"/>
            <a:chExt cx="831850" cy="831850"/>
          </a:xfrm>
        </p:grpSpPr>
        <p:sp>
          <p:nvSpPr>
            <p:cNvPr id="19" name="Oval 6"/>
            <p:cNvSpPr>
              <a:spLocks noChangeArrowheads="1"/>
            </p:cNvSpPr>
            <p:nvPr/>
          </p:nvSpPr>
          <p:spPr bwMode="auto">
            <a:xfrm>
              <a:off x="2725738" y="1484313"/>
              <a:ext cx="831850" cy="831850"/>
            </a:xfrm>
            <a:prstGeom prst="ellipse">
              <a:avLst/>
            </a:prstGeom>
            <a:solidFill>
              <a:schemeClr val="tx2"/>
            </a:solidFill>
            <a:ln>
              <a:noFill/>
            </a:ln>
          </p:spPr>
          <p:txBody>
            <a:bodyPr vert="horz" wrap="square" lIns="91440" tIns="45720" rIns="91440" bIns="45720" numCol="1" anchor="t" anchorCtr="0" compatLnSpc="1"/>
            <a:lstStyle/>
            <a:p>
              <a:endParaRPr lang="zh-CN" altLang="en-US"/>
            </a:p>
          </p:txBody>
        </p:sp>
        <p:sp>
          <p:nvSpPr>
            <p:cNvPr id="20" name="Freeform 13"/>
            <p:cNvSpPr/>
            <p:nvPr/>
          </p:nvSpPr>
          <p:spPr bwMode="auto">
            <a:xfrm>
              <a:off x="3286125" y="1978025"/>
              <a:ext cx="30162" cy="3175"/>
            </a:xfrm>
            <a:custGeom>
              <a:avLst/>
              <a:gdLst>
                <a:gd name="T0" fmla="*/ 0 w 43"/>
                <a:gd name="T1" fmla="*/ 0 h 5"/>
                <a:gd name="T2" fmla="*/ 1 w 43"/>
                <a:gd name="T3" fmla="*/ 5 h 5"/>
                <a:gd name="T4" fmla="*/ 43 w 43"/>
                <a:gd name="T5" fmla="*/ 3 h 5"/>
                <a:gd name="T6" fmla="*/ 0 w 43"/>
                <a:gd name="T7" fmla="*/ 0 h 5"/>
              </a:gdLst>
              <a:ahLst/>
              <a:cxnLst>
                <a:cxn ang="0">
                  <a:pos x="T0" y="T1"/>
                </a:cxn>
                <a:cxn ang="0">
                  <a:pos x="T2" y="T3"/>
                </a:cxn>
                <a:cxn ang="0">
                  <a:pos x="T4" y="T5"/>
                </a:cxn>
                <a:cxn ang="0">
                  <a:pos x="T6" y="T7"/>
                </a:cxn>
              </a:cxnLst>
              <a:rect l="0" t="0" r="r" b="b"/>
              <a:pathLst>
                <a:path w="43" h="5">
                  <a:moveTo>
                    <a:pt x="0" y="0"/>
                  </a:moveTo>
                  <a:lnTo>
                    <a:pt x="1" y="5"/>
                  </a:lnTo>
                  <a:lnTo>
                    <a:pt x="43"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0"/>
            <p:cNvSpPr>
              <a:spLocks noEditPoints="1"/>
            </p:cNvSpPr>
            <p:nvPr/>
          </p:nvSpPr>
          <p:spPr bwMode="auto">
            <a:xfrm>
              <a:off x="2805905" y="1617819"/>
              <a:ext cx="671513" cy="558800"/>
            </a:xfrm>
            <a:custGeom>
              <a:avLst/>
              <a:gdLst>
                <a:gd name="T0" fmla="*/ 601 w 857"/>
                <a:gd name="T1" fmla="*/ 449 h 724"/>
                <a:gd name="T2" fmla="*/ 475 w 857"/>
                <a:gd name="T3" fmla="*/ 449 h 724"/>
                <a:gd name="T4" fmla="*/ 475 w 857"/>
                <a:gd name="T5" fmla="*/ 576 h 724"/>
                <a:gd name="T6" fmla="*/ 382 w 857"/>
                <a:gd name="T7" fmla="*/ 576 h 724"/>
                <a:gd name="T8" fmla="*/ 382 w 857"/>
                <a:gd name="T9" fmla="*/ 449 h 724"/>
                <a:gd name="T10" fmla="*/ 256 w 857"/>
                <a:gd name="T11" fmla="*/ 449 h 724"/>
                <a:gd name="T12" fmla="*/ 256 w 857"/>
                <a:gd name="T13" fmla="*/ 357 h 724"/>
                <a:gd name="T14" fmla="*/ 382 w 857"/>
                <a:gd name="T15" fmla="*/ 357 h 724"/>
                <a:gd name="T16" fmla="*/ 382 w 857"/>
                <a:gd name="T17" fmla="*/ 230 h 724"/>
                <a:gd name="T18" fmla="*/ 475 w 857"/>
                <a:gd name="T19" fmla="*/ 230 h 724"/>
                <a:gd name="T20" fmla="*/ 475 w 857"/>
                <a:gd name="T21" fmla="*/ 357 h 724"/>
                <a:gd name="T22" fmla="*/ 601 w 857"/>
                <a:gd name="T23" fmla="*/ 357 h 724"/>
                <a:gd name="T24" fmla="*/ 601 w 857"/>
                <a:gd name="T25" fmla="*/ 449 h 724"/>
                <a:gd name="T26" fmla="*/ 787 w 857"/>
                <a:gd name="T27" fmla="*/ 232 h 724"/>
                <a:gd name="T28" fmla="*/ 428 w 857"/>
                <a:gd name="T29" fmla="*/ 172 h 724"/>
                <a:gd name="T30" fmla="*/ 70 w 857"/>
                <a:gd name="T31" fmla="*/ 233 h 724"/>
                <a:gd name="T32" fmla="*/ 429 w 857"/>
                <a:gd name="T33" fmla="*/ 724 h 724"/>
                <a:gd name="T34" fmla="*/ 787 w 857"/>
                <a:gd name="T35" fmla="*/ 232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7" h="724">
                  <a:moveTo>
                    <a:pt x="601" y="449"/>
                  </a:moveTo>
                  <a:lnTo>
                    <a:pt x="475" y="449"/>
                  </a:lnTo>
                  <a:lnTo>
                    <a:pt x="475" y="576"/>
                  </a:lnTo>
                  <a:lnTo>
                    <a:pt x="382" y="576"/>
                  </a:lnTo>
                  <a:lnTo>
                    <a:pt x="382" y="449"/>
                  </a:lnTo>
                  <a:lnTo>
                    <a:pt x="256" y="449"/>
                  </a:lnTo>
                  <a:lnTo>
                    <a:pt x="256" y="357"/>
                  </a:lnTo>
                  <a:lnTo>
                    <a:pt x="382" y="357"/>
                  </a:lnTo>
                  <a:lnTo>
                    <a:pt x="382" y="230"/>
                  </a:lnTo>
                  <a:lnTo>
                    <a:pt x="475" y="230"/>
                  </a:lnTo>
                  <a:lnTo>
                    <a:pt x="475" y="357"/>
                  </a:lnTo>
                  <a:lnTo>
                    <a:pt x="601" y="357"/>
                  </a:lnTo>
                  <a:lnTo>
                    <a:pt x="601" y="449"/>
                  </a:lnTo>
                  <a:close/>
                  <a:moveTo>
                    <a:pt x="787" y="232"/>
                  </a:moveTo>
                  <a:cubicBezTo>
                    <a:pt x="725" y="0"/>
                    <a:pt x="470" y="147"/>
                    <a:pt x="428" y="172"/>
                  </a:cubicBezTo>
                  <a:cubicBezTo>
                    <a:pt x="385" y="146"/>
                    <a:pt x="131" y="2"/>
                    <a:pt x="70" y="233"/>
                  </a:cubicBezTo>
                  <a:cubicBezTo>
                    <a:pt x="0" y="500"/>
                    <a:pt x="427" y="721"/>
                    <a:pt x="429" y="724"/>
                  </a:cubicBezTo>
                  <a:cubicBezTo>
                    <a:pt x="429" y="724"/>
                    <a:pt x="857" y="497"/>
                    <a:pt x="787" y="2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 name="组合 21"/>
          <p:cNvGrpSpPr/>
          <p:nvPr/>
        </p:nvGrpSpPr>
        <p:grpSpPr>
          <a:xfrm>
            <a:off x="2725738" y="5327650"/>
            <a:ext cx="831850" cy="830262"/>
            <a:chOff x="2725738" y="5327650"/>
            <a:chExt cx="831850" cy="830262"/>
          </a:xfrm>
        </p:grpSpPr>
        <p:sp>
          <p:nvSpPr>
            <p:cNvPr id="23" name="Oval 8"/>
            <p:cNvSpPr>
              <a:spLocks noChangeArrowheads="1"/>
            </p:cNvSpPr>
            <p:nvPr/>
          </p:nvSpPr>
          <p:spPr bwMode="auto">
            <a:xfrm>
              <a:off x="2725738" y="5327650"/>
              <a:ext cx="831850" cy="830262"/>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24" name="Freeform 31"/>
            <p:cNvSpPr>
              <a:spLocks noEditPoints="1"/>
            </p:cNvSpPr>
            <p:nvPr/>
          </p:nvSpPr>
          <p:spPr bwMode="auto">
            <a:xfrm>
              <a:off x="2834481" y="5476875"/>
              <a:ext cx="614363" cy="603250"/>
            </a:xfrm>
            <a:custGeom>
              <a:avLst/>
              <a:gdLst>
                <a:gd name="T0" fmla="*/ 554 w 782"/>
                <a:gd name="T1" fmla="*/ 391 h 782"/>
                <a:gd name="T2" fmla="*/ 417 w 782"/>
                <a:gd name="T3" fmla="*/ 304 h 782"/>
                <a:gd name="T4" fmla="*/ 234 w 782"/>
                <a:gd name="T5" fmla="*/ 348 h 782"/>
                <a:gd name="T6" fmla="*/ 461 w 782"/>
                <a:gd name="T7" fmla="*/ 539 h 782"/>
                <a:gd name="T8" fmla="*/ 695 w 782"/>
                <a:gd name="T9" fmla="*/ 616 h 782"/>
                <a:gd name="T10" fmla="*/ 626 w 782"/>
                <a:gd name="T11" fmla="*/ 652 h 782"/>
                <a:gd name="T12" fmla="*/ 653 w 782"/>
                <a:gd name="T13" fmla="*/ 679 h 782"/>
                <a:gd name="T14" fmla="*/ 680 w 782"/>
                <a:gd name="T15" fmla="*/ 319 h 782"/>
                <a:gd name="T16" fmla="*/ 636 w 782"/>
                <a:gd name="T17" fmla="*/ 270 h 782"/>
                <a:gd name="T18" fmla="*/ 655 w 782"/>
                <a:gd name="T19" fmla="*/ 232 h 782"/>
                <a:gd name="T20" fmla="*/ 684 w 782"/>
                <a:gd name="T21" fmla="*/ 132 h 782"/>
                <a:gd name="T22" fmla="*/ 570 w 782"/>
                <a:gd name="T23" fmla="*/ 109 h 782"/>
                <a:gd name="T24" fmla="*/ 494 w 782"/>
                <a:gd name="T25" fmla="*/ 142 h 782"/>
                <a:gd name="T26" fmla="*/ 465 w 782"/>
                <a:gd name="T27" fmla="*/ 91 h 782"/>
                <a:gd name="T28" fmla="*/ 415 w 782"/>
                <a:gd name="T29" fmla="*/ 0 h 782"/>
                <a:gd name="T30" fmla="*/ 318 w 782"/>
                <a:gd name="T31" fmla="*/ 65 h 782"/>
                <a:gd name="T32" fmla="*/ 318 w 782"/>
                <a:gd name="T33" fmla="*/ 102 h 782"/>
                <a:gd name="T34" fmla="*/ 317 w 782"/>
                <a:gd name="T35" fmla="*/ 107 h 782"/>
                <a:gd name="T36" fmla="*/ 315 w 782"/>
                <a:gd name="T37" fmla="*/ 115 h 782"/>
                <a:gd name="T38" fmla="*/ 313 w 782"/>
                <a:gd name="T39" fmla="*/ 119 h 782"/>
                <a:gd name="T40" fmla="*/ 239 w 782"/>
                <a:gd name="T41" fmla="*/ 135 h 782"/>
                <a:gd name="T42" fmla="*/ 202 w 782"/>
                <a:gd name="T43" fmla="*/ 97 h 782"/>
                <a:gd name="T44" fmla="*/ 98 w 782"/>
                <a:gd name="T45" fmla="*/ 200 h 782"/>
                <a:gd name="T46" fmla="*/ 137 w 782"/>
                <a:gd name="T47" fmla="*/ 240 h 782"/>
                <a:gd name="T48" fmla="*/ 140 w 782"/>
                <a:gd name="T49" fmla="*/ 246 h 782"/>
                <a:gd name="T50" fmla="*/ 143 w 782"/>
                <a:gd name="T51" fmla="*/ 252 h 782"/>
                <a:gd name="T52" fmla="*/ 145 w 782"/>
                <a:gd name="T53" fmla="*/ 258 h 782"/>
                <a:gd name="T54" fmla="*/ 131 w 782"/>
                <a:gd name="T55" fmla="*/ 303 h 782"/>
                <a:gd name="T56" fmla="*/ 65 w 782"/>
                <a:gd name="T57" fmla="*/ 317 h 782"/>
                <a:gd name="T58" fmla="*/ 0 w 782"/>
                <a:gd name="T59" fmla="*/ 413 h 782"/>
                <a:gd name="T60" fmla="*/ 102 w 782"/>
                <a:gd name="T61" fmla="*/ 464 h 782"/>
                <a:gd name="T62" fmla="*/ 111 w 782"/>
                <a:gd name="T63" fmla="*/ 466 h 782"/>
                <a:gd name="T64" fmla="*/ 135 w 782"/>
                <a:gd name="T65" fmla="*/ 542 h 782"/>
                <a:gd name="T66" fmla="*/ 108 w 782"/>
                <a:gd name="T67" fmla="*/ 569 h 782"/>
                <a:gd name="T68" fmla="*/ 130 w 782"/>
                <a:gd name="T69" fmla="*/ 683 h 782"/>
                <a:gd name="T70" fmla="*/ 238 w 782"/>
                <a:gd name="T71" fmla="*/ 647 h 782"/>
                <a:gd name="T72" fmla="*/ 241 w 782"/>
                <a:gd name="T73" fmla="*/ 644 h 782"/>
                <a:gd name="T74" fmla="*/ 248 w 782"/>
                <a:gd name="T75" fmla="*/ 640 h 782"/>
                <a:gd name="T76" fmla="*/ 253 w 782"/>
                <a:gd name="T77" fmla="*/ 638 h 782"/>
                <a:gd name="T78" fmla="*/ 258 w 782"/>
                <a:gd name="T79" fmla="*/ 637 h 782"/>
                <a:gd name="T80" fmla="*/ 266 w 782"/>
                <a:gd name="T81" fmla="*/ 636 h 782"/>
                <a:gd name="T82" fmla="*/ 317 w 782"/>
                <a:gd name="T83" fmla="*/ 691 h 782"/>
                <a:gd name="T84" fmla="*/ 367 w 782"/>
                <a:gd name="T85" fmla="*/ 782 h 782"/>
                <a:gd name="T86" fmla="*/ 463 w 782"/>
                <a:gd name="T87" fmla="*/ 717 h 782"/>
                <a:gd name="T88" fmla="*/ 463 w 782"/>
                <a:gd name="T89" fmla="*/ 680 h 782"/>
                <a:gd name="T90" fmla="*/ 476 w 782"/>
                <a:gd name="T91" fmla="*/ 652 h 782"/>
                <a:gd name="T92" fmla="*/ 489 w 782"/>
                <a:gd name="T93" fmla="*/ 642 h 782"/>
                <a:gd name="T94" fmla="*/ 494 w 782"/>
                <a:gd name="T95" fmla="*/ 640 h 782"/>
                <a:gd name="T96" fmla="*/ 177 w 782"/>
                <a:gd name="T97" fmla="*/ 391 h 782"/>
                <a:gd name="T98" fmla="*/ 597 w 782"/>
                <a:gd name="T99" fmla="*/ 450 h 782"/>
                <a:gd name="T100" fmla="*/ 666 w 782"/>
                <a:gd name="T101" fmla="*/ 469 h 782"/>
                <a:gd name="T102" fmla="*/ 716 w 782"/>
                <a:gd name="T103" fmla="*/ 465 h 782"/>
                <a:gd name="T104" fmla="*/ 782 w 782"/>
                <a:gd name="T105" fmla="*/ 369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2" h="782">
                  <a:moveTo>
                    <a:pt x="695" y="616"/>
                  </a:moveTo>
                  <a:lnTo>
                    <a:pt x="538" y="461"/>
                  </a:lnTo>
                  <a:cubicBezTo>
                    <a:pt x="548" y="440"/>
                    <a:pt x="554" y="416"/>
                    <a:pt x="554" y="391"/>
                  </a:cubicBezTo>
                  <a:cubicBezTo>
                    <a:pt x="554" y="301"/>
                    <a:pt x="481" y="228"/>
                    <a:pt x="391" y="228"/>
                  </a:cubicBezTo>
                  <a:cubicBezTo>
                    <a:pt x="376" y="228"/>
                    <a:pt x="361" y="230"/>
                    <a:pt x="347" y="234"/>
                  </a:cubicBezTo>
                  <a:lnTo>
                    <a:pt x="417" y="304"/>
                  </a:lnTo>
                  <a:cubicBezTo>
                    <a:pt x="446" y="332"/>
                    <a:pt x="444" y="381"/>
                    <a:pt x="412" y="413"/>
                  </a:cubicBezTo>
                  <a:cubicBezTo>
                    <a:pt x="381" y="444"/>
                    <a:pt x="332" y="446"/>
                    <a:pt x="303" y="417"/>
                  </a:cubicBezTo>
                  <a:lnTo>
                    <a:pt x="234" y="348"/>
                  </a:lnTo>
                  <a:cubicBezTo>
                    <a:pt x="230" y="361"/>
                    <a:pt x="228" y="376"/>
                    <a:pt x="228" y="391"/>
                  </a:cubicBezTo>
                  <a:cubicBezTo>
                    <a:pt x="228" y="481"/>
                    <a:pt x="301" y="554"/>
                    <a:pt x="391" y="554"/>
                  </a:cubicBezTo>
                  <a:cubicBezTo>
                    <a:pt x="416" y="554"/>
                    <a:pt x="439" y="549"/>
                    <a:pt x="461" y="539"/>
                  </a:cubicBezTo>
                  <a:lnTo>
                    <a:pt x="617" y="694"/>
                  </a:lnTo>
                  <a:cubicBezTo>
                    <a:pt x="637" y="714"/>
                    <a:pt x="670" y="712"/>
                    <a:pt x="692" y="691"/>
                  </a:cubicBezTo>
                  <a:cubicBezTo>
                    <a:pt x="713" y="669"/>
                    <a:pt x="715" y="636"/>
                    <a:pt x="695" y="616"/>
                  </a:cubicBezTo>
                  <a:close/>
                  <a:moveTo>
                    <a:pt x="653" y="679"/>
                  </a:moveTo>
                  <a:lnTo>
                    <a:pt x="653" y="679"/>
                  </a:lnTo>
                  <a:cubicBezTo>
                    <a:pt x="638" y="679"/>
                    <a:pt x="626" y="667"/>
                    <a:pt x="626" y="652"/>
                  </a:cubicBezTo>
                  <a:cubicBezTo>
                    <a:pt x="626" y="637"/>
                    <a:pt x="638" y="625"/>
                    <a:pt x="653" y="625"/>
                  </a:cubicBezTo>
                  <a:cubicBezTo>
                    <a:pt x="668" y="625"/>
                    <a:pt x="681" y="637"/>
                    <a:pt x="681" y="652"/>
                  </a:cubicBezTo>
                  <a:cubicBezTo>
                    <a:pt x="681" y="667"/>
                    <a:pt x="668" y="679"/>
                    <a:pt x="653" y="679"/>
                  </a:cubicBezTo>
                  <a:close/>
                  <a:moveTo>
                    <a:pt x="733" y="319"/>
                  </a:moveTo>
                  <a:lnTo>
                    <a:pt x="717" y="319"/>
                  </a:lnTo>
                  <a:lnTo>
                    <a:pt x="680" y="319"/>
                  </a:lnTo>
                  <a:cubicBezTo>
                    <a:pt x="672" y="318"/>
                    <a:pt x="665" y="315"/>
                    <a:pt x="659" y="311"/>
                  </a:cubicBezTo>
                  <a:cubicBezTo>
                    <a:pt x="659" y="311"/>
                    <a:pt x="658" y="311"/>
                    <a:pt x="658" y="311"/>
                  </a:cubicBezTo>
                  <a:cubicBezTo>
                    <a:pt x="645" y="302"/>
                    <a:pt x="636" y="287"/>
                    <a:pt x="636" y="270"/>
                  </a:cubicBezTo>
                  <a:cubicBezTo>
                    <a:pt x="636" y="265"/>
                    <a:pt x="637" y="259"/>
                    <a:pt x="639" y="255"/>
                  </a:cubicBezTo>
                  <a:cubicBezTo>
                    <a:pt x="641" y="249"/>
                    <a:pt x="643" y="244"/>
                    <a:pt x="647" y="240"/>
                  </a:cubicBezTo>
                  <a:lnTo>
                    <a:pt x="655" y="232"/>
                  </a:lnTo>
                  <a:lnTo>
                    <a:pt x="673" y="213"/>
                  </a:lnTo>
                  <a:lnTo>
                    <a:pt x="685" y="202"/>
                  </a:lnTo>
                  <a:cubicBezTo>
                    <a:pt x="700" y="181"/>
                    <a:pt x="700" y="152"/>
                    <a:pt x="684" y="132"/>
                  </a:cubicBezTo>
                  <a:lnTo>
                    <a:pt x="652" y="99"/>
                  </a:lnTo>
                  <a:cubicBezTo>
                    <a:pt x="631" y="83"/>
                    <a:pt x="602" y="82"/>
                    <a:pt x="581" y="98"/>
                  </a:cubicBezTo>
                  <a:lnTo>
                    <a:pt x="570" y="109"/>
                  </a:lnTo>
                  <a:lnTo>
                    <a:pt x="544" y="136"/>
                  </a:lnTo>
                  <a:lnTo>
                    <a:pt x="544" y="136"/>
                  </a:lnTo>
                  <a:cubicBezTo>
                    <a:pt x="529" y="147"/>
                    <a:pt x="510" y="149"/>
                    <a:pt x="494" y="142"/>
                  </a:cubicBezTo>
                  <a:cubicBezTo>
                    <a:pt x="488" y="140"/>
                    <a:pt x="483" y="136"/>
                    <a:pt x="479" y="132"/>
                  </a:cubicBezTo>
                  <a:cubicBezTo>
                    <a:pt x="471" y="124"/>
                    <a:pt x="466" y="114"/>
                    <a:pt x="465" y="103"/>
                  </a:cubicBezTo>
                  <a:lnTo>
                    <a:pt x="465" y="91"/>
                  </a:lnTo>
                  <a:lnTo>
                    <a:pt x="465" y="65"/>
                  </a:lnTo>
                  <a:lnTo>
                    <a:pt x="465" y="50"/>
                  </a:lnTo>
                  <a:cubicBezTo>
                    <a:pt x="461" y="24"/>
                    <a:pt x="441" y="3"/>
                    <a:pt x="415" y="0"/>
                  </a:cubicBezTo>
                  <a:lnTo>
                    <a:pt x="369" y="0"/>
                  </a:lnTo>
                  <a:cubicBezTo>
                    <a:pt x="343" y="3"/>
                    <a:pt x="322" y="23"/>
                    <a:pt x="318" y="49"/>
                  </a:cubicBezTo>
                  <a:lnTo>
                    <a:pt x="318" y="65"/>
                  </a:lnTo>
                  <a:lnTo>
                    <a:pt x="318" y="91"/>
                  </a:lnTo>
                  <a:lnTo>
                    <a:pt x="318" y="102"/>
                  </a:lnTo>
                  <a:lnTo>
                    <a:pt x="318" y="102"/>
                  </a:lnTo>
                  <a:lnTo>
                    <a:pt x="318" y="102"/>
                  </a:lnTo>
                  <a:cubicBezTo>
                    <a:pt x="318" y="104"/>
                    <a:pt x="318" y="105"/>
                    <a:pt x="318" y="106"/>
                  </a:cubicBezTo>
                  <a:cubicBezTo>
                    <a:pt x="318" y="106"/>
                    <a:pt x="317" y="107"/>
                    <a:pt x="317" y="107"/>
                  </a:cubicBezTo>
                  <a:cubicBezTo>
                    <a:pt x="317" y="108"/>
                    <a:pt x="317" y="109"/>
                    <a:pt x="316" y="111"/>
                  </a:cubicBezTo>
                  <a:cubicBezTo>
                    <a:pt x="316" y="111"/>
                    <a:pt x="316" y="111"/>
                    <a:pt x="316" y="111"/>
                  </a:cubicBezTo>
                  <a:cubicBezTo>
                    <a:pt x="316" y="112"/>
                    <a:pt x="315" y="114"/>
                    <a:pt x="315" y="115"/>
                  </a:cubicBezTo>
                  <a:cubicBezTo>
                    <a:pt x="315" y="115"/>
                    <a:pt x="315" y="115"/>
                    <a:pt x="315" y="115"/>
                  </a:cubicBezTo>
                  <a:cubicBezTo>
                    <a:pt x="314" y="117"/>
                    <a:pt x="314" y="118"/>
                    <a:pt x="313" y="119"/>
                  </a:cubicBezTo>
                  <a:cubicBezTo>
                    <a:pt x="313" y="119"/>
                    <a:pt x="313" y="119"/>
                    <a:pt x="313" y="119"/>
                  </a:cubicBezTo>
                  <a:cubicBezTo>
                    <a:pt x="310" y="125"/>
                    <a:pt x="306" y="130"/>
                    <a:pt x="301" y="134"/>
                  </a:cubicBezTo>
                  <a:cubicBezTo>
                    <a:pt x="293" y="141"/>
                    <a:pt x="282" y="146"/>
                    <a:pt x="270" y="146"/>
                  </a:cubicBezTo>
                  <a:cubicBezTo>
                    <a:pt x="258" y="146"/>
                    <a:pt x="248" y="142"/>
                    <a:pt x="239" y="135"/>
                  </a:cubicBezTo>
                  <a:lnTo>
                    <a:pt x="231" y="127"/>
                  </a:lnTo>
                  <a:lnTo>
                    <a:pt x="213" y="108"/>
                  </a:lnTo>
                  <a:lnTo>
                    <a:pt x="202" y="97"/>
                  </a:lnTo>
                  <a:cubicBezTo>
                    <a:pt x="181" y="81"/>
                    <a:pt x="152" y="81"/>
                    <a:pt x="131" y="98"/>
                  </a:cubicBezTo>
                  <a:lnTo>
                    <a:pt x="99" y="130"/>
                  </a:lnTo>
                  <a:cubicBezTo>
                    <a:pt x="82" y="151"/>
                    <a:pt x="82" y="180"/>
                    <a:pt x="98" y="200"/>
                  </a:cubicBezTo>
                  <a:lnTo>
                    <a:pt x="109" y="212"/>
                  </a:lnTo>
                  <a:lnTo>
                    <a:pt x="135" y="238"/>
                  </a:lnTo>
                  <a:cubicBezTo>
                    <a:pt x="136" y="239"/>
                    <a:pt x="136" y="239"/>
                    <a:pt x="137" y="240"/>
                  </a:cubicBezTo>
                  <a:cubicBezTo>
                    <a:pt x="137" y="241"/>
                    <a:pt x="137" y="241"/>
                    <a:pt x="138" y="242"/>
                  </a:cubicBezTo>
                  <a:cubicBezTo>
                    <a:pt x="138" y="243"/>
                    <a:pt x="139" y="243"/>
                    <a:pt x="139" y="244"/>
                  </a:cubicBezTo>
                  <a:cubicBezTo>
                    <a:pt x="139" y="244"/>
                    <a:pt x="140" y="245"/>
                    <a:pt x="140" y="246"/>
                  </a:cubicBezTo>
                  <a:cubicBezTo>
                    <a:pt x="141" y="246"/>
                    <a:pt x="141" y="247"/>
                    <a:pt x="141" y="248"/>
                  </a:cubicBezTo>
                  <a:cubicBezTo>
                    <a:pt x="142" y="249"/>
                    <a:pt x="142" y="249"/>
                    <a:pt x="142" y="250"/>
                  </a:cubicBezTo>
                  <a:cubicBezTo>
                    <a:pt x="142" y="251"/>
                    <a:pt x="143" y="252"/>
                    <a:pt x="143" y="252"/>
                  </a:cubicBezTo>
                  <a:cubicBezTo>
                    <a:pt x="143" y="253"/>
                    <a:pt x="143" y="253"/>
                    <a:pt x="144" y="254"/>
                  </a:cubicBezTo>
                  <a:cubicBezTo>
                    <a:pt x="144" y="255"/>
                    <a:pt x="144" y="257"/>
                    <a:pt x="145" y="258"/>
                  </a:cubicBezTo>
                  <a:cubicBezTo>
                    <a:pt x="145" y="258"/>
                    <a:pt x="145" y="258"/>
                    <a:pt x="145" y="258"/>
                  </a:cubicBezTo>
                  <a:cubicBezTo>
                    <a:pt x="145" y="260"/>
                    <a:pt x="145" y="261"/>
                    <a:pt x="145" y="262"/>
                  </a:cubicBezTo>
                  <a:cubicBezTo>
                    <a:pt x="145" y="262"/>
                    <a:pt x="145" y="262"/>
                    <a:pt x="145" y="262"/>
                  </a:cubicBezTo>
                  <a:cubicBezTo>
                    <a:pt x="147" y="277"/>
                    <a:pt x="143" y="292"/>
                    <a:pt x="131" y="303"/>
                  </a:cubicBezTo>
                  <a:cubicBezTo>
                    <a:pt x="123" y="311"/>
                    <a:pt x="113" y="316"/>
                    <a:pt x="103" y="317"/>
                  </a:cubicBezTo>
                  <a:lnTo>
                    <a:pt x="91" y="317"/>
                  </a:lnTo>
                  <a:lnTo>
                    <a:pt x="65" y="317"/>
                  </a:lnTo>
                  <a:lnTo>
                    <a:pt x="49" y="317"/>
                  </a:lnTo>
                  <a:cubicBezTo>
                    <a:pt x="23" y="320"/>
                    <a:pt x="3" y="341"/>
                    <a:pt x="0" y="367"/>
                  </a:cubicBezTo>
                  <a:lnTo>
                    <a:pt x="0" y="413"/>
                  </a:lnTo>
                  <a:cubicBezTo>
                    <a:pt x="3" y="439"/>
                    <a:pt x="23" y="460"/>
                    <a:pt x="49" y="463"/>
                  </a:cubicBezTo>
                  <a:lnTo>
                    <a:pt x="65" y="463"/>
                  </a:lnTo>
                  <a:lnTo>
                    <a:pt x="102" y="464"/>
                  </a:lnTo>
                  <a:cubicBezTo>
                    <a:pt x="103" y="464"/>
                    <a:pt x="105" y="464"/>
                    <a:pt x="106" y="464"/>
                  </a:cubicBezTo>
                  <a:cubicBezTo>
                    <a:pt x="107" y="464"/>
                    <a:pt x="107" y="465"/>
                    <a:pt x="107" y="465"/>
                  </a:cubicBezTo>
                  <a:cubicBezTo>
                    <a:pt x="109" y="465"/>
                    <a:pt x="110" y="465"/>
                    <a:pt x="111" y="466"/>
                  </a:cubicBezTo>
                  <a:cubicBezTo>
                    <a:pt x="131" y="472"/>
                    <a:pt x="145" y="490"/>
                    <a:pt x="145" y="512"/>
                  </a:cubicBezTo>
                  <a:lnTo>
                    <a:pt x="145" y="512"/>
                  </a:lnTo>
                  <a:cubicBezTo>
                    <a:pt x="145" y="524"/>
                    <a:pt x="141" y="534"/>
                    <a:pt x="135" y="542"/>
                  </a:cubicBezTo>
                  <a:lnTo>
                    <a:pt x="126" y="551"/>
                  </a:lnTo>
                  <a:lnTo>
                    <a:pt x="126" y="551"/>
                  </a:lnTo>
                  <a:lnTo>
                    <a:pt x="108" y="569"/>
                  </a:lnTo>
                  <a:lnTo>
                    <a:pt x="97" y="580"/>
                  </a:lnTo>
                  <a:cubicBezTo>
                    <a:pt x="81" y="601"/>
                    <a:pt x="81" y="630"/>
                    <a:pt x="97" y="650"/>
                  </a:cubicBezTo>
                  <a:lnTo>
                    <a:pt x="130" y="683"/>
                  </a:lnTo>
                  <a:cubicBezTo>
                    <a:pt x="150" y="699"/>
                    <a:pt x="179" y="700"/>
                    <a:pt x="200" y="684"/>
                  </a:cubicBezTo>
                  <a:lnTo>
                    <a:pt x="211" y="673"/>
                  </a:lnTo>
                  <a:lnTo>
                    <a:pt x="238" y="647"/>
                  </a:lnTo>
                  <a:lnTo>
                    <a:pt x="238" y="647"/>
                  </a:lnTo>
                  <a:cubicBezTo>
                    <a:pt x="238" y="646"/>
                    <a:pt x="238" y="646"/>
                    <a:pt x="238" y="646"/>
                  </a:cubicBezTo>
                  <a:cubicBezTo>
                    <a:pt x="239" y="645"/>
                    <a:pt x="241" y="645"/>
                    <a:pt x="241" y="644"/>
                  </a:cubicBezTo>
                  <a:cubicBezTo>
                    <a:pt x="242" y="644"/>
                    <a:pt x="242" y="643"/>
                    <a:pt x="243" y="643"/>
                  </a:cubicBezTo>
                  <a:cubicBezTo>
                    <a:pt x="244" y="643"/>
                    <a:pt x="245" y="642"/>
                    <a:pt x="245" y="642"/>
                  </a:cubicBezTo>
                  <a:cubicBezTo>
                    <a:pt x="246" y="641"/>
                    <a:pt x="247" y="641"/>
                    <a:pt x="248" y="640"/>
                  </a:cubicBezTo>
                  <a:cubicBezTo>
                    <a:pt x="248" y="640"/>
                    <a:pt x="249" y="640"/>
                    <a:pt x="249" y="640"/>
                  </a:cubicBezTo>
                  <a:cubicBezTo>
                    <a:pt x="251" y="639"/>
                    <a:pt x="252" y="639"/>
                    <a:pt x="253" y="638"/>
                  </a:cubicBezTo>
                  <a:cubicBezTo>
                    <a:pt x="253" y="638"/>
                    <a:pt x="253" y="638"/>
                    <a:pt x="253" y="638"/>
                  </a:cubicBezTo>
                  <a:cubicBezTo>
                    <a:pt x="253" y="638"/>
                    <a:pt x="253" y="638"/>
                    <a:pt x="253" y="638"/>
                  </a:cubicBezTo>
                  <a:cubicBezTo>
                    <a:pt x="255" y="638"/>
                    <a:pt x="256" y="637"/>
                    <a:pt x="257" y="637"/>
                  </a:cubicBezTo>
                  <a:cubicBezTo>
                    <a:pt x="258" y="637"/>
                    <a:pt x="258" y="637"/>
                    <a:pt x="258" y="637"/>
                  </a:cubicBezTo>
                  <a:cubicBezTo>
                    <a:pt x="259" y="637"/>
                    <a:pt x="260" y="637"/>
                    <a:pt x="262" y="637"/>
                  </a:cubicBezTo>
                  <a:cubicBezTo>
                    <a:pt x="262" y="636"/>
                    <a:pt x="262" y="636"/>
                    <a:pt x="262" y="636"/>
                  </a:cubicBezTo>
                  <a:cubicBezTo>
                    <a:pt x="263" y="636"/>
                    <a:pt x="264" y="636"/>
                    <a:pt x="266" y="636"/>
                  </a:cubicBezTo>
                  <a:cubicBezTo>
                    <a:pt x="279" y="635"/>
                    <a:pt x="293" y="640"/>
                    <a:pt x="303" y="650"/>
                  </a:cubicBezTo>
                  <a:cubicBezTo>
                    <a:pt x="311" y="659"/>
                    <a:pt x="315" y="669"/>
                    <a:pt x="317" y="679"/>
                  </a:cubicBezTo>
                  <a:lnTo>
                    <a:pt x="317" y="691"/>
                  </a:lnTo>
                  <a:lnTo>
                    <a:pt x="317" y="717"/>
                  </a:lnTo>
                  <a:lnTo>
                    <a:pt x="317" y="733"/>
                  </a:lnTo>
                  <a:cubicBezTo>
                    <a:pt x="320" y="758"/>
                    <a:pt x="341" y="779"/>
                    <a:pt x="367" y="782"/>
                  </a:cubicBezTo>
                  <a:lnTo>
                    <a:pt x="413" y="782"/>
                  </a:lnTo>
                  <a:cubicBezTo>
                    <a:pt x="439" y="779"/>
                    <a:pt x="460" y="759"/>
                    <a:pt x="463" y="733"/>
                  </a:cubicBezTo>
                  <a:lnTo>
                    <a:pt x="463" y="717"/>
                  </a:lnTo>
                  <a:lnTo>
                    <a:pt x="463" y="691"/>
                  </a:lnTo>
                  <a:lnTo>
                    <a:pt x="463" y="680"/>
                  </a:lnTo>
                  <a:lnTo>
                    <a:pt x="463" y="680"/>
                  </a:lnTo>
                  <a:cubicBezTo>
                    <a:pt x="464" y="671"/>
                    <a:pt x="468" y="662"/>
                    <a:pt x="473" y="656"/>
                  </a:cubicBezTo>
                  <a:cubicBezTo>
                    <a:pt x="474" y="655"/>
                    <a:pt x="474" y="654"/>
                    <a:pt x="475" y="654"/>
                  </a:cubicBezTo>
                  <a:cubicBezTo>
                    <a:pt x="475" y="653"/>
                    <a:pt x="476" y="653"/>
                    <a:pt x="476" y="652"/>
                  </a:cubicBezTo>
                  <a:cubicBezTo>
                    <a:pt x="479" y="649"/>
                    <a:pt x="482" y="646"/>
                    <a:pt x="486" y="644"/>
                  </a:cubicBezTo>
                  <a:lnTo>
                    <a:pt x="486" y="644"/>
                  </a:lnTo>
                  <a:cubicBezTo>
                    <a:pt x="487" y="643"/>
                    <a:pt x="488" y="643"/>
                    <a:pt x="489" y="642"/>
                  </a:cubicBezTo>
                  <a:cubicBezTo>
                    <a:pt x="489" y="642"/>
                    <a:pt x="490" y="642"/>
                    <a:pt x="490" y="642"/>
                  </a:cubicBezTo>
                  <a:cubicBezTo>
                    <a:pt x="490" y="642"/>
                    <a:pt x="491" y="641"/>
                    <a:pt x="491" y="641"/>
                  </a:cubicBezTo>
                  <a:cubicBezTo>
                    <a:pt x="492" y="641"/>
                    <a:pt x="493" y="641"/>
                    <a:pt x="494" y="640"/>
                  </a:cubicBezTo>
                  <a:lnTo>
                    <a:pt x="450" y="597"/>
                  </a:lnTo>
                  <a:cubicBezTo>
                    <a:pt x="431" y="602"/>
                    <a:pt x="411" y="605"/>
                    <a:pt x="390" y="605"/>
                  </a:cubicBezTo>
                  <a:cubicBezTo>
                    <a:pt x="272" y="605"/>
                    <a:pt x="176" y="509"/>
                    <a:pt x="177" y="391"/>
                  </a:cubicBezTo>
                  <a:cubicBezTo>
                    <a:pt x="177" y="272"/>
                    <a:pt x="273" y="177"/>
                    <a:pt x="391" y="177"/>
                  </a:cubicBezTo>
                  <a:cubicBezTo>
                    <a:pt x="510" y="177"/>
                    <a:pt x="605" y="273"/>
                    <a:pt x="605" y="392"/>
                  </a:cubicBezTo>
                  <a:cubicBezTo>
                    <a:pt x="605" y="412"/>
                    <a:pt x="602" y="431"/>
                    <a:pt x="597" y="450"/>
                  </a:cubicBezTo>
                  <a:lnTo>
                    <a:pt x="640" y="493"/>
                  </a:lnTo>
                  <a:cubicBezTo>
                    <a:pt x="643" y="488"/>
                    <a:pt x="646" y="483"/>
                    <a:pt x="650" y="479"/>
                  </a:cubicBezTo>
                  <a:cubicBezTo>
                    <a:pt x="655" y="474"/>
                    <a:pt x="660" y="471"/>
                    <a:pt x="666" y="469"/>
                  </a:cubicBezTo>
                  <a:cubicBezTo>
                    <a:pt x="670" y="467"/>
                    <a:pt x="674" y="466"/>
                    <a:pt x="679" y="465"/>
                  </a:cubicBezTo>
                  <a:lnTo>
                    <a:pt x="690" y="465"/>
                  </a:lnTo>
                  <a:lnTo>
                    <a:pt x="716" y="465"/>
                  </a:lnTo>
                  <a:lnTo>
                    <a:pt x="732" y="465"/>
                  </a:lnTo>
                  <a:cubicBezTo>
                    <a:pt x="758" y="462"/>
                    <a:pt x="779" y="441"/>
                    <a:pt x="782" y="415"/>
                  </a:cubicBezTo>
                  <a:lnTo>
                    <a:pt x="782" y="369"/>
                  </a:lnTo>
                  <a:cubicBezTo>
                    <a:pt x="779" y="343"/>
                    <a:pt x="758" y="322"/>
                    <a:pt x="733" y="3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5" name="组合 24"/>
          <p:cNvGrpSpPr/>
          <p:nvPr/>
        </p:nvGrpSpPr>
        <p:grpSpPr>
          <a:xfrm>
            <a:off x="877888" y="2946400"/>
            <a:ext cx="1939925" cy="1939925"/>
            <a:chOff x="877888" y="2946400"/>
            <a:chExt cx="1939925" cy="1939925"/>
          </a:xfrm>
        </p:grpSpPr>
        <p:sp>
          <p:nvSpPr>
            <p:cNvPr id="26" name="Oval 5"/>
            <p:cNvSpPr>
              <a:spLocks noChangeArrowheads="1"/>
            </p:cNvSpPr>
            <p:nvPr/>
          </p:nvSpPr>
          <p:spPr bwMode="auto">
            <a:xfrm>
              <a:off x="877888" y="2946400"/>
              <a:ext cx="1939925" cy="1939925"/>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27" name="TextBox 26"/>
            <p:cNvSpPr txBox="1"/>
            <p:nvPr/>
          </p:nvSpPr>
          <p:spPr>
            <a:xfrm>
              <a:off x="1078684" y="3193087"/>
              <a:ext cx="1538332" cy="1446550"/>
            </a:xfrm>
            <a:prstGeom prst="rect">
              <a:avLst/>
            </a:prstGeom>
            <a:noFill/>
          </p:spPr>
          <p:txBody>
            <a:bodyPr wrap="square" rtlCol="0">
              <a:spAutoFit/>
            </a:bodyPr>
            <a:lstStyle/>
            <a:p>
              <a:pPr algn="ctr"/>
              <a:r>
                <a:rPr lang="zh-CN" altLang="en-US" sz="4400" b="1" dirty="0">
                  <a:solidFill>
                    <a:schemeClr val="accent2"/>
                  </a:solidFill>
                  <a:latin typeface="+mj-ea"/>
                  <a:ea typeface="+mj-ea"/>
                </a:rPr>
                <a:t>指导思想</a:t>
              </a:r>
            </a:p>
          </p:txBody>
        </p:sp>
      </p:grpSp>
    </p:spTree>
  </p:cSld>
  <p:clrMapOvr>
    <a:masterClrMapping/>
  </p:clrMapOvr>
  <p:transition spd="slow" advTm="8724">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fltVal val="0"/>
                                          </p:val>
                                        </p:tav>
                                        <p:tav tm="100000">
                                          <p:val>
                                            <p:strVal val="#ppt_w"/>
                                          </p:val>
                                        </p:tav>
                                      </p:tavLst>
                                    </p:anim>
                                    <p:anim calcmode="lin" valueType="num">
                                      <p:cBhvr>
                                        <p:cTn id="8" dur="300" fill="hold"/>
                                        <p:tgtEl>
                                          <p:spTgt spid="28"/>
                                        </p:tgtEl>
                                        <p:attrNameLst>
                                          <p:attrName>ppt_h</p:attrName>
                                        </p:attrNameLst>
                                      </p:cBhvr>
                                      <p:tavLst>
                                        <p:tav tm="0">
                                          <p:val>
                                            <p:fltVal val="0"/>
                                          </p:val>
                                        </p:tav>
                                        <p:tav tm="100000">
                                          <p:val>
                                            <p:strVal val="#ppt_h"/>
                                          </p:val>
                                        </p:tav>
                                      </p:tavLst>
                                    </p:anim>
                                    <p:animEffect transition="in" filter="fade">
                                      <p:cBhvr>
                                        <p:cTn id="9" dur="300"/>
                                        <p:tgtEl>
                                          <p:spTgt spid="28"/>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5"/>
                                        </p:tgtEl>
                                        <p:attrNameLst>
                                          <p:attrName>style.visibility</p:attrName>
                                        </p:attrNameLst>
                                      </p:cBhvr>
                                      <p:to>
                                        <p:strVal val="visible"/>
                                      </p:to>
                                    </p:set>
                                    <p:anim calcmode="lin" valueType="num">
                                      <p:cBhvr>
                                        <p:cTn id="13" dur="4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5"/>
                                        </p:tgtEl>
                                        <p:attrNameLst>
                                          <p:attrName>ppt_y</p:attrName>
                                        </p:attrNameLst>
                                      </p:cBhvr>
                                      <p:tavLst>
                                        <p:tav tm="0">
                                          <p:val>
                                            <p:strVal val="#ppt_y"/>
                                          </p:val>
                                        </p:tav>
                                        <p:tav tm="100000">
                                          <p:val>
                                            <p:strVal val="#ppt_y"/>
                                          </p:val>
                                        </p:tav>
                                      </p:tavLst>
                                    </p:anim>
                                    <p:anim calcmode="lin" valueType="num">
                                      <p:cBhvr>
                                        <p:cTn id="15" dur="4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5"/>
                                        </p:tgtEl>
                                      </p:cBhvr>
                                    </p:animEffect>
                                  </p:childTnLst>
                                </p:cTn>
                              </p:par>
                            </p:childTnLst>
                          </p:cTn>
                        </p:par>
                        <p:par>
                          <p:cTn id="18" fill="hold">
                            <p:stCondLst>
                              <p:cond delay="900"/>
                            </p:stCondLst>
                            <p:childTnLst>
                              <p:par>
                                <p:cTn id="19" presetID="52" presetClass="entr" presetSubtype="0"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Scale>
                                      <p:cBhvr>
                                        <p:cTn id="21"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5"/>
                                        </p:tgtEl>
                                        <p:attrNameLst>
                                          <p:attrName>ppt_x</p:attrName>
                                          <p:attrName>ppt_y</p:attrName>
                                        </p:attrNameLst>
                                      </p:cBhvr>
                                    </p:animMotion>
                                    <p:animEffect transition="in" filter="fade">
                                      <p:cBhvr>
                                        <p:cTn id="23" dur="1000"/>
                                        <p:tgtEl>
                                          <p:spTgt spid="25"/>
                                        </p:tgtEl>
                                      </p:cBhvr>
                                    </p:animEffect>
                                  </p:childTnLst>
                                </p:cTn>
                              </p:par>
                            </p:childTnLst>
                          </p:cTn>
                        </p:par>
                        <p:par>
                          <p:cTn id="24" fill="hold">
                            <p:stCondLst>
                              <p:cond delay="1900"/>
                            </p:stCondLst>
                            <p:childTnLst>
                              <p:par>
                                <p:cTn id="25" presetID="1"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56" presetClass="path" presetSubtype="0" accel="50000" decel="50000" fill="hold" nodeType="withEffect">
                                  <p:stCondLst>
                                    <p:cond delay="0"/>
                                  </p:stCondLst>
                                  <p:childTnLst>
                                    <p:animMotion origin="layout" path="M 2.36113E-6 -3.33333E-6 L -0.11175 0.28588 " pathEditMode="relative" rAng="0" ptsTypes="AA">
                                      <p:cBhvr>
                                        <p:cTn id="28" dur="500" spd="-100000" fill="hold"/>
                                        <p:tgtEl>
                                          <p:spTgt spid="18"/>
                                        </p:tgtEl>
                                        <p:attrNameLst>
                                          <p:attrName>ppt_x</p:attrName>
                                          <p:attrName>ppt_y</p:attrName>
                                        </p:attrNameLst>
                                      </p:cBhvr>
                                      <p:rCtr x="-5594" y="14282"/>
                                    </p:animMotion>
                                  </p:childTnLst>
                                </p:cTn>
                              </p:par>
                              <p:par>
                                <p:cTn id="29" presetID="1" presetClass="entr" presetSubtype="0" fill="hold" nodeType="withEffect">
                                  <p:stCondLst>
                                    <p:cond delay="100"/>
                                  </p:stCondLst>
                                  <p:childTnLst>
                                    <p:set>
                                      <p:cBhvr>
                                        <p:cTn id="30" dur="1" fill="hold">
                                          <p:stCondLst>
                                            <p:cond delay="0"/>
                                          </p:stCondLst>
                                        </p:cTn>
                                        <p:tgtEl>
                                          <p:spTgt spid="15"/>
                                        </p:tgtEl>
                                        <p:attrNameLst>
                                          <p:attrName>style.visibility</p:attrName>
                                        </p:attrNameLst>
                                      </p:cBhvr>
                                      <p:to>
                                        <p:strVal val="visible"/>
                                      </p:to>
                                    </p:set>
                                  </p:childTnLst>
                                </p:cTn>
                              </p:par>
                              <p:par>
                                <p:cTn id="31" presetID="56" presetClass="path" presetSubtype="0" accel="50000" decel="50000" fill="hold" nodeType="withEffect">
                                  <p:stCondLst>
                                    <p:cond delay="100"/>
                                  </p:stCondLst>
                                  <p:childTnLst>
                                    <p:animMotion origin="layout" path="M 3.1885E-6 4.07407E-6 L -0.15403 0.11203 " pathEditMode="relative" rAng="0" ptsTypes="AA">
                                      <p:cBhvr>
                                        <p:cTn id="32" dur="500" spd="-100000" fill="hold"/>
                                        <p:tgtEl>
                                          <p:spTgt spid="15"/>
                                        </p:tgtEl>
                                        <p:attrNameLst>
                                          <p:attrName>ppt_x</p:attrName>
                                          <p:attrName>ppt_y</p:attrName>
                                        </p:attrNameLst>
                                      </p:cBhvr>
                                      <p:rCtr x="-7701" y="5602"/>
                                    </p:animMotion>
                                  </p:childTnLst>
                                </p:cTn>
                              </p:par>
                              <p:par>
                                <p:cTn id="33" presetID="1" presetClass="entr" presetSubtype="0" fill="hold" nodeType="withEffect">
                                  <p:stCondLst>
                                    <p:cond delay="200"/>
                                  </p:stCondLst>
                                  <p:childTnLst>
                                    <p:set>
                                      <p:cBhvr>
                                        <p:cTn id="34" dur="1" fill="hold">
                                          <p:stCondLst>
                                            <p:cond delay="0"/>
                                          </p:stCondLst>
                                        </p:cTn>
                                        <p:tgtEl>
                                          <p:spTgt spid="12"/>
                                        </p:tgtEl>
                                        <p:attrNameLst>
                                          <p:attrName>style.visibility</p:attrName>
                                        </p:attrNameLst>
                                      </p:cBhvr>
                                      <p:to>
                                        <p:strVal val="visible"/>
                                      </p:to>
                                    </p:set>
                                  </p:childTnLst>
                                </p:cTn>
                              </p:par>
                              <p:par>
                                <p:cTn id="35" presetID="56" presetClass="path" presetSubtype="0" accel="50000" decel="50000" fill="hold" nodeType="withEffect">
                                  <p:stCondLst>
                                    <p:cond delay="200"/>
                                  </p:stCondLst>
                                  <p:childTnLst>
                                    <p:animMotion origin="layout" path="M 3.1885E-6 4.07407E-6 L -0.15403 -0.10047 " pathEditMode="relative" rAng="0" ptsTypes="AA">
                                      <p:cBhvr>
                                        <p:cTn id="36" dur="500" spd="-100000" fill="hold"/>
                                        <p:tgtEl>
                                          <p:spTgt spid="12"/>
                                        </p:tgtEl>
                                        <p:attrNameLst>
                                          <p:attrName>ppt_x</p:attrName>
                                          <p:attrName>ppt_y</p:attrName>
                                        </p:attrNameLst>
                                      </p:cBhvr>
                                      <p:rCtr x="-7701" y="-5023"/>
                                    </p:animMotion>
                                  </p:childTnLst>
                                </p:cTn>
                              </p:par>
                              <p:par>
                                <p:cTn id="37" presetID="1" presetClass="entr" presetSubtype="0" fill="hold" nodeType="withEffect">
                                  <p:stCondLst>
                                    <p:cond delay="300"/>
                                  </p:stCondLst>
                                  <p:childTnLst>
                                    <p:set>
                                      <p:cBhvr>
                                        <p:cTn id="38" dur="1" fill="hold">
                                          <p:stCondLst>
                                            <p:cond delay="0"/>
                                          </p:stCondLst>
                                        </p:cTn>
                                        <p:tgtEl>
                                          <p:spTgt spid="22"/>
                                        </p:tgtEl>
                                        <p:attrNameLst>
                                          <p:attrName>style.visibility</p:attrName>
                                        </p:attrNameLst>
                                      </p:cBhvr>
                                      <p:to>
                                        <p:strVal val="visible"/>
                                      </p:to>
                                    </p:set>
                                  </p:childTnLst>
                                </p:cTn>
                              </p:par>
                              <p:par>
                                <p:cTn id="39" presetID="56" presetClass="path" presetSubtype="0" accel="50000" decel="50000" fill="hold" nodeType="withEffect">
                                  <p:stCondLst>
                                    <p:cond delay="300"/>
                                  </p:stCondLst>
                                  <p:childTnLst>
                                    <p:animMotion origin="layout" path="M 2.36113E-6 1.48148E-6 L -0.11175 -0.27431 " pathEditMode="relative" rAng="0" ptsTypes="AA">
                                      <p:cBhvr>
                                        <p:cTn id="40" dur="500" spd="-100000" fill="hold"/>
                                        <p:tgtEl>
                                          <p:spTgt spid="22"/>
                                        </p:tgtEl>
                                        <p:attrNameLst>
                                          <p:attrName>ppt_x</p:attrName>
                                          <p:attrName>ppt_y</p:attrName>
                                        </p:attrNameLst>
                                      </p:cBhvr>
                                      <p:rCtr x="-5594" y="-13727"/>
                                    </p:animMotion>
                                  </p:childTnLst>
                                </p:cTn>
                              </p:par>
                            </p:childTnLst>
                          </p:cTn>
                        </p:par>
                        <p:par>
                          <p:cTn id="41" fill="hold">
                            <p:stCondLst>
                              <p:cond delay="1900"/>
                            </p:stCondLst>
                            <p:childTnLst>
                              <p:par>
                                <p:cTn id="42" presetID="31" presetClass="entr" presetSubtype="0"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300" fill="hold"/>
                                        <p:tgtEl>
                                          <p:spTgt spid="4"/>
                                        </p:tgtEl>
                                        <p:attrNameLst>
                                          <p:attrName>ppt_w</p:attrName>
                                        </p:attrNameLst>
                                      </p:cBhvr>
                                      <p:tavLst>
                                        <p:tav tm="0">
                                          <p:val>
                                            <p:fltVal val="0"/>
                                          </p:val>
                                        </p:tav>
                                        <p:tav tm="100000">
                                          <p:val>
                                            <p:strVal val="#ppt_w"/>
                                          </p:val>
                                        </p:tav>
                                      </p:tavLst>
                                    </p:anim>
                                    <p:anim calcmode="lin" valueType="num">
                                      <p:cBhvr>
                                        <p:cTn id="45" dur="300" fill="hold"/>
                                        <p:tgtEl>
                                          <p:spTgt spid="4"/>
                                        </p:tgtEl>
                                        <p:attrNameLst>
                                          <p:attrName>ppt_h</p:attrName>
                                        </p:attrNameLst>
                                      </p:cBhvr>
                                      <p:tavLst>
                                        <p:tav tm="0">
                                          <p:val>
                                            <p:fltVal val="0"/>
                                          </p:val>
                                        </p:tav>
                                        <p:tav tm="100000">
                                          <p:val>
                                            <p:strVal val="#ppt_h"/>
                                          </p:val>
                                        </p:tav>
                                      </p:tavLst>
                                    </p:anim>
                                    <p:anim calcmode="lin" valueType="num">
                                      <p:cBhvr>
                                        <p:cTn id="46" dur="300" fill="hold"/>
                                        <p:tgtEl>
                                          <p:spTgt spid="4"/>
                                        </p:tgtEl>
                                        <p:attrNameLst>
                                          <p:attrName>style.rotation</p:attrName>
                                        </p:attrNameLst>
                                      </p:cBhvr>
                                      <p:tavLst>
                                        <p:tav tm="0">
                                          <p:val>
                                            <p:fltVal val="90"/>
                                          </p:val>
                                        </p:tav>
                                        <p:tav tm="100000">
                                          <p:val>
                                            <p:fltVal val="0"/>
                                          </p:val>
                                        </p:tav>
                                      </p:tavLst>
                                    </p:anim>
                                    <p:animEffect transition="in" filter="fade">
                                      <p:cBhvr>
                                        <p:cTn id="47" dur="300"/>
                                        <p:tgtEl>
                                          <p:spTgt spid="4"/>
                                        </p:tgtEl>
                                      </p:cBhvr>
                                    </p:animEffect>
                                  </p:childTnLst>
                                </p:cTn>
                              </p:par>
                            </p:childTnLst>
                          </p:cTn>
                        </p:par>
                        <p:par>
                          <p:cTn id="48" fill="hold">
                            <p:stCondLst>
                              <p:cond delay="2400"/>
                            </p:stCondLst>
                            <p:childTnLst>
                              <p:par>
                                <p:cTn id="49" presetID="22" presetClass="entr" presetSubtype="1"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up)">
                                      <p:cBhvr>
                                        <p:cTn id="51" dur="500"/>
                                        <p:tgtEl>
                                          <p:spTgt spid="5"/>
                                        </p:tgtEl>
                                      </p:cBhvr>
                                    </p:animEffect>
                                  </p:childTnLst>
                                </p:cTn>
                              </p:par>
                            </p:childTnLst>
                          </p:cTn>
                        </p:par>
                        <p:par>
                          <p:cTn id="52" fill="hold">
                            <p:stCondLst>
                              <p:cond delay="2900"/>
                            </p:stCondLst>
                            <p:childTnLst>
                              <p:par>
                                <p:cTn id="53" presetID="31"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300" fill="hold"/>
                                        <p:tgtEl>
                                          <p:spTgt spid="10"/>
                                        </p:tgtEl>
                                        <p:attrNameLst>
                                          <p:attrName>ppt_w</p:attrName>
                                        </p:attrNameLst>
                                      </p:cBhvr>
                                      <p:tavLst>
                                        <p:tav tm="0">
                                          <p:val>
                                            <p:fltVal val="0"/>
                                          </p:val>
                                        </p:tav>
                                        <p:tav tm="100000">
                                          <p:val>
                                            <p:strVal val="#ppt_w"/>
                                          </p:val>
                                        </p:tav>
                                      </p:tavLst>
                                    </p:anim>
                                    <p:anim calcmode="lin" valueType="num">
                                      <p:cBhvr>
                                        <p:cTn id="56" dur="300" fill="hold"/>
                                        <p:tgtEl>
                                          <p:spTgt spid="10"/>
                                        </p:tgtEl>
                                        <p:attrNameLst>
                                          <p:attrName>ppt_h</p:attrName>
                                        </p:attrNameLst>
                                      </p:cBhvr>
                                      <p:tavLst>
                                        <p:tav tm="0">
                                          <p:val>
                                            <p:fltVal val="0"/>
                                          </p:val>
                                        </p:tav>
                                        <p:tav tm="100000">
                                          <p:val>
                                            <p:strVal val="#ppt_h"/>
                                          </p:val>
                                        </p:tav>
                                      </p:tavLst>
                                    </p:anim>
                                    <p:anim calcmode="lin" valueType="num">
                                      <p:cBhvr>
                                        <p:cTn id="57" dur="300" fill="hold"/>
                                        <p:tgtEl>
                                          <p:spTgt spid="10"/>
                                        </p:tgtEl>
                                        <p:attrNameLst>
                                          <p:attrName>style.rotation</p:attrName>
                                        </p:attrNameLst>
                                      </p:cBhvr>
                                      <p:tavLst>
                                        <p:tav tm="0">
                                          <p:val>
                                            <p:fltVal val="90"/>
                                          </p:val>
                                        </p:tav>
                                        <p:tav tm="100000">
                                          <p:val>
                                            <p:fltVal val="0"/>
                                          </p:val>
                                        </p:tav>
                                      </p:tavLst>
                                    </p:anim>
                                    <p:animEffect transition="in" filter="fade">
                                      <p:cBhvr>
                                        <p:cTn id="58" dur="300"/>
                                        <p:tgtEl>
                                          <p:spTgt spid="10"/>
                                        </p:tgtEl>
                                      </p:cBhvr>
                                    </p:animEffect>
                                  </p:childTnLst>
                                </p:cTn>
                              </p:par>
                            </p:childTnLst>
                          </p:cTn>
                        </p:par>
                        <p:par>
                          <p:cTn id="59" fill="hold">
                            <p:stCondLst>
                              <p:cond delay="3400"/>
                            </p:stCondLst>
                            <p:childTnLst>
                              <p:par>
                                <p:cTn id="60" presetID="22" presetClass="entr" presetSubtype="1"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up)">
                                      <p:cBhvr>
                                        <p:cTn id="62" dur="500"/>
                                        <p:tgtEl>
                                          <p:spTgt spid="11"/>
                                        </p:tgtEl>
                                      </p:cBhvr>
                                    </p:animEffect>
                                  </p:childTnLst>
                                </p:cTn>
                              </p:par>
                            </p:childTnLst>
                          </p:cTn>
                        </p:par>
                        <p:par>
                          <p:cTn id="63" fill="hold">
                            <p:stCondLst>
                              <p:cond delay="3900"/>
                            </p:stCondLst>
                            <p:childTnLst>
                              <p:par>
                                <p:cTn id="64" presetID="31" presetClass="entr" presetSubtype="0"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p:cTn id="66" dur="300" fill="hold"/>
                                        <p:tgtEl>
                                          <p:spTgt spid="8"/>
                                        </p:tgtEl>
                                        <p:attrNameLst>
                                          <p:attrName>ppt_w</p:attrName>
                                        </p:attrNameLst>
                                      </p:cBhvr>
                                      <p:tavLst>
                                        <p:tav tm="0">
                                          <p:val>
                                            <p:fltVal val="0"/>
                                          </p:val>
                                        </p:tav>
                                        <p:tav tm="100000">
                                          <p:val>
                                            <p:strVal val="#ppt_w"/>
                                          </p:val>
                                        </p:tav>
                                      </p:tavLst>
                                    </p:anim>
                                    <p:anim calcmode="lin" valueType="num">
                                      <p:cBhvr>
                                        <p:cTn id="67" dur="300" fill="hold"/>
                                        <p:tgtEl>
                                          <p:spTgt spid="8"/>
                                        </p:tgtEl>
                                        <p:attrNameLst>
                                          <p:attrName>ppt_h</p:attrName>
                                        </p:attrNameLst>
                                      </p:cBhvr>
                                      <p:tavLst>
                                        <p:tav tm="0">
                                          <p:val>
                                            <p:fltVal val="0"/>
                                          </p:val>
                                        </p:tav>
                                        <p:tav tm="100000">
                                          <p:val>
                                            <p:strVal val="#ppt_h"/>
                                          </p:val>
                                        </p:tav>
                                      </p:tavLst>
                                    </p:anim>
                                    <p:anim calcmode="lin" valueType="num">
                                      <p:cBhvr>
                                        <p:cTn id="68" dur="300" fill="hold"/>
                                        <p:tgtEl>
                                          <p:spTgt spid="8"/>
                                        </p:tgtEl>
                                        <p:attrNameLst>
                                          <p:attrName>style.rotation</p:attrName>
                                        </p:attrNameLst>
                                      </p:cBhvr>
                                      <p:tavLst>
                                        <p:tav tm="0">
                                          <p:val>
                                            <p:fltVal val="90"/>
                                          </p:val>
                                        </p:tav>
                                        <p:tav tm="100000">
                                          <p:val>
                                            <p:fltVal val="0"/>
                                          </p:val>
                                        </p:tav>
                                      </p:tavLst>
                                    </p:anim>
                                    <p:animEffect transition="in" filter="fade">
                                      <p:cBhvr>
                                        <p:cTn id="69" dur="300"/>
                                        <p:tgtEl>
                                          <p:spTgt spid="8"/>
                                        </p:tgtEl>
                                      </p:cBhvr>
                                    </p:animEffect>
                                  </p:childTnLst>
                                </p:cTn>
                              </p:par>
                            </p:childTnLst>
                          </p:cTn>
                        </p:par>
                        <p:par>
                          <p:cTn id="70" fill="hold">
                            <p:stCondLst>
                              <p:cond delay="4400"/>
                            </p:stCondLst>
                            <p:childTnLst>
                              <p:par>
                                <p:cTn id="71" presetID="22" presetClass="entr" presetSubtype="1"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up)">
                                      <p:cBhvr>
                                        <p:cTn id="73" dur="500"/>
                                        <p:tgtEl>
                                          <p:spTgt spid="9"/>
                                        </p:tgtEl>
                                      </p:cBhvr>
                                    </p:animEffect>
                                  </p:childTnLst>
                                </p:cTn>
                              </p:par>
                            </p:childTnLst>
                          </p:cTn>
                        </p:par>
                        <p:par>
                          <p:cTn id="74" fill="hold">
                            <p:stCondLst>
                              <p:cond delay="4900"/>
                            </p:stCondLst>
                            <p:childTnLst>
                              <p:par>
                                <p:cTn id="75" presetID="31" presetClass="entr" presetSubtype="0" fill="hold" grpId="0"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p:cTn id="77" dur="300" fill="hold"/>
                                        <p:tgtEl>
                                          <p:spTgt spid="6"/>
                                        </p:tgtEl>
                                        <p:attrNameLst>
                                          <p:attrName>ppt_w</p:attrName>
                                        </p:attrNameLst>
                                      </p:cBhvr>
                                      <p:tavLst>
                                        <p:tav tm="0">
                                          <p:val>
                                            <p:fltVal val="0"/>
                                          </p:val>
                                        </p:tav>
                                        <p:tav tm="100000">
                                          <p:val>
                                            <p:strVal val="#ppt_w"/>
                                          </p:val>
                                        </p:tav>
                                      </p:tavLst>
                                    </p:anim>
                                    <p:anim calcmode="lin" valueType="num">
                                      <p:cBhvr>
                                        <p:cTn id="78" dur="300" fill="hold"/>
                                        <p:tgtEl>
                                          <p:spTgt spid="6"/>
                                        </p:tgtEl>
                                        <p:attrNameLst>
                                          <p:attrName>ppt_h</p:attrName>
                                        </p:attrNameLst>
                                      </p:cBhvr>
                                      <p:tavLst>
                                        <p:tav tm="0">
                                          <p:val>
                                            <p:fltVal val="0"/>
                                          </p:val>
                                        </p:tav>
                                        <p:tav tm="100000">
                                          <p:val>
                                            <p:strVal val="#ppt_h"/>
                                          </p:val>
                                        </p:tav>
                                      </p:tavLst>
                                    </p:anim>
                                    <p:anim calcmode="lin" valueType="num">
                                      <p:cBhvr>
                                        <p:cTn id="79" dur="300" fill="hold"/>
                                        <p:tgtEl>
                                          <p:spTgt spid="6"/>
                                        </p:tgtEl>
                                        <p:attrNameLst>
                                          <p:attrName>style.rotation</p:attrName>
                                        </p:attrNameLst>
                                      </p:cBhvr>
                                      <p:tavLst>
                                        <p:tav tm="0">
                                          <p:val>
                                            <p:fltVal val="90"/>
                                          </p:val>
                                        </p:tav>
                                        <p:tav tm="100000">
                                          <p:val>
                                            <p:fltVal val="0"/>
                                          </p:val>
                                        </p:tav>
                                      </p:tavLst>
                                    </p:anim>
                                    <p:animEffect transition="in" filter="fade">
                                      <p:cBhvr>
                                        <p:cTn id="80" dur="300"/>
                                        <p:tgtEl>
                                          <p:spTgt spid="6"/>
                                        </p:tgtEl>
                                      </p:cBhvr>
                                    </p:animEffect>
                                  </p:childTnLst>
                                </p:cTn>
                              </p:par>
                            </p:childTnLst>
                          </p:cTn>
                        </p:par>
                        <p:par>
                          <p:cTn id="81" fill="hold">
                            <p:stCondLst>
                              <p:cond delay="5400"/>
                            </p:stCondLst>
                            <p:childTnLst>
                              <p:par>
                                <p:cTn id="82" presetID="22" presetClass="entr" presetSubtype="1" fill="hold" grpId="0" nodeType="after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wipe(up)">
                                      <p:cBhvr>
                                        <p:cTn id="8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8" grpId="0" animBg="1"/>
      <p:bldP spid="4" grpId="0"/>
      <p:bldP spid="5" grpId="0"/>
      <p:bldP spid="6" grpId="0"/>
      <p:bldP spid="7" grpId="0"/>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776178" y="127505"/>
            <a:ext cx="3305979" cy="584775"/>
          </a:xfrm>
          <a:prstGeom prst="rect">
            <a:avLst/>
          </a:prstGeom>
          <a:noFill/>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r>
              <a:rPr lang="zh-CN" altLang="en-US" dirty="0">
                <a:sym typeface="Arial" panose="020B0604020202020204" pitchFamily="34" charset="0"/>
              </a:rPr>
              <a:t>建设专业性部门</a:t>
            </a:r>
          </a:p>
        </p:txBody>
      </p:sp>
      <p:sp>
        <p:nvSpPr>
          <p:cNvPr id="28" name="Freeform 5"/>
          <p:cNvSpPr>
            <a:spLocks noEditPoints="1"/>
          </p:cNvSpPr>
          <p:nvPr/>
        </p:nvSpPr>
        <p:spPr bwMode="auto">
          <a:xfrm>
            <a:off x="283122" y="173366"/>
            <a:ext cx="493056" cy="493054"/>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rgbClr val="ED5A00"/>
              </a:solidFill>
            </a:endParaRPr>
          </a:p>
        </p:txBody>
      </p:sp>
      <p:sp>
        <p:nvSpPr>
          <p:cNvPr id="17" name="Freeform 5"/>
          <p:cNvSpPr/>
          <p:nvPr/>
        </p:nvSpPr>
        <p:spPr bwMode="auto">
          <a:xfrm>
            <a:off x="3279599" y="4970353"/>
            <a:ext cx="5061795" cy="511460"/>
          </a:xfrm>
          <a:custGeom>
            <a:avLst/>
            <a:gdLst>
              <a:gd name="T0" fmla="*/ 332 w 6603"/>
              <a:gd name="T1" fmla="*/ 0 h 664"/>
              <a:gd name="T2" fmla="*/ 6271 w 6603"/>
              <a:gd name="T3" fmla="*/ 0 h 664"/>
              <a:gd name="T4" fmla="*/ 6603 w 6603"/>
              <a:gd name="T5" fmla="*/ 332 h 664"/>
              <a:gd name="T6" fmla="*/ 6603 w 6603"/>
              <a:gd name="T7" fmla="*/ 332 h 664"/>
              <a:gd name="T8" fmla="*/ 6271 w 6603"/>
              <a:gd name="T9" fmla="*/ 664 h 664"/>
              <a:gd name="T10" fmla="*/ 332 w 6603"/>
              <a:gd name="T11" fmla="*/ 664 h 664"/>
              <a:gd name="T12" fmla="*/ 0 w 6603"/>
              <a:gd name="T13" fmla="*/ 332 h 664"/>
              <a:gd name="T14" fmla="*/ 0 w 6603"/>
              <a:gd name="T15" fmla="*/ 332 h 664"/>
              <a:gd name="T16" fmla="*/ 332 w 6603"/>
              <a:gd name="T17"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03" h="664">
                <a:moveTo>
                  <a:pt x="332" y="0"/>
                </a:moveTo>
                <a:lnTo>
                  <a:pt x="6271" y="0"/>
                </a:lnTo>
                <a:cubicBezTo>
                  <a:pt x="6454" y="0"/>
                  <a:pt x="6603" y="149"/>
                  <a:pt x="6603" y="332"/>
                </a:cubicBezTo>
                <a:lnTo>
                  <a:pt x="6603" y="332"/>
                </a:lnTo>
                <a:cubicBezTo>
                  <a:pt x="6603" y="514"/>
                  <a:pt x="6454" y="664"/>
                  <a:pt x="6271" y="664"/>
                </a:cubicBezTo>
                <a:lnTo>
                  <a:pt x="332" y="664"/>
                </a:lnTo>
                <a:cubicBezTo>
                  <a:pt x="150" y="664"/>
                  <a:pt x="0" y="514"/>
                  <a:pt x="0" y="332"/>
                </a:cubicBezTo>
                <a:lnTo>
                  <a:pt x="0" y="332"/>
                </a:lnTo>
                <a:cubicBezTo>
                  <a:pt x="0" y="149"/>
                  <a:pt x="150" y="0"/>
                  <a:pt x="332" y="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8" name="Freeform 6"/>
          <p:cNvSpPr/>
          <p:nvPr/>
        </p:nvSpPr>
        <p:spPr bwMode="auto">
          <a:xfrm>
            <a:off x="3279599" y="2683116"/>
            <a:ext cx="6704803" cy="511460"/>
          </a:xfrm>
          <a:custGeom>
            <a:avLst/>
            <a:gdLst>
              <a:gd name="T0" fmla="*/ 332 w 8745"/>
              <a:gd name="T1" fmla="*/ 0 h 663"/>
              <a:gd name="T2" fmla="*/ 8413 w 8745"/>
              <a:gd name="T3" fmla="*/ 0 h 663"/>
              <a:gd name="T4" fmla="*/ 8745 w 8745"/>
              <a:gd name="T5" fmla="*/ 331 h 663"/>
              <a:gd name="T6" fmla="*/ 8745 w 8745"/>
              <a:gd name="T7" fmla="*/ 331 h 663"/>
              <a:gd name="T8" fmla="*/ 8413 w 8745"/>
              <a:gd name="T9" fmla="*/ 663 h 663"/>
              <a:gd name="T10" fmla="*/ 332 w 8745"/>
              <a:gd name="T11" fmla="*/ 663 h 663"/>
              <a:gd name="T12" fmla="*/ 0 w 8745"/>
              <a:gd name="T13" fmla="*/ 331 h 663"/>
              <a:gd name="T14" fmla="*/ 0 w 8745"/>
              <a:gd name="T15" fmla="*/ 331 h 663"/>
              <a:gd name="T16" fmla="*/ 332 w 8745"/>
              <a:gd name="T17"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45" h="663">
                <a:moveTo>
                  <a:pt x="332" y="0"/>
                </a:moveTo>
                <a:lnTo>
                  <a:pt x="8413" y="0"/>
                </a:lnTo>
                <a:cubicBezTo>
                  <a:pt x="8596" y="0"/>
                  <a:pt x="8745" y="149"/>
                  <a:pt x="8745" y="331"/>
                </a:cubicBezTo>
                <a:lnTo>
                  <a:pt x="8745" y="331"/>
                </a:lnTo>
                <a:cubicBezTo>
                  <a:pt x="8745" y="514"/>
                  <a:pt x="8596" y="663"/>
                  <a:pt x="8413" y="663"/>
                </a:cubicBezTo>
                <a:lnTo>
                  <a:pt x="332" y="663"/>
                </a:lnTo>
                <a:cubicBezTo>
                  <a:pt x="150" y="663"/>
                  <a:pt x="0" y="514"/>
                  <a:pt x="0" y="331"/>
                </a:cubicBezTo>
                <a:lnTo>
                  <a:pt x="0" y="331"/>
                </a:lnTo>
                <a:cubicBezTo>
                  <a:pt x="0" y="149"/>
                  <a:pt x="150" y="0"/>
                  <a:pt x="332" y="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9" name="Freeform 7"/>
          <p:cNvSpPr/>
          <p:nvPr/>
        </p:nvSpPr>
        <p:spPr bwMode="auto">
          <a:xfrm>
            <a:off x="7807303" y="1352415"/>
            <a:ext cx="3396155" cy="4164099"/>
          </a:xfrm>
          <a:custGeom>
            <a:avLst/>
            <a:gdLst>
              <a:gd name="T0" fmla="*/ 114 w 4428"/>
              <a:gd name="T1" fmla="*/ 4829 h 5408"/>
              <a:gd name="T2" fmla="*/ 3794 w 4428"/>
              <a:gd name="T3" fmla="*/ 168 h 5408"/>
              <a:gd name="T4" fmla="*/ 4260 w 4428"/>
              <a:gd name="T5" fmla="*/ 113 h 5408"/>
              <a:gd name="T6" fmla="*/ 4260 w 4428"/>
              <a:gd name="T7" fmla="*/ 113 h 5408"/>
              <a:gd name="T8" fmla="*/ 4315 w 4428"/>
              <a:gd name="T9" fmla="*/ 579 h 5408"/>
              <a:gd name="T10" fmla="*/ 634 w 4428"/>
              <a:gd name="T11" fmla="*/ 5240 h 5408"/>
              <a:gd name="T12" fmla="*/ 168 w 4428"/>
              <a:gd name="T13" fmla="*/ 5295 h 5408"/>
              <a:gd name="T14" fmla="*/ 168 w 4428"/>
              <a:gd name="T15" fmla="*/ 5295 h 5408"/>
              <a:gd name="T16" fmla="*/ 114 w 4428"/>
              <a:gd name="T17" fmla="*/ 4829 h 5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28" h="5408">
                <a:moveTo>
                  <a:pt x="114" y="4829"/>
                </a:moveTo>
                <a:lnTo>
                  <a:pt x="3794" y="168"/>
                </a:lnTo>
                <a:cubicBezTo>
                  <a:pt x="3907" y="25"/>
                  <a:pt x="4117" y="0"/>
                  <a:pt x="4260" y="113"/>
                </a:cubicBezTo>
                <a:lnTo>
                  <a:pt x="4260" y="113"/>
                </a:lnTo>
                <a:cubicBezTo>
                  <a:pt x="4403" y="226"/>
                  <a:pt x="4428" y="436"/>
                  <a:pt x="4315" y="579"/>
                </a:cubicBezTo>
                <a:lnTo>
                  <a:pt x="634" y="5240"/>
                </a:lnTo>
                <a:cubicBezTo>
                  <a:pt x="521" y="5383"/>
                  <a:pt x="312" y="5408"/>
                  <a:pt x="168" y="5295"/>
                </a:cubicBezTo>
                <a:lnTo>
                  <a:pt x="168" y="5295"/>
                </a:lnTo>
                <a:cubicBezTo>
                  <a:pt x="25" y="5182"/>
                  <a:pt x="0" y="4972"/>
                  <a:pt x="114" y="4829"/>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9" name="Oval 8"/>
          <p:cNvSpPr>
            <a:spLocks noChangeArrowheads="1"/>
          </p:cNvSpPr>
          <p:nvPr/>
        </p:nvSpPr>
        <p:spPr bwMode="auto">
          <a:xfrm>
            <a:off x="4086770" y="2799288"/>
            <a:ext cx="295711" cy="297221"/>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0" name="Oval 9"/>
          <p:cNvSpPr>
            <a:spLocks noChangeArrowheads="1"/>
          </p:cNvSpPr>
          <p:nvPr/>
        </p:nvSpPr>
        <p:spPr bwMode="auto">
          <a:xfrm>
            <a:off x="5921388" y="2799288"/>
            <a:ext cx="295711" cy="297221"/>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1" name="Oval 10"/>
          <p:cNvSpPr>
            <a:spLocks noChangeArrowheads="1"/>
          </p:cNvSpPr>
          <p:nvPr/>
        </p:nvSpPr>
        <p:spPr bwMode="auto">
          <a:xfrm>
            <a:off x="4086770" y="5098595"/>
            <a:ext cx="295711" cy="297221"/>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2" name="Oval 11"/>
          <p:cNvSpPr>
            <a:spLocks noChangeArrowheads="1"/>
          </p:cNvSpPr>
          <p:nvPr/>
        </p:nvSpPr>
        <p:spPr bwMode="auto">
          <a:xfrm>
            <a:off x="5871600" y="5098595"/>
            <a:ext cx="295711" cy="297221"/>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3" name="Oval 12"/>
          <p:cNvSpPr>
            <a:spLocks noChangeArrowheads="1"/>
          </p:cNvSpPr>
          <p:nvPr/>
        </p:nvSpPr>
        <p:spPr bwMode="auto">
          <a:xfrm>
            <a:off x="7781655" y="5098595"/>
            <a:ext cx="297221" cy="297221"/>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4" name="Freeform 13"/>
          <p:cNvSpPr/>
          <p:nvPr/>
        </p:nvSpPr>
        <p:spPr bwMode="auto">
          <a:xfrm>
            <a:off x="2651966" y="2741956"/>
            <a:ext cx="528056" cy="431497"/>
          </a:xfrm>
          <a:custGeom>
            <a:avLst/>
            <a:gdLst>
              <a:gd name="T0" fmla="*/ 285 w 688"/>
              <a:gd name="T1" fmla="*/ 379 h 560"/>
              <a:gd name="T2" fmla="*/ 215 w 688"/>
              <a:gd name="T3" fmla="*/ 428 h 560"/>
              <a:gd name="T4" fmla="*/ 74 w 688"/>
              <a:gd name="T5" fmla="*/ 525 h 560"/>
              <a:gd name="T6" fmla="*/ 2 w 688"/>
              <a:gd name="T7" fmla="*/ 470 h 560"/>
              <a:gd name="T8" fmla="*/ 2 w 688"/>
              <a:gd name="T9" fmla="*/ 281 h 560"/>
              <a:gd name="T10" fmla="*/ 2 w 688"/>
              <a:gd name="T11" fmla="*/ 85 h 560"/>
              <a:gd name="T12" fmla="*/ 78 w 688"/>
              <a:gd name="T13" fmla="*/ 39 h 560"/>
              <a:gd name="T14" fmla="*/ 215 w 688"/>
              <a:gd name="T15" fmla="*/ 133 h 560"/>
              <a:gd name="T16" fmla="*/ 285 w 688"/>
              <a:gd name="T17" fmla="*/ 182 h 560"/>
              <a:gd name="T18" fmla="*/ 285 w 688"/>
              <a:gd name="T19" fmla="*/ 85 h 560"/>
              <a:gd name="T20" fmla="*/ 361 w 688"/>
              <a:gd name="T21" fmla="*/ 39 h 560"/>
              <a:gd name="T22" fmla="*/ 498 w 688"/>
              <a:gd name="T23" fmla="*/ 133 h 560"/>
              <a:gd name="T24" fmla="*/ 639 w 688"/>
              <a:gd name="T25" fmla="*/ 231 h 560"/>
              <a:gd name="T26" fmla="*/ 635 w 688"/>
              <a:gd name="T27" fmla="*/ 333 h 560"/>
              <a:gd name="T28" fmla="*/ 498 w 688"/>
              <a:gd name="T29" fmla="*/ 428 h 560"/>
              <a:gd name="T30" fmla="*/ 357 w 688"/>
              <a:gd name="T31" fmla="*/ 525 h 560"/>
              <a:gd name="T32" fmla="*/ 285 w 688"/>
              <a:gd name="T33" fmla="*/ 470 h 560"/>
              <a:gd name="T34" fmla="*/ 285 w 688"/>
              <a:gd name="T35" fmla="*/ 379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8" h="560">
                <a:moveTo>
                  <a:pt x="285" y="379"/>
                </a:moveTo>
                <a:lnTo>
                  <a:pt x="215" y="428"/>
                </a:lnTo>
                <a:cubicBezTo>
                  <a:pt x="168" y="460"/>
                  <a:pt x="121" y="493"/>
                  <a:pt x="74" y="525"/>
                </a:cubicBezTo>
                <a:cubicBezTo>
                  <a:pt x="26" y="560"/>
                  <a:pt x="0" y="542"/>
                  <a:pt x="2" y="470"/>
                </a:cubicBezTo>
                <a:lnTo>
                  <a:pt x="2" y="281"/>
                </a:lnTo>
                <a:cubicBezTo>
                  <a:pt x="2" y="215"/>
                  <a:pt x="2" y="150"/>
                  <a:pt x="2" y="85"/>
                </a:cubicBezTo>
                <a:cubicBezTo>
                  <a:pt x="1" y="18"/>
                  <a:pt x="27" y="0"/>
                  <a:pt x="78" y="39"/>
                </a:cubicBezTo>
                <a:lnTo>
                  <a:pt x="215" y="133"/>
                </a:lnTo>
                <a:lnTo>
                  <a:pt x="285" y="182"/>
                </a:lnTo>
                <a:lnTo>
                  <a:pt x="285" y="85"/>
                </a:lnTo>
                <a:cubicBezTo>
                  <a:pt x="284" y="18"/>
                  <a:pt x="310" y="0"/>
                  <a:pt x="361" y="39"/>
                </a:cubicBezTo>
                <a:lnTo>
                  <a:pt x="498" y="133"/>
                </a:lnTo>
                <a:cubicBezTo>
                  <a:pt x="545" y="166"/>
                  <a:pt x="592" y="199"/>
                  <a:pt x="639" y="231"/>
                </a:cubicBezTo>
                <a:cubicBezTo>
                  <a:pt x="688" y="264"/>
                  <a:pt x="688" y="299"/>
                  <a:pt x="635" y="333"/>
                </a:cubicBezTo>
                <a:lnTo>
                  <a:pt x="498" y="428"/>
                </a:lnTo>
                <a:cubicBezTo>
                  <a:pt x="451" y="460"/>
                  <a:pt x="404" y="493"/>
                  <a:pt x="357" y="525"/>
                </a:cubicBezTo>
                <a:cubicBezTo>
                  <a:pt x="309" y="560"/>
                  <a:pt x="283" y="542"/>
                  <a:pt x="285" y="470"/>
                </a:cubicBezTo>
                <a:lnTo>
                  <a:pt x="285" y="37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5" name="Freeform 14"/>
          <p:cNvSpPr/>
          <p:nvPr/>
        </p:nvSpPr>
        <p:spPr bwMode="auto">
          <a:xfrm>
            <a:off x="2651966" y="5029193"/>
            <a:ext cx="528056" cy="431497"/>
          </a:xfrm>
          <a:custGeom>
            <a:avLst/>
            <a:gdLst>
              <a:gd name="T0" fmla="*/ 285 w 688"/>
              <a:gd name="T1" fmla="*/ 379 h 560"/>
              <a:gd name="T2" fmla="*/ 215 w 688"/>
              <a:gd name="T3" fmla="*/ 427 h 560"/>
              <a:gd name="T4" fmla="*/ 74 w 688"/>
              <a:gd name="T5" fmla="*/ 525 h 560"/>
              <a:gd name="T6" fmla="*/ 2 w 688"/>
              <a:gd name="T7" fmla="*/ 469 h 560"/>
              <a:gd name="T8" fmla="*/ 2 w 688"/>
              <a:gd name="T9" fmla="*/ 280 h 560"/>
              <a:gd name="T10" fmla="*/ 2 w 688"/>
              <a:gd name="T11" fmla="*/ 85 h 560"/>
              <a:gd name="T12" fmla="*/ 78 w 688"/>
              <a:gd name="T13" fmla="*/ 38 h 560"/>
              <a:gd name="T14" fmla="*/ 215 w 688"/>
              <a:gd name="T15" fmla="*/ 133 h 560"/>
              <a:gd name="T16" fmla="*/ 285 w 688"/>
              <a:gd name="T17" fmla="*/ 181 h 560"/>
              <a:gd name="T18" fmla="*/ 285 w 688"/>
              <a:gd name="T19" fmla="*/ 85 h 560"/>
              <a:gd name="T20" fmla="*/ 361 w 688"/>
              <a:gd name="T21" fmla="*/ 38 h 560"/>
              <a:gd name="T22" fmla="*/ 498 w 688"/>
              <a:gd name="T23" fmla="*/ 133 h 560"/>
              <a:gd name="T24" fmla="*/ 639 w 688"/>
              <a:gd name="T25" fmla="*/ 231 h 560"/>
              <a:gd name="T26" fmla="*/ 635 w 688"/>
              <a:gd name="T27" fmla="*/ 333 h 560"/>
              <a:gd name="T28" fmla="*/ 498 w 688"/>
              <a:gd name="T29" fmla="*/ 427 h 560"/>
              <a:gd name="T30" fmla="*/ 357 w 688"/>
              <a:gd name="T31" fmla="*/ 525 h 560"/>
              <a:gd name="T32" fmla="*/ 285 w 688"/>
              <a:gd name="T33" fmla="*/ 469 h 560"/>
              <a:gd name="T34" fmla="*/ 285 w 688"/>
              <a:gd name="T35" fmla="*/ 379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8" h="560">
                <a:moveTo>
                  <a:pt x="285" y="379"/>
                </a:moveTo>
                <a:lnTo>
                  <a:pt x="215" y="427"/>
                </a:lnTo>
                <a:cubicBezTo>
                  <a:pt x="168" y="460"/>
                  <a:pt x="121" y="492"/>
                  <a:pt x="74" y="525"/>
                </a:cubicBezTo>
                <a:cubicBezTo>
                  <a:pt x="26" y="560"/>
                  <a:pt x="0" y="542"/>
                  <a:pt x="2" y="469"/>
                </a:cubicBezTo>
                <a:lnTo>
                  <a:pt x="2" y="280"/>
                </a:lnTo>
                <a:cubicBezTo>
                  <a:pt x="2" y="215"/>
                  <a:pt x="2" y="150"/>
                  <a:pt x="2" y="85"/>
                </a:cubicBezTo>
                <a:cubicBezTo>
                  <a:pt x="1" y="18"/>
                  <a:pt x="27" y="0"/>
                  <a:pt x="78" y="38"/>
                </a:cubicBezTo>
                <a:lnTo>
                  <a:pt x="215" y="133"/>
                </a:lnTo>
                <a:lnTo>
                  <a:pt x="285" y="181"/>
                </a:lnTo>
                <a:lnTo>
                  <a:pt x="285" y="85"/>
                </a:lnTo>
                <a:cubicBezTo>
                  <a:pt x="284" y="18"/>
                  <a:pt x="310" y="0"/>
                  <a:pt x="361" y="38"/>
                </a:cubicBezTo>
                <a:lnTo>
                  <a:pt x="498" y="133"/>
                </a:lnTo>
                <a:cubicBezTo>
                  <a:pt x="545" y="165"/>
                  <a:pt x="592" y="198"/>
                  <a:pt x="639" y="231"/>
                </a:cubicBezTo>
                <a:cubicBezTo>
                  <a:pt x="688" y="263"/>
                  <a:pt x="688" y="299"/>
                  <a:pt x="635" y="333"/>
                </a:cubicBezTo>
                <a:lnTo>
                  <a:pt x="498" y="427"/>
                </a:lnTo>
                <a:cubicBezTo>
                  <a:pt x="451" y="460"/>
                  <a:pt x="404" y="492"/>
                  <a:pt x="357" y="525"/>
                </a:cubicBezTo>
                <a:cubicBezTo>
                  <a:pt x="309" y="560"/>
                  <a:pt x="283" y="542"/>
                  <a:pt x="285" y="469"/>
                </a:cubicBezTo>
                <a:lnTo>
                  <a:pt x="285" y="37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6" name="Freeform 15"/>
          <p:cNvSpPr/>
          <p:nvPr/>
        </p:nvSpPr>
        <p:spPr bwMode="auto">
          <a:xfrm>
            <a:off x="8344411" y="2796271"/>
            <a:ext cx="395288" cy="322869"/>
          </a:xfrm>
          <a:custGeom>
            <a:avLst/>
            <a:gdLst>
              <a:gd name="T0" fmla="*/ 213 w 514"/>
              <a:gd name="T1" fmla="*/ 283 h 418"/>
              <a:gd name="T2" fmla="*/ 161 w 514"/>
              <a:gd name="T3" fmla="*/ 319 h 418"/>
              <a:gd name="T4" fmla="*/ 55 w 514"/>
              <a:gd name="T5" fmla="*/ 392 h 418"/>
              <a:gd name="T6" fmla="*/ 2 w 514"/>
              <a:gd name="T7" fmla="*/ 351 h 418"/>
              <a:gd name="T8" fmla="*/ 2 w 514"/>
              <a:gd name="T9" fmla="*/ 210 h 418"/>
              <a:gd name="T10" fmla="*/ 2 w 514"/>
              <a:gd name="T11" fmla="*/ 64 h 418"/>
              <a:gd name="T12" fmla="*/ 59 w 514"/>
              <a:gd name="T13" fmla="*/ 29 h 418"/>
              <a:gd name="T14" fmla="*/ 161 w 514"/>
              <a:gd name="T15" fmla="*/ 100 h 418"/>
              <a:gd name="T16" fmla="*/ 213 w 514"/>
              <a:gd name="T17" fmla="*/ 136 h 418"/>
              <a:gd name="T18" fmla="*/ 213 w 514"/>
              <a:gd name="T19" fmla="*/ 64 h 418"/>
              <a:gd name="T20" fmla="*/ 270 w 514"/>
              <a:gd name="T21" fmla="*/ 29 h 418"/>
              <a:gd name="T22" fmla="*/ 372 w 514"/>
              <a:gd name="T23" fmla="*/ 100 h 418"/>
              <a:gd name="T24" fmla="*/ 477 w 514"/>
              <a:gd name="T25" fmla="*/ 173 h 418"/>
              <a:gd name="T26" fmla="*/ 474 w 514"/>
              <a:gd name="T27" fmla="*/ 249 h 418"/>
              <a:gd name="T28" fmla="*/ 372 w 514"/>
              <a:gd name="T29" fmla="*/ 319 h 418"/>
              <a:gd name="T30" fmla="*/ 266 w 514"/>
              <a:gd name="T31" fmla="*/ 392 h 418"/>
              <a:gd name="T32" fmla="*/ 213 w 514"/>
              <a:gd name="T33" fmla="*/ 351 h 418"/>
              <a:gd name="T34" fmla="*/ 213 w 514"/>
              <a:gd name="T35" fmla="*/ 28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4" h="418">
                <a:moveTo>
                  <a:pt x="213" y="283"/>
                </a:moveTo>
                <a:lnTo>
                  <a:pt x="161" y="319"/>
                </a:lnTo>
                <a:cubicBezTo>
                  <a:pt x="126" y="344"/>
                  <a:pt x="90" y="368"/>
                  <a:pt x="55" y="392"/>
                </a:cubicBezTo>
                <a:cubicBezTo>
                  <a:pt x="20" y="418"/>
                  <a:pt x="0" y="405"/>
                  <a:pt x="2" y="351"/>
                </a:cubicBezTo>
                <a:lnTo>
                  <a:pt x="2" y="210"/>
                </a:lnTo>
                <a:cubicBezTo>
                  <a:pt x="2" y="161"/>
                  <a:pt x="2" y="112"/>
                  <a:pt x="2" y="64"/>
                </a:cubicBezTo>
                <a:cubicBezTo>
                  <a:pt x="1" y="14"/>
                  <a:pt x="20" y="0"/>
                  <a:pt x="59" y="29"/>
                </a:cubicBezTo>
                <a:lnTo>
                  <a:pt x="161" y="100"/>
                </a:lnTo>
                <a:lnTo>
                  <a:pt x="213" y="136"/>
                </a:lnTo>
                <a:lnTo>
                  <a:pt x="213" y="64"/>
                </a:lnTo>
                <a:cubicBezTo>
                  <a:pt x="212" y="14"/>
                  <a:pt x="231" y="0"/>
                  <a:pt x="270" y="29"/>
                </a:cubicBezTo>
                <a:lnTo>
                  <a:pt x="372" y="100"/>
                </a:lnTo>
                <a:cubicBezTo>
                  <a:pt x="407" y="124"/>
                  <a:pt x="442" y="148"/>
                  <a:pt x="477" y="173"/>
                </a:cubicBezTo>
                <a:cubicBezTo>
                  <a:pt x="514" y="197"/>
                  <a:pt x="514" y="224"/>
                  <a:pt x="474" y="249"/>
                </a:cubicBezTo>
                <a:lnTo>
                  <a:pt x="372" y="319"/>
                </a:lnTo>
                <a:cubicBezTo>
                  <a:pt x="337" y="344"/>
                  <a:pt x="301" y="368"/>
                  <a:pt x="266" y="392"/>
                </a:cubicBezTo>
                <a:cubicBezTo>
                  <a:pt x="231" y="418"/>
                  <a:pt x="211" y="405"/>
                  <a:pt x="213" y="351"/>
                </a:cubicBezTo>
                <a:lnTo>
                  <a:pt x="213" y="283"/>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37" name="Freeform 16"/>
          <p:cNvSpPr/>
          <p:nvPr/>
        </p:nvSpPr>
        <p:spPr bwMode="auto">
          <a:xfrm>
            <a:off x="8818153" y="3838805"/>
            <a:ext cx="375675" cy="407358"/>
          </a:xfrm>
          <a:custGeom>
            <a:avLst/>
            <a:gdLst>
              <a:gd name="T0" fmla="*/ 343 w 491"/>
              <a:gd name="T1" fmla="*/ 286 h 527"/>
              <a:gd name="T2" fmla="*/ 337 w 491"/>
              <a:gd name="T3" fmla="*/ 349 h 527"/>
              <a:gd name="T4" fmla="*/ 325 w 491"/>
              <a:gd name="T5" fmla="*/ 477 h 527"/>
              <a:gd name="T6" fmla="*/ 259 w 491"/>
              <a:gd name="T7" fmla="*/ 491 h 527"/>
              <a:gd name="T8" fmla="*/ 151 w 491"/>
              <a:gd name="T9" fmla="*/ 400 h 527"/>
              <a:gd name="T10" fmla="*/ 39 w 491"/>
              <a:gd name="T11" fmla="*/ 306 h 527"/>
              <a:gd name="T12" fmla="*/ 49 w 491"/>
              <a:gd name="T13" fmla="*/ 241 h 527"/>
              <a:gd name="T14" fmla="*/ 169 w 491"/>
              <a:gd name="T15" fmla="*/ 208 h 527"/>
              <a:gd name="T16" fmla="*/ 230 w 491"/>
              <a:gd name="T17" fmla="*/ 191 h 527"/>
              <a:gd name="T18" fmla="*/ 175 w 491"/>
              <a:gd name="T19" fmla="*/ 145 h 527"/>
              <a:gd name="T20" fmla="*/ 185 w 491"/>
              <a:gd name="T21" fmla="*/ 79 h 527"/>
              <a:gd name="T22" fmla="*/ 305 w 491"/>
              <a:gd name="T23" fmla="*/ 46 h 527"/>
              <a:gd name="T24" fmla="*/ 428 w 491"/>
              <a:gd name="T25" fmla="*/ 13 h 527"/>
              <a:gd name="T26" fmla="*/ 484 w 491"/>
              <a:gd name="T27" fmla="*/ 64 h 527"/>
              <a:gd name="T28" fmla="*/ 473 w 491"/>
              <a:gd name="T29" fmla="*/ 188 h 527"/>
              <a:gd name="T30" fmla="*/ 460 w 491"/>
              <a:gd name="T31" fmla="*/ 315 h 527"/>
              <a:gd name="T32" fmla="*/ 394 w 491"/>
              <a:gd name="T33" fmla="*/ 329 h 527"/>
              <a:gd name="T34" fmla="*/ 343 w 491"/>
              <a:gd name="T35" fmla="*/ 286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1" h="527">
                <a:moveTo>
                  <a:pt x="343" y="286"/>
                </a:moveTo>
                <a:lnTo>
                  <a:pt x="337" y="349"/>
                </a:lnTo>
                <a:cubicBezTo>
                  <a:pt x="333" y="392"/>
                  <a:pt x="329" y="434"/>
                  <a:pt x="325" y="477"/>
                </a:cubicBezTo>
                <a:cubicBezTo>
                  <a:pt x="321" y="521"/>
                  <a:pt x="299" y="527"/>
                  <a:pt x="259" y="491"/>
                </a:cubicBezTo>
                <a:lnTo>
                  <a:pt x="151" y="400"/>
                </a:lnTo>
                <a:cubicBezTo>
                  <a:pt x="113" y="369"/>
                  <a:pt x="76" y="337"/>
                  <a:pt x="39" y="306"/>
                </a:cubicBezTo>
                <a:cubicBezTo>
                  <a:pt x="0" y="275"/>
                  <a:pt x="2" y="251"/>
                  <a:pt x="49" y="241"/>
                </a:cubicBezTo>
                <a:lnTo>
                  <a:pt x="169" y="208"/>
                </a:lnTo>
                <a:lnTo>
                  <a:pt x="230" y="191"/>
                </a:lnTo>
                <a:lnTo>
                  <a:pt x="175" y="145"/>
                </a:lnTo>
                <a:cubicBezTo>
                  <a:pt x="136" y="113"/>
                  <a:pt x="138" y="90"/>
                  <a:pt x="185" y="79"/>
                </a:cubicBezTo>
                <a:lnTo>
                  <a:pt x="305" y="46"/>
                </a:lnTo>
                <a:cubicBezTo>
                  <a:pt x="346" y="35"/>
                  <a:pt x="387" y="24"/>
                  <a:pt x="428" y="13"/>
                </a:cubicBezTo>
                <a:cubicBezTo>
                  <a:pt x="470" y="0"/>
                  <a:pt x="491" y="17"/>
                  <a:pt x="484" y="64"/>
                </a:cubicBezTo>
                <a:lnTo>
                  <a:pt x="473" y="188"/>
                </a:lnTo>
                <a:cubicBezTo>
                  <a:pt x="469" y="230"/>
                  <a:pt x="464" y="273"/>
                  <a:pt x="460" y="315"/>
                </a:cubicBezTo>
                <a:cubicBezTo>
                  <a:pt x="457" y="359"/>
                  <a:pt x="435" y="366"/>
                  <a:pt x="394" y="329"/>
                </a:cubicBezTo>
                <a:lnTo>
                  <a:pt x="343" y="28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38" name="Freeform 17"/>
          <p:cNvSpPr/>
          <p:nvPr/>
        </p:nvSpPr>
        <p:spPr bwMode="auto">
          <a:xfrm>
            <a:off x="10563756" y="1625495"/>
            <a:ext cx="377183" cy="405849"/>
          </a:xfrm>
          <a:custGeom>
            <a:avLst/>
            <a:gdLst>
              <a:gd name="T0" fmla="*/ 343 w 491"/>
              <a:gd name="T1" fmla="*/ 285 h 526"/>
              <a:gd name="T2" fmla="*/ 337 w 491"/>
              <a:gd name="T3" fmla="*/ 349 h 526"/>
              <a:gd name="T4" fmla="*/ 325 w 491"/>
              <a:gd name="T5" fmla="*/ 476 h 526"/>
              <a:gd name="T6" fmla="*/ 259 w 491"/>
              <a:gd name="T7" fmla="*/ 490 h 526"/>
              <a:gd name="T8" fmla="*/ 151 w 491"/>
              <a:gd name="T9" fmla="*/ 399 h 526"/>
              <a:gd name="T10" fmla="*/ 39 w 491"/>
              <a:gd name="T11" fmla="*/ 306 h 526"/>
              <a:gd name="T12" fmla="*/ 49 w 491"/>
              <a:gd name="T13" fmla="*/ 240 h 526"/>
              <a:gd name="T14" fmla="*/ 169 w 491"/>
              <a:gd name="T15" fmla="*/ 207 h 526"/>
              <a:gd name="T16" fmla="*/ 230 w 491"/>
              <a:gd name="T17" fmla="*/ 191 h 526"/>
              <a:gd name="T18" fmla="*/ 175 w 491"/>
              <a:gd name="T19" fmla="*/ 144 h 526"/>
              <a:gd name="T20" fmla="*/ 185 w 491"/>
              <a:gd name="T21" fmla="*/ 79 h 526"/>
              <a:gd name="T22" fmla="*/ 305 w 491"/>
              <a:gd name="T23" fmla="*/ 46 h 526"/>
              <a:gd name="T24" fmla="*/ 428 w 491"/>
              <a:gd name="T25" fmla="*/ 12 h 526"/>
              <a:gd name="T26" fmla="*/ 484 w 491"/>
              <a:gd name="T27" fmla="*/ 64 h 526"/>
              <a:gd name="T28" fmla="*/ 473 w 491"/>
              <a:gd name="T29" fmla="*/ 187 h 526"/>
              <a:gd name="T30" fmla="*/ 461 w 491"/>
              <a:gd name="T31" fmla="*/ 315 h 526"/>
              <a:gd name="T32" fmla="*/ 395 w 491"/>
              <a:gd name="T33" fmla="*/ 329 h 526"/>
              <a:gd name="T34" fmla="*/ 343 w 491"/>
              <a:gd name="T35" fmla="*/ 28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1" h="526">
                <a:moveTo>
                  <a:pt x="343" y="285"/>
                </a:moveTo>
                <a:lnTo>
                  <a:pt x="337" y="349"/>
                </a:lnTo>
                <a:cubicBezTo>
                  <a:pt x="333" y="391"/>
                  <a:pt x="329" y="434"/>
                  <a:pt x="325" y="476"/>
                </a:cubicBezTo>
                <a:cubicBezTo>
                  <a:pt x="322" y="520"/>
                  <a:pt x="299" y="526"/>
                  <a:pt x="259" y="490"/>
                </a:cubicBezTo>
                <a:lnTo>
                  <a:pt x="151" y="399"/>
                </a:lnTo>
                <a:cubicBezTo>
                  <a:pt x="114" y="368"/>
                  <a:pt x="76" y="337"/>
                  <a:pt x="39" y="306"/>
                </a:cubicBezTo>
                <a:cubicBezTo>
                  <a:pt x="0" y="274"/>
                  <a:pt x="3" y="251"/>
                  <a:pt x="49" y="240"/>
                </a:cubicBezTo>
                <a:lnTo>
                  <a:pt x="169" y="207"/>
                </a:lnTo>
                <a:lnTo>
                  <a:pt x="230" y="191"/>
                </a:lnTo>
                <a:lnTo>
                  <a:pt x="175" y="144"/>
                </a:lnTo>
                <a:cubicBezTo>
                  <a:pt x="136" y="113"/>
                  <a:pt x="138" y="89"/>
                  <a:pt x="185" y="79"/>
                </a:cubicBezTo>
                <a:lnTo>
                  <a:pt x="305" y="46"/>
                </a:lnTo>
                <a:cubicBezTo>
                  <a:pt x="346" y="35"/>
                  <a:pt x="387" y="23"/>
                  <a:pt x="428" y="12"/>
                </a:cubicBezTo>
                <a:cubicBezTo>
                  <a:pt x="470" y="0"/>
                  <a:pt x="491" y="17"/>
                  <a:pt x="484" y="64"/>
                </a:cubicBezTo>
                <a:lnTo>
                  <a:pt x="473" y="187"/>
                </a:lnTo>
                <a:cubicBezTo>
                  <a:pt x="469" y="230"/>
                  <a:pt x="465" y="272"/>
                  <a:pt x="461" y="315"/>
                </a:cubicBezTo>
                <a:cubicBezTo>
                  <a:pt x="457" y="359"/>
                  <a:pt x="435" y="365"/>
                  <a:pt x="395" y="329"/>
                </a:cubicBezTo>
                <a:lnTo>
                  <a:pt x="343" y="285"/>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0" name="矩形 16"/>
          <p:cNvSpPr>
            <a:spLocks noChangeArrowheads="1"/>
          </p:cNvSpPr>
          <p:nvPr/>
        </p:nvSpPr>
        <p:spPr bwMode="auto">
          <a:xfrm>
            <a:off x="776178" y="5020148"/>
            <a:ext cx="172354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zh-CN" altLang="en-US"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过程专业性</a:t>
            </a:r>
            <a:endParaRPr lang="zh-CN" altLang="en-US"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矩形 40"/>
          <p:cNvSpPr>
            <a:spLocks noChangeArrowheads="1"/>
          </p:cNvSpPr>
          <p:nvPr/>
        </p:nvSpPr>
        <p:spPr bwMode="auto">
          <a:xfrm>
            <a:off x="776178" y="2732911"/>
            <a:ext cx="172354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zh-CN" altLang="en-US"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结果专业性</a:t>
            </a:r>
            <a:endParaRPr lang="zh-CN" altLang="en-US"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矩形 27"/>
          <p:cNvSpPr>
            <a:spLocks noChangeArrowheads="1"/>
          </p:cNvSpPr>
          <p:nvPr/>
        </p:nvSpPr>
        <p:spPr bwMode="auto">
          <a:xfrm>
            <a:off x="3771900" y="5516514"/>
            <a:ext cx="954107"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zh-CN" altLang="en-US" sz="2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及时性</a:t>
            </a:r>
          </a:p>
        </p:txBody>
      </p:sp>
      <p:sp>
        <p:nvSpPr>
          <p:cNvPr id="43" name="矩形 28"/>
          <p:cNvSpPr>
            <a:spLocks noChangeArrowheads="1"/>
          </p:cNvSpPr>
          <p:nvPr/>
        </p:nvSpPr>
        <p:spPr bwMode="auto">
          <a:xfrm>
            <a:off x="5542401" y="5516514"/>
            <a:ext cx="954107"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zh-CN" altLang="en-US" sz="2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准确性</a:t>
            </a:r>
          </a:p>
        </p:txBody>
      </p:sp>
      <p:sp>
        <p:nvSpPr>
          <p:cNvPr id="44" name="矩形 29"/>
          <p:cNvSpPr>
            <a:spLocks noChangeArrowheads="1"/>
          </p:cNvSpPr>
          <p:nvPr/>
        </p:nvSpPr>
        <p:spPr bwMode="auto">
          <a:xfrm>
            <a:off x="7304601" y="5516514"/>
            <a:ext cx="954107"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zh-CN" altLang="en-US" sz="2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建设性</a:t>
            </a:r>
          </a:p>
        </p:txBody>
      </p:sp>
      <p:sp>
        <p:nvSpPr>
          <p:cNvPr id="45" name="矩形 32"/>
          <p:cNvSpPr>
            <a:spLocks noChangeArrowheads="1"/>
          </p:cNvSpPr>
          <p:nvPr/>
        </p:nvSpPr>
        <p:spPr bwMode="auto">
          <a:xfrm>
            <a:off x="3629331" y="3330203"/>
            <a:ext cx="1210588"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r>
              <a:rPr lang="zh-CN" altLang="en-US" sz="2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高效地</a:t>
            </a:r>
            <a:endParaRPr lang="en-US" sz="2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0" hangingPunct="0"/>
            <a:r>
              <a:rPr lang="zh-CN" altLang="en-US" sz="2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解决问题</a:t>
            </a:r>
          </a:p>
        </p:txBody>
      </p:sp>
      <p:sp>
        <p:nvSpPr>
          <p:cNvPr id="46" name="矩形 33"/>
          <p:cNvSpPr>
            <a:spLocks noChangeArrowheads="1"/>
          </p:cNvSpPr>
          <p:nvPr/>
        </p:nvSpPr>
        <p:spPr bwMode="auto">
          <a:xfrm>
            <a:off x="5361142" y="3330203"/>
            <a:ext cx="1467068"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r>
              <a:rPr lang="zh-CN" altLang="en-US" sz="2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达到并超过</a:t>
            </a:r>
            <a:endParaRPr lang="en-US" sz="2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0" hangingPunct="0"/>
            <a:r>
              <a:rPr lang="zh-CN" altLang="en-US" sz="2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同行水平</a:t>
            </a:r>
          </a:p>
        </p:txBody>
      </p:sp>
    </p:spTree>
  </p:cSld>
  <p:clrMapOvr>
    <a:masterClrMapping/>
  </p:clrMapOvr>
  <p:transition spd="slow" advTm="11469">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fltVal val="0"/>
                                              </p:val>
                                            </p:tav>
                                            <p:tav tm="100000">
                                              <p:val>
                                                <p:strVal val="#ppt_w"/>
                                              </p:val>
                                            </p:tav>
                                          </p:tavLst>
                                        </p:anim>
                                        <p:anim calcmode="lin" valueType="num">
                                          <p:cBhvr>
                                            <p:cTn id="8" dur="300" fill="hold"/>
                                            <p:tgtEl>
                                              <p:spTgt spid="28"/>
                                            </p:tgtEl>
                                            <p:attrNameLst>
                                              <p:attrName>ppt_h</p:attrName>
                                            </p:attrNameLst>
                                          </p:cBhvr>
                                          <p:tavLst>
                                            <p:tav tm="0">
                                              <p:val>
                                                <p:fltVal val="0"/>
                                              </p:val>
                                            </p:tav>
                                            <p:tav tm="100000">
                                              <p:val>
                                                <p:strVal val="#ppt_h"/>
                                              </p:val>
                                            </p:tav>
                                          </p:tavLst>
                                        </p:anim>
                                        <p:animEffect transition="in" filter="fade">
                                          <p:cBhvr>
                                            <p:cTn id="9" dur="300"/>
                                            <p:tgtEl>
                                              <p:spTgt spid="28"/>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5"/>
                                            </p:tgtEl>
                                            <p:attrNameLst>
                                              <p:attrName>style.visibility</p:attrName>
                                            </p:attrNameLst>
                                          </p:cBhvr>
                                          <p:to>
                                            <p:strVal val="visible"/>
                                          </p:to>
                                        </p:set>
                                        <p:anim calcmode="lin" valueType="num">
                                          <p:cBhvr>
                                            <p:cTn id="13" dur="4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5"/>
                                            </p:tgtEl>
                                            <p:attrNameLst>
                                              <p:attrName>ppt_y</p:attrName>
                                            </p:attrNameLst>
                                          </p:cBhvr>
                                          <p:tavLst>
                                            <p:tav tm="0">
                                              <p:val>
                                                <p:strVal val="#ppt_y"/>
                                              </p:val>
                                            </p:tav>
                                            <p:tav tm="100000">
                                              <p:val>
                                                <p:strVal val="#ppt_y"/>
                                              </p:val>
                                            </p:tav>
                                          </p:tavLst>
                                        </p:anim>
                                        <p:anim calcmode="lin" valueType="num">
                                          <p:cBhvr>
                                            <p:cTn id="15" dur="4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5"/>
                                            </p:tgtEl>
                                          </p:cBhvr>
                                        </p:animEffect>
                                      </p:childTnLst>
                                    </p:cTn>
                                  </p:par>
                                </p:childTnLst>
                              </p:cTn>
                            </p:par>
                            <p:par>
                              <p:cTn id="18" fill="hold">
                                <p:stCondLst>
                                  <p:cond delay="939"/>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41"/>
                                            </p:tgtEl>
                                            <p:attrNameLst>
                                              <p:attrName>style.visibility</p:attrName>
                                            </p:attrNameLst>
                                          </p:cBhvr>
                                          <p:to>
                                            <p:strVal val="visible"/>
                                          </p:to>
                                        </p:set>
                                        <p:anim calcmode="lin" valueType="num">
                                          <p:cBhvr>
                                            <p:cTn id="21"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41"/>
                                            </p:tgtEl>
                                            <p:attrNameLst>
                                              <p:attrName>ppt_y</p:attrName>
                                            </p:attrNameLst>
                                          </p:cBhvr>
                                          <p:tavLst>
                                            <p:tav tm="0">
                                              <p:val>
                                                <p:strVal val="#ppt_y"/>
                                              </p:val>
                                            </p:tav>
                                            <p:tav tm="100000">
                                              <p:val>
                                                <p:strVal val="#ppt_y"/>
                                              </p:val>
                                            </p:tav>
                                          </p:tavLst>
                                        </p:anim>
                                        <p:anim calcmode="lin" valueType="num">
                                          <p:cBhvr>
                                            <p:cTn id="23"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41"/>
                                            </p:tgtEl>
                                          </p:cBhvr>
                                        </p:animEffect>
                                      </p:childTnLst>
                                    </p:cTn>
                                  </p:par>
                                </p:childTnLst>
                              </p:cTn>
                            </p:par>
                            <p:par>
                              <p:cTn id="26" fill="hold">
                                <p:stCondLst>
                                  <p:cond delay="1639"/>
                                </p:stCondLst>
                                <p:childTnLst>
                                  <p:par>
                                    <p:cTn id="27" presetID="12" presetClass="entr" presetSubtype="8" fill="hold" grpId="1"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300"/>
                                            <p:tgtEl>
                                              <p:spTgt spid="34"/>
                                            </p:tgtEl>
                                            <p:attrNameLst>
                                              <p:attrName>ppt_x</p:attrName>
                                            </p:attrNameLst>
                                          </p:cBhvr>
                                          <p:tavLst>
                                            <p:tav tm="0">
                                              <p:val>
                                                <p:strVal val="#ppt_x-#ppt_w*1.125000"/>
                                              </p:val>
                                            </p:tav>
                                            <p:tav tm="100000">
                                              <p:val>
                                                <p:strVal val="#ppt_x"/>
                                              </p:val>
                                            </p:tav>
                                          </p:tavLst>
                                        </p:anim>
                                        <p:animEffect transition="in" filter="wipe(right)">
                                          <p:cBhvr>
                                            <p:cTn id="30" dur="300"/>
                                            <p:tgtEl>
                                              <p:spTgt spid="34"/>
                                            </p:tgtEl>
                                          </p:cBhvr>
                                        </p:animEffect>
                                      </p:childTnLst>
                                    </p:cTn>
                                  </p:par>
                                </p:childTnLst>
                              </p:cTn>
                            </p:par>
                            <p:par>
                              <p:cTn id="31" fill="hold">
                                <p:stCondLst>
                                  <p:cond delay="2139"/>
                                </p:stCondLst>
                                <p:childTnLst>
                                  <p:par>
                                    <p:cTn id="32" presetID="22" presetClass="entr" presetSubtype="8"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par>
                              <p:cTn id="35" fill="hold">
                                <p:stCondLst>
                                  <p:cond delay="2639"/>
                                </p:stCondLst>
                                <p:childTnLst>
                                  <p:par>
                                    <p:cTn id="36" presetID="53" presetClass="entr" presetSubtype="16"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500" fill="hold"/>
                                            <p:tgtEl>
                                              <p:spTgt spid="29"/>
                                            </p:tgtEl>
                                            <p:attrNameLst>
                                              <p:attrName>ppt_w</p:attrName>
                                            </p:attrNameLst>
                                          </p:cBhvr>
                                          <p:tavLst>
                                            <p:tav tm="0">
                                              <p:val>
                                                <p:fltVal val="0"/>
                                              </p:val>
                                            </p:tav>
                                            <p:tav tm="100000">
                                              <p:val>
                                                <p:strVal val="#ppt_w"/>
                                              </p:val>
                                            </p:tav>
                                          </p:tavLst>
                                        </p:anim>
                                        <p:anim calcmode="lin" valueType="num">
                                          <p:cBhvr>
                                            <p:cTn id="39" dur="500" fill="hold"/>
                                            <p:tgtEl>
                                              <p:spTgt spid="29"/>
                                            </p:tgtEl>
                                            <p:attrNameLst>
                                              <p:attrName>ppt_h</p:attrName>
                                            </p:attrNameLst>
                                          </p:cBhvr>
                                          <p:tavLst>
                                            <p:tav tm="0">
                                              <p:val>
                                                <p:fltVal val="0"/>
                                              </p:val>
                                            </p:tav>
                                            <p:tav tm="100000">
                                              <p:val>
                                                <p:strVal val="#ppt_h"/>
                                              </p:val>
                                            </p:tav>
                                          </p:tavLst>
                                        </p:anim>
                                        <p:animEffect transition="in" filter="fade">
                                          <p:cBhvr>
                                            <p:cTn id="40" dur="500"/>
                                            <p:tgtEl>
                                              <p:spTgt spid="29"/>
                                            </p:tgtEl>
                                          </p:cBhvr>
                                        </p:animEffect>
                                      </p:childTnLst>
                                    </p:cTn>
                                  </p:par>
                                </p:childTnLst>
                              </p:cTn>
                            </p:par>
                            <p:par>
                              <p:cTn id="41" fill="hold">
                                <p:stCondLst>
                                  <p:cond delay="3139"/>
                                </p:stCondLst>
                                <p:childTnLst>
                                  <p:par>
                                    <p:cTn id="42" presetID="22" presetClass="entr" presetSubtype="1"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up)">
                                          <p:cBhvr>
                                            <p:cTn id="44" dur="500"/>
                                            <p:tgtEl>
                                              <p:spTgt spid="45"/>
                                            </p:tgtEl>
                                          </p:cBhvr>
                                        </p:animEffect>
                                      </p:childTnLst>
                                    </p:cTn>
                                  </p:par>
                                </p:childTnLst>
                              </p:cTn>
                            </p:par>
                            <p:par>
                              <p:cTn id="45" fill="hold">
                                <p:stCondLst>
                                  <p:cond delay="3639"/>
                                </p:stCondLst>
                                <p:childTnLst>
                                  <p:par>
                                    <p:cTn id="46" presetID="53" presetClass="entr" presetSubtype="16"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childTnLst>
                                    </p:cTn>
                                  </p:par>
                                </p:childTnLst>
                              </p:cTn>
                            </p:par>
                            <p:par>
                              <p:cTn id="51" fill="hold">
                                <p:stCondLst>
                                  <p:cond delay="4139"/>
                                </p:stCondLst>
                                <p:childTnLst>
                                  <p:par>
                                    <p:cTn id="52" presetID="22" presetClass="entr" presetSubtype="1"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up)">
                                          <p:cBhvr>
                                            <p:cTn id="54" dur="500"/>
                                            <p:tgtEl>
                                              <p:spTgt spid="46"/>
                                            </p:tgtEl>
                                          </p:cBhvr>
                                        </p:animEffect>
                                      </p:childTnLst>
                                    </p:cTn>
                                  </p:par>
                                </p:childTnLst>
                              </p:cTn>
                            </p:par>
                            <p:par>
                              <p:cTn id="55" fill="hold">
                                <p:stCondLst>
                                  <p:cond delay="4639"/>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40"/>
                                            </p:tgtEl>
                                            <p:attrNameLst>
                                              <p:attrName>style.visibility</p:attrName>
                                            </p:attrNameLst>
                                          </p:cBhvr>
                                          <p:to>
                                            <p:strVal val="visible"/>
                                          </p:to>
                                        </p:set>
                                        <p:anim calcmode="lin" valueType="num">
                                          <p:cBhvr>
                                            <p:cTn id="58"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40"/>
                                            </p:tgtEl>
                                            <p:attrNameLst>
                                              <p:attrName>ppt_y</p:attrName>
                                            </p:attrNameLst>
                                          </p:cBhvr>
                                          <p:tavLst>
                                            <p:tav tm="0">
                                              <p:val>
                                                <p:strVal val="#ppt_y"/>
                                              </p:val>
                                            </p:tav>
                                            <p:tav tm="100000">
                                              <p:val>
                                                <p:strVal val="#ppt_y"/>
                                              </p:val>
                                            </p:tav>
                                          </p:tavLst>
                                        </p:anim>
                                        <p:anim calcmode="lin" valueType="num">
                                          <p:cBhvr>
                                            <p:cTn id="60"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40"/>
                                            </p:tgtEl>
                                          </p:cBhvr>
                                        </p:animEffect>
                                      </p:childTnLst>
                                    </p:cTn>
                                  </p:par>
                                </p:childTnLst>
                              </p:cTn>
                            </p:par>
                            <p:par>
                              <p:cTn id="63" fill="hold">
                                <p:stCondLst>
                                  <p:cond delay="5139"/>
                                </p:stCondLst>
                                <p:childTnLst>
                                  <p:par>
                                    <p:cTn id="64" presetID="12" presetClass="entr" presetSubtype="8" fill="hold" grpId="0" nodeType="after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300"/>
                                            <p:tgtEl>
                                              <p:spTgt spid="35"/>
                                            </p:tgtEl>
                                            <p:attrNameLst>
                                              <p:attrName>ppt_x</p:attrName>
                                            </p:attrNameLst>
                                          </p:cBhvr>
                                          <p:tavLst>
                                            <p:tav tm="0">
                                              <p:val>
                                                <p:strVal val="#ppt_x-#ppt_w*1.125000"/>
                                              </p:val>
                                            </p:tav>
                                            <p:tav tm="100000">
                                              <p:val>
                                                <p:strVal val="#ppt_x"/>
                                              </p:val>
                                            </p:tav>
                                          </p:tavLst>
                                        </p:anim>
                                        <p:animEffect transition="in" filter="wipe(right)">
                                          <p:cBhvr>
                                            <p:cTn id="67" dur="300"/>
                                            <p:tgtEl>
                                              <p:spTgt spid="35"/>
                                            </p:tgtEl>
                                          </p:cBhvr>
                                        </p:animEffect>
                                      </p:childTnLst>
                                    </p:cTn>
                                  </p:par>
                                </p:childTnLst>
                              </p:cTn>
                            </p:par>
                            <p:par>
                              <p:cTn id="68" fill="hold">
                                <p:stCondLst>
                                  <p:cond delay="5639"/>
                                </p:stCondLst>
                                <p:childTnLst>
                                  <p:par>
                                    <p:cTn id="69" presetID="22" presetClass="entr" presetSubtype="8"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left)">
                                          <p:cBhvr>
                                            <p:cTn id="71" dur="500"/>
                                            <p:tgtEl>
                                              <p:spTgt spid="17"/>
                                            </p:tgtEl>
                                          </p:cBhvr>
                                        </p:animEffect>
                                      </p:childTnLst>
                                    </p:cTn>
                                  </p:par>
                                </p:childTnLst>
                              </p:cTn>
                            </p:par>
                            <p:par>
                              <p:cTn id="72" fill="hold">
                                <p:stCondLst>
                                  <p:cond delay="6139"/>
                                </p:stCondLst>
                                <p:childTnLst>
                                  <p:par>
                                    <p:cTn id="73" presetID="53" presetClass="entr" presetSubtype="16"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p:cTn id="75" dur="500" fill="hold"/>
                                            <p:tgtEl>
                                              <p:spTgt spid="31"/>
                                            </p:tgtEl>
                                            <p:attrNameLst>
                                              <p:attrName>ppt_w</p:attrName>
                                            </p:attrNameLst>
                                          </p:cBhvr>
                                          <p:tavLst>
                                            <p:tav tm="0">
                                              <p:val>
                                                <p:fltVal val="0"/>
                                              </p:val>
                                            </p:tav>
                                            <p:tav tm="100000">
                                              <p:val>
                                                <p:strVal val="#ppt_w"/>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animEffect transition="in" filter="fade">
                                          <p:cBhvr>
                                            <p:cTn id="77" dur="500"/>
                                            <p:tgtEl>
                                              <p:spTgt spid="31"/>
                                            </p:tgtEl>
                                          </p:cBhvr>
                                        </p:animEffect>
                                      </p:childTnLst>
                                    </p:cTn>
                                  </p:par>
                                </p:childTnLst>
                              </p:cTn>
                            </p:par>
                            <p:par>
                              <p:cTn id="78" fill="hold">
                                <p:stCondLst>
                                  <p:cond delay="6639"/>
                                </p:stCondLst>
                                <p:childTnLst>
                                  <p:par>
                                    <p:cTn id="79" presetID="22" presetClass="entr" presetSubtype="1"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up)">
                                          <p:cBhvr>
                                            <p:cTn id="81" dur="500"/>
                                            <p:tgtEl>
                                              <p:spTgt spid="42"/>
                                            </p:tgtEl>
                                          </p:cBhvr>
                                        </p:animEffect>
                                      </p:childTnLst>
                                    </p:cTn>
                                  </p:par>
                                </p:childTnLst>
                              </p:cTn>
                            </p:par>
                            <p:par>
                              <p:cTn id="82" fill="hold">
                                <p:stCondLst>
                                  <p:cond delay="7139"/>
                                </p:stCondLst>
                                <p:childTnLst>
                                  <p:par>
                                    <p:cTn id="83" presetID="53" presetClass="entr" presetSubtype="16"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p:cTn id="85" dur="500" fill="hold"/>
                                            <p:tgtEl>
                                              <p:spTgt spid="32"/>
                                            </p:tgtEl>
                                            <p:attrNameLst>
                                              <p:attrName>ppt_w</p:attrName>
                                            </p:attrNameLst>
                                          </p:cBhvr>
                                          <p:tavLst>
                                            <p:tav tm="0">
                                              <p:val>
                                                <p:fltVal val="0"/>
                                              </p:val>
                                            </p:tav>
                                            <p:tav tm="100000">
                                              <p:val>
                                                <p:strVal val="#ppt_w"/>
                                              </p:val>
                                            </p:tav>
                                          </p:tavLst>
                                        </p:anim>
                                        <p:anim calcmode="lin" valueType="num">
                                          <p:cBhvr>
                                            <p:cTn id="86" dur="500" fill="hold"/>
                                            <p:tgtEl>
                                              <p:spTgt spid="32"/>
                                            </p:tgtEl>
                                            <p:attrNameLst>
                                              <p:attrName>ppt_h</p:attrName>
                                            </p:attrNameLst>
                                          </p:cBhvr>
                                          <p:tavLst>
                                            <p:tav tm="0">
                                              <p:val>
                                                <p:fltVal val="0"/>
                                              </p:val>
                                            </p:tav>
                                            <p:tav tm="100000">
                                              <p:val>
                                                <p:strVal val="#ppt_h"/>
                                              </p:val>
                                            </p:tav>
                                          </p:tavLst>
                                        </p:anim>
                                        <p:animEffect transition="in" filter="fade">
                                          <p:cBhvr>
                                            <p:cTn id="87" dur="500"/>
                                            <p:tgtEl>
                                              <p:spTgt spid="32"/>
                                            </p:tgtEl>
                                          </p:cBhvr>
                                        </p:animEffect>
                                      </p:childTnLst>
                                    </p:cTn>
                                  </p:par>
                                </p:childTnLst>
                              </p:cTn>
                            </p:par>
                            <p:par>
                              <p:cTn id="88" fill="hold">
                                <p:stCondLst>
                                  <p:cond delay="7639"/>
                                </p:stCondLst>
                                <p:childTnLst>
                                  <p:par>
                                    <p:cTn id="89" presetID="2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wipe(up)">
                                          <p:cBhvr>
                                            <p:cTn id="91" dur="500"/>
                                            <p:tgtEl>
                                              <p:spTgt spid="43"/>
                                            </p:tgtEl>
                                          </p:cBhvr>
                                        </p:animEffect>
                                      </p:childTnLst>
                                    </p:cTn>
                                  </p:par>
                                </p:childTnLst>
                              </p:cTn>
                            </p:par>
                            <p:par>
                              <p:cTn id="92" fill="hold">
                                <p:stCondLst>
                                  <p:cond delay="8139"/>
                                </p:stCondLst>
                                <p:childTnLst>
                                  <p:par>
                                    <p:cTn id="93" presetID="53" presetClass="entr" presetSubtype="16" fill="hold" grpId="0"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childTnLst>
                                    </p:cTn>
                                  </p:par>
                                </p:childTnLst>
                              </p:cTn>
                            </p:par>
                            <p:par>
                              <p:cTn id="98" fill="hold">
                                <p:stCondLst>
                                  <p:cond delay="8639"/>
                                </p:stCondLst>
                                <p:childTnLst>
                                  <p:par>
                                    <p:cTn id="99" presetID="22" presetClass="entr" presetSubtype="1" fill="hold" grpId="0"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wipe(up)">
                                          <p:cBhvr>
                                            <p:cTn id="101" dur="500"/>
                                            <p:tgtEl>
                                              <p:spTgt spid="44"/>
                                            </p:tgtEl>
                                          </p:cBhvr>
                                        </p:animEffect>
                                      </p:childTnLst>
                                    </p:cTn>
                                  </p:par>
                                </p:childTnLst>
                              </p:cTn>
                            </p:par>
                            <p:par>
                              <p:cTn id="102" fill="hold">
                                <p:stCondLst>
                                  <p:cond delay="9139"/>
                                </p:stCondLst>
                                <p:childTnLst>
                                  <p:par>
                                    <p:cTn id="103" presetID="22" presetClass="entr" presetSubtype="4" fill="hold" grpId="0" nodeType="after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wipe(down)">
                                          <p:cBhvr>
                                            <p:cTn id="105" dur="500"/>
                                            <p:tgtEl>
                                              <p:spTgt spid="19"/>
                                            </p:tgtEl>
                                          </p:cBhvr>
                                        </p:animEffect>
                                      </p:childTnLst>
                                    </p:cTn>
                                  </p:par>
                                </p:childTnLst>
                              </p:cTn>
                            </p:par>
                            <p:par>
                              <p:cTn id="106" fill="hold">
                                <p:stCondLst>
                                  <p:cond delay="9639"/>
                                </p:stCondLst>
                                <p:childTnLst>
                                  <p:par>
                                    <p:cTn id="107" presetID="2" presetClass="entr" presetSubtype="8" fill="hold" grpId="0" nodeType="afterEffect" p14:presetBounceEnd="33000">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14:bounceEnd="33000">
                                          <p:cBhvr additive="base">
                                            <p:cTn id="109" dur="400" fill="hold"/>
                                            <p:tgtEl>
                                              <p:spTgt spid="36"/>
                                            </p:tgtEl>
                                            <p:attrNameLst>
                                              <p:attrName>ppt_x</p:attrName>
                                            </p:attrNameLst>
                                          </p:cBhvr>
                                          <p:tavLst>
                                            <p:tav tm="0">
                                              <p:val>
                                                <p:strVal val="0-#ppt_w/2"/>
                                              </p:val>
                                            </p:tav>
                                            <p:tav tm="100000">
                                              <p:val>
                                                <p:strVal val="#ppt_x"/>
                                              </p:val>
                                            </p:tav>
                                          </p:tavLst>
                                        </p:anim>
                                        <p:anim calcmode="lin" valueType="num" p14:bounceEnd="33000">
                                          <p:cBhvr additive="base">
                                            <p:cTn id="110" dur="400" fill="hold"/>
                                            <p:tgtEl>
                                              <p:spTgt spid="36"/>
                                            </p:tgtEl>
                                            <p:attrNameLst>
                                              <p:attrName>ppt_y</p:attrName>
                                            </p:attrNameLst>
                                          </p:cBhvr>
                                          <p:tavLst>
                                            <p:tav tm="0">
                                              <p:val>
                                                <p:strVal val="#ppt_y"/>
                                              </p:val>
                                            </p:tav>
                                            <p:tav tm="100000">
                                              <p:val>
                                                <p:strVal val="#ppt_y"/>
                                              </p:val>
                                            </p:tav>
                                          </p:tavLst>
                                        </p:anim>
                                      </p:childTnLst>
                                    </p:cTn>
                                  </p:par>
                                </p:childTnLst>
                              </p:cTn>
                            </p:par>
                            <p:par>
                              <p:cTn id="111" fill="hold">
                                <p:stCondLst>
                                  <p:cond delay="10139"/>
                                </p:stCondLst>
                                <p:childTnLst>
                                  <p:par>
                                    <p:cTn id="112" presetID="1" presetClass="entr" presetSubtype="0" fill="hold" grpId="2" nodeType="afterEffect">
                                      <p:stCondLst>
                                        <p:cond delay="0"/>
                                      </p:stCondLst>
                                      <p:childTnLst>
                                        <p:set>
                                          <p:cBhvr>
                                            <p:cTn id="113" dur="1" fill="hold">
                                              <p:stCondLst>
                                                <p:cond delay="0"/>
                                              </p:stCondLst>
                                            </p:cTn>
                                            <p:tgtEl>
                                              <p:spTgt spid="37"/>
                                            </p:tgtEl>
                                            <p:attrNameLst>
                                              <p:attrName>style.visibility</p:attrName>
                                            </p:attrNameLst>
                                          </p:cBhvr>
                                          <p:to>
                                            <p:strVal val="visible"/>
                                          </p:to>
                                        </p:set>
                                      </p:childTnLst>
                                    </p:cTn>
                                  </p:par>
                                  <p:par>
                                    <p:cTn id="114" presetID="42" presetClass="path" presetSubtype="0" accel="50000" decel="50000" fill="hold" grpId="1" nodeType="withEffect">
                                      <p:stCondLst>
                                        <p:cond delay="0"/>
                                      </p:stCondLst>
                                      <p:childTnLst>
                                        <p:animMotion origin="layout" path="M 4.37386E-7 3.3395E-6 L -0.22065 0.5296 " pathEditMode="relative" rAng="0" ptsTypes="AA">
                                          <p:cBhvr>
                                            <p:cTn id="115" dur="400" spd="-100000" fill="hold"/>
                                            <p:tgtEl>
                                              <p:spTgt spid="37"/>
                                            </p:tgtEl>
                                            <p:attrNameLst>
                                              <p:attrName>ppt_x</p:attrName>
                                              <p:attrName>ppt_y</p:attrName>
                                            </p:attrNameLst>
                                          </p:cBhvr>
                                          <p:rCtr x="-11039" y="26480"/>
                                        </p:animMotion>
                                      </p:childTnLst>
                                    </p:cTn>
                                  </p:par>
                                </p:childTnLst>
                              </p:cTn>
                            </p:par>
                            <p:par>
                              <p:cTn id="116" fill="hold">
                                <p:stCondLst>
                                  <p:cond delay="10139"/>
                                </p:stCondLst>
                                <p:childTnLst>
                                  <p:par>
                                    <p:cTn id="117" presetID="1" presetClass="entr" presetSubtype="0" fill="hold" grpId="0" nodeType="afterEffect">
                                      <p:stCondLst>
                                        <p:cond delay="0"/>
                                      </p:stCondLst>
                                      <p:childTnLst>
                                        <p:set>
                                          <p:cBhvr>
                                            <p:cTn id="118" dur="1" fill="hold">
                                              <p:stCondLst>
                                                <p:cond delay="0"/>
                                              </p:stCondLst>
                                            </p:cTn>
                                            <p:tgtEl>
                                              <p:spTgt spid="38"/>
                                            </p:tgtEl>
                                            <p:attrNameLst>
                                              <p:attrName>style.visibility</p:attrName>
                                            </p:attrNameLst>
                                          </p:cBhvr>
                                          <p:to>
                                            <p:strVal val="visible"/>
                                          </p:to>
                                        </p:set>
                                      </p:childTnLst>
                                    </p:cTn>
                                  </p:par>
                                  <p:par>
                                    <p:cTn id="119" presetID="42" presetClass="path" presetSubtype="0" accel="50000" decel="50000" fill="hold" grpId="1" nodeType="withEffect">
                                      <p:stCondLst>
                                        <p:cond delay="0"/>
                                      </p:stCondLst>
                                      <p:childTnLst>
                                        <p:animMotion origin="layout" path="M -1.43973E-6 1.85014E-8 L -0.36384 0.85199 " pathEditMode="relative" rAng="0" ptsTypes="AA">
                                          <p:cBhvr>
                                            <p:cTn id="120" dur="400" spd="-100000" fill="hold"/>
                                            <p:tgtEl>
                                              <p:spTgt spid="38"/>
                                            </p:tgtEl>
                                            <p:attrNameLst>
                                              <p:attrName>ppt_x</p:attrName>
                                              <p:attrName>ppt_y</p:attrName>
                                            </p:attrNameLst>
                                          </p:cBhvr>
                                          <p:rCtr x="-18198" y="425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8" grpId="0" animBg="1"/>
          <p:bldP spid="17" grpId="0" animBg="1"/>
          <p:bldP spid="18" grpId="0" animBg="1"/>
          <p:bldP spid="19" grpId="0" animBg="1"/>
          <p:bldP spid="29" grpId="0" animBg="1"/>
          <p:bldP spid="30" grpId="0" animBg="1"/>
          <p:bldP spid="31" grpId="0" animBg="1"/>
          <p:bldP spid="32" grpId="0" animBg="1"/>
          <p:bldP spid="33" grpId="0" animBg="1"/>
          <p:bldP spid="34" grpId="1" animBg="1"/>
          <p:bldP spid="35" grpId="0" animBg="1"/>
          <p:bldP spid="36" grpId="0" animBg="1"/>
          <p:bldP spid="37" grpId="1" animBg="1"/>
          <p:bldP spid="37" grpId="2" animBg="1"/>
          <p:bldP spid="38" grpId="0" animBg="1"/>
          <p:bldP spid="38" grpId="1" animBg="1"/>
          <p:bldP spid="40" grpId="0"/>
          <p:bldP spid="41" grpId="0"/>
          <p:bldP spid="42" grpId="0"/>
          <p:bldP spid="43" grpId="0"/>
          <p:bldP spid="44" grpId="0"/>
          <p:bldP spid="45" grpId="0"/>
          <p:bldP spid="4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fltVal val="0"/>
                                              </p:val>
                                            </p:tav>
                                            <p:tav tm="100000">
                                              <p:val>
                                                <p:strVal val="#ppt_w"/>
                                              </p:val>
                                            </p:tav>
                                          </p:tavLst>
                                        </p:anim>
                                        <p:anim calcmode="lin" valueType="num">
                                          <p:cBhvr>
                                            <p:cTn id="8" dur="300" fill="hold"/>
                                            <p:tgtEl>
                                              <p:spTgt spid="28"/>
                                            </p:tgtEl>
                                            <p:attrNameLst>
                                              <p:attrName>ppt_h</p:attrName>
                                            </p:attrNameLst>
                                          </p:cBhvr>
                                          <p:tavLst>
                                            <p:tav tm="0">
                                              <p:val>
                                                <p:fltVal val="0"/>
                                              </p:val>
                                            </p:tav>
                                            <p:tav tm="100000">
                                              <p:val>
                                                <p:strVal val="#ppt_h"/>
                                              </p:val>
                                            </p:tav>
                                          </p:tavLst>
                                        </p:anim>
                                        <p:animEffect transition="in" filter="fade">
                                          <p:cBhvr>
                                            <p:cTn id="9" dur="300"/>
                                            <p:tgtEl>
                                              <p:spTgt spid="28"/>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5"/>
                                            </p:tgtEl>
                                            <p:attrNameLst>
                                              <p:attrName>style.visibility</p:attrName>
                                            </p:attrNameLst>
                                          </p:cBhvr>
                                          <p:to>
                                            <p:strVal val="visible"/>
                                          </p:to>
                                        </p:set>
                                        <p:anim calcmode="lin" valueType="num">
                                          <p:cBhvr>
                                            <p:cTn id="13" dur="4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5"/>
                                            </p:tgtEl>
                                            <p:attrNameLst>
                                              <p:attrName>ppt_y</p:attrName>
                                            </p:attrNameLst>
                                          </p:cBhvr>
                                          <p:tavLst>
                                            <p:tav tm="0">
                                              <p:val>
                                                <p:strVal val="#ppt_y"/>
                                              </p:val>
                                            </p:tav>
                                            <p:tav tm="100000">
                                              <p:val>
                                                <p:strVal val="#ppt_y"/>
                                              </p:val>
                                            </p:tav>
                                          </p:tavLst>
                                        </p:anim>
                                        <p:anim calcmode="lin" valueType="num">
                                          <p:cBhvr>
                                            <p:cTn id="15" dur="4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5"/>
                                            </p:tgtEl>
                                          </p:cBhvr>
                                        </p:animEffect>
                                      </p:childTnLst>
                                    </p:cTn>
                                  </p:par>
                                </p:childTnLst>
                              </p:cTn>
                            </p:par>
                            <p:par>
                              <p:cTn id="18" fill="hold">
                                <p:stCondLst>
                                  <p:cond delay="939"/>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41"/>
                                            </p:tgtEl>
                                            <p:attrNameLst>
                                              <p:attrName>style.visibility</p:attrName>
                                            </p:attrNameLst>
                                          </p:cBhvr>
                                          <p:to>
                                            <p:strVal val="visible"/>
                                          </p:to>
                                        </p:set>
                                        <p:anim calcmode="lin" valueType="num">
                                          <p:cBhvr>
                                            <p:cTn id="21"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41"/>
                                            </p:tgtEl>
                                            <p:attrNameLst>
                                              <p:attrName>ppt_y</p:attrName>
                                            </p:attrNameLst>
                                          </p:cBhvr>
                                          <p:tavLst>
                                            <p:tav tm="0">
                                              <p:val>
                                                <p:strVal val="#ppt_y"/>
                                              </p:val>
                                            </p:tav>
                                            <p:tav tm="100000">
                                              <p:val>
                                                <p:strVal val="#ppt_y"/>
                                              </p:val>
                                            </p:tav>
                                          </p:tavLst>
                                        </p:anim>
                                        <p:anim calcmode="lin" valueType="num">
                                          <p:cBhvr>
                                            <p:cTn id="23"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41"/>
                                            </p:tgtEl>
                                          </p:cBhvr>
                                        </p:animEffect>
                                      </p:childTnLst>
                                    </p:cTn>
                                  </p:par>
                                </p:childTnLst>
                              </p:cTn>
                            </p:par>
                            <p:par>
                              <p:cTn id="26" fill="hold">
                                <p:stCondLst>
                                  <p:cond delay="1639"/>
                                </p:stCondLst>
                                <p:childTnLst>
                                  <p:par>
                                    <p:cTn id="27" presetID="12" presetClass="entr" presetSubtype="8" fill="hold" grpId="1"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300"/>
                                            <p:tgtEl>
                                              <p:spTgt spid="34"/>
                                            </p:tgtEl>
                                            <p:attrNameLst>
                                              <p:attrName>ppt_x</p:attrName>
                                            </p:attrNameLst>
                                          </p:cBhvr>
                                          <p:tavLst>
                                            <p:tav tm="0">
                                              <p:val>
                                                <p:strVal val="#ppt_x-#ppt_w*1.125000"/>
                                              </p:val>
                                            </p:tav>
                                            <p:tav tm="100000">
                                              <p:val>
                                                <p:strVal val="#ppt_x"/>
                                              </p:val>
                                            </p:tav>
                                          </p:tavLst>
                                        </p:anim>
                                        <p:animEffect transition="in" filter="wipe(right)">
                                          <p:cBhvr>
                                            <p:cTn id="30" dur="300"/>
                                            <p:tgtEl>
                                              <p:spTgt spid="34"/>
                                            </p:tgtEl>
                                          </p:cBhvr>
                                        </p:animEffect>
                                      </p:childTnLst>
                                    </p:cTn>
                                  </p:par>
                                </p:childTnLst>
                              </p:cTn>
                            </p:par>
                            <p:par>
                              <p:cTn id="31" fill="hold">
                                <p:stCondLst>
                                  <p:cond delay="2139"/>
                                </p:stCondLst>
                                <p:childTnLst>
                                  <p:par>
                                    <p:cTn id="32" presetID="22" presetClass="entr" presetSubtype="8"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par>
                              <p:cTn id="35" fill="hold">
                                <p:stCondLst>
                                  <p:cond delay="2639"/>
                                </p:stCondLst>
                                <p:childTnLst>
                                  <p:par>
                                    <p:cTn id="36" presetID="53" presetClass="entr" presetSubtype="16"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500" fill="hold"/>
                                            <p:tgtEl>
                                              <p:spTgt spid="29"/>
                                            </p:tgtEl>
                                            <p:attrNameLst>
                                              <p:attrName>ppt_w</p:attrName>
                                            </p:attrNameLst>
                                          </p:cBhvr>
                                          <p:tavLst>
                                            <p:tav tm="0">
                                              <p:val>
                                                <p:fltVal val="0"/>
                                              </p:val>
                                            </p:tav>
                                            <p:tav tm="100000">
                                              <p:val>
                                                <p:strVal val="#ppt_w"/>
                                              </p:val>
                                            </p:tav>
                                          </p:tavLst>
                                        </p:anim>
                                        <p:anim calcmode="lin" valueType="num">
                                          <p:cBhvr>
                                            <p:cTn id="39" dur="500" fill="hold"/>
                                            <p:tgtEl>
                                              <p:spTgt spid="29"/>
                                            </p:tgtEl>
                                            <p:attrNameLst>
                                              <p:attrName>ppt_h</p:attrName>
                                            </p:attrNameLst>
                                          </p:cBhvr>
                                          <p:tavLst>
                                            <p:tav tm="0">
                                              <p:val>
                                                <p:fltVal val="0"/>
                                              </p:val>
                                            </p:tav>
                                            <p:tav tm="100000">
                                              <p:val>
                                                <p:strVal val="#ppt_h"/>
                                              </p:val>
                                            </p:tav>
                                          </p:tavLst>
                                        </p:anim>
                                        <p:animEffect transition="in" filter="fade">
                                          <p:cBhvr>
                                            <p:cTn id="40" dur="500"/>
                                            <p:tgtEl>
                                              <p:spTgt spid="29"/>
                                            </p:tgtEl>
                                          </p:cBhvr>
                                        </p:animEffect>
                                      </p:childTnLst>
                                    </p:cTn>
                                  </p:par>
                                </p:childTnLst>
                              </p:cTn>
                            </p:par>
                            <p:par>
                              <p:cTn id="41" fill="hold">
                                <p:stCondLst>
                                  <p:cond delay="3139"/>
                                </p:stCondLst>
                                <p:childTnLst>
                                  <p:par>
                                    <p:cTn id="42" presetID="22" presetClass="entr" presetSubtype="1"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up)">
                                          <p:cBhvr>
                                            <p:cTn id="44" dur="500"/>
                                            <p:tgtEl>
                                              <p:spTgt spid="45"/>
                                            </p:tgtEl>
                                          </p:cBhvr>
                                        </p:animEffect>
                                      </p:childTnLst>
                                    </p:cTn>
                                  </p:par>
                                </p:childTnLst>
                              </p:cTn>
                            </p:par>
                            <p:par>
                              <p:cTn id="45" fill="hold">
                                <p:stCondLst>
                                  <p:cond delay="3639"/>
                                </p:stCondLst>
                                <p:childTnLst>
                                  <p:par>
                                    <p:cTn id="46" presetID="53" presetClass="entr" presetSubtype="16"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childTnLst>
                                    </p:cTn>
                                  </p:par>
                                </p:childTnLst>
                              </p:cTn>
                            </p:par>
                            <p:par>
                              <p:cTn id="51" fill="hold">
                                <p:stCondLst>
                                  <p:cond delay="4139"/>
                                </p:stCondLst>
                                <p:childTnLst>
                                  <p:par>
                                    <p:cTn id="52" presetID="22" presetClass="entr" presetSubtype="1"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up)">
                                          <p:cBhvr>
                                            <p:cTn id="54" dur="500"/>
                                            <p:tgtEl>
                                              <p:spTgt spid="46"/>
                                            </p:tgtEl>
                                          </p:cBhvr>
                                        </p:animEffect>
                                      </p:childTnLst>
                                    </p:cTn>
                                  </p:par>
                                </p:childTnLst>
                              </p:cTn>
                            </p:par>
                            <p:par>
                              <p:cTn id="55" fill="hold">
                                <p:stCondLst>
                                  <p:cond delay="4639"/>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40"/>
                                            </p:tgtEl>
                                            <p:attrNameLst>
                                              <p:attrName>style.visibility</p:attrName>
                                            </p:attrNameLst>
                                          </p:cBhvr>
                                          <p:to>
                                            <p:strVal val="visible"/>
                                          </p:to>
                                        </p:set>
                                        <p:anim calcmode="lin" valueType="num">
                                          <p:cBhvr>
                                            <p:cTn id="58"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40"/>
                                            </p:tgtEl>
                                            <p:attrNameLst>
                                              <p:attrName>ppt_y</p:attrName>
                                            </p:attrNameLst>
                                          </p:cBhvr>
                                          <p:tavLst>
                                            <p:tav tm="0">
                                              <p:val>
                                                <p:strVal val="#ppt_y"/>
                                              </p:val>
                                            </p:tav>
                                            <p:tav tm="100000">
                                              <p:val>
                                                <p:strVal val="#ppt_y"/>
                                              </p:val>
                                            </p:tav>
                                          </p:tavLst>
                                        </p:anim>
                                        <p:anim calcmode="lin" valueType="num">
                                          <p:cBhvr>
                                            <p:cTn id="60"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40"/>
                                            </p:tgtEl>
                                          </p:cBhvr>
                                        </p:animEffect>
                                      </p:childTnLst>
                                    </p:cTn>
                                  </p:par>
                                </p:childTnLst>
                              </p:cTn>
                            </p:par>
                            <p:par>
                              <p:cTn id="63" fill="hold">
                                <p:stCondLst>
                                  <p:cond delay="5139"/>
                                </p:stCondLst>
                                <p:childTnLst>
                                  <p:par>
                                    <p:cTn id="64" presetID="12" presetClass="entr" presetSubtype="8" fill="hold" grpId="0" nodeType="after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300"/>
                                            <p:tgtEl>
                                              <p:spTgt spid="35"/>
                                            </p:tgtEl>
                                            <p:attrNameLst>
                                              <p:attrName>ppt_x</p:attrName>
                                            </p:attrNameLst>
                                          </p:cBhvr>
                                          <p:tavLst>
                                            <p:tav tm="0">
                                              <p:val>
                                                <p:strVal val="#ppt_x-#ppt_w*1.125000"/>
                                              </p:val>
                                            </p:tav>
                                            <p:tav tm="100000">
                                              <p:val>
                                                <p:strVal val="#ppt_x"/>
                                              </p:val>
                                            </p:tav>
                                          </p:tavLst>
                                        </p:anim>
                                        <p:animEffect transition="in" filter="wipe(right)">
                                          <p:cBhvr>
                                            <p:cTn id="67" dur="300"/>
                                            <p:tgtEl>
                                              <p:spTgt spid="35"/>
                                            </p:tgtEl>
                                          </p:cBhvr>
                                        </p:animEffect>
                                      </p:childTnLst>
                                    </p:cTn>
                                  </p:par>
                                </p:childTnLst>
                              </p:cTn>
                            </p:par>
                            <p:par>
                              <p:cTn id="68" fill="hold">
                                <p:stCondLst>
                                  <p:cond delay="5639"/>
                                </p:stCondLst>
                                <p:childTnLst>
                                  <p:par>
                                    <p:cTn id="69" presetID="22" presetClass="entr" presetSubtype="8"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left)">
                                          <p:cBhvr>
                                            <p:cTn id="71" dur="500"/>
                                            <p:tgtEl>
                                              <p:spTgt spid="17"/>
                                            </p:tgtEl>
                                          </p:cBhvr>
                                        </p:animEffect>
                                      </p:childTnLst>
                                    </p:cTn>
                                  </p:par>
                                </p:childTnLst>
                              </p:cTn>
                            </p:par>
                            <p:par>
                              <p:cTn id="72" fill="hold">
                                <p:stCondLst>
                                  <p:cond delay="6139"/>
                                </p:stCondLst>
                                <p:childTnLst>
                                  <p:par>
                                    <p:cTn id="73" presetID="53" presetClass="entr" presetSubtype="16"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p:cTn id="75" dur="500" fill="hold"/>
                                            <p:tgtEl>
                                              <p:spTgt spid="31"/>
                                            </p:tgtEl>
                                            <p:attrNameLst>
                                              <p:attrName>ppt_w</p:attrName>
                                            </p:attrNameLst>
                                          </p:cBhvr>
                                          <p:tavLst>
                                            <p:tav tm="0">
                                              <p:val>
                                                <p:fltVal val="0"/>
                                              </p:val>
                                            </p:tav>
                                            <p:tav tm="100000">
                                              <p:val>
                                                <p:strVal val="#ppt_w"/>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animEffect transition="in" filter="fade">
                                          <p:cBhvr>
                                            <p:cTn id="77" dur="500"/>
                                            <p:tgtEl>
                                              <p:spTgt spid="31"/>
                                            </p:tgtEl>
                                          </p:cBhvr>
                                        </p:animEffect>
                                      </p:childTnLst>
                                    </p:cTn>
                                  </p:par>
                                </p:childTnLst>
                              </p:cTn>
                            </p:par>
                            <p:par>
                              <p:cTn id="78" fill="hold">
                                <p:stCondLst>
                                  <p:cond delay="6639"/>
                                </p:stCondLst>
                                <p:childTnLst>
                                  <p:par>
                                    <p:cTn id="79" presetID="22" presetClass="entr" presetSubtype="1"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up)">
                                          <p:cBhvr>
                                            <p:cTn id="81" dur="500"/>
                                            <p:tgtEl>
                                              <p:spTgt spid="42"/>
                                            </p:tgtEl>
                                          </p:cBhvr>
                                        </p:animEffect>
                                      </p:childTnLst>
                                    </p:cTn>
                                  </p:par>
                                </p:childTnLst>
                              </p:cTn>
                            </p:par>
                            <p:par>
                              <p:cTn id="82" fill="hold">
                                <p:stCondLst>
                                  <p:cond delay="7139"/>
                                </p:stCondLst>
                                <p:childTnLst>
                                  <p:par>
                                    <p:cTn id="83" presetID="53" presetClass="entr" presetSubtype="16"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p:cTn id="85" dur="500" fill="hold"/>
                                            <p:tgtEl>
                                              <p:spTgt spid="32"/>
                                            </p:tgtEl>
                                            <p:attrNameLst>
                                              <p:attrName>ppt_w</p:attrName>
                                            </p:attrNameLst>
                                          </p:cBhvr>
                                          <p:tavLst>
                                            <p:tav tm="0">
                                              <p:val>
                                                <p:fltVal val="0"/>
                                              </p:val>
                                            </p:tav>
                                            <p:tav tm="100000">
                                              <p:val>
                                                <p:strVal val="#ppt_w"/>
                                              </p:val>
                                            </p:tav>
                                          </p:tavLst>
                                        </p:anim>
                                        <p:anim calcmode="lin" valueType="num">
                                          <p:cBhvr>
                                            <p:cTn id="86" dur="500" fill="hold"/>
                                            <p:tgtEl>
                                              <p:spTgt spid="32"/>
                                            </p:tgtEl>
                                            <p:attrNameLst>
                                              <p:attrName>ppt_h</p:attrName>
                                            </p:attrNameLst>
                                          </p:cBhvr>
                                          <p:tavLst>
                                            <p:tav tm="0">
                                              <p:val>
                                                <p:fltVal val="0"/>
                                              </p:val>
                                            </p:tav>
                                            <p:tav tm="100000">
                                              <p:val>
                                                <p:strVal val="#ppt_h"/>
                                              </p:val>
                                            </p:tav>
                                          </p:tavLst>
                                        </p:anim>
                                        <p:animEffect transition="in" filter="fade">
                                          <p:cBhvr>
                                            <p:cTn id="87" dur="500"/>
                                            <p:tgtEl>
                                              <p:spTgt spid="32"/>
                                            </p:tgtEl>
                                          </p:cBhvr>
                                        </p:animEffect>
                                      </p:childTnLst>
                                    </p:cTn>
                                  </p:par>
                                </p:childTnLst>
                              </p:cTn>
                            </p:par>
                            <p:par>
                              <p:cTn id="88" fill="hold">
                                <p:stCondLst>
                                  <p:cond delay="7639"/>
                                </p:stCondLst>
                                <p:childTnLst>
                                  <p:par>
                                    <p:cTn id="89" presetID="2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wipe(up)">
                                          <p:cBhvr>
                                            <p:cTn id="91" dur="500"/>
                                            <p:tgtEl>
                                              <p:spTgt spid="43"/>
                                            </p:tgtEl>
                                          </p:cBhvr>
                                        </p:animEffect>
                                      </p:childTnLst>
                                    </p:cTn>
                                  </p:par>
                                </p:childTnLst>
                              </p:cTn>
                            </p:par>
                            <p:par>
                              <p:cTn id="92" fill="hold">
                                <p:stCondLst>
                                  <p:cond delay="8139"/>
                                </p:stCondLst>
                                <p:childTnLst>
                                  <p:par>
                                    <p:cTn id="93" presetID="53" presetClass="entr" presetSubtype="16" fill="hold" grpId="0"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childTnLst>
                                    </p:cTn>
                                  </p:par>
                                </p:childTnLst>
                              </p:cTn>
                            </p:par>
                            <p:par>
                              <p:cTn id="98" fill="hold">
                                <p:stCondLst>
                                  <p:cond delay="8639"/>
                                </p:stCondLst>
                                <p:childTnLst>
                                  <p:par>
                                    <p:cTn id="99" presetID="22" presetClass="entr" presetSubtype="1" fill="hold" grpId="0"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wipe(up)">
                                          <p:cBhvr>
                                            <p:cTn id="101" dur="500"/>
                                            <p:tgtEl>
                                              <p:spTgt spid="44"/>
                                            </p:tgtEl>
                                          </p:cBhvr>
                                        </p:animEffect>
                                      </p:childTnLst>
                                    </p:cTn>
                                  </p:par>
                                </p:childTnLst>
                              </p:cTn>
                            </p:par>
                            <p:par>
                              <p:cTn id="102" fill="hold">
                                <p:stCondLst>
                                  <p:cond delay="9139"/>
                                </p:stCondLst>
                                <p:childTnLst>
                                  <p:par>
                                    <p:cTn id="103" presetID="22" presetClass="entr" presetSubtype="4" fill="hold" grpId="0" nodeType="after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wipe(down)">
                                          <p:cBhvr>
                                            <p:cTn id="105" dur="500"/>
                                            <p:tgtEl>
                                              <p:spTgt spid="19"/>
                                            </p:tgtEl>
                                          </p:cBhvr>
                                        </p:animEffect>
                                      </p:childTnLst>
                                    </p:cTn>
                                  </p:par>
                                </p:childTnLst>
                              </p:cTn>
                            </p:par>
                            <p:par>
                              <p:cTn id="106" fill="hold">
                                <p:stCondLst>
                                  <p:cond delay="9639"/>
                                </p:stCondLst>
                                <p:childTnLst>
                                  <p:par>
                                    <p:cTn id="107" presetID="2" presetClass="entr" presetSubtype="8"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additive="base">
                                            <p:cTn id="109" dur="400" fill="hold"/>
                                            <p:tgtEl>
                                              <p:spTgt spid="36"/>
                                            </p:tgtEl>
                                            <p:attrNameLst>
                                              <p:attrName>ppt_x</p:attrName>
                                            </p:attrNameLst>
                                          </p:cBhvr>
                                          <p:tavLst>
                                            <p:tav tm="0">
                                              <p:val>
                                                <p:strVal val="0-#ppt_w/2"/>
                                              </p:val>
                                            </p:tav>
                                            <p:tav tm="100000">
                                              <p:val>
                                                <p:strVal val="#ppt_x"/>
                                              </p:val>
                                            </p:tav>
                                          </p:tavLst>
                                        </p:anim>
                                        <p:anim calcmode="lin" valueType="num">
                                          <p:cBhvr additive="base">
                                            <p:cTn id="110" dur="400" fill="hold"/>
                                            <p:tgtEl>
                                              <p:spTgt spid="36"/>
                                            </p:tgtEl>
                                            <p:attrNameLst>
                                              <p:attrName>ppt_y</p:attrName>
                                            </p:attrNameLst>
                                          </p:cBhvr>
                                          <p:tavLst>
                                            <p:tav tm="0">
                                              <p:val>
                                                <p:strVal val="#ppt_y"/>
                                              </p:val>
                                            </p:tav>
                                            <p:tav tm="100000">
                                              <p:val>
                                                <p:strVal val="#ppt_y"/>
                                              </p:val>
                                            </p:tav>
                                          </p:tavLst>
                                        </p:anim>
                                      </p:childTnLst>
                                    </p:cTn>
                                  </p:par>
                                </p:childTnLst>
                              </p:cTn>
                            </p:par>
                            <p:par>
                              <p:cTn id="111" fill="hold">
                                <p:stCondLst>
                                  <p:cond delay="10139"/>
                                </p:stCondLst>
                                <p:childTnLst>
                                  <p:par>
                                    <p:cTn id="112" presetID="1" presetClass="entr" presetSubtype="0" fill="hold" grpId="2" nodeType="afterEffect">
                                      <p:stCondLst>
                                        <p:cond delay="0"/>
                                      </p:stCondLst>
                                      <p:childTnLst>
                                        <p:set>
                                          <p:cBhvr>
                                            <p:cTn id="113" dur="1" fill="hold">
                                              <p:stCondLst>
                                                <p:cond delay="0"/>
                                              </p:stCondLst>
                                            </p:cTn>
                                            <p:tgtEl>
                                              <p:spTgt spid="37"/>
                                            </p:tgtEl>
                                            <p:attrNameLst>
                                              <p:attrName>style.visibility</p:attrName>
                                            </p:attrNameLst>
                                          </p:cBhvr>
                                          <p:to>
                                            <p:strVal val="visible"/>
                                          </p:to>
                                        </p:set>
                                      </p:childTnLst>
                                    </p:cTn>
                                  </p:par>
                                  <p:par>
                                    <p:cTn id="114" presetID="42" presetClass="path" presetSubtype="0" accel="50000" decel="50000" fill="hold" grpId="1" nodeType="withEffect">
                                      <p:stCondLst>
                                        <p:cond delay="0"/>
                                      </p:stCondLst>
                                      <p:childTnLst>
                                        <p:animMotion origin="layout" path="M 4.37386E-7 3.3395E-6 L -0.22065 0.5296 " pathEditMode="relative" rAng="0" ptsTypes="AA">
                                          <p:cBhvr>
                                            <p:cTn id="115" dur="400" spd="-100000" fill="hold"/>
                                            <p:tgtEl>
                                              <p:spTgt spid="37"/>
                                            </p:tgtEl>
                                            <p:attrNameLst>
                                              <p:attrName>ppt_x</p:attrName>
                                              <p:attrName>ppt_y</p:attrName>
                                            </p:attrNameLst>
                                          </p:cBhvr>
                                          <p:rCtr x="-11039" y="26480"/>
                                        </p:animMotion>
                                      </p:childTnLst>
                                    </p:cTn>
                                  </p:par>
                                </p:childTnLst>
                              </p:cTn>
                            </p:par>
                            <p:par>
                              <p:cTn id="116" fill="hold">
                                <p:stCondLst>
                                  <p:cond delay="10139"/>
                                </p:stCondLst>
                                <p:childTnLst>
                                  <p:par>
                                    <p:cTn id="117" presetID="1" presetClass="entr" presetSubtype="0" fill="hold" grpId="0" nodeType="afterEffect">
                                      <p:stCondLst>
                                        <p:cond delay="0"/>
                                      </p:stCondLst>
                                      <p:childTnLst>
                                        <p:set>
                                          <p:cBhvr>
                                            <p:cTn id="118" dur="1" fill="hold">
                                              <p:stCondLst>
                                                <p:cond delay="0"/>
                                              </p:stCondLst>
                                            </p:cTn>
                                            <p:tgtEl>
                                              <p:spTgt spid="38"/>
                                            </p:tgtEl>
                                            <p:attrNameLst>
                                              <p:attrName>style.visibility</p:attrName>
                                            </p:attrNameLst>
                                          </p:cBhvr>
                                          <p:to>
                                            <p:strVal val="visible"/>
                                          </p:to>
                                        </p:set>
                                      </p:childTnLst>
                                    </p:cTn>
                                  </p:par>
                                  <p:par>
                                    <p:cTn id="119" presetID="42" presetClass="path" presetSubtype="0" accel="50000" decel="50000" fill="hold" grpId="1" nodeType="withEffect">
                                      <p:stCondLst>
                                        <p:cond delay="0"/>
                                      </p:stCondLst>
                                      <p:childTnLst>
                                        <p:animMotion origin="layout" path="M -1.43973E-6 1.85014E-8 L -0.36384 0.85199 " pathEditMode="relative" rAng="0" ptsTypes="AA">
                                          <p:cBhvr>
                                            <p:cTn id="120" dur="400" spd="-100000" fill="hold"/>
                                            <p:tgtEl>
                                              <p:spTgt spid="38"/>
                                            </p:tgtEl>
                                            <p:attrNameLst>
                                              <p:attrName>ppt_x</p:attrName>
                                              <p:attrName>ppt_y</p:attrName>
                                            </p:attrNameLst>
                                          </p:cBhvr>
                                          <p:rCtr x="-18198" y="425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8" grpId="0" animBg="1"/>
          <p:bldP spid="17" grpId="0" animBg="1"/>
          <p:bldP spid="18" grpId="0" animBg="1"/>
          <p:bldP spid="19" grpId="0" animBg="1"/>
          <p:bldP spid="29" grpId="0" animBg="1"/>
          <p:bldP spid="30" grpId="0" animBg="1"/>
          <p:bldP spid="31" grpId="0" animBg="1"/>
          <p:bldP spid="32" grpId="0" animBg="1"/>
          <p:bldP spid="33" grpId="0" animBg="1"/>
          <p:bldP spid="34" grpId="1" animBg="1"/>
          <p:bldP spid="35" grpId="0" animBg="1"/>
          <p:bldP spid="36" grpId="0" animBg="1"/>
          <p:bldP spid="37" grpId="1" animBg="1"/>
          <p:bldP spid="37" grpId="2" animBg="1"/>
          <p:bldP spid="38" grpId="0" animBg="1"/>
          <p:bldP spid="38" grpId="1" animBg="1"/>
          <p:bldP spid="40" grpId="0"/>
          <p:bldP spid="41" grpId="0"/>
          <p:bldP spid="42" grpId="0"/>
          <p:bldP spid="43" grpId="0"/>
          <p:bldP spid="44" grpId="0"/>
          <p:bldP spid="45" grpId="0"/>
          <p:bldP spid="46"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776178" y="127505"/>
            <a:ext cx="3305979" cy="584775"/>
          </a:xfrm>
          <a:prstGeom prst="rect">
            <a:avLst/>
          </a:prstGeom>
          <a:noFill/>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r>
              <a:rPr lang="zh-CN" altLang="en-US" dirty="0">
                <a:sym typeface="Arial" panose="020B0604020202020204" pitchFamily="34" charset="0"/>
              </a:rPr>
              <a:t>团队建设</a:t>
            </a:r>
          </a:p>
        </p:txBody>
      </p:sp>
      <p:sp>
        <p:nvSpPr>
          <p:cNvPr id="28" name="Freeform 5"/>
          <p:cNvSpPr>
            <a:spLocks noEditPoints="1"/>
          </p:cNvSpPr>
          <p:nvPr/>
        </p:nvSpPr>
        <p:spPr bwMode="auto">
          <a:xfrm>
            <a:off x="283122" y="173366"/>
            <a:ext cx="493056" cy="493054"/>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rgbClr val="ED5A00"/>
              </a:solidFill>
            </a:endParaRPr>
          </a:p>
        </p:txBody>
      </p:sp>
      <p:sp>
        <p:nvSpPr>
          <p:cNvPr id="5" name="Oval 5"/>
          <p:cNvSpPr>
            <a:spLocks noChangeArrowheads="1"/>
          </p:cNvSpPr>
          <p:nvPr/>
        </p:nvSpPr>
        <p:spPr bwMode="auto">
          <a:xfrm>
            <a:off x="2753018" y="976025"/>
            <a:ext cx="1789112" cy="1822449"/>
          </a:xfrm>
          <a:prstGeom prst="ellipse">
            <a:avLst/>
          </a:prstGeom>
          <a:solidFill>
            <a:schemeClr val="bg2"/>
          </a:solidFill>
          <a:ln>
            <a:noFill/>
          </a:ln>
        </p:spPr>
        <p:txBody>
          <a:bodyPr vert="horz" wrap="square" lIns="91440" tIns="45720" rIns="91440" bIns="45720" numCol="1" anchor="t" anchorCtr="0" compatLnSpc="1"/>
          <a:lstStyle/>
          <a:p>
            <a:endParaRPr lang="zh-CN" altLang="en-US"/>
          </a:p>
        </p:txBody>
      </p:sp>
      <p:sp>
        <p:nvSpPr>
          <p:cNvPr id="6" name="Oval 6"/>
          <p:cNvSpPr>
            <a:spLocks noChangeArrowheads="1"/>
          </p:cNvSpPr>
          <p:nvPr/>
        </p:nvSpPr>
        <p:spPr bwMode="auto">
          <a:xfrm>
            <a:off x="7854950" y="976025"/>
            <a:ext cx="1789112" cy="1822449"/>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7" name="Freeform 7"/>
          <p:cNvSpPr>
            <a:spLocks noEditPoints="1"/>
          </p:cNvSpPr>
          <p:nvPr/>
        </p:nvSpPr>
        <p:spPr bwMode="auto">
          <a:xfrm>
            <a:off x="8169275" y="1191925"/>
            <a:ext cx="1201737" cy="1169987"/>
          </a:xfrm>
          <a:custGeom>
            <a:avLst/>
            <a:gdLst>
              <a:gd name="T0" fmla="*/ 850 w 1274"/>
              <a:gd name="T1" fmla="*/ 470 h 1217"/>
              <a:gd name="T2" fmla="*/ 833 w 1274"/>
              <a:gd name="T3" fmla="*/ 506 h 1217"/>
              <a:gd name="T4" fmla="*/ 829 w 1274"/>
              <a:gd name="T5" fmla="*/ 528 h 1217"/>
              <a:gd name="T6" fmla="*/ 830 w 1274"/>
              <a:gd name="T7" fmla="*/ 574 h 1217"/>
              <a:gd name="T8" fmla="*/ 846 w 1274"/>
              <a:gd name="T9" fmla="*/ 617 h 1217"/>
              <a:gd name="T10" fmla="*/ 860 w 1274"/>
              <a:gd name="T11" fmla="*/ 639 h 1217"/>
              <a:gd name="T12" fmla="*/ 895 w 1274"/>
              <a:gd name="T13" fmla="*/ 668 h 1217"/>
              <a:gd name="T14" fmla="*/ 919 w 1274"/>
              <a:gd name="T15" fmla="*/ 680 h 1217"/>
              <a:gd name="T16" fmla="*/ 969 w 1274"/>
              <a:gd name="T17" fmla="*/ 406 h 1217"/>
              <a:gd name="T18" fmla="*/ 911 w 1274"/>
              <a:gd name="T19" fmla="*/ 419 h 1217"/>
              <a:gd name="T20" fmla="*/ 878 w 1274"/>
              <a:gd name="T21" fmla="*/ 439 h 1217"/>
              <a:gd name="T22" fmla="*/ 862 w 1274"/>
              <a:gd name="T23" fmla="*/ 454 h 1217"/>
              <a:gd name="T24" fmla="*/ 779 w 1274"/>
              <a:gd name="T25" fmla="*/ 141 h 1217"/>
              <a:gd name="T26" fmla="*/ 637 w 1274"/>
              <a:gd name="T27" fmla="*/ 283 h 1217"/>
              <a:gd name="T28" fmla="*/ 770 w 1274"/>
              <a:gd name="T29" fmla="*/ 573 h 1217"/>
              <a:gd name="T30" fmla="*/ 770 w 1274"/>
              <a:gd name="T31" fmla="*/ 515 h 1217"/>
              <a:gd name="T32" fmla="*/ 728 w 1274"/>
              <a:gd name="T33" fmla="*/ 312 h 1217"/>
              <a:gd name="T34" fmla="*/ 506 w 1274"/>
              <a:gd name="T35" fmla="*/ 547 h 1217"/>
              <a:gd name="T36" fmla="*/ 637 w 1274"/>
              <a:gd name="T37" fmla="*/ 803 h 1217"/>
              <a:gd name="T38" fmla="*/ 572 w 1274"/>
              <a:gd name="T39" fmla="*/ 811 h 1217"/>
              <a:gd name="T40" fmla="*/ 542 w 1274"/>
              <a:gd name="T41" fmla="*/ 775 h 1217"/>
              <a:gd name="T42" fmla="*/ 521 w 1274"/>
              <a:gd name="T43" fmla="*/ 758 h 1217"/>
              <a:gd name="T44" fmla="*/ 434 w 1274"/>
              <a:gd name="T45" fmla="*/ 722 h 1217"/>
              <a:gd name="T46" fmla="*/ 396 w 1274"/>
              <a:gd name="T47" fmla="*/ 718 h 1217"/>
              <a:gd name="T48" fmla="*/ 0 w 1274"/>
              <a:gd name="T49" fmla="*/ 1217 h 1217"/>
              <a:gd name="T50" fmla="*/ 169 w 1274"/>
              <a:gd name="T51" fmla="*/ 921 h 1217"/>
              <a:gd name="T52" fmla="*/ 438 w 1274"/>
              <a:gd name="T53" fmla="*/ 921 h 1217"/>
              <a:gd name="T54" fmla="*/ 610 w 1274"/>
              <a:gd name="T55" fmla="*/ 1217 h 1217"/>
              <a:gd name="T56" fmla="*/ 572 w 1274"/>
              <a:gd name="T57" fmla="*/ 811 h 1217"/>
              <a:gd name="T58" fmla="*/ 877 w 1274"/>
              <a:gd name="T59" fmla="*/ 718 h 1217"/>
              <a:gd name="T60" fmla="*/ 838 w 1274"/>
              <a:gd name="T61" fmla="*/ 722 h 1217"/>
              <a:gd name="T62" fmla="*/ 732 w 1274"/>
              <a:gd name="T63" fmla="*/ 775 h 1217"/>
              <a:gd name="T64" fmla="*/ 715 w 1274"/>
              <a:gd name="T65" fmla="*/ 793 h 1217"/>
              <a:gd name="T66" fmla="*/ 789 w 1274"/>
              <a:gd name="T67" fmla="*/ 1217 h 1217"/>
              <a:gd name="T68" fmla="*/ 833 w 1274"/>
              <a:gd name="T69" fmla="*/ 1217 h 1217"/>
              <a:gd name="T70" fmla="*/ 1145 w 1274"/>
              <a:gd name="T71" fmla="*/ 921 h 1217"/>
              <a:gd name="T72" fmla="*/ 1274 w 1274"/>
              <a:gd name="T73" fmla="*/ 932 h 1217"/>
              <a:gd name="T74" fmla="*/ 305 w 1274"/>
              <a:gd name="T75" fmla="*/ 689 h 1217"/>
              <a:gd name="T76" fmla="*/ 377 w 1274"/>
              <a:gd name="T77" fmla="*/ 669 h 1217"/>
              <a:gd name="T78" fmla="*/ 397 w 1274"/>
              <a:gd name="T79" fmla="*/ 655 h 1217"/>
              <a:gd name="T80" fmla="*/ 437 w 1274"/>
              <a:gd name="T81" fmla="*/ 598 h 1217"/>
              <a:gd name="T82" fmla="*/ 445 w 1274"/>
              <a:gd name="T83" fmla="*/ 571 h 1217"/>
              <a:gd name="T84" fmla="*/ 445 w 1274"/>
              <a:gd name="T85" fmla="*/ 524 h 1217"/>
              <a:gd name="T86" fmla="*/ 434 w 1274"/>
              <a:gd name="T87" fmla="*/ 488 h 1217"/>
              <a:gd name="T88" fmla="*/ 423 w 1274"/>
              <a:gd name="T89" fmla="*/ 469 h 1217"/>
              <a:gd name="T90" fmla="*/ 396 w 1274"/>
              <a:gd name="T91" fmla="*/ 439 h 1217"/>
              <a:gd name="T92" fmla="*/ 378 w 1274"/>
              <a:gd name="T93" fmla="*/ 426 h 1217"/>
              <a:gd name="T94" fmla="*/ 305 w 1274"/>
              <a:gd name="T95" fmla="*/ 406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4" h="1217">
                <a:moveTo>
                  <a:pt x="862" y="454"/>
                </a:moveTo>
                <a:cubicBezTo>
                  <a:pt x="858" y="459"/>
                  <a:pt x="854" y="464"/>
                  <a:pt x="851" y="469"/>
                </a:cubicBezTo>
                <a:cubicBezTo>
                  <a:pt x="851" y="469"/>
                  <a:pt x="851" y="469"/>
                  <a:pt x="850" y="470"/>
                </a:cubicBezTo>
                <a:cubicBezTo>
                  <a:pt x="847" y="474"/>
                  <a:pt x="845" y="479"/>
                  <a:pt x="842" y="484"/>
                </a:cubicBezTo>
                <a:cubicBezTo>
                  <a:pt x="841" y="486"/>
                  <a:pt x="841" y="487"/>
                  <a:pt x="840" y="489"/>
                </a:cubicBezTo>
                <a:cubicBezTo>
                  <a:pt x="837" y="494"/>
                  <a:pt x="835" y="500"/>
                  <a:pt x="833" y="506"/>
                </a:cubicBezTo>
                <a:cubicBezTo>
                  <a:pt x="833" y="506"/>
                  <a:pt x="833" y="506"/>
                  <a:pt x="833" y="506"/>
                </a:cubicBezTo>
                <a:cubicBezTo>
                  <a:pt x="831" y="512"/>
                  <a:pt x="830" y="518"/>
                  <a:pt x="829" y="524"/>
                </a:cubicBezTo>
                <a:cubicBezTo>
                  <a:pt x="829" y="525"/>
                  <a:pt x="829" y="527"/>
                  <a:pt x="829" y="528"/>
                </a:cubicBezTo>
                <a:cubicBezTo>
                  <a:pt x="828" y="535"/>
                  <a:pt x="827" y="541"/>
                  <a:pt x="827" y="547"/>
                </a:cubicBezTo>
                <a:cubicBezTo>
                  <a:pt x="827" y="555"/>
                  <a:pt x="828" y="563"/>
                  <a:pt x="829" y="571"/>
                </a:cubicBezTo>
                <a:cubicBezTo>
                  <a:pt x="829" y="572"/>
                  <a:pt x="829" y="573"/>
                  <a:pt x="830" y="574"/>
                </a:cubicBezTo>
                <a:cubicBezTo>
                  <a:pt x="831" y="581"/>
                  <a:pt x="833" y="588"/>
                  <a:pt x="835" y="594"/>
                </a:cubicBezTo>
                <a:cubicBezTo>
                  <a:pt x="836" y="596"/>
                  <a:pt x="836" y="597"/>
                  <a:pt x="837" y="598"/>
                </a:cubicBezTo>
                <a:cubicBezTo>
                  <a:pt x="839" y="605"/>
                  <a:pt x="842" y="611"/>
                  <a:pt x="846" y="617"/>
                </a:cubicBezTo>
                <a:cubicBezTo>
                  <a:pt x="846" y="618"/>
                  <a:pt x="847" y="619"/>
                  <a:pt x="847" y="620"/>
                </a:cubicBezTo>
                <a:cubicBezTo>
                  <a:pt x="851" y="626"/>
                  <a:pt x="855" y="632"/>
                  <a:pt x="860" y="638"/>
                </a:cubicBezTo>
                <a:cubicBezTo>
                  <a:pt x="860" y="638"/>
                  <a:pt x="860" y="638"/>
                  <a:pt x="860" y="639"/>
                </a:cubicBezTo>
                <a:cubicBezTo>
                  <a:pt x="865" y="644"/>
                  <a:pt x="870" y="649"/>
                  <a:pt x="876" y="654"/>
                </a:cubicBezTo>
                <a:cubicBezTo>
                  <a:pt x="876" y="655"/>
                  <a:pt x="877" y="655"/>
                  <a:pt x="877" y="655"/>
                </a:cubicBezTo>
                <a:cubicBezTo>
                  <a:pt x="883" y="660"/>
                  <a:pt x="889" y="665"/>
                  <a:pt x="895" y="668"/>
                </a:cubicBezTo>
                <a:cubicBezTo>
                  <a:pt x="896" y="669"/>
                  <a:pt x="897" y="669"/>
                  <a:pt x="897" y="670"/>
                </a:cubicBezTo>
                <a:cubicBezTo>
                  <a:pt x="904" y="673"/>
                  <a:pt x="910" y="677"/>
                  <a:pt x="918" y="679"/>
                </a:cubicBezTo>
                <a:cubicBezTo>
                  <a:pt x="918" y="680"/>
                  <a:pt x="919" y="680"/>
                  <a:pt x="919" y="680"/>
                </a:cubicBezTo>
                <a:cubicBezTo>
                  <a:pt x="935" y="686"/>
                  <a:pt x="951" y="689"/>
                  <a:pt x="969" y="689"/>
                </a:cubicBezTo>
                <a:cubicBezTo>
                  <a:pt x="1047" y="689"/>
                  <a:pt x="1110" y="626"/>
                  <a:pt x="1110" y="547"/>
                </a:cubicBezTo>
                <a:cubicBezTo>
                  <a:pt x="1110" y="469"/>
                  <a:pt x="1047" y="406"/>
                  <a:pt x="969" y="406"/>
                </a:cubicBezTo>
                <a:cubicBezTo>
                  <a:pt x="949" y="406"/>
                  <a:pt x="930" y="410"/>
                  <a:pt x="912" y="418"/>
                </a:cubicBezTo>
                <a:cubicBezTo>
                  <a:pt x="912" y="418"/>
                  <a:pt x="912" y="418"/>
                  <a:pt x="912" y="418"/>
                </a:cubicBezTo>
                <a:cubicBezTo>
                  <a:pt x="912" y="418"/>
                  <a:pt x="911" y="418"/>
                  <a:pt x="911" y="419"/>
                </a:cubicBezTo>
                <a:cubicBezTo>
                  <a:pt x="906" y="421"/>
                  <a:pt x="901" y="423"/>
                  <a:pt x="896" y="426"/>
                </a:cubicBezTo>
                <a:cubicBezTo>
                  <a:pt x="895" y="427"/>
                  <a:pt x="894" y="427"/>
                  <a:pt x="893" y="428"/>
                </a:cubicBezTo>
                <a:cubicBezTo>
                  <a:pt x="888" y="431"/>
                  <a:pt x="883" y="435"/>
                  <a:pt x="878" y="439"/>
                </a:cubicBezTo>
                <a:cubicBezTo>
                  <a:pt x="878" y="439"/>
                  <a:pt x="877" y="439"/>
                  <a:pt x="877" y="440"/>
                </a:cubicBezTo>
                <a:cubicBezTo>
                  <a:pt x="873" y="443"/>
                  <a:pt x="869" y="447"/>
                  <a:pt x="865" y="451"/>
                </a:cubicBezTo>
                <a:cubicBezTo>
                  <a:pt x="864" y="452"/>
                  <a:pt x="863" y="453"/>
                  <a:pt x="862" y="454"/>
                </a:cubicBezTo>
                <a:close/>
                <a:moveTo>
                  <a:pt x="637" y="283"/>
                </a:moveTo>
                <a:lnTo>
                  <a:pt x="637" y="283"/>
                </a:lnTo>
                <a:cubicBezTo>
                  <a:pt x="715" y="283"/>
                  <a:pt x="779" y="220"/>
                  <a:pt x="779" y="141"/>
                </a:cubicBezTo>
                <a:cubicBezTo>
                  <a:pt x="779" y="63"/>
                  <a:pt x="715" y="0"/>
                  <a:pt x="637" y="0"/>
                </a:cubicBezTo>
                <a:cubicBezTo>
                  <a:pt x="559" y="0"/>
                  <a:pt x="495" y="63"/>
                  <a:pt x="495" y="141"/>
                </a:cubicBezTo>
                <a:cubicBezTo>
                  <a:pt x="495" y="220"/>
                  <a:pt x="559" y="283"/>
                  <a:pt x="637" y="283"/>
                </a:cubicBezTo>
                <a:close/>
                <a:moveTo>
                  <a:pt x="770" y="681"/>
                </a:moveTo>
                <a:lnTo>
                  <a:pt x="770" y="681"/>
                </a:lnTo>
                <a:lnTo>
                  <a:pt x="770" y="573"/>
                </a:lnTo>
                <a:cubicBezTo>
                  <a:pt x="768" y="565"/>
                  <a:pt x="768" y="556"/>
                  <a:pt x="768" y="547"/>
                </a:cubicBezTo>
                <a:cubicBezTo>
                  <a:pt x="768" y="539"/>
                  <a:pt x="768" y="530"/>
                  <a:pt x="770" y="522"/>
                </a:cubicBezTo>
                <a:lnTo>
                  <a:pt x="770" y="515"/>
                </a:lnTo>
                <a:lnTo>
                  <a:pt x="770" y="515"/>
                </a:lnTo>
                <a:cubicBezTo>
                  <a:pt x="781" y="452"/>
                  <a:pt x="820" y="399"/>
                  <a:pt x="874" y="370"/>
                </a:cubicBezTo>
                <a:cubicBezTo>
                  <a:pt x="836" y="334"/>
                  <a:pt x="785" y="312"/>
                  <a:pt x="728" y="312"/>
                </a:cubicBezTo>
                <a:lnTo>
                  <a:pt x="546" y="312"/>
                </a:lnTo>
                <a:cubicBezTo>
                  <a:pt x="489" y="312"/>
                  <a:pt x="438" y="334"/>
                  <a:pt x="400" y="370"/>
                </a:cubicBezTo>
                <a:cubicBezTo>
                  <a:pt x="463" y="404"/>
                  <a:pt x="506" y="471"/>
                  <a:pt x="506" y="547"/>
                </a:cubicBezTo>
                <a:cubicBezTo>
                  <a:pt x="506" y="563"/>
                  <a:pt x="504" y="579"/>
                  <a:pt x="501" y="593"/>
                </a:cubicBezTo>
                <a:lnTo>
                  <a:pt x="501" y="680"/>
                </a:lnTo>
                <a:cubicBezTo>
                  <a:pt x="559" y="704"/>
                  <a:pt x="607" y="747"/>
                  <a:pt x="637" y="803"/>
                </a:cubicBezTo>
                <a:cubicBezTo>
                  <a:pt x="666" y="749"/>
                  <a:pt x="713" y="706"/>
                  <a:pt x="770" y="681"/>
                </a:cubicBezTo>
                <a:close/>
                <a:moveTo>
                  <a:pt x="572" y="811"/>
                </a:moveTo>
                <a:lnTo>
                  <a:pt x="572" y="811"/>
                </a:lnTo>
                <a:cubicBezTo>
                  <a:pt x="568" y="804"/>
                  <a:pt x="563" y="798"/>
                  <a:pt x="558" y="792"/>
                </a:cubicBezTo>
                <a:cubicBezTo>
                  <a:pt x="557" y="792"/>
                  <a:pt x="557" y="791"/>
                  <a:pt x="556" y="790"/>
                </a:cubicBezTo>
                <a:cubicBezTo>
                  <a:pt x="552" y="785"/>
                  <a:pt x="547" y="780"/>
                  <a:pt x="542" y="775"/>
                </a:cubicBezTo>
                <a:cubicBezTo>
                  <a:pt x="541" y="775"/>
                  <a:pt x="540" y="774"/>
                  <a:pt x="539" y="773"/>
                </a:cubicBezTo>
                <a:cubicBezTo>
                  <a:pt x="534" y="768"/>
                  <a:pt x="528" y="764"/>
                  <a:pt x="523" y="760"/>
                </a:cubicBezTo>
                <a:cubicBezTo>
                  <a:pt x="522" y="759"/>
                  <a:pt x="521" y="759"/>
                  <a:pt x="521" y="758"/>
                </a:cubicBezTo>
                <a:cubicBezTo>
                  <a:pt x="502" y="744"/>
                  <a:pt x="480" y="734"/>
                  <a:pt x="457" y="727"/>
                </a:cubicBezTo>
                <a:cubicBezTo>
                  <a:pt x="452" y="726"/>
                  <a:pt x="447" y="724"/>
                  <a:pt x="442" y="723"/>
                </a:cubicBezTo>
                <a:cubicBezTo>
                  <a:pt x="439" y="723"/>
                  <a:pt x="437" y="722"/>
                  <a:pt x="434" y="722"/>
                </a:cubicBezTo>
                <a:cubicBezTo>
                  <a:pt x="430" y="721"/>
                  <a:pt x="426" y="720"/>
                  <a:pt x="422" y="720"/>
                </a:cubicBezTo>
                <a:cubicBezTo>
                  <a:pt x="420" y="720"/>
                  <a:pt x="418" y="719"/>
                  <a:pt x="415" y="719"/>
                </a:cubicBezTo>
                <a:cubicBezTo>
                  <a:pt x="409" y="719"/>
                  <a:pt x="403" y="718"/>
                  <a:pt x="396" y="718"/>
                </a:cubicBezTo>
                <a:lnTo>
                  <a:pt x="214" y="718"/>
                </a:lnTo>
                <a:cubicBezTo>
                  <a:pt x="96" y="718"/>
                  <a:pt x="0" y="814"/>
                  <a:pt x="0" y="932"/>
                </a:cubicBezTo>
                <a:lnTo>
                  <a:pt x="0" y="1217"/>
                </a:lnTo>
                <a:lnTo>
                  <a:pt x="125" y="1217"/>
                </a:lnTo>
                <a:lnTo>
                  <a:pt x="125" y="921"/>
                </a:lnTo>
                <a:lnTo>
                  <a:pt x="169" y="921"/>
                </a:lnTo>
                <a:lnTo>
                  <a:pt x="169" y="1217"/>
                </a:lnTo>
                <a:lnTo>
                  <a:pt x="438" y="1217"/>
                </a:lnTo>
                <a:lnTo>
                  <a:pt x="438" y="921"/>
                </a:lnTo>
                <a:lnTo>
                  <a:pt x="481" y="921"/>
                </a:lnTo>
                <a:lnTo>
                  <a:pt x="481" y="1217"/>
                </a:lnTo>
                <a:lnTo>
                  <a:pt x="610" y="1217"/>
                </a:lnTo>
                <a:lnTo>
                  <a:pt x="610" y="932"/>
                </a:lnTo>
                <a:cubicBezTo>
                  <a:pt x="610" y="887"/>
                  <a:pt x="596" y="845"/>
                  <a:pt x="572" y="811"/>
                </a:cubicBezTo>
                <a:cubicBezTo>
                  <a:pt x="572" y="811"/>
                  <a:pt x="572" y="811"/>
                  <a:pt x="572" y="811"/>
                </a:cubicBezTo>
                <a:close/>
                <a:moveTo>
                  <a:pt x="1060" y="718"/>
                </a:moveTo>
                <a:lnTo>
                  <a:pt x="1060" y="718"/>
                </a:lnTo>
                <a:lnTo>
                  <a:pt x="877" y="718"/>
                </a:lnTo>
                <a:cubicBezTo>
                  <a:pt x="871" y="718"/>
                  <a:pt x="864" y="719"/>
                  <a:pt x="858" y="719"/>
                </a:cubicBezTo>
                <a:cubicBezTo>
                  <a:pt x="856" y="719"/>
                  <a:pt x="854" y="720"/>
                  <a:pt x="851" y="720"/>
                </a:cubicBezTo>
                <a:cubicBezTo>
                  <a:pt x="847" y="720"/>
                  <a:pt x="843" y="721"/>
                  <a:pt x="838" y="722"/>
                </a:cubicBezTo>
                <a:cubicBezTo>
                  <a:pt x="836" y="722"/>
                  <a:pt x="834" y="723"/>
                  <a:pt x="831" y="723"/>
                </a:cubicBezTo>
                <a:cubicBezTo>
                  <a:pt x="827" y="724"/>
                  <a:pt x="822" y="725"/>
                  <a:pt x="818" y="727"/>
                </a:cubicBezTo>
                <a:cubicBezTo>
                  <a:pt x="786" y="736"/>
                  <a:pt x="756" y="753"/>
                  <a:pt x="732" y="775"/>
                </a:cubicBezTo>
                <a:cubicBezTo>
                  <a:pt x="732" y="775"/>
                  <a:pt x="732" y="776"/>
                  <a:pt x="732" y="776"/>
                </a:cubicBezTo>
                <a:cubicBezTo>
                  <a:pt x="726" y="781"/>
                  <a:pt x="721" y="786"/>
                  <a:pt x="717" y="791"/>
                </a:cubicBezTo>
                <a:cubicBezTo>
                  <a:pt x="716" y="792"/>
                  <a:pt x="716" y="792"/>
                  <a:pt x="715" y="793"/>
                </a:cubicBezTo>
                <a:cubicBezTo>
                  <a:pt x="683" y="830"/>
                  <a:pt x="664" y="879"/>
                  <a:pt x="664" y="932"/>
                </a:cubicBezTo>
                <a:lnTo>
                  <a:pt x="664" y="1217"/>
                </a:lnTo>
                <a:lnTo>
                  <a:pt x="789" y="1217"/>
                </a:lnTo>
                <a:lnTo>
                  <a:pt x="789" y="921"/>
                </a:lnTo>
                <a:lnTo>
                  <a:pt x="833" y="921"/>
                </a:lnTo>
                <a:lnTo>
                  <a:pt x="833" y="1217"/>
                </a:lnTo>
                <a:lnTo>
                  <a:pt x="1101" y="1217"/>
                </a:lnTo>
                <a:lnTo>
                  <a:pt x="1101" y="921"/>
                </a:lnTo>
                <a:lnTo>
                  <a:pt x="1145" y="921"/>
                </a:lnTo>
                <a:lnTo>
                  <a:pt x="1145" y="1217"/>
                </a:lnTo>
                <a:lnTo>
                  <a:pt x="1274" y="1217"/>
                </a:lnTo>
                <a:lnTo>
                  <a:pt x="1274" y="932"/>
                </a:lnTo>
                <a:cubicBezTo>
                  <a:pt x="1274" y="814"/>
                  <a:pt x="1178" y="718"/>
                  <a:pt x="1060" y="718"/>
                </a:cubicBezTo>
                <a:close/>
                <a:moveTo>
                  <a:pt x="305" y="689"/>
                </a:moveTo>
                <a:lnTo>
                  <a:pt x="305" y="689"/>
                </a:lnTo>
                <a:cubicBezTo>
                  <a:pt x="323" y="689"/>
                  <a:pt x="339" y="686"/>
                  <a:pt x="355" y="680"/>
                </a:cubicBezTo>
                <a:cubicBezTo>
                  <a:pt x="355" y="680"/>
                  <a:pt x="356" y="680"/>
                  <a:pt x="356" y="679"/>
                </a:cubicBezTo>
                <a:cubicBezTo>
                  <a:pt x="363" y="677"/>
                  <a:pt x="370" y="673"/>
                  <a:pt x="377" y="669"/>
                </a:cubicBezTo>
                <a:cubicBezTo>
                  <a:pt x="377" y="669"/>
                  <a:pt x="378" y="669"/>
                  <a:pt x="378" y="669"/>
                </a:cubicBezTo>
                <a:cubicBezTo>
                  <a:pt x="385" y="665"/>
                  <a:pt x="391" y="660"/>
                  <a:pt x="397" y="655"/>
                </a:cubicBezTo>
                <a:cubicBezTo>
                  <a:pt x="397" y="655"/>
                  <a:pt x="397" y="655"/>
                  <a:pt x="397" y="655"/>
                </a:cubicBezTo>
                <a:cubicBezTo>
                  <a:pt x="409" y="645"/>
                  <a:pt x="419" y="633"/>
                  <a:pt x="427" y="620"/>
                </a:cubicBezTo>
                <a:cubicBezTo>
                  <a:pt x="427" y="619"/>
                  <a:pt x="428" y="618"/>
                  <a:pt x="428" y="617"/>
                </a:cubicBezTo>
                <a:cubicBezTo>
                  <a:pt x="432" y="611"/>
                  <a:pt x="435" y="605"/>
                  <a:pt x="437" y="598"/>
                </a:cubicBezTo>
                <a:cubicBezTo>
                  <a:pt x="438" y="597"/>
                  <a:pt x="438" y="596"/>
                  <a:pt x="438" y="595"/>
                </a:cubicBezTo>
                <a:cubicBezTo>
                  <a:pt x="441" y="588"/>
                  <a:pt x="443" y="581"/>
                  <a:pt x="444" y="574"/>
                </a:cubicBezTo>
                <a:cubicBezTo>
                  <a:pt x="444" y="573"/>
                  <a:pt x="444" y="572"/>
                  <a:pt x="445" y="571"/>
                </a:cubicBezTo>
                <a:cubicBezTo>
                  <a:pt x="446" y="563"/>
                  <a:pt x="447" y="555"/>
                  <a:pt x="447" y="547"/>
                </a:cubicBezTo>
                <a:cubicBezTo>
                  <a:pt x="447" y="541"/>
                  <a:pt x="446" y="535"/>
                  <a:pt x="445" y="528"/>
                </a:cubicBezTo>
                <a:cubicBezTo>
                  <a:pt x="445" y="527"/>
                  <a:pt x="445" y="525"/>
                  <a:pt x="445" y="524"/>
                </a:cubicBezTo>
                <a:cubicBezTo>
                  <a:pt x="444" y="518"/>
                  <a:pt x="442" y="512"/>
                  <a:pt x="440" y="506"/>
                </a:cubicBezTo>
                <a:cubicBezTo>
                  <a:pt x="440" y="506"/>
                  <a:pt x="440" y="506"/>
                  <a:pt x="440" y="506"/>
                </a:cubicBezTo>
                <a:cubicBezTo>
                  <a:pt x="439" y="500"/>
                  <a:pt x="436" y="494"/>
                  <a:pt x="434" y="488"/>
                </a:cubicBezTo>
                <a:cubicBezTo>
                  <a:pt x="433" y="487"/>
                  <a:pt x="432" y="486"/>
                  <a:pt x="432" y="485"/>
                </a:cubicBezTo>
                <a:cubicBezTo>
                  <a:pt x="429" y="479"/>
                  <a:pt x="426" y="474"/>
                  <a:pt x="423" y="469"/>
                </a:cubicBezTo>
                <a:lnTo>
                  <a:pt x="423" y="469"/>
                </a:lnTo>
                <a:cubicBezTo>
                  <a:pt x="419" y="464"/>
                  <a:pt x="416" y="459"/>
                  <a:pt x="411" y="454"/>
                </a:cubicBezTo>
                <a:cubicBezTo>
                  <a:pt x="411" y="453"/>
                  <a:pt x="410" y="452"/>
                  <a:pt x="409" y="452"/>
                </a:cubicBezTo>
                <a:cubicBezTo>
                  <a:pt x="405" y="447"/>
                  <a:pt x="401" y="443"/>
                  <a:pt x="396" y="439"/>
                </a:cubicBezTo>
                <a:cubicBezTo>
                  <a:pt x="396" y="439"/>
                  <a:pt x="396" y="439"/>
                  <a:pt x="396" y="439"/>
                </a:cubicBezTo>
                <a:cubicBezTo>
                  <a:pt x="391" y="435"/>
                  <a:pt x="386" y="431"/>
                  <a:pt x="381" y="428"/>
                </a:cubicBezTo>
                <a:cubicBezTo>
                  <a:pt x="380" y="427"/>
                  <a:pt x="379" y="427"/>
                  <a:pt x="378" y="426"/>
                </a:cubicBezTo>
                <a:cubicBezTo>
                  <a:pt x="373" y="423"/>
                  <a:pt x="368" y="421"/>
                  <a:pt x="363" y="418"/>
                </a:cubicBezTo>
                <a:cubicBezTo>
                  <a:pt x="362" y="418"/>
                  <a:pt x="362" y="418"/>
                  <a:pt x="362" y="418"/>
                </a:cubicBezTo>
                <a:cubicBezTo>
                  <a:pt x="344" y="410"/>
                  <a:pt x="325" y="406"/>
                  <a:pt x="305" y="406"/>
                </a:cubicBezTo>
                <a:cubicBezTo>
                  <a:pt x="227" y="406"/>
                  <a:pt x="163" y="469"/>
                  <a:pt x="163" y="547"/>
                </a:cubicBezTo>
                <a:cubicBezTo>
                  <a:pt x="163" y="626"/>
                  <a:pt x="227" y="689"/>
                  <a:pt x="305" y="6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a:spLocks noEditPoints="1"/>
          </p:cNvSpPr>
          <p:nvPr/>
        </p:nvSpPr>
        <p:spPr bwMode="auto">
          <a:xfrm>
            <a:off x="3041943" y="1268125"/>
            <a:ext cx="1243012" cy="1195387"/>
          </a:xfrm>
          <a:custGeom>
            <a:avLst/>
            <a:gdLst>
              <a:gd name="T0" fmla="*/ 1078 w 1317"/>
              <a:gd name="T1" fmla="*/ 121 h 1243"/>
              <a:gd name="T2" fmla="*/ 1074 w 1317"/>
              <a:gd name="T3" fmla="*/ 383 h 1243"/>
              <a:gd name="T4" fmla="*/ 620 w 1317"/>
              <a:gd name="T5" fmla="*/ 383 h 1243"/>
              <a:gd name="T6" fmla="*/ 616 w 1317"/>
              <a:gd name="T7" fmla="*/ 265 h 1243"/>
              <a:gd name="T8" fmla="*/ 616 w 1317"/>
              <a:gd name="T9" fmla="*/ 245 h 1243"/>
              <a:gd name="T10" fmla="*/ 620 w 1317"/>
              <a:gd name="T11" fmla="*/ 112 h 1243"/>
              <a:gd name="T12" fmla="*/ 630 w 1317"/>
              <a:gd name="T13" fmla="*/ 54 h 1243"/>
              <a:gd name="T14" fmla="*/ 562 w 1317"/>
              <a:gd name="T15" fmla="*/ 121 h 1243"/>
              <a:gd name="T16" fmla="*/ 542 w 1317"/>
              <a:gd name="T17" fmla="*/ 232 h 1243"/>
              <a:gd name="T18" fmla="*/ 230 w 1317"/>
              <a:gd name="T19" fmla="*/ 192 h 1243"/>
              <a:gd name="T20" fmla="*/ 230 w 1317"/>
              <a:gd name="T21" fmla="*/ 427 h 1243"/>
              <a:gd name="T22" fmla="*/ 240 w 1317"/>
              <a:gd name="T23" fmla="*/ 427 h 1243"/>
              <a:gd name="T24" fmla="*/ 305 w 1317"/>
              <a:gd name="T25" fmla="*/ 698 h 1243"/>
              <a:gd name="T26" fmla="*/ 319 w 1317"/>
              <a:gd name="T27" fmla="*/ 698 h 1243"/>
              <a:gd name="T28" fmla="*/ 382 w 1317"/>
              <a:gd name="T29" fmla="*/ 460 h 1243"/>
              <a:gd name="T30" fmla="*/ 382 w 1317"/>
              <a:gd name="T31" fmla="*/ 260 h 1243"/>
              <a:gd name="T32" fmla="*/ 542 w 1317"/>
              <a:gd name="T33" fmla="*/ 280 h 1243"/>
              <a:gd name="T34" fmla="*/ 582 w 1317"/>
              <a:gd name="T35" fmla="*/ 421 h 1243"/>
              <a:gd name="T36" fmla="*/ 630 w 1317"/>
              <a:gd name="T37" fmla="*/ 440 h 1243"/>
              <a:gd name="T38" fmla="*/ 1112 w 1317"/>
              <a:gd name="T39" fmla="*/ 421 h 1243"/>
              <a:gd name="T40" fmla="*/ 1112 w 1317"/>
              <a:gd name="T41" fmla="*/ 74 h 1243"/>
              <a:gd name="T42" fmla="*/ 1074 w 1317"/>
              <a:gd name="T43" fmla="*/ 456 h 1243"/>
              <a:gd name="T44" fmla="*/ 1079 w 1317"/>
              <a:gd name="T45" fmla="*/ 702 h 1243"/>
              <a:gd name="T46" fmla="*/ 758 w 1317"/>
              <a:gd name="T47" fmla="*/ 514 h 1243"/>
              <a:gd name="T48" fmla="*/ 689 w 1317"/>
              <a:gd name="T49" fmla="*/ 514 h 1243"/>
              <a:gd name="T50" fmla="*/ 1074 w 1317"/>
              <a:gd name="T51" fmla="*/ 456 h 1243"/>
              <a:gd name="T52" fmla="*/ 325 w 1317"/>
              <a:gd name="T53" fmla="*/ 903 h 1243"/>
              <a:gd name="T54" fmla="*/ 233 w 1317"/>
              <a:gd name="T55" fmla="*/ 769 h 1243"/>
              <a:gd name="T56" fmla="*/ 745 w 1317"/>
              <a:gd name="T57" fmla="*/ 903 h 1243"/>
              <a:gd name="T58" fmla="*/ 652 w 1317"/>
              <a:gd name="T59" fmla="*/ 769 h 1243"/>
              <a:gd name="T60" fmla="*/ 1170 w 1317"/>
              <a:gd name="T61" fmla="*/ 903 h 1243"/>
              <a:gd name="T62" fmla="*/ 1077 w 1317"/>
              <a:gd name="T63" fmla="*/ 769 h 1243"/>
              <a:gd name="T64" fmla="*/ 411 w 1317"/>
              <a:gd name="T65" fmla="*/ 1004 h 1243"/>
              <a:gd name="T66" fmla="*/ 457 w 1317"/>
              <a:gd name="T67" fmla="*/ 1087 h 1243"/>
              <a:gd name="T68" fmla="*/ 547 w 1317"/>
              <a:gd name="T69" fmla="*/ 925 h 1243"/>
              <a:gd name="T70" fmla="*/ 831 w 1317"/>
              <a:gd name="T71" fmla="*/ 1087 h 1243"/>
              <a:gd name="T72" fmla="*/ 893 w 1317"/>
              <a:gd name="T73" fmla="*/ 1087 h 1243"/>
              <a:gd name="T74" fmla="*/ 1176 w 1317"/>
              <a:gd name="T75" fmla="*/ 925 h 1243"/>
              <a:gd name="T76" fmla="*/ 1268 w 1317"/>
              <a:gd name="T77" fmla="*/ 1087 h 1243"/>
              <a:gd name="T78" fmla="*/ 1317 w 1317"/>
              <a:gd name="T79" fmla="*/ 1133 h 1243"/>
              <a:gd name="T80" fmla="*/ 1256 w 1317"/>
              <a:gd name="T81" fmla="*/ 1133 h 1243"/>
              <a:gd name="T82" fmla="*/ 893 w 1317"/>
              <a:gd name="T83" fmla="*/ 1133 h 1243"/>
              <a:gd name="T84" fmla="*/ 831 w 1317"/>
              <a:gd name="T85" fmla="*/ 1133 h 1243"/>
              <a:gd name="T86" fmla="*/ 468 w 1317"/>
              <a:gd name="T87" fmla="*/ 1133 h 1243"/>
              <a:gd name="T88" fmla="*/ 411 w 1317"/>
              <a:gd name="T89" fmla="*/ 1133 h 1243"/>
              <a:gd name="T90" fmla="*/ 49 w 1317"/>
              <a:gd name="T91" fmla="*/ 1133 h 1243"/>
              <a:gd name="T92" fmla="*/ 49 w 1317"/>
              <a:gd name="T93" fmla="*/ 1087 h 1243"/>
              <a:gd name="T94" fmla="*/ 313 w 1317"/>
              <a:gd name="T95" fmla="*/ 0 h 1243"/>
              <a:gd name="T96" fmla="*/ 222 w 1317"/>
              <a:gd name="T97" fmla="*/ 90 h 1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7" h="1243">
                <a:moveTo>
                  <a:pt x="1064" y="107"/>
                </a:moveTo>
                <a:cubicBezTo>
                  <a:pt x="1068" y="107"/>
                  <a:pt x="1071" y="109"/>
                  <a:pt x="1074" y="112"/>
                </a:cubicBezTo>
                <a:cubicBezTo>
                  <a:pt x="1077" y="114"/>
                  <a:pt x="1078" y="118"/>
                  <a:pt x="1078" y="121"/>
                </a:cubicBezTo>
                <a:lnTo>
                  <a:pt x="1078" y="373"/>
                </a:lnTo>
                <a:cubicBezTo>
                  <a:pt x="1078" y="377"/>
                  <a:pt x="1077" y="380"/>
                  <a:pt x="1074" y="383"/>
                </a:cubicBezTo>
                <a:lnTo>
                  <a:pt x="1074" y="383"/>
                </a:lnTo>
                <a:cubicBezTo>
                  <a:pt x="1072" y="385"/>
                  <a:pt x="1068" y="387"/>
                  <a:pt x="1064" y="387"/>
                </a:cubicBezTo>
                <a:lnTo>
                  <a:pt x="630" y="387"/>
                </a:lnTo>
                <a:cubicBezTo>
                  <a:pt x="626" y="387"/>
                  <a:pt x="623" y="385"/>
                  <a:pt x="620" y="383"/>
                </a:cubicBezTo>
                <a:lnTo>
                  <a:pt x="620" y="383"/>
                </a:lnTo>
                <a:cubicBezTo>
                  <a:pt x="618" y="380"/>
                  <a:pt x="616" y="377"/>
                  <a:pt x="616" y="373"/>
                </a:cubicBezTo>
                <a:lnTo>
                  <a:pt x="616" y="265"/>
                </a:lnTo>
                <a:lnTo>
                  <a:pt x="832" y="220"/>
                </a:lnTo>
                <a:lnTo>
                  <a:pt x="831" y="217"/>
                </a:lnTo>
                <a:lnTo>
                  <a:pt x="616" y="245"/>
                </a:lnTo>
                <a:lnTo>
                  <a:pt x="616" y="121"/>
                </a:lnTo>
                <a:cubicBezTo>
                  <a:pt x="616" y="117"/>
                  <a:pt x="618" y="114"/>
                  <a:pt x="620" y="112"/>
                </a:cubicBezTo>
                <a:lnTo>
                  <a:pt x="620" y="112"/>
                </a:lnTo>
                <a:cubicBezTo>
                  <a:pt x="623" y="109"/>
                  <a:pt x="626" y="107"/>
                  <a:pt x="630" y="107"/>
                </a:cubicBezTo>
                <a:lnTo>
                  <a:pt x="1064" y="107"/>
                </a:lnTo>
                <a:close/>
                <a:moveTo>
                  <a:pt x="630" y="54"/>
                </a:moveTo>
                <a:cubicBezTo>
                  <a:pt x="611" y="54"/>
                  <a:pt x="594" y="61"/>
                  <a:pt x="582" y="74"/>
                </a:cubicBezTo>
                <a:lnTo>
                  <a:pt x="582" y="74"/>
                </a:lnTo>
                <a:cubicBezTo>
                  <a:pt x="570" y="86"/>
                  <a:pt x="562" y="103"/>
                  <a:pt x="562" y="121"/>
                </a:cubicBezTo>
                <a:lnTo>
                  <a:pt x="562" y="252"/>
                </a:lnTo>
                <a:lnTo>
                  <a:pt x="542" y="255"/>
                </a:lnTo>
                <a:lnTo>
                  <a:pt x="542" y="232"/>
                </a:lnTo>
                <a:lnTo>
                  <a:pt x="448" y="232"/>
                </a:lnTo>
                <a:lnTo>
                  <a:pt x="382" y="192"/>
                </a:lnTo>
                <a:lnTo>
                  <a:pt x="230" y="192"/>
                </a:lnTo>
                <a:cubicBezTo>
                  <a:pt x="198" y="192"/>
                  <a:pt x="173" y="218"/>
                  <a:pt x="173" y="249"/>
                </a:cubicBezTo>
                <a:lnTo>
                  <a:pt x="173" y="427"/>
                </a:lnTo>
                <a:lnTo>
                  <a:pt x="230" y="427"/>
                </a:lnTo>
                <a:lnTo>
                  <a:pt x="230" y="297"/>
                </a:lnTo>
                <a:lnTo>
                  <a:pt x="240" y="297"/>
                </a:lnTo>
                <a:lnTo>
                  <a:pt x="240" y="427"/>
                </a:lnTo>
                <a:lnTo>
                  <a:pt x="240" y="460"/>
                </a:lnTo>
                <a:lnTo>
                  <a:pt x="240" y="698"/>
                </a:lnTo>
                <a:lnTo>
                  <a:pt x="305" y="698"/>
                </a:lnTo>
                <a:lnTo>
                  <a:pt x="305" y="501"/>
                </a:lnTo>
                <a:lnTo>
                  <a:pt x="319" y="501"/>
                </a:lnTo>
                <a:lnTo>
                  <a:pt x="319" y="698"/>
                </a:lnTo>
                <a:lnTo>
                  <a:pt x="382" y="698"/>
                </a:lnTo>
                <a:lnTo>
                  <a:pt x="382" y="663"/>
                </a:lnTo>
                <a:lnTo>
                  <a:pt x="382" y="460"/>
                </a:lnTo>
                <a:lnTo>
                  <a:pt x="382" y="427"/>
                </a:lnTo>
                <a:lnTo>
                  <a:pt x="382" y="297"/>
                </a:lnTo>
                <a:lnTo>
                  <a:pt x="382" y="260"/>
                </a:lnTo>
                <a:lnTo>
                  <a:pt x="448" y="296"/>
                </a:lnTo>
                <a:lnTo>
                  <a:pt x="542" y="296"/>
                </a:lnTo>
                <a:lnTo>
                  <a:pt x="542" y="280"/>
                </a:lnTo>
                <a:lnTo>
                  <a:pt x="562" y="276"/>
                </a:lnTo>
                <a:lnTo>
                  <a:pt x="562" y="373"/>
                </a:lnTo>
                <a:cubicBezTo>
                  <a:pt x="562" y="391"/>
                  <a:pt x="570" y="408"/>
                  <a:pt x="582" y="421"/>
                </a:cubicBezTo>
                <a:lnTo>
                  <a:pt x="582" y="421"/>
                </a:lnTo>
                <a:lnTo>
                  <a:pt x="582" y="421"/>
                </a:lnTo>
                <a:cubicBezTo>
                  <a:pt x="595" y="433"/>
                  <a:pt x="611" y="440"/>
                  <a:pt x="630" y="440"/>
                </a:cubicBezTo>
                <a:lnTo>
                  <a:pt x="1064" y="440"/>
                </a:lnTo>
                <a:cubicBezTo>
                  <a:pt x="1083" y="440"/>
                  <a:pt x="1100" y="433"/>
                  <a:pt x="1112" y="421"/>
                </a:cubicBezTo>
                <a:lnTo>
                  <a:pt x="1112" y="421"/>
                </a:lnTo>
                <a:cubicBezTo>
                  <a:pt x="1124" y="408"/>
                  <a:pt x="1132" y="392"/>
                  <a:pt x="1132" y="373"/>
                </a:cubicBezTo>
                <a:lnTo>
                  <a:pt x="1132" y="121"/>
                </a:lnTo>
                <a:cubicBezTo>
                  <a:pt x="1132" y="103"/>
                  <a:pt x="1124" y="86"/>
                  <a:pt x="1112" y="74"/>
                </a:cubicBezTo>
                <a:cubicBezTo>
                  <a:pt x="1100" y="61"/>
                  <a:pt x="1083" y="54"/>
                  <a:pt x="1064" y="54"/>
                </a:cubicBezTo>
                <a:lnTo>
                  <a:pt x="630" y="54"/>
                </a:lnTo>
                <a:close/>
                <a:moveTo>
                  <a:pt x="1074" y="456"/>
                </a:moveTo>
                <a:lnTo>
                  <a:pt x="1074" y="514"/>
                </a:lnTo>
                <a:lnTo>
                  <a:pt x="1026" y="514"/>
                </a:lnTo>
                <a:lnTo>
                  <a:pt x="1079" y="702"/>
                </a:lnTo>
                <a:lnTo>
                  <a:pt x="1011" y="702"/>
                </a:lnTo>
                <a:lnTo>
                  <a:pt x="957" y="514"/>
                </a:lnTo>
                <a:lnTo>
                  <a:pt x="758" y="514"/>
                </a:lnTo>
                <a:lnTo>
                  <a:pt x="704" y="702"/>
                </a:lnTo>
                <a:lnTo>
                  <a:pt x="635" y="702"/>
                </a:lnTo>
                <a:lnTo>
                  <a:pt x="689" y="514"/>
                </a:lnTo>
                <a:lnTo>
                  <a:pt x="632" y="514"/>
                </a:lnTo>
                <a:lnTo>
                  <a:pt x="632" y="456"/>
                </a:lnTo>
                <a:lnTo>
                  <a:pt x="1074" y="456"/>
                </a:lnTo>
                <a:close/>
                <a:moveTo>
                  <a:pt x="233" y="769"/>
                </a:moveTo>
                <a:cubicBezTo>
                  <a:pt x="288" y="769"/>
                  <a:pt x="332" y="813"/>
                  <a:pt x="332" y="868"/>
                </a:cubicBezTo>
                <a:cubicBezTo>
                  <a:pt x="332" y="880"/>
                  <a:pt x="330" y="892"/>
                  <a:pt x="325" y="903"/>
                </a:cubicBezTo>
                <a:lnTo>
                  <a:pt x="140" y="903"/>
                </a:lnTo>
                <a:cubicBezTo>
                  <a:pt x="136" y="892"/>
                  <a:pt x="134" y="880"/>
                  <a:pt x="134" y="868"/>
                </a:cubicBezTo>
                <a:cubicBezTo>
                  <a:pt x="134" y="813"/>
                  <a:pt x="178" y="769"/>
                  <a:pt x="233" y="769"/>
                </a:cubicBezTo>
                <a:close/>
                <a:moveTo>
                  <a:pt x="652" y="769"/>
                </a:moveTo>
                <a:cubicBezTo>
                  <a:pt x="707" y="769"/>
                  <a:pt x="751" y="813"/>
                  <a:pt x="751" y="868"/>
                </a:cubicBezTo>
                <a:cubicBezTo>
                  <a:pt x="751" y="880"/>
                  <a:pt x="749" y="892"/>
                  <a:pt x="745" y="903"/>
                </a:cubicBezTo>
                <a:lnTo>
                  <a:pt x="559" y="903"/>
                </a:lnTo>
                <a:cubicBezTo>
                  <a:pt x="555" y="892"/>
                  <a:pt x="553" y="880"/>
                  <a:pt x="553" y="868"/>
                </a:cubicBezTo>
                <a:cubicBezTo>
                  <a:pt x="553" y="813"/>
                  <a:pt x="597" y="769"/>
                  <a:pt x="652" y="769"/>
                </a:cubicBezTo>
                <a:close/>
                <a:moveTo>
                  <a:pt x="1077" y="769"/>
                </a:moveTo>
                <a:cubicBezTo>
                  <a:pt x="1132" y="769"/>
                  <a:pt x="1176" y="813"/>
                  <a:pt x="1176" y="868"/>
                </a:cubicBezTo>
                <a:cubicBezTo>
                  <a:pt x="1176" y="880"/>
                  <a:pt x="1174" y="892"/>
                  <a:pt x="1170" y="903"/>
                </a:cubicBezTo>
                <a:lnTo>
                  <a:pt x="984" y="903"/>
                </a:lnTo>
                <a:cubicBezTo>
                  <a:pt x="980" y="892"/>
                  <a:pt x="978" y="880"/>
                  <a:pt x="978" y="868"/>
                </a:cubicBezTo>
                <a:cubicBezTo>
                  <a:pt x="978" y="813"/>
                  <a:pt x="1022" y="769"/>
                  <a:pt x="1077" y="769"/>
                </a:cubicBezTo>
                <a:close/>
                <a:moveTo>
                  <a:pt x="128" y="925"/>
                </a:moveTo>
                <a:lnTo>
                  <a:pt x="332" y="925"/>
                </a:lnTo>
                <a:cubicBezTo>
                  <a:pt x="376" y="925"/>
                  <a:pt x="411" y="960"/>
                  <a:pt x="411" y="1004"/>
                </a:cubicBezTo>
                <a:lnTo>
                  <a:pt x="411" y="1087"/>
                </a:lnTo>
                <a:lnTo>
                  <a:pt x="419" y="1087"/>
                </a:lnTo>
                <a:lnTo>
                  <a:pt x="457" y="1087"/>
                </a:lnTo>
                <a:lnTo>
                  <a:pt x="468" y="1087"/>
                </a:lnTo>
                <a:lnTo>
                  <a:pt x="468" y="1004"/>
                </a:lnTo>
                <a:cubicBezTo>
                  <a:pt x="468" y="960"/>
                  <a:pt x="504" y="925"/>
                  <a:pt x="547" y="925"/>
                </a:cubicBezTo>
                <a:lnTo>
                  <a:pt x="751" y="925"/>
                </a:lnTo>
                <a:cubicBezTo>
                  <a:pt x="795" y="925"/>
                  <a:pt x="831" y="960"/>
                  <a:pt x="831" y="1004"/>
                </a:cubicBezTo>
                <a:lnTo>
                  <a:pt x="831" y="1087"/>
                </a:lnTo>
                <a:lnTo>
                  <a:pt x="844" y="1087"/>
                </a:lnTo>
                <a:lnTo>
                  <a:pt x="876" y="1087"/>
                </a:lnTo>
                <a:lnTo>
                  <a:pt x="893" y="1087"/>
                </a:lnTo>
                <a:lnTo>
                  <a:pt x="893" y="1004"/>
                </a:lnTo>
                <a:cubicBezTo>
                  <a:pt x="893" y="960"/>
                  <a:pt x="929" y="925"/>
                  <a:pt x="972" y="925"/>
                </a:cubicBezTo>
                <a:lnTo>
                  <a:pt x="1176" y="925"/>
                </a:lnTo>
                <a:cubicBezTo>
                  <a:pt x="1220" y="925"/>
                  <a:pt x="1256" y="960"/>
                  <a:pt x="1256" y="1004"/>
                </a:cubicBezTo>
                <a:lnTo>
                  <a:pt x="1256" y="1087"/>
                </a:lnTo>
                <a:lnTo>
                  <a:pt x="1268" y="1087"/>
                </a:lnTo>
                <a:lnTo>
                  <a:pt x="1301" y="1087"/>
                </a:lnTo>
                <a:lnTo>
                  <a:pt x="1317" y="1087"/>
                </a:lnTo>
                <a:lnTo>
                  <a:pt x="1317" y="1133"/>
                </a:lnTo>
                <a:lnTo>
                  <a:pt x="1301" y="1133"/>
                </a:lnTo>
                <a:lnTo>
                  <a:pt x="1268" y="1133"/>
                </a:lnTo>
                <a:lnTo>
                  <a:pt x="1256" y="1133"/>
                </a:lnTo>
                <a:lnTo>
                  <a:pt x="1256" y="1243"/>
                </a:lnTo>
                <a:lnTo>
                  <a:pt x="893" y="1243"/>
                </a:lnTo>
                <a:lnTo>
                  <a:pt x="893" y="1133"/>
                </a:lnTo>
                <a:lnTo>
                  <a:pt x="876" y="1133"/>
                </a:lnTo>
                <a:lnTo>
                  <a:pt x="844" y="1133"/>
                </a:lnTo>
                <a:lnTo>
                  <a:pt x="831" y="1133"/>
                </a:lnTo>
                <a:lnTo>
                  <a:pt x="831" y="1243"/>
                </a:lnTo>
                <a:lnTo>
                  <a:pt x="468" y="1243"/>
                </a:lnTo>
                <a:lnTo>
                  <a:pt x="468" y="1133"/>
                </a:lnTo>
                <a:lnTo>
                  <a:pt x="457" y="1133"/>
                </a:lnTo>
                <a:lnTo>
                  <a:pt x="419" y="1133"/>
                </a:lnTo>
                <a:lnTo>
                  <a:pt x="411" y="1133"/>
                </a:lnTo>
                <a:lnTo>
                  <a:pt x="411" y="1243"/>
                </a:lnTo>
                <a:lnTo>
                  <a:pt x="49" y="1243"/>
                </a:lnTo>
                <a:lnTo>
                  <a:pt x="49" y="1133"/>
                </a:lnTo>
                <a:lnTo>
                  <a:pt x="0" y="1133"/>
                </a:lnTo>
                <a:lnTo>
                  <a:pt x="0" y="1087"/>
                </a:lnTo>
                <a:lnTo>
                  <a:pt x="49" y="1087"/>
                </a:lnTo>
                <a:lnTo>
                  <a:pt x="49" y="1004"/>
                </a:lnTo>
                <a:cubicBezTo>
                  <a:pt x="49" y="960"/>
                  <a:pt x="85" y="925"/>
                  <a:pt x="128" y="925"/>
                </a:cubicBezTo>
                <a:close/>
                <a:moveTo>
                  <a:pt x="313" y="0"/>
                </a:moveTo>
                <a:cubicBezTo>
                  <a:pt x="363" y="0"/>
                  <a:pt x="403" y="40"/>
                  <a:pt x="403" y="90"/>
                </a:cubicBezTo>
                <a:cubicBezTo>
                  <a:pt x="403" y="141"/>
                  <a:pt x="363" y="181"/>
                  <a:pt x="313" y="181"/>
                </a:cubicBezTo>
                <a:cubicBezTo>
                  <a:pt x="263" y="181"/>
                  <a:pt x="222" y="141"/>
                  <a:pt x="222" y="90"/>
                </a:cubicBezTo>
                <a:cubicBezTo>
                  <a:pt x="222" y="40"/>
                  <a:pt x="263" y="0"/>
                  <a:pt x="31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TextBox 10"/>
          <p:cNvSpPr txBox="1"/>
          <p:nvPr/>
        </p:nvSpPr>
        <p:spPr>
          <a:xfrm>
            <a:off x="1345853" y="2920588"/>
            <a:ext cx="4603442" cy="584775"/>
          </a:xfrm>
          <a:prstGeom prst="rect">
            <a:avLst/>
          </a:prstGeom>
          <a:solidFill>
            <a:schemeClr val="tx1"/>
          </a:solidFill>
        </p:spPr>
        <p:txBody>
          <a:bodyPr wrap="square" rtlCol="0">
            <a:spAutoFit/>
          </a:bodyPr>
          <a:lstStyle/>
          <a:p>
            <a:pPr algn="ctr"/>
            <a:r>
              <a:rPr lang="zh-CN" altLang="en-US" sz="3200" dirty="0">
                <a:solidFill>
                  <a:schemeClr val="accent2"/>
                </a:solidFill>
                <a:latin typeface="微软雅黑" panose="020B0503020204020204" pitchFamily="34" charset="-122"/>
                <a:ea typeface="微软雅黑" panose="020B0503020204020204" pitchFamily="34" charset="-122"/>
              </a:rPr>
              <a:t>培训学习</a:t>
            </a:r>
          </a:p>
        </p:txBody>
      </p:sp>
      <p:sp>
        <p:nvSpPr>
          <p:cNvPr id="12" name="TextBox 11"/>
          <p:cNvSpPr txBox="1"/>
          <p:nvPr/>
        </p:nvSpPr>
        <p:spPr>
          <a:xfrm>
            <a:off x="6468944" y="2920588"/>
            <a:ext cx="4603442" cy="584775"/>
          </a:xfrm>
          <a:prstGeom prst="rect">
            <a:avLst/>
          </a:prstGeom>
          <a:solidFill>
            <a:schemeClr val="tx1"/>
          </a:solidFill>
        </p:spPr>
        <p:txBody>
          <a:bodyPr wrap="square" rtlCol="0">
            <a:spAutoFit/>
          </a:bodyPr>
          <a:lstStyle/>
          <a:p>
            <a:pPr algn="ctr"/>
            <a:r>
              <a:rPr lang="zh-CN" altLang="en-US" sz="3200" dirty="0">
                <a:solidFill>
                  <a:schemeClr val="accent2"/>
                </a:solidFill>
                <a:latin typeface="微软雅黑" panose="020B0503020204020204" pitchFamily="34" charset="-122"/>
                <a:ea typeface="微软雅黑" panose="020B0503020204020204" pitchFamily="34" charset="-122"/>
              </a:rPr>
              <a:t>团队文化</a:t>
            </a:r>
          </a:p>
        </p:txBody>
      </p:sp>
      <p:sp>
        <p:nvSpPr>
          <p:cNvPr id="13" name="矩形 12"/>
          <p:cNvSpPr/>
          <p:nvPr/>
        </p:nvSpPr>
        <p:spPr bwMode="auto">
          <a:xfrm>
            <a:off x="1352134" y="3569927"/>
            <a:ext cx="4597161" cy="2595377"/>
          </a:xfrm>
          <a:prstGeom prst="rect">
            <a:avLst/>
          </a:prstGeom>
          <a:solidFill>
            <a:schemeClr val="accent2">
              <a:lumMod val="95000"/>
            </a:schemeClr>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4" name="矩形 13"/>
          <p:cNvSpPr/>
          <p:nvPr/>
        </p:nvSpPr>
        <p:spPr bwMode="auto">
          <a:xfrm>
            <a:off x="6475225" y="3569927"/>
            <a:ext cx="4597161" cy="2595377"/>
          </a:xfrm>
          <a:prstGeom prst="rect">
            <a:avLst/>
          </a:prstGeom>
          <a:solidFill>
            <a:schemeClr val="accent2">
              <a:lumMod val="95000"/>
            </a:schemeClr>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TextBox 8"/>
          <p:cNvSpPr txBox="1"/>
          <p:nvPr/>
        </p:nvSpPr>
        <p:spPr>
          <a:xfrm>
            <a:off x="-2758603" y="2996952"/>
            <a:ext cx="184731" cy="369332"/>
          </a:xfrm>
          <a:prstGeom prst="rect">
            <a:avLst/>
          </a:prstGeom>
          <a:noFill/>
        </p:spPr>
        <p:txBody>
          <a:bodyPr wrap="none" rtlCol="0">
            <a:spAutoFit/>
          </a:bodyPr>
          <a:lstStyle/>
          <a:p>
            <a:endParaRPr lang="zh-CN" altLang="en-US" dirty="0"/>
          </a:p>
        </p:txBody>
      </p:sp>
      <p:sp>
        <p:nvSpPr>
          <p:cNvPr id="16" name="矩形 20"/>
          <p:cNvSpPr>
            <a:spLocks noChangeArrowheads="1"/>
          </p:cNvSpPr>
          <p:nvPr/>
        </p:nvSpPr>
        <p:spPr bwMode="auto">
          <a:xfrm>
            <a:off x="1672980" y="3861048"/>
            <a:ext cx="377733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hangingPunct="0">
              <a:lnSpc>
                <a:spcPct val="80000"/>
              </a:lnSpc>
            </a:pPr>
            <a:r>
              <a:rPr lang="en-US" altLang="zh-CN" sz="2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项目管理</a:t>
            </a:r>
          </a:p>
        </p:txBody>
      </p:sp>
      <p:sp>
        <p:nvSpPr>
          <p:cNvPr id="17" name="矩形 21"/>
          <p:cNvSpPr>
            <a:spLocks noChangeArrowheads="1"/>
          </p:cNvSpPr>
          <p:nvPr/>
        </p:nvSpPr>
        <p:spPr bwMode="auto">
          <a:xfrm>
            <a:off x="1672980" y="4291437"/>
            <a:ext cx="377733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hangingPunct="0">
              <a:lnSpc>
                <a:spcPct val="80000"/>
              </a:lnSpc>
            </a:pPr>
            <a:r>
              <a:rPr lang="en-US" altLang="zh-CN" sz="2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商业项目可行性研究方法</a:t>
            </a:r>
          </a:p>
        </p:txBody>
      </p:sp>
      <p:sp>
        <p:nvSpPr>
          <p:cNvPr id="18" name="矩形 22"/>
          <p:cNvSpPr>
            <a:spLocks noChangeArrowheads="1"/>
          </p:cNvSpPr>
          <p:nvPr/>
        </p:nvSpPr>
        <p:spPr bwMode="auto">
          <a:xfrm>
            <a:off x="1672980" y="4721826"/>
            <a:ext cx="3777329"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hangingPunct="0">
              <a:lnSpc>
                <a:spcPct val="80000"/>
              </a:lnSpc>
            </a:pPr>
            <a:r>
              <a:rPr lang="en-US" altLang="zh-CN" sz="2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执行力及时间管理</a:t>
            </a:r>
            <a:endParaRPr lang="en-US" sz="2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矩形 23"/>
          <p:cNvSpPr>
            <a:spLocks noChangeArrowheads="1"/>
          </p:cNvSpPr>
          <p:nvPr/>
        </p:nvSpPr>
        <p:spPr bwMode="auto">
          <a:xfrm>
            <a:off x="1672980" y="5152214"/>
            <a:ext cx="377733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hangingPunct="0">
              <a:lnSpc>
                <a:spcPct val="80000"/>
              </a:lnSpc>
            </a:pPr>
            <a:r>
              <a:rPr lang="en-US" altLang="zh-CN" sz="2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商务谈判</a:t>
            </a:r>
          </a:p>
        </p:txBody>
      </p:sp>
      <p:sp>
        <p:nvSpPr>
          <p:cNvPr id="22" name="矩形 20"/>
          <p:cNvSpPr>
            <a:spLocks noChangeArrowheads="1"/>
          </p:cNvSpPr>
          <p:nvPr/>
        </p:nvSpPr>
        <p:spPr bwMode="auto">
          <a:xfrm>
            <a:off x="6872777" y="3861048"/>
            <a:ext cx="3777330" cy="116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hangingPunct="0">
              <a:lnSpc>
                <a:spcPct val="120000"/>
              </a:lnSpc>
            </a:pPr>
            <a:r>
              <a:rPr lang="en-US" altLang="zh-CN" sz="2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培养快乐、融洽、上进、互助的团队，既有单兵作战能力，又有团队协作能力；</a:t>
            </a:r>
            <a:endParaRPr lang="zh-CN" altLang="en-US" sz="2000" dirty="0">
              <a:solidFill>
                <a:schemeClr val="accent1"/>
              </a:solidFill>
            </a:endParaRPr>
          </a:p>
        </p:txBody>
      </p:sp>
      <p:sp>
        <p:nvSpPr>
          <p:cNvPr id="23" name="矩形 21"/>
          <p:cNvSpPr>
            <a:spLocks noChangeArrowheads="1"/>
          </p:cNvSpPr>
          <p:nvPr/>
        </p:nvSpPr>
        <p:spPr bwMode="auto">
          <a:xfrm>
            <a:off x="6872776" y="5135250"/>
            <a:ext cx="395079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hangingPunct="0">
              <a:lnSpc>
                <a:spcPct val="120000"/>
              </a:lnSpc>
            </a:pPr>
            <a:r>
              <a:rPr lang="en-US" altLang="zh-CN" sz="2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每月一次团队活动，打造凝聚力</a:t>
            </a:r>
            <a:endParaRPr lang="zh-CN" altLang="en-US" sz="2000" dirty="0">
              <a:solidFill>
                <a:schemeClr val="accent1"/>
              </a:solidFill>
            </a:endParaRPr>
          </a:p>
        </p:txBody>
      </p:sp>
    </p:spTree>
  </p:cSld>
  <p:clrMapOvr>
    <a:masterClrMapping/>
  </p:clrMapOvr>
  <p:transition spd="slow" advTm="7687">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fltVal val="0"/>
                                          </p:val>
                                        </p:tav>
                                        <p:tav tm="100000">
                                          <p:val>
                                            <p:strVal val="#ppt_w"/>
                                          </p:val>
                                        </p:tav>
                                      </p:tavLst>
                                    </p:anim>
                                    <p:anim calcmode="lin" valueType="num">
                                      <p:cBhvr>
                                        <p:cTn id="8" dur="300" fill="hold"/>
                                        <p:tgtEl>
                                          <p:spTgt spid="28"/>
                                        </p:tgtEl>
                                        <p:attrNameLst>
                                          <p:attrName>ppt_h</p:attrName>
                                        </p:attrNameLst>
                                      </p:cBhvr>
                                      <p:tavLst>
                                        <p:tav tm="0">
                                          <p:val>
                                            <p:fltVal val="0"/>
                                          </p:val>
                                        </p:tav>
                                        <p:tav tm="100000">
                                          <p:val>
                                            <p:strVal val="#ppt_h"/>
                                          </p:val>
                                        </p:tav>
                                      </p:tavLst>
                                    </p:anim>
                                    <p:animEffect transition="in" filter="fade">
                                      <p:cBhvr>
                                        <p:cTn id="9" dur="300"/>
                                        <p:tgtEl>
                                          <p:spTgt spid="28"/>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5"/>
                                        </p:tgtEl>
                                        <p:attrNameLst>
                                          <p:attrName>style.visibility</p:attrName>
                                        </p:attrNameLst>
                                      </p:cBhvr>
                                      <p:to>
                                        <p:strVal val="visible"/>
                                      </p:to>
                                    </p:set>
                                    <p:anim calcmode="lin" valueType="num">
                                      <p:cBhvr>
                                        <p:cTn id="13" dur="4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5"/>
                                        </p:tgtEl>
                                        <p:attrNameLst>
                                          <p:attrName>ppt_y</p:attrName>
                                        </p:attrNameLst>
                                      </p:cBhvr>
                                      <p:tavLst>
                                        <p:tav tm="0">
                                          <p:val>
                                            <p:strVal val="#ppt_y"/>
                                          </p:val>
                                        </p:tav>
                                        <p:tav tm="100000">
                                          <p:val>
                                            <p:strVal val="#ppt_y"/>
                                          </p:val>
                                        </p:tav>
                                      </p:tavLst>
                                    </p:anim>
                                    <p:anim calcmode="lin" valueType="num">
                                      <p:cBhvr>
                                        <p:cTn id="15" dur="4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5"/>
                                        </p:tgtEl>
                                      </p:cBhvr>
                                    </p:animEffect>
                                  </p:childTnLst>
                                </p:cTn>
                              </p:par>
                            </p:childTnLst>
                          </p:cTn>
                        </p:par>
                        <p:par>
                          <p:cTn id="18" fill="hold">
                            <p:stCondLst>
                              <p:cond delay="819"/>
                            </p:stCondLst>
                            <p:childTnLst>
                              <p:par>
                                <p:cTn id="19" presetID="52"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Scale>
                                      <p:cBhvr>
                                        <p:cTn id="2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
                                        </p:tgtEl>
                                        <p:attrNameLst>
                                          <p:attrName>ppt_x</p:attrName>
                                          <p:attrName>ppt_y</p:attrName>
                                        </p:attrNameLst>
                                      </p:cBhvr>
                                    </p:animMotion>
                                    <p:animEffect transition="in" filter="fade">
                                      <p:cBhvr>
                                        <p:cTn id="23" dur="1000"/>
                                        <p:tgtEl>
                                          <p:spTgt spid="5"/>
                                        </p:tgtEl>
                                      </p:cBhvr>
                                    </p:animEffect>
                                  </p:childTnLst>
                                </p:cTn>
                              </p:par>
                              <p:par>
                                <p:cTn id="24" presetID="52" presetClass="entr" presetSubtype="0" fill="hold" grpId="0" nodeType="withEffect">
                                  <p:stCondLst>
                                    <p:cond delay="200"/>
                                  </p:stCondLst>
                                  <p:childTnLst>
                                    <p:set>
                                      <p:cBhvr>
                                        <p:cTn id="25" dur="1" fill="hold">
                                          <p:stCondLst>
                                            <p:cond delay="0"/>
                                          </p:stCondLst>
                                        </p:cTn>
                                        <p:tgtEl>
                                          <p:spTgt spid="6"/>
                                        </p:tgtEl>
                                        <p:attrNameLst>
                                          <p:attrName>style.visibility</p:attrName>
                                        </p:attrNameLst>
                                      </p:cBhvr>
                                      <p:to>
                                        <p:strVal val="visible"/>
                                      </p:to>
                                    </p:set>
                                    <p:animScale>
                                      <p:cBhvr>
                                        <p:cTn id="26"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6"/>
                                        </p:tgtEl>
                                        <p:attrNameLst>
                                          <p:attrName>ppt_x</p:attrName>
                                          <p:attrName>ppt_y</p:attrName>
                                        </p:attrNameLst>
                                      </p:cBhvr>
                                    </p:animMotion>
                                    <p:animEffect transition="in" filter="fade">
                                      <p:cBhvr>
                                        <p:cTn id="28" dur="1000"/>
                                        <p:tgtEl>
                                          <p:spTgt spid="6"/>
                                        </p:tgtEl>
                                      </p:cBhvr>
                                    </p:animEffect>
                                  </p:childTnLst>
                                </p:cTn>
                              </p:par>
                            </p:childTnLst>
                          </p:cTn>
                        </p:par>
                        <p:par>
                          <p:cTn id="29" fill="hold">
                            <p:stCondLst>
                              <p:cond delay="1819"/>
                            </p:stCondLst>
                            <p:childTnLst>
                              <p:par>
                                <p:cTn id="30" presetID="31"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 calcmode="lin" valueType="num">
                                      <p:cBhvr>
                                        <p:cTn id="34" dur="500" fill="hold"/>
                                        <p:tgtEl>
                                          <p:spTgt spid="8"/>
                                        </p:tgtEl>
                                        <p:attrNameLst>
                                          <p:attrName>style.rotation</p:attrName>
                                        </p:attrNameLst>
                                      </p:cBhvr>
                                      <p:tavLst>
                                        <p:tav tm="0">
                                          <p:val>
                                            <p:fltVal val="90"/>
                                          </p:val>
                                        </p:tav>
                                        <p:tav tm="100000">
                                          <p:val>
                                            <p:fltVal val="0"/>
                                          </p:val>
                                        </p:tav>
                                      </p:tavLst>
                                    </p:anim>
                                    <p:animEffect transition="in" filter="fade">
                                      <p:cBhvr>
                                        <p:cTn id="35" dur="500"/>
                                        <p:tgtEl>
                                          <p:spTgt spid="8"/>
                                        </p:tgtEl>
                                      </p:cBhvr>
                                    </p:animEffect>
                                  </p:childTnLst>
                                </p:cTn>
                              </p:par>
                              <p:par>
                                <p:cTn id="36" presetID="8" presetClass="emph" presetSubtype="0" fill="hold" grpId="1" nodeType="withEffect">
                                  <p:stCondLst>
                                    <p:cond delay="0"/>
                                  </p:stCondLst>
                                  <p:childTnLst>
                                    <p:animRot by="21600000">
                                      <p:cBhvr>
                                        <p:cTn id="37" dur="500" fill="hold"/>
                                        <p:tgtEl>
                                          <p:spTgt spid="8"/>
                                        </p:tgtEl>
                                        <p:attrNameLst>
                                          <p:attrName>r</p:attrName>
                                        </p:attrNameLst>
                                      </p:cBhvr>
                                    </p:animRot>
                                  </p:childTnLst>
                                </p:cTn>
                              </p:par>
                            </p:childTnLst>
                          </p:cTn>
                        </p:par>
                        <p:par>
                          <p:cTn id="38" fill="hold">
                            <p:stCondLst>
                              <p:cond delay="2319"/>
                            </p:stCondLst>
                            <p:childTnLst>
                              <p:par>
                                <p:cTn id="39" presetID="16" presetClass="entr" presetSubtype="21"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par>
                          <p:cTn id="42" fill="hold">
                            <p:stCondLst>
                              <p:cond delay="2819"/>
                            </p:stCondLst>
                            <p:childTnLst>
                              <p:par>
                                <p:cTn id="43" presetID="22" presetClass="entr" presetSubtype="1"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up)">
                                      <p:cBhvr>
                                        <p:cTn id="45" dur="500"/>
                                        <p:tgtEl>
                                          <p:spTgt spid="13"/>
                                        </p:tgtEl>
                                      </p:cBhvr>
                                    </p:animEffect>
                                  </p:childTnLst>
                                </p:cTn>
                              </p:par>
                            </p:childTnLst>
                          </p:cTn>
                        </p:par>
                        <p:par>
                          <p:cTn id="46" fill="hold">
                            <p:stCondLst>
                              <p:cond delay="3319"/>
                            </p:stCondLst>
                            <p:childTnLst>
                              <p:par>
                                <p:cTn id="47" presetID="2" presetClass="entr" presetSubtype="6"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1+#ppt_w/2"/>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6"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1+#ppt_w/2"/>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par>
                                <p:cTn id="55" presetID="2" presetClass="entr" presetSubtype="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1+#ppt_w/2"/>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6"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1+#ppt_w/2"/>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par>
                          <p:cTn id="63" fill="hold">
                            <p:stCondLst>
                              <p:cond delay="3819"/>
                            </p:stCondLst>
                            <p:childTnLst>
                              <p:par>
                                <p:cTn id="64" presetID="31" presetClass="entr" presetSubtype="0"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500" fill="hold"/>
                                        <p:tgtEl>
                                          <p:spTgt spid="7"/>
                                        </p:tgtEl>
                                        <p:attrNameLst>
                                          <p:attrName>ppt_w</p:attrName>
                                        </p:attrNameLst>
                                      </p:cBhvr>
                                      <p:tavLst>
                                        <p:tav tm="0">
                                          <p:val>
                                            <p:fltVal val="0"/>
                                          </p:val>
                                        </p:tav>
                                        <p:tav tm="100000">
                                          <p:val>
                                            <p:strVal val="#ppt_w"/>
                                          </p:val>
                                        </p:tav>
                                      </p:tavLst>
                                    </p:anim>
                                    <p:anim calcmode="lin" valueType="num">
                                      <p:cBhvr>
                                        <p:cTn id="67" dur="500" fill="hold"/>
                                        <p:tgtEl>
                                          <p:spTgt spid="7"/>
                                        </p:tgtEl>
                                        <p:attrNameLst>
                                          <p:attrName>ppt_h</p:attrName>
                                        </p:attrNameLst>
                                      </p:cBhvr>
                                      <p:tavLst>
                                        <p:tav tm="0">
                                          <p:val>
                                            <p:fltVal val="0"/>
                                          </p:val>
                                        </p:tav>
                                        <p:tav tm="100000">
                                          <p:val>
                                            <p:strVal val="#ppt_h"/>
                                          </p:val>
                                        </p:tav>
                                      </p:tavLst>
                                    </p:anim>
                                    <p:anim calcmode="lin" valueType="num">
                                      <p:cBhvr>
                                        <p:cTn id="68" dur="500" fill="hold"/>
                                        <p:tgtEl>
                                          <p:spTgt spid="7"/>
                                        </p:tgtEl>
                                        <p:attrNameLst>
                                          <p:attrName>style.rotation</p:attrName>
                                        </p:attrNameLst>
                                      </p:cBhvr>
                                      <p:tavLst>
                                        <p:tav tm="0">
                                          <p:val>
                                            <p:fltVal val="90"/>
                                          </p:val>
                                        </p:tav>
                                        <p:tav tm="100000">
                                          <p:val>
                                            <p:fltVal val="0"/>
                                          </p:val>
                                        </p:tav>
                                      </p:tavLst>
                                    </p:anim>
                                    <p:animEffect transition="in" filter="fade">
                                      <p:cBhvr>
                                        <p:cTn id="69" dur="500"/>
                                        <p:tgtEl>
                                          <p:spTgt spid="7"/>
                                        </p:tgtEl>
                                      </p:cBhvr>
                                    </p:animEffect>
                                  </p:childTnLst>
                                </p:cTn>
                              </p:par>
                              <p:par>
                                <p:cTn id="70" presetID="8" presetClass="emph" presetSubtype="0" fill="hold" grpId="1" nodeType="withEffect">
                                  <p:stCondLst>
                                    <p:cond delay="0"/>
                                  </p:stCondLst>
                                  <p:childTnLst>
                                    <p:animRot by="21600000">
                                      <p:cBhvr>
                                        <p:cTn id="71" dur="500" fill="hold"/>
                                        <p:tgtEl>
                                          <p:spTgt spid="7"/>
                                        </p:tgtEl>
                                        <p:attrNameLst>
                                          <p:attrName>r</p:attrName>
                                        </p:attrNameLst>
                                      </p:cBhvr>
                                    </p:animRot>
                                  </p:childTnLst>
                                </p:cTn>
                              </p:par>
                            </p:childTnLst>
                          </p:cTn>
                        </p:par>
                        <p:par>
                          <p:cTn id="72" fill="hold">
                            <p:stCondLst>
                              <p:cond delay="4319"/>
                            </p:stCondLst>
                            <p:childTnLst>
                              <p:par>
                                <p:cTn id="73" presetID="16" presetClass="entr" presetSubtype="21"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barn(inVertical)">
                                      <p:cBhvr>
                                        <p:cTn id="75" dur="500"/>
                                        <p:tgtEl>
                                          <p:spTgt spid="12"/>
                                        </p:tgtEl>
                                      </p:cBhvr>
                                    </p:animEffect>
                                  </p:childTnLst>
                                </p:cTn>
                              </p:par>
                            </p:childTnLst>
                          </p:cTn>
                        </p:par>
                        <p:par>
                          <p:cTn id="76" fill="hold">
                            <p:stCondLst>
                              <p:cond delay="4819"/>
                            </p:stCondLst>
                            <p:childTnLst>
                              <p:par>
                                <p:cTn id="77" presetID="22" presetClass="entr" presetSubtype="1"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up)">
                                      <p:cBhvr>
                                        <p:cTn id="79" dur="500"/>
                                        <p:tgtEl>
                                          <p:spTgt spid="14"/>
                                        </p:tgtEl>
                                      </p:cBhvr>
                                    </p:animEffect>
                                  </p:childTnLst>
                                </p:cTn>
                              </p:par>
                            </p:childTnLst>
                          </p:cTn>
                        </p:par>
                        <p:par>
                          <p:cTn id="80" fill="hold">
                            <p:stCondLst>
                              <p:cond delay="5319"/>
                            </p:stCondLst>
                            <p:childTnLst>
                              <p:par>
                                <p:cTn id="81" presetID="2" presetClass="entr" presetSubtype="6"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par>
                                <p:cTn id="85" presetID="2" presetClass="entr" presetSubtype="6"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1+#ppt_w/2"/>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8" grpId="0" animBg="1"/>
      <p:bldP spid="5" grpId="0" animBg="1"/>
      <p:bldP spid="6" grpId="0" animBg="1"/>
      <p:bldP spid="7" grpId="0" animBg="1"/>
      <p:bldP spid="7" grpId="1" animBg="1"/>
      <p:bldP spid="8" grpId="0" animBg="1"/>
      <p:bldP spid="8" grpId="1" animBg="1"/>
      <p:bldP spid="11" grpId="0" animBg="1"/>
      <p:bldP spid="12" grpId="0" animBg="1"/>
      <p:bldP spid="13" grpId="0" animBg="1"/>
      <p:bldP spid="14" grpId="0" animBg="1"/>
      <p:bldP spid="16" grpId="0"/>
      <p:bldP spid="17" grpId="0"/>
      <p:bldP spid="18" grpId="0"/>
      <p:bldP spid="19"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776178" y="127505"/>
            <a:ext cx="3305979" cy="584775"/>
          </a:xfrm>
          <a:prstGeom prst="rect">
            <a:avLst/>
          </a:prstGeom>
          <a:noFill/>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r>
              <a:rPr lang="zh-CN" altLang="en-US" dirty="0">
                <a:sym typeface="Arial" panose="020B0604020202020204" pitchFamily="34" charset="0"/>
              </a:rPr>
              <a:t>业务拓展</a:t>
            </a:r>
          </a:p>
        </p:txBody>
      </p:sp>
      <p:sp>
        <p:nvSpPr>
          <p:cNvPr id="28" name="Freeform 5"/>
          <p:cNvSpPr>
            <a:spLocks noEditPoints="1"/>
          </p:cNvSpPr>
          <p:nvPr/>
        </p:nvSpPr>
        <p:spPr bwMode="auto">
          <a:xfrm>
            <a:off x="283122" y="173366"/>
            <a:ext cx="493056" cy="493054"/>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rgbClr val="ED5A00"/>
              </a:solidFill>
            </a:endParaRPr>
          </a:p>
        </p:txBody>
      </p:sp>
      <p:sp>
        <p:nvSpPr>
          <p:cNvPr id="4" name="Oval 6"/>
          <p:cNvSpPr>
            <a:spLocks noChangeArrowheads="1"/>
          </p:cNvSpPr>
          <p:nvPr/>
        </p:nvSpPr>
        <p:spPr bwMode="auto">
          <a:xfrm flipH="1">
            <a:off x="1751185" y="2809875"/>
            <a:ext cx="1806575" cy="1804988"/>
          </a:xfrm>
          <a:prstGeom prst="ellipse">
            <a:avLst/>
          </a:prstGeom>
          <a:solidFill>
            <a:schemeClr val="accent1">
              <a:lumMod val="20000"/>
              <a:lumOff val="80000"/>
            </a:schemeClr>
          </a:solidFill>
          <a:ln>
            <a:noFill/>
          </a:ln>
        </p:spPr>
        <p:txBody>
          <a:bodyPr vert="horz" wrap="square" lIns="91440" tIns="45720" rIns="91440" bIns="45720" numCol="1" anchor="t" anchorCtr="0" compatLnSpc="1"/>
          <a:lstStyle/>
          <a:p>
            <a:endParaRPr lang="zh-CN" altLang="en-US"/>
          </a:p>
        </p:txBody>
      </p:sp>
      <p:sp>
        <p:nvSpPr>
          <p:cNvPr id="5" name="Freeform 7"/>
          <p:cNvSpPr/>
          <p:nvPr/>
        </p:nvSpPr>
        <p:spPr bwMode="auto">
          <a:xfrm flipH="1">
            <a:off x="4982912" y="1635125"/>
            <a:ext cx="1292225" cy="4079875"/>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zh-CN" altLang="en-US"/>
          </a:p>
        </p:txBody>
      </p:sp>
      <p:sp>
        <p:nvSpPr>
          <p:cNvPr id="6" name="Oval 8"/>
          <p:cNvSpPr>
            <a:spLocks noChangeArrowheads="1"/>
          </p:cNvSpPr>
          <p:nvPr/>
        </p:nvSpPr>
        <p:spPr bwMode="auto">
          <a:xfrm flipH="1">
            <a:off x="4655887" y="1196975"/>
            <a:ext cx="1219200" cy="1220788"/>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7" name="Oval 9"/>
          <p:cNvSpPr>
            <a:spLocks noChangeArrowheads="1"/>
          </p:cNvSpPr>
          <p:nvPr/>
        </p:nvSpPr>
        <p:spPr bwMode="auto">
          <a:xfrm flipH="1">
            <a:off x="5530599" y="3055938"/>
            <a:ext cx="1220788" cy="1219200"/>
          </a:xfrm>
          <a:prstGeom prst="ellipse">
            <a:avLst/>
          </a:prstGeom>
          <a:solidFill>
            <a:schemeClr val="tx2"/>
          </a:solidFill>
          <a:ln>
            <a:noFill/>
          </a:ln>
        </p:spPr>
        <p:txBody>
          <a:bodyPr vert="horz" wrap="square" lIns="91440" tIns="45720" rIns="91440" bIns="45720" numCol="1" anchor="t" anchorCtr="0" compatLnSpc="1"/>
          <a:lstStyle/>
          <a:p>
            <a:endParaRPr lang="zh-CN" altLang="en-US"/>
          </a:p>
        </p:txBody>
      </p:sp>
      <p:sp>
        <p:nvSpPr>
          <p:cNvPr id="8" name="Oval 10"/>
          <p:cNvSpPr>
            <a:spLocks noChangeArrowheads="1"/>
          </p:cNvSpPr>
          <p:nvPr/>
        </p:nvSpPr>
        <p:spPr bwMode="auto">
          <a:xfrm flipH="1">
            <a:off x="4530474" y="4857750"/>
            <a:ext cx="1220788" cy="12192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9" name="Line 11"/>
          <p:cNvSpPr>
            <a:spLocks noChangeShapeType="1"/>
          </p:cNvSpPr>
          <p:nvPr/>
        </p:nvSpPr>
        <p:spPr bwMode="auto">
          <a:xfrm flipH="1">
            <a:off x="3390294" y="2129051"/>
            <a:ext cx="1255593" cy="900752"/>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 name="Line 12"/>
          <p:cNvSpPr>
            <a:spLocks noChangeShapeType="1"/>
          </p:cNvSpPr>
          <p:nvPr/>
        </p:nvSpPr>
        <p:spPr bwMode="auto">
          <a:xfrm flipH="1" flipV="1">
            <a:off x="3362999" y="4435522"/>
            <a:ext cx="1201002" cy="709684"/>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 name="Line 13"/>
          <p:cNvSpPr>
            <a:spLocks noChangeShapeType="1"/>
          </p:cNvSpPr>
          <p:nvPr/>
        </p:nvSpPr>
        <p:spPr bwMode="auto">
          <a:xfrm flipH="1">
            <a:off x="3665416" y="3661723"/>
            <a:ext cx="1669256" cy="0"/>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 name="Oval 14"/>
          <p:cNvSpPr>
            <a:spLocks noChangeArrowheads="1"/>
          </p:cNvSpPr>
          <p:nvPr/>
        </p:nvSpPr>
        <p:spPr bwMode="auto">
          <a:xfrm flipH="1">
            <a:off x="1841673" y="2898775"/>
            <a:ext cx="1625600" cy="1625600"/>
          </a:xfrm>
          <a:prstGeom prst="ellipse">
            <a:avLst/>
          </a:prstGeom>
          <a:solidFill>
            <a:schemeClr val="bg2"/>
          </a:solidFill>
          <a:ln>
            <a:noFill/>
          </a:ln>
        </p:spPr>
        <p:txBody>
          <a:bodyPr vert="horz" wrap="square" lIns="91440" tIns="45720" rIns="91440" bIns="45720" numCol="1" anchor="t" anchorCtr="0" compatLnSpc="1"/>
          <a:lstStyle/>
          <a:p>
            <a:endParaRPr lang="zh-CN" altLang="en-US"/>
          </a:p>
        </p:txBody>
      </p:sp>
      <p:sp>
        <p:nvSpPr>
          <p:cNvPr id="13" name="TextBox 12"/>
          <p:cNvSpPr txBox="1"/>
          <p:nvPr/>
        </p:nvSpPr>
        <p:spPr>
          <a:xfrm flipH="1">
            <a:off x="4779713" y="1453426"/>
            <a:ext cx="971548" cy="707886"/>
          </a:xfrm>
          <a:prstGeom prst="rect">
            <a:avLst/>
          </a:prstGeom>
          <a:noFill/>
        </p:spPr>
        <p:txBody>
          <a:bodyPr wrap="square" rtlCol="0">
            <a:spAutoFit/>
          </a:bodyPr>
          <a:lstStyle/>
          <a:p>
            <a:pPr algn="ctr"/>
            <a:r>
              <a:rPr lang="zh-CN" altLang="en-US" sz="2000" dirty="0">
                <a:solidFill>
                  <a:schemeClr val="accent2"/>
                </a:solidFill>
                <a:latin typeface="+mn-ea"/>
                <a:ea typeface="+mn-ea"/>
              </a:rPr>
              <a:t>挖掘存量客户</a:t>
            </a:r>
            <a:endParaRPr lang="en-US" altLang="zh-CN" sz="2000" dirty="0">
              <a:solidFill>
                <a:schemeClr val="accent2"/>
              </a:solidFill>
              <a:latin typeface="+mn-ea"/>
              <a:ea typeface="+mn-ea"/>
            </a:endParaRPr>
          </a:p>
        </p:txBody>
      </p:sp>
      <p:sp>
        <p:nvSpPr>
          <p:cNvPr id="14" name="TextBox 13"/>
          <p:cNvSpPr txBox="1"/>
          <p:nvPr/>
        </p:nvSpPr>
        <p:spPr>
          <a:xfrm flipH="1">
            <a:off x="5579811" y="3323169"/>
            <a:ext cx="1122364" cy="707886"/>
          </a:xfrm>
          <a:prstGeom prst="rect">
            <a:avLst/>
          </a:prstGeom>
          <a:noFill/>
        </p:spPr>
        <p:txBody>
          <a:bodyPr wrap="square" rtlCol="0">
            <a:spAutoFit/>
          </a:bodyPr>
          <a:lstStyle/>
          <a:p>
            <a:pPr algn="ctr"/>
            <a:r>
              <a:rPr lang="zh-CN" altLang="en-US" sz="2000" dirty="0">
                <a:solidFill>
                  <a:schemeClr val="accent1"/>
                </a:solidFill>
                <a:latin typeface="+mn-ea"/>
                <a:ea typeface="+mn-ea"/>
              </a:rPr>
              <a:t>开发新客户</a:t>
            </a:r>
            <a:endParaRPr lang="en-US" altLang="zh-CN" sz="2000" dirty="0">
              <a:solidFill>
                <a:schemeClr val="accent1"/>
              </a:solidFill>
              <a:latin typeface="+mn-ea"/>
              <a:ea typeface="+mn-ea"/>
            </a:endParaRPr>
          </a:p>
        </p:txBody>
      </p:sp>
      <p:sp>
        <p:nvSpPr>
          <p:cNvPr id="15" name="TextBox 14"/>
          <p:cNvSpPr txBox="1"/>
          <p:nvPr/>
        </p:nvSpPr>
        <p:spPr>
          <a:xfrm flipH="1">
            <a:off x="4628995" y="5124673"/>
            <a:ext cx="1000028" cy="707886"/>
          </a:xfrm>
          <a:prstGeom prst="rect">
            <a:avLst/>
          </a:prstGeom>
          <a:noFill/>
        </p:spPr>
        <p:txBody>
          <a:bodyPr wrap="square" rtlCol="0">
            <a:spAutoFit/>
          </a:bodyPr>
          <a:lstStyle/>
          <a:p>
            <a:pPr algn="ctr"/>
            <a:r>
              <a:rPr lang="zh-CN" altLang="en-US" sz="2000" dirty="0">
                <a:solidFill>
                  <a:schemeClr val="accent2"/>
                </a:solidFill>
                <a:latin typeface="+mn-ea"/>
                <a:ea typeface="+mn-ea"/>
              </a:rPr>
              <a:t>开辟电商渠道</a:t>
            </a:r>
            <a:endParaRPr lang="en-US" altLang="zh-CN" sz="2000" dirty="0">
              <a:solidFill>
                <a:schemeClr val="accent2"/>
              </a:solidFill>
              <a:latin typeface="+mn-ea"/>
              <a:ea typeface="+mn-ea"/>
            </a:endParaRPr>
          </a:p>
        </p:txBody>
      </p:sp>
      <p:sp>
        <p:nvSpPr>
          <p:cNvPr id="16" name="TextBox 15"/>
          <p:cNvSpPr txBox="1"/>
          <p:nvPr/>
        </p:nvSpPr>
        <p:spPr>
          <a:xfrm flipH="1">
            <a:off x="2156990" y="3234521"/>
            <a:ext cx="994965" cy="954107"/>
          </a:xfrm>
          <a:prstGeom prst="rect">
            <a:avLst/>
          </a:prstGeom>
          <a:noFill/>
        </p:spPr>
        <p:txBody>
          <a:bodyPr wrap="square" rtlCol="0">
            <a:spAutoFit/>
          </a:bodyPr>
          <a:lstStyle/>
          <a:p>
            <a:pPr algn="ctr"/>
            <a:r>
              <a:rPr lang="zh-CN" altLang="en-US" sz="2800" b="1" dirty="0">
                <a:solidFill>
                  <a:schemeClr val="accent2"/>
                </a:solidFill>
                <a:latin typeface="+mn-ea"/>
                <a:ea typeface="+mn-ea"/>
              </a:rPr>
              <a:t>业务拓展</a:t>
            </a:r>
            <a:endParaRPr lang="en-US" altLang="zh-CN" sz="2800" b="1" dirty="0">
              <a:solidFill>
                <a:schemeClr val="accent2"/>
              </a:solidFill>
              <a:latin typeface="+mn-ea"/>
              <a:ea typeface="+mn-ea"/>
            </a:endParaRPr>
          </a:p>
        </p:txBody>
      </p:sp>
      <p:sp>
        <p:nvSpPr>
          <p:cNvPr id="17" name="TextBox 16"/>
          <p:cNvSpPr txBox="1"/>
          <p:nvPr/>
        </p:nvSpPr>
        <p:spPr>
          <a:xfrm flipH="1">
            <a:off x="5907182" y="1311959"/>
            <a:ext cx="5303765" cy="1015663"/>
          </a:xfrm>
          <a:prstGeom prst="rect">
            <a:avLst/>
          </a:prstGeom>
          <a:noFill/>
        </p:spPr>
        <p:txBody>
          <a:bodyPr wrap="square" rtlCol="0">
            <a:spAutoFit/>
          </a:bodyPr>
          <a:lstStyle/>
          <a:p>
            <a:r>
              <a:rPr lang="zh-CN" altLang="en-US" sz="2000" dirty="0">
                <a:solidFill>
                  <a:schemeClr val="accent1"/>
                </a:solidFill>
                <a:latin typeface="+mn-ea"/>
                <a:ea typeface="+mn-ea"/>
              </a:rPr>
              <a:t>对现有的</a:t>
            </a:r>
            <a:r>
              <a:rPr lang="en-US" altLang="zh-CN" sz="2000" dirty="0">
                <a:solidFill>
                  <a:schemeClr val="accent1"/>
                </a:solidFill>
                <a:latin typeface="+mn-ea"/>
                <a:ea typeface="+mn-ea"/>
              </a:rPr>
              <a:t>173</a:t>
            </a:r>
            <a:r>
              <a:rPr lang="zh-CN" altLang="en-US" sz="2000" dirty="0">
                <a:solidFill>
                  <a:schemeClr val="accent1"/>
                </a:solidFill>
                <a:latin typeface="+mn-ea"/>
                <a:ea typeface="+mn-ea"/>
              </a:rPr>
              <a:t>家存量客户进行全面梳理，逐一走访，一方面维系感情，另一方面挖掘潜在需求。</a:t>
            </a:r>
          </a:p>
        </p:txBody>
      </p:sp>
      <p:sp>
        <p:nvSpPr>
          <p:cNvPr id="18" name="TextBox 17"/>
          <p:cNvSpPr txBox="1"/>
          <p:nvPr/>
        </p:nvSpPr>
        <p:spPr>
          <a:xfrm flipH="1">
            <a:off x="6807935" y="3234521"/>
            <a:ext cx="4403013" cy="1015663"/>
          </a:xfrm>
          <a:prstGeom prst="rect">
            <a:avLst/>
          </a:prstGeom>
          <a:noFill/>
        </p:spPr>
        <p:txBody>
          <a:bodyPr wrap="square" rtlCol="0">
            <a:spAutoFit/>
          </a:bodyPr>
          <a:lstStyle/>
          <a:p>
            <a:r>
              <a:rPr lang="zh-CN" altLang="en-US" sz="2000" dirty="0">
                <a:solidFill>
                  <a:schemeClr val="accent1"/>
                </a:solidFill>
                <a:latin typeface="+mn-ea"/>
                <a:ea typeface="+mn-ea"/>
              </a:rPr>
              <a:t>研究新的开辟新客户的渠道和方法，力争将新客户的数量由现在的每月</a:t>
            </a:r>
            <a:r>
              <a:rPr lang="en-US" altLang="zh-CN" sz="2000" dirty="0">
                <a:solidFill>
                  <a:schemeClr val="accent1"/>
                </a:solidFill>
                <a:latin typeface="+mn-ea"/>
                <a:ea typeface="+mn-ea"/>
              </a:rPr>
              <a:t>10</a:t>
            </a:r>
            <a:r>
              <a:rPr lang="zh-CN" altLang="en-US" sz="2000" dirty="0">
                <a:solidFill>
                  <a:schemeClr val="accent1"/>
                </a:solidFill>
                <a:latin typeface="+mn-ea"/>
                <a:ea typeface="+mn-ea"/>
              </a:rPr>
              <a:t>家拓展到</a:t>
            </a:r>
            <a:r>
              <a:rPr lang="en-US" altLang="zh-CN" sz="2000" dirty="0">
                <a:solidFill>
                  <a:schemeClr val="accent1"/>
                </a:solidFill>
                <a:latin typeface="+mn-ea"/>
                <a:ea typeface="+mn-ea"/>
              </a:rPr>
              <a:t>15</a:t>
            </a:r>
            <a:r>
              <a:rPr lang="zh-CN" altLang="en-US" sz="2000" dirty="0">
                <a:solidFill>
                  <a:schemeClr val="accent1"/>
                </a:solidFill>
                <a:latin typeface="+mn-ea"/>
                <a:ea typeface="+mn-ea"/>
              </a:rPr>
              <a:t>家。</a:t>
            </a:r>
          </a:p>
        </p:txBody>
      </p:sp>
      <p:sp>
        <p:nvSpPr>
          <p:cNvPr id="19" name="TextBox 18"/>
          <p:cNvSpPr txBox="1"/>
          <p:nvPr/>
        </p:nvSpPr>
        <p:spPr>
          <a:xfrm flipH="1">
            <a:off x="5798000" y="5283458"/>
            <a:ext cx="5412947" cy="707886"/>
          </a:xfrm>
          <a:prstGeom prst="rect">
            <a:avLst/>
          </a:prstGeom>
          <a:noFill/>
        </p:spPr>
        <p:txBody>
          <a:bodyPr wrap="square" rtlCol="0">
            <a:spAutoFit/>
          </a:bodyPr>
          <a:lstStyle/>
          <a:p>
            <a:r>
              <a:rPr lang="zh-CN" altLang="en-US" sz="2000" dirty="0">
                <a:solidFill>
                  <a:schemeClr val="accent1"/>
                </a:solidFill>
                <a:latin typeface="+mn-ea"/>
                <a:ea typeface="+mn-ea"/>
              </a:rPr>
              <a:t>在天猫和京东开辟官方旗舰店，力争在一年内让电商的销量达到总销量的</a:t>
            </a:r>
            <a:r>
              <a:rPr lang="en-US" altLang="zh-CN" sz="2000" dirty="0">
                <a:solidFill>
                  <a:schemeClr val="accent1"/>
                </a:solidFill>
                <a:latin typeface="+mn-ea"/>
                <a:ea typeface="+mn-ea"/>
              </a:rPr>
              <a:t>40%.</a:t>
            </a:r>
            <a:endParaRPr lang="zh-CN" altLang="en-US" sz="2000" dirty="0">
              <a:solidFill>
                <a:schemeClr val="accent1"/>
              </a:solidFill>
              <a:latin typeface="+mn-ea"/>
              <a:ea typeface="+mn-ea"/>
            </a:endParaRPr>
          </a:p>
        </p:txBody>
      </p:sp>
    </p:spTree>
  </p:cSld>
  <p:clrMapOvr>
    <a:masterClrMapping/>
  </p:clrMapOvr>
  <p:transition spd="slow" advTm="7687">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fltVal val="0"/>
                                          </p:val>
                                        </p:tav>
                                        <p:tav tm="100000">
                                          <p:val>
                                            <p:strVal val="#ppt_w"/>
                                          </p:val>
                                        </p:tav>
                                      </p:tavLst>
                                    </p:anim>
                                    <p:anim calcmode="lin" valueType="num">
                                      <p:cBhvr>
                                        <p:cTn id="8" dur="300" fill="hold"/>
                                        <p:tgtEl>
                                          <p:spTgt spid="28"/>
                                        </p:tgtEl>
                                        <p:attrNameLst>
                                          <p:attrName>ppt_h</p:attrName>
                                        </p:attrNameLst>
                                      </p:cBhvr>
                                      <p:tavLst>
                                        <p:tav tm="0">
                                          <p:val>
                                            <p:fltVal val="0"/>
                                          </p:val>
                                        </p:tav>
                                        <p:tav tm="100000">
                                          <p:val>
                                            <p:strVal val="#ppt_h"/>
                                          </p:val>
                                        </p:tav>
                                      </p:tavLst>
                                    </p:anim>
                                    <p:animEffect transition="in" filter="fade">
                                      <p:cBhvr>
                                        <p:cTn id="9" dur="300"/>
                                        <p:tgtEl>
                                          <p:spTgt spid="28"/>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5"/>
                                        </p:tgtEl>
                                        <p:attrNameLst>
                                          <p:attrName>style.visibility</p:attrName>
                                        </p:attrNameLst>
                                      </p:cBhvr>
                                      <p:to>
                                        <p:strVal val="visible"/>
                                      </p:to>
                                    </p:set>
                                    <p:anim calcmode="lin" valueType="num">
                                      <p:cBhvr>
                                        <p:cTn id="13" dur="4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5"/>
                                        </p:tgtEl>
                                        <p:attrNameLst>
                                          <p:attrName>ppt_y</p:attrName>
                                        </p:attrNameLst>
                                      </p:cBhvr>
                                      <p:tavLst>
                                        <p:tav tm="0">
                                          <p:val>
                                            <p:strVal val="#ppt_y"/>
                                          </p:val>
                                        </p:tav>
                                        <p:tav tm="100000">
                                          <p:val>
                                            <p:strVal val="#ppt_y"/>
                                          </p:val>
                                        </p:tav>
                                      </p:tavLst>
                                    </p:anim>
                                    <p:anim calcmode="lin" valueType="num">
                                      <p:cBhvr>
                                        <p:cTn id="15" dur="4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5"/>
                                        </p:tgtEl>
                                      </p:cBhvr>
                                    </p:animEffect>
                                  </p:childTnLst>
                                </p:cTn>
                              </p:par>
                            </p:childTnLst>
                          </p:cTn>
                        </p:par>
                        <p:par>
                          <p:cTn id="18" fill="hold">
                            <p:stCondLst>
                              <p:cond delay="819"/>
                            </p:stCondLst>
                            <p:childTnLst>
                              <p:par>
                                <p:cTn id="19" presetID="21"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1)">
                                      <p:cBhvr>
                                        <p:cTn id="21" dur="500"/>
                                        <p:tgtEl>
                                          <p:spTgt spid="12"/>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500"/>
                                        <p:tgtEl>
                                          <p:spTgt spid="4"/>
                                        </p:tgtEl>
                                      </p:cBhvr>
                                    </p:animEffect>
                                  </p:childTnLst>
                                </p:cTn>
                              </p:par>
                            </p:childTnLst>
                          </p:cTn>
                        </p:par>
                        <p:par>
                          <p:cTn id="25" fill="hold">
                            <p:stCondLst>
                              <p:cond delay="1319"/>
                            </p:stCondLst>
                            <p:childTnLst>
                              <p:par>
                                <p:cTn id="26" presetID="31"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 calcmode="lin" valueType="num">
                                      <p:cBhvr>
                                        <p:cTn id="30" dur="500" fill="hold"/>
                                        <p:tgtEl>
                                          <p:spTgt spid="16"/>
                                        </p:tgtEl>
                                        <p:attrNameLst>
                                          <p:attrName>style.rotation</p:attrName>
                                        </p:attrNameLst>
                                      </p:cBhvr>
                                      <p:tavLst>
                                        <p:tav tm="0">
                                          <p:val>
                                            <p:fltVal val="90"/>
                                          </p:val>
                                        </p:tav>
                                        <p:tav tm="100000">
                                          <p:val>
                                            <p:fltVal val="0"/>
                                          </p:val>
                                        </p:tav>
                                      </p:tavLst>
                                    </p:anim>
                                    <p:animEffect transition="in" filter="fade">
                                      <p:cBhvr>
                                        <p:cTn id="31" dur="500"/>
                                        <p:tgtEl>
                                          <p:spTgt spid="16"/>
                                        </p:tgtEl>
                                      </p:cBhvr>
                                    </p:animEffect>
                                  </p:childTnLst>
                                </p:cTn>
                              </p:par>
                            </p:childTnLst>
                          </p:cTn>
                        </p:par>
                        <p:par>
                          <p:cTn id="32" fill="hold">
                            <p:stCondLst>
                              <p:cond delay="1819"/>
                            </p:stCondLst>
                            <p:childTnLst>
                              <p:par>
                                <p:cTn id="33" presetID="2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par>
                          <p:cTn id="42" fill="hold">
                            <p:stCondLst>
                              <p:cond delay="2319"/>
                            </p:stCondLst>
                            <p:childTnLst>
                              <p:par>
                                <p:cTn id="43" presetID="53" presetClass="entr" presetSubtype="16"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par>
                                <p:cTn id="48" presetID="53" presetClass="entr" presetSubtype="16" fill="hold" grpId="0" nodeType="withEffect">
                                  <p:stCondLst>
                                    <p:cond delay="10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20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par>
                          <p:cTn id="58" fill="hold">
                            <p:stCondLst>
                              <p:cond delay="2819"/>
                            </p:stCondLst>
                            <p:childTnLst>
                              <p:par>
                                <p:cTn id="59" presetID="16" presetClass="entr" presetSubtype="42"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barn(outHorizontal)">
                                      <p:cBhvr>
                                        <p:cTn id="61" dur="500"/>
                                        <p:tgtEl>
                                          <p:spTgt spid="5"/>
                                        </p:tgtEl>
                                      </p:cBhvr>
                                    </p:animEffect>
                                  </p:childTnLst>
                                </p:cTn>
                              </p:par>
                            </p:childTnLst>
                          </p:cTn>
                        </p:par>
                        <p:par>
                          <p:cTn id="62" fill="hold">
                            <p:stCondLst>
                              <p:cond delay="3319"/>
                            </p:stCondLst>
                            <p:childTnLst>
                              <p:par>
                                <p:cTn id="63" presetID="31"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 calcmode="lin" valueType="num">
                                      <p:cBhvr>
                                        <p:cTn id="67" dur="500" fill="hold"/>
                                        <p:tgtEl>
                                          <p:spTgt spid="13"/>
                                        </p:tgtEl>
                                        <p:attrNameLst>
                                          <p:attrName>style.rotation</p:attrName>
                                        </p:attrNameLst>
                                      </p:cBhvr>
                                      <p:tavLst>
                                        <p:tav tm="0">
                                          <p:val>
                                            <p:fltVal val="90"/>
                                          </p:val>
                                        </p:tav>
                                        <p:tav tm="100000">
                                          <p:val>
                                            <p:fltVal val="0"/>
                                          </p:val>
                                        </p:tav>
                                      </p:tavLst>
                                    </p:anim>
                                    <p:animEffect transition="in" filter="fade">
                                      <p:cBhvr>
                                        <p:cTn id="68" dur="500"/>
                                        <p:tgtEl>
                                          <p:spTgt spid="13"/>
                                        </p:tgtEl>
                                      </p:cBhvr>
                                    </p:animEffect>
                                  </p:childTnLst>
                                </p:cTn>
                              </p:par>
                              <p:par>
                                <p:cTn id="69" presetID="8" presetClass="emph" presetSubtype="0" fill="hold" grpId="1" nodeType="withEffect">
                                  <p:stCondLst>
                                    <p:cond delay="0"/>
                                  </p:stCondLst>
                                  <p:childTnLst>
                                    <p:animRot by="21600000">
                                      <p:cBhvr>
                                        <p:cTn id="70" dur="500" fill="hold"/>
                                        <p:tgtEl>
                                          <p:spTgt spid="13"/>
                                        </p:tgtEl>
                                        <p:attrNameLst>
                                          <p:attrName>r</p:attrName>
                                        </p:attrNameLst>
                                      </p:cBhvr>
                                    </p:animRot>
                                  </p:childTnLst>
                                </p:cTn>
                              </p:par>
                            </p:childTnLst>
                          </p:cTn>
                        </p:par>
                        <p:par>
                          <p:cTn id="71" fill="hold">
                            <p:stCondLst>
                              <p:cond delay="3819"/>
                            </p:stCondLst>
                            <p:childTnLst>
                              <p:par>
                                <p:cTn id="72" presetID="22" presetClass="entr" presetSubtype="8"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left)">
                                      <p:cBhvr>
                                        <p:cTn id="74" dur="500"/>
                                        <p:tgtEl>
                                          <p:spTgt spid="17"/>
                                        </p:tgtEl>
                                      </p:cBhvr>
                                    </p:animEffect>
                                  </p:childTnLst>
                                </p:cTn>
                              </p:par>
                            </p:childTnLst>
                          </p:cTn>
                        </p:par>
                        <p:par>
                          <p:cTn id="75" fill="hold">
                            <p:stCondLst>
                              <p:cond delay="4319"/>
                            </p:stCondLst>
                            <p:childTnLst>
                              <p:par>
                                <p:cTn id="76" presetID="31"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 calcmode="lin" valueType="num">
                                      <p:cBhvr>
                                        <p:cTn id="78" dur="500" fill="hold"/>
                                        <p:tgtEl>
                                          <p:spTgt spid="14"/>
                                        </p:tgtEl>
                                        <p:attrNameLst>
                                          <p:attrName>ppt_w</p:attrName>
                                        </p:attrNameLst>
                                      </p:cBhvr>
                                      <p:tavLst>
                                        <p:tav tm="0">
                                          <p:val>
                                            <p:fltVal val="0"/>
                                          </p:val>
                                        </p:tav>
                                        <p:tav tm="100000">
                                          <p:val>
                                            <p:strVal val="#ppt_w"/>
                                          </p:val>
                                        </p:tav>
                                      </p:tavLst>
                                    </p:anim>
                                    <p:anim calcmode="lin" valueType="num">
                                      <p:cBhvr>
                                        <p:cTn id="79" dur="500" fill="hold"/>
                                        <p:tgtEl>
                                          <p:spTgt spid="14"/>
                                        </p:tgtEl>
                                        <p:attrNameLst>
                                          <p:attrName>ppt_h</p:attrName>
                                        </p:attrNameLst>
                                      </p:cBhvr>
                                      <p:tavLst>
                                        <p:tav tm="0">
                                          <p:val>
                                            <p:fltVal val="0"/>
                                          </p:val>
                                        </p:tav>
                                        <p:tav tm="100000">
                                          <p:val>
                                            <p:strVal val="#ppt_h"/>
                                          </p:val>
                                        </p:tav>
                                      </p:tavLst>
                                    </p:anim>
                                    <p:anim calcmode="lin" valueType="num">
                                      <p:cBhvr>
                                        <p:cTn id="80" dur="500" fill="hold"/>
                                        <p:tgtEl>
                                          <p:spTgt spid="14"/>
                                        </p:tgtEl>
                                        <p:attrNameLst>
                                          <p:attrName>style.rotation</p:attrName>
                                        </p:attrNameLst>
                                      </p:cBhvr>
                                      <p:tavLst>
                                        <p:tav tm="0">
                                          <p:val>
                                            <p:fltVal val="90"/>
                                          </p:val>
                                        </p:tav>
                                        <p:tav tm="100000">
                                          <p:val>
                                            <p:fltVal val="0"/>
                                          </p:val>
                                        </p:tav>
                                      </p:tavLst>
                                    </p:anim>
                                    <p:animEffect transition="in" filter="fade">
                                      <p:cBhvr>
                                        <p:cTn id="81" dur="500"/>
                                        <p:tgtEl>
                                          <p:spTgt spid="14"/>
                                        </p:tgtEl>
                                      </p:cBhvr>
                                    </p:animEffect>
                                  </p:childTnLst>
                                </p:cTn>
                              </p:par>
                              <p:par>
                                <p:cTn id="82" presetID="8" presetClass="emph" presetSubtype="0" fill="hold" grpId="1" nodeType="withEffect">
                                  <p:stCondLst>
                                    <p:cond delay="0"/>
                                  </p:stCondLst>
                                  <p:childTnLst>
                                    <p:animRot by="21600000">
                                      <p:cBhvr>
                                        <p:cTn id="83" dur="500" fill="hold"/>
                                        <p:tgtEl>
                                          <p:spTgt spid="14"/>
                                        </p:tgtEl>
                                        <p:attrNameLst>
                                          <p:attrName>r</p:attrName>
                                        </p:attrNameLst>
                                      </p:cBhvr>
                                    </p:animRot>
                                  </p:childTnLst>
                                </p:cTn>
                              </p:par>
                            </p:childTnLst>
                          </p:cTn>
                        </p:par>
                        <p:par>
                          <p:cTn id="84" fill="hold">
                            <p:stCondLst>
                              <p:cond delay="4819"/>
                            </p:stCondLst>
                            <p:childTnLst>
                              <p:par>
                                <p:cTn id="85" presetID="22" presetClass="entr" presetSubtype="8"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left)">
                                      <p:cBhvr>
                                        <p:cTn id="87" dur="500"/>
                                        <p:tgtEl>
                                          <p:spTgt spid="18"/>
                                        </p:tgtEl>
                                      </p:cBhvr>
                                    </p:animEffect>
                                  </p:childTnLst>
                                </p:cTn>
                              </p:par>
                            </p:childTnLst>
                          </p:cTn>
                        </p:par>
                        <p:par>
                          <p:cTn id="88" fill="hold">
                            <p:stCondLst>
                              <p:cond delay="5319"/>
                            </p:stCondLst>
                            <p:childTnLst>
                              <p:par>
                                <p:cTn id="89" presetID="31" presetClass="entr" presetSubtype="0" fill="hold" grpId="0" nodeType="after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 calcmode="lin" valueType="num">
                                      <p:cBhvr>
                                        <p:cTn id="93" dur="500" fill="hold"/>
                                        <p:tgtEl>
                                          <p:spTgt spid="15"/>
                                        </p:tgtEl>
                                        <p:attrNameLst>
                                          <p:attrName>style.rotation</p:attrName>
                                        </p:attrNameLst>
                                      </p:cBhvr>
                                      <p:tavLst>
                                        <p:tav tm="0">
                                          <p:val>
                                            <p:fltVal val="90"/>
                                          </p:val>
                                        </p:tav>
                                        <p:tav tm="100000">
                                          <p:val>
                                            <p:fltVal val="0"/>
                                          </p:val>
                                        </p:tav>
                                      </p:tavLst>
                                    </p:anim>
                                    <p:animEffect transition="in" filter="fade">
                                      <p:cBhvr>
                                        <p:cTn id="94" dur="500"/>
                                        <p:tgtEl>
                                          <p:spTgt spid="15"/>
                                        </p:tgtEl>
                                      </p:cBhvr>
                                    </p:animEffect>
                                  </p:childTnLst>
                                </p:cTn>
                              </p:par>
                              <p:par>
                                <p:cTn id="95" presetID="8" presetClass="emph" presetSubtype="0" fill="hold" grpId="1" nodeType="withEffect">
                                  <p:stCondLst>
                                    <p:cond delay="0"/>
                                  </p:stCondLst>
                                  <p:childTnLst>
                                    <p:animRot by="21600000">
                                      <p:cBhvr>
                                        <p:cTn id="96" dur="500" fill="hold"/>
                                        <p:tgtEl>
                                          <p:spTgt spid="15"/>
                                        </p:tgtEl>
                                        <p:attrNameLst>
                                          <p:attrName>r</p:attrName>
                                        </p:attrNameLst>
                                      </p:cBhvr>
                                    </p:animRot>
                                  </p:childTnLst>
                                </p:cTn>
                              </p:par>
                            </p:childTnLst>
                          </p:cTn>
                        </p:par>
                        <p:par>
                          <p:cTn id="97" fill="hold">
                            <p:stCondLst>
                              <p:cond delay="5819"/>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8"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p:bldP spid="13" grpId="1"/>
      <p:bldP spid="14" grpId="0"/>
      <p:bldP spid="14" grpId="1"/>
      <p:bldP spid="15" grpId="0"/>
      <p:bldP spid="15" grpId="1"/>
      <p:bldP spid="16" grpId="0"/>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776178" y="127505"/>
            <a:ext cx="3305979" cy="584775"/>
          </a:xfrm>
          <a:prstGeom prst="rect">
            <a:avLst/>
          </a:prstGeom>
          <a:noFill/>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r>
              <a:rPr lang="zh-CN" altLang="en-US" dirty="0">
                <a:sym typeface="Arial" panose="020B0604020202020204" pitchFamily="34" charset="0"/>
              </a:rPr>
              <a:t>管理举措</a:t>
            </a:r>
          </a:p>
        </p:txBody>
      </p:sp>
      <p:sp>
        <p:nvSpPr>
          <p:cNvPr id="28" name="Freeform 5"/>
          <p:cNvSpPr>
            <a:spLocks noEditPoints="1"/>
          </p:cNvSpPr>
          <p:nvPr/>
        </p:nvSpPr>
        <p:spPr bwMode="auto">
          <a:xfrm>
            <a:off x="283122" y="173366"/>
            <a:ext cx="493056" cy="493054"/>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rgbClr val="ED5A00"/>
              </a:solidFill>
            </a:endParaRPr>
          </a:p>
        </p:txBody>
      </p:sp>
      <p:sp>
        <p:nvSpPr>
          <p:cNvPr id="4" name="矩形 3"/>
          <p:cNvSpPr/>
          <p:nvPr/>
        </p:nvSpPr>
        <p:spPr bwMode="auto">
          <a:xfrm rot="2700000">
            <a:off x="4875968" y="2182834"/>
            <a:ext cx="2850032" cy="285003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 name="圆角矩形 4"/>
          <p:cNvSpPr/>
          <p:nvPr/>
        </p:nvSpPr>
        <p:spPr bwMode="auto">
          <a:xfrm>
            <a:off x="4710760" y="2075882"/>
            <a:ext cx="1531524" cy="1531524"/>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 name="圆角矩形 5"/>
          <p:cNvSpPr/>
          <p:nvPr/>
        </p:nvSpPr>
        <p:spPr bwMode="auto">
          <a:xfrm>
            <a:off x="6403332" y="2075882"/>
            <a:ext cx="1531524" cy="1531524"/>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 name="圆角矩形 6"/>
          <p:cNvSpPr/>
          <p:nvPr/>
        </p:nvSpPr>
        <p:spPr bwMode="auto">
          <a:xfrm>
            <a:off x="4710760" y="3716320"/>
            <a:ext cx="1531524" cy="1531524"/>
          </a:xfrm>
          <a:prstGeom prst="round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 name="圆角矩形 7"/>
          <p:cNvSpPr/>
          <p:nvPr/>
        </p:nvSpPr>
        <p:spPr bwMode="auto">
          <a:xfrm>
            <a:off x="6403332" y="3716320"/>
            <a:ext cx="1531524" cy="1531524"/>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TextBox 8"/>
          <p:cNvSpPr txBox="1"/>
          <p:nvPr/>
        </p:nvSpPr>
        <p:spPr>
          <a:xfrm>
            <a:off x="5026629" y="2470569"/>
            <a:ext cx="892735" cy="830997"/>
          </a:xfrm>
          <a:prstGeom prst="rect">
            <a:avLst/>
          </a:prstGeom>
          <a:noFill/>
        </p:spPr>
        <p:txBody>
          <a:bodyPr wrap="square" rtlCol="0">
            <a:spAutoFit/>
          </a:bodyPr>
          <a:lstStyle/>
          <a:p>
            <a:pPr algn="ctr"/>
            <a:r>
              <a:rPr lang="zh-CN" altLang="en-US" sz="2400" b="1" dirty="0">
                <a:solidFill>
                  <a:schemeClr val="accent2"/>
                </a:solidFill>
                <a:latin typeface="+mj-ea"/>
                <a:ea typeface="+mj-ea"/>
              </a:rPr>
              <a:t>人员管理</a:t>
            </a:r>
          </a:p>
        </p:txBody>
      </p:sp>
      <p:sp>
        <p:nvSpPr>
          <p:cNvPr id="10" name="TextBox 9"/>
          <p:cNvSpPr txBox="1"/>
          <p:nvPr/>
        </p:nvSpPr>
        <p:spPr>
          <a:xfrm>
            <a:off x="6722726" y="2456923"/>
            <a:ext cx="892735" cy="830997"/>
          </a:xfrm>
          <a:prstGeom prst="rect">
            <a:avLst/>
          </a:prstGeom>
          <a:noFill/>
        </p:spPr>
        <p:txBody>
          <a:bodyPr wrap="square" rtlCol="0">
            <a:spAutoFit/>
          </a:bodyPr>
          <a:lstStyle/>
          <a:p>
            <a:pPr algn="ctr"/>
            <a:r>
              <a:rPr lang="zh-CN" altLang="en-US" sz="2400" b="1" dirty="0">
                <a:solidFill>
                  <a:schemeClr val="accent2"/>
                </a:solidFill>
                <a:latin typeface="+mj-ea"/>
                <a:ea typeface="+mj-ea"/>
              </a:rPr>
              <a:t>目标管理</a:t>
            </a:r>
          </a:p>
        </p:txBody>
      </p:sp>
      <p:sp>
        <p:nvSpPr>
          <p:cNvPr id="11" name="TextBox 10"/>
          <p:cNvSpPr txBox="1"/>
          <p:nvPr/>
        </p:nvSpPr>
        <p:spPr>
          <a:xfrm>
            <a:off x="5026629" y="4111007"/>
            <a:ext cx="892735" cy="830997"/>
          </a:xfrm>
          <a:prstGeom prst="rect">
            <a:avLst/>
          </a:prstGeom>
          <a:noFill/>
        </p:spPr>
        <p:txBody>
          <a:bodyPr wrap="square" rtlCol="0">
            <a:spAutoFit/>
          </a:bodyPr>
          <a:lstStyle>
            <a:defPPr>
              <a:defRPr lang="zh-CN"/>
            </a:defPPr>
            <a:lvl1pPr algn="ctr">
              <a:defRPr sz="2400" b="1">
                <a:solidFill>
                  <a:schemeClr val="accent2"/>
                </a:solidFill>
                <a:latin typeface="+mj-ea"/>
                <a:ea typeface="+mj-ea"/>
              </a:defRPr>
            </a:lvl1pPr>
          </a:lstStyle>
          <a:p>
            <a:r>
              <a:rPr lang="zh-CN" altLang="en-US" dirty="0"/>
              <a:t>规章制度</a:t>
            </a:r>
          </a:p>
        </p:txBody>
      </p:sp>
      <p:sp>
        <p:nvSpPr>
          <p:cNvPr id="12" name="TextBox 11"/>
          <p:cNvSpPr txBox="1"/>
          <p:nvPr/>
        </p:nvSpPr>
        <p:spPr>
          <a:xfrm>
            <a:off x="6722726" y="4097361"/>
            <a:ext cx="892735" cy="830997"/>
          </a:xfrm>
          <a:prstGeom prst="rect">
            <a:avLst/>
          </a:prstGeom>
          <a:noFill/>
        </p:spPr>
        <p:txBody>
          <a:bodyPr wrap="square" rtlCol="0">
            <a:spAutoFit/>
          </a:bodyPr>
          <a:lstStyle>
            <a:defPPr>
              <a:defRPr lang="zh-CN"/>
            </a:defPPr>
            <a:lvl1pPr algn="ctr">
              <a:defRPr sz="2400" b="1">
                <a:solidFill>
                  <a:schemeClr val="accent2"/>
                </a:solidFill>
                <a:latin typeface="+mj-ea"/>
                <a:ea typeface="+mj-ea"/>
              </a:defRPr>
            </a:lvl1pPr>
          </a:lstStyle>
          <a:p>
            <a:r>
              <a:rPr lang="zh-CN" altLang="en-US" dirty="0"/>
              <a:t>团队文化</a:t>
            </a:r>
          </a:p>
        </p:txBody>
      </p:sp>
      <p:sp>
        <p:nvSpPr>
          <p:cNvPr id="13" name="TextBox 12"/>
          <p:cNvSpPr txBox="1"/>
          <p:nvPr/>
        </p:nvSpPr>
        <p:spPr>
          <a:xfrm>
            <a:off x="8203531" y="2424402"/>
            <a:ext cx="2935409" cy="830997"/>
          </a:xfrm>
          <a:prstGeom prst="rect">
            <a:avLst/>
          </a:prstGeom>
          <a:noFill/>
        </p:spPr>
        <p:txBody>
          <a:bodyPr wrap="square">
            <a:spAutoFit/>
          </a:bodyPr>
          <a:lstStyle>
            <a:defPPr>
              <a:defRPr lang="zh-CN"/>
            </a:defPPr>
            <a:lvl1pPr algn="just">
              <a:buNone/>
              <a:defRPr sz="2400">
                <a:solidFill>
                  <a:schemeClr val="accent1"/>
                </a:solidFill>
                <a:latin typeface="微软雅黑" panose="020B0503020204020204" pitchFamily="34" charset="-122"/>
                <a:ea typeface="微软雅黑" panose="020B0503020204020204" pitchFamily="34" charset="-122"/>
              </a:defRPr>
            </a:lvl1pPr>
          </a:lstStyle>
          <a:p>
            <a:r>
              <a:rPr lang="zh-CN" altLang="en-US" dirty="0"/>
              <a:t>细化管理目标，强化精确管理。</a:t>
            </a:r>
          </a:p>
        </p:txBody>
      </p:sp>
      <p:sp>
        <p:nvSpPr>
          <p:cNvPr id="14" name="TextBox 13"/>
          <p:cNvSpPr txBox="1"/>
          <p:nvPr/>
        </p:nvSpPr>
        <p:spPr>
          <a:xfrm>
            <a:off x="8203532" y="4097361"/>
            <a:ext cx="2935408" cy="1200329"/>
          </a:xfrm>
          <a:prstGeom prst="rect">
            <a:avLst/>
          </a:prstGeom>
          <a:noFill/>
        </p:spPr>
        <p:txBody>
          <a:bodyPr wrap="square">
            <a:spAutoFit/>
          </a:bodyPr>
          <a:lstStyle>
            <a:defPPr>
              <a:defRPr lang="zh-CN"/>
            </a:defPPr>
            <a:lvl1pPr algn="just">
              <a:buNone/>
              <a:defRPr sz="2400">
                <a:solidFill>
                  <a:schemeClr val="accent1"/>
                </a:solidFill>
                <a:latin typeface="微软雅黑" panose="020B0503020204020204" pitchFamily="34" charset="-122"/>
                <a:ea typeface="微软雅黑" panose="020B0503020204020204" pitchFamily="34" charset="-122"/>
              </a:defRPr>
            </a:lvl1pPr>
          </a:lstStyle>
          <a:p>
            <a:r>
              <a:rPr lang="zh-CN" altLang="en-US" dirty="0"/>
              <a:t>定期培训学习、组织团队活动，凝聚团队战斗力。</a:t>
            </a:r>
          </a:p>
        </p:txBody>
      </p:sp>
      <p:sp>
        <p:nvSpPr>
          <p:cNvPr id="15" name="TextBox 14"/>
          <p:cNvSpPr txBox="1"/>
          <p:nvPr/>
        </p:nvSpPr>
        <p:spPr>
          <a:xfrm>
            <a:off x="1273845" y="2347189"/>
            <a:ext cx="3170727" cy="1200329"/>
          </a:xfrm>
          <a:prstGeom prst="rect">
            <a:avLst/>
          </a:prstGeom>
          <a:noFill/>
        </p:spPr>
        <p:txBody>
          <a:bodyPr wrap="square">
            <a:spAutoFit/>
          </a:bodyPr>
          <a:lstStyle>
            <a:defPPr>
              <a:defRPr lang="zh-CN"/>
            </a:defPPr>
            <a:lvl1pPr algn="just">
              <a:buNone/>
              <a:defRPr sz="2400">
                <a:solidFill>
                  <a:schemeClr val="accent1"/>
                </a:solidFill>
                <a:latin typeface="微软雅黑" panose="020B0503020204020204" pitchFamily="34" charset="-122"/>
                <a:ea typeface="微软雅黑" panose="020B0503020204020204" pitchFamily="34" charset="-122"/>
              </a:defRPr>
            </a:lvl1pPr>
          </a:lstStyle>
          <a:p>
            <a:r>
              <a:rPr lang="zh-CN" altLang="en-US" dirty="0"/>
              <a:t>强化</a:t>
            </a:r>
            <a:r>
              <a:rPr lang="en-US" altLang="zh-CN" dirty="0"/>
              <a:t>KPI</a:t>
            </a:r>
            <a:r>
              <a:rPr lang="zh-CN" altLang="en-US" dirty="0"/>
              <a:t>考核，让想干事的人有事干，有为者有位。</a:t>
            </a:r>
          </a:p>
        </p:txBody>
      </p:sp>
      <p:sp>
        <p:nvSpPr>
          <p:cNvPr id="16" name="TextBox 15"/>
          <p:cNvSpPr txBox="1"/>
          <p:nvPr/>
        </p:nvSpPr>
        <p:spPr>
          <a:xfrm>
            <a:off x="1273845" y="4367058"/>
            <a:ext cx="3170727" cy="830997"/>
          </a:xfrm>
          <a:prstGeom prst="rect">
            <a:avLst/>
          </a:prstGeom>
          <a:noFill/>
        </p:spPr>
        <p:txBody>
          <a:bodyPr wrap="square">
            <a:spAutoFit/>
          </a:bodyPr>
          <a:lstStyle>
            <a:defPPr>
              <a:defRPr lang="zh-CN"/>
            </a:defPPr>
            <a:lvl1pPr algn="just">
              <a:buNone/>
              <a:defRPr sz="2400">
                <a:solidFill>
                  <a:schemeClr val="accent1"/>
                </a:solidFill>
                <a:latin typeface="微软雅黑" panose="020B0503020204020204" pitchFamily="34" charset="-122"/>
                <a:ea typeface="微软雅黑" panose="020B0503020204020204" pitchFamily="34" charset="-122"/>
              </a:defRPr>
            </a:lvl1pPr>
          </a:lstStyle>
          <a:p>
            <a:r>
              <a:rPr lang="zh-CN" altLang="en-US" dirty="0"/>
              <a:t>建立健合的规章制度，强化执行力。</a:t>
            </a:r>
          </a:p>
        </p:txBody>
      </p:sp>
    </p:spTree>
  </p:cSld>
  <p:clrMapOvr>
    <a:masterClrMapping/>
  </p:clrMapOvr>
  <p:transition spd="slow" advTm="7755">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fltVal val="0"/>
                                          </p:val>
                                        </p:tav>
                                        <p:tav tm="100000">
                                          <p:val>
                                            <p:strVal val="#ppt_w"/>
                                          </p:val>
                                        </p:tav>
                                      </p:tavLst>
                                    </p:anim>
                                    <p:anim calcmode="lin" valueType="num">
                                      <p:cBhvr>
                                        <p:cTn id="8" dur="300" fill="hold"/>
                                        <p:tgtEl>
                                          <p:spTgt spid="28"/>
                                        </p:tgtEl>
                                        <p:attrNameLst>
                                          <p:attrName>ppt_h</p:attrName>
                                        </p:attrNameLst>
                                      </p:cBhvr>
                                      <p:tavLst>
                                        <p:tav tm="0">
                                          <p:val>
                                            <p:fltVal val="0"/>
                                          </p:val>
                                        </p:tav>
                                        <p:tav tm="100000">
                                          <p:val>
                                            <p:strVal val="#ppt_h"/>
                                          </p:val>
                                        </p:tav>
                                      </p:tavLst>
                                    </p:anim>
                                    <p:animEffect transition="in" filter="fade">
                                      <p:cBhvr>
                                        <p:cTn id="9" dur="300"/>
                                        <p:tgtEl>
                                          <p:spTgt spid="28"/>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5"/>
                                        </p:tgtEl>
                                        <p:attrNameLst>
                                          <p:attrName>style.visibility</p:attrName>
                                        </p:attrNameLst>
                                      </p:cBhvr>
                                      <p:to>
                                        <p:strVal val="visible"/>
                                      </p:to>
                                    </p:set>
                                    <p:anim calcmode="lin" valueType="num">
                                      <p:cBhvr>
                                        <p:cTn id="13" dur="4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5"/>
                                        </p:tgtEl>
                                        <p:attrNameLst>
                                          <p:attrName>ppt_y</p:attrName>
                                        </p:attrNameLst>
                                      </p:cBhvr>
                                      <p:tavLst>
                                        <p:tav tm="0">
                                          <p:val>
                                            <p:strVal val="#ppt_y"/>
                                          </p:val>
                                        </p:tav>
                                        <p:tav tm="100000">
                                          <p:val>
                                            <p:strVal val="#ppt_y"/>
                                          </p:val>
                                        </p:tav>
                                      </p:tavLst>
                                    </p:anim>
                                    <p:anim calcmode="lin" valueType="num">
                                      <p:cBhvr>
                                        <p:cTn id="15" dur="4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5"/>
                                        </p:tgtEl>
                                      </p:cBhvr>
                                    </p:animEffect>
                                  </p:childTnLst>
                                </p:cTn>
                              </p:par>
                            </p:childTnLst>
                          </p:cTn>
                        </p:par>
                        <p:par>
                          <p:cTn id="18" fill="hold">
                            <p:stCondLst>
                              <p:cond delay="819"/>
                            </p:stCondLst>
                            <p:childTnLst>
                              <p:par>
                                <p:cTn id="19" presetID="53" presetClass="entr" presetSubtype="16"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childTnLst>
                                </p:cTn>
                              </p:par>
                              <p:par>
                                <p:cTn id="24" presetID="8" presetClass="emph" presetSubtype="0" fill="hold" grpId="1" nodeType="withEffect">
                                  <p:stCondLst>
                                    <p:cond delay="0"/>
                                  </p:stCondLst>
                                  <p:childTnLst>
                                    <p:animRot by="21600000">
                                      <p:cBhvr>
                                        <p:cTn id="25" dur="1000" fill="hold"/>
                                        <p:tgtEl>
                                          <p:spTgt spid="4"/>
                                        </p:tgtEl>
                                        <p:attrNameLst>
                                          <p:attrName>r</p:attrName>
                                        </p:attrNameLst>
                                      </p:cBhvr>
                                    </p:animRot>
                                  </p:childTnLst>
                                </p:cTn>
                              </p:par>
                            </p:childTnLst>
                          </p:cTn>
                        </p:par>
                        <p:par>
                          <p:cTn id="26" fill="hold">
                            <p:stCondLst>
                              <p:cond delay="1819"/>
                            </p:stCondLst>
                            <p:childTnLst>
                              <p:par>
                                <p:cTn id="27" presetID="1"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53" presetClass="entr" presetSubtype="16" fill="hold" grpId="1"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par>
                                <p:cTn id="34" presetID="49" presetClass="path" presetSubtype="0" accel="50000" decel="50000" fill="hold" grpId="2" nodeType="withEffect">
                                  <p:stCondLst>
                                    <p:cond delay="0"/>
                                  </p:stCondLst>
                                  <p:childTnLst>
                                    <p:animMotion origin="layout" path="M 1.38889E-6 -1.9334E-6 L 0.09358 0.12188 " pathEditMode="relative" rAng="0" ptsTypes="AA">
                                      <p:cBhvr>
                                        <p:cTn id="35" dur="500" spd="-100000" fill="hold"/>
                                        <p:tgtEl>
                                          <p:spTgt spid="5"/>
                                        </p:tgtEl>
                                        <p:attrNameLst>
                                          <p:attrName>ppt_x</p:attrName>
                                          <p:attrName>ppt_y</p:attrName>
                                        </p:attrNameLst>
                                      </p:cBhvr>
                                      <p:rCtr x="4670" y="6082"/>
                                    </p:animMotion>
                                  </p:childTnLst>
                                </p:cTn>
                              </p:par>
                              <p:par>
                                <p:cTn id="36" presetID="1"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childTnLst>
                                </p:cTn>
                              </p:par>
                              <p:par>
                                <p:cTn id="38" presetID="53" presetClass="entr" presetSubtype="16" fill="hold" grpId="1"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par>
                                <p:cTn id="43" presetID="49" presetClass="path" presetSubtype="0" accel="50000" decel="50000" fill="hold" grpId="2" nodeType="withEffect">
                                  <p:stCondLst>
                                    <p:cond delay="0"/>
                                  </p:stCondLst>
                                  <p:childTnLst>
                                    <p:animMotion origin="layout" path="M 1.94444E-6 -1.9334E-6 L -0.09149 0.12188 " pathEditMode="relative" rAng="0" ptsTypes="AA">
                                      <p:cBhvr>
                                        <p:cTn id="44" dur="500" spd="-100000" fill="hold"/>
                                        <p:tgtEl>
                                          <p:spTgt spid="6"/>
                                        </p:tgtEl>
                                        <p:attrNameLst>
                                          <p:attrName>ppt_x</p:attrName>
                                          <p:attrName>ppt_y</p:attrName>
                                        </p:attrNameLst>
                                      </p:cBhvr>
                                      <p:rCtr x="-4583" y="6082"/>
                                    </p:animMotion>
                                  </p:childTnLst>
                                </p:cTn>
                              </p:par>
                              <p:par>
                                <p:cTn id="45" presetID="1"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53" presetClass="entr" presetSubtype="16" fill="hold" grpId="1"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par>
                                <p:cTn id="52" presetID="49" presetClass="path" presetSubtype="0" accel="50000" decel="50000" fill="hold" grpId="2" nodeType="withEffect">
                                  <p:stCondLst>
                                    <p:cond delay="0"/>
                                  </p:stCondLst>
                                  <p:childTnLst>
                                    <p:animMotion origin="layout" path="M 1.94444E-6 -1.10083E-6 L -0.09149 -0.11702 " pathEditMode="relative" rAng="0" ptsTypes="AA">
                                      <p:cBhvr>
                                        <p:cTn id="53" dur="500" spd="-100000" fill="hold"/>
                                        <p:tgtEl>
                                          <p:spTgt spid="8"/>
                                        </p:tgtEl>
                                        <p:attrNameLst>
                                          <p:attrName>ppt_x</p:attrName>
                                          <p:attrName>ppt_y</p:attrName>
                                        </p:attrNameLst>
                                      </p:cBhvr>
                                      <p:rCtr x="-4583" y="-5851"/>
                                    </p:animMotion>
                                  </p:childTnLst>
                                </p:cTn>
                              </p:par>
                              <p:par>
                                <p:cTn id="54" presetID="1" presetClass="entr" presetSubtype="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childTnLst>
                                </p:cTn>
                              </p:par>
                              <p:par>
                                <p:cTn id="56" presetID="53" presetClass="entr" presetSubtype="16" fill="hold" grpId="1" nodeType="with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Effect transition="in" filter="fade">
                                      <p:cBhvr>
                                        <p:cTn id="60" dur="500"/>
                                        <p:tgtEl>
                                          <p:spTgt spid="7"/>
                                        </p:tgtEl>
                                      </p:cBhvr>
                                    </p:animEffect>
                                  </p:childTnLst>
                                </p:cTn>
                              </p:par>
                              <p:par>
                                <p:cTn id="61" presetID="49" presetClass="path" presetSubtype="0" accel="50000" decel="50000" fill="hold" grpId="2" nodeType="withEffect">
                                  <p:stCondLst>
                                    <p:cond delay="0"/>
                                  </p:stCondLst>
                                  <p:childTnLst>
                                    <p:animMotion origin="layout" path="M 1.38889E-6 -1.10083E-6 L 0.09358 -0.11702 " pathEditMode="relative" rAng="0" ptsTypes="AA">
                                      <p:cBhvr>
                                        <p:cTn id="62" dur="500" spd="-100000" fill="hold"/>
                                        <p:tgtEl>
                                          <p:spTgt spid="7"/>
                                        </p:tgtEl>
                                        <p:attrNameLst>
                                          <p:attrName>ppt_x</p:attrName>
                                          <p:attrName>ppt_y</p:attrName>
                                        </p:attrNameLst>
                                      </p:cBhvr>
                                      <p:rCtr x="4670" y="-5851"/>
                                    </p:animMotion>
                                  </p:childTnLst>
                                </p:cTn>
                              </p:par>
                            </p:childTnLst>
                          </p:cTn>
                        </p:par>
                        <p:par>
                          <p:cTn id="63" fill="hold">
                            <p:stCondLst>
                              <p:cond delay="1819"/>
                            </p:stCondLst>
                            <p:childTnLst>
                              <p:par>
                                <p:cTn id="64" presetID="31" presetClass="entr" presetSubtype="0"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 calcmode="lin" valueType="num">
                                      <p:cBhvr>
                                        <p:cTn id="68" dur="500" fill="hold"/>
                                        <p:tgtEl>
                                          <p:spTgt spid="9"/>
                                        </p:tgtEl>
                                        <p:attrNameLst>
                                          <p:attrName>style.rotation</p:attrName>
                                        </p:attrNameLst>
                                      </p:cBhvr>
                                      <p:tavLst>
                                        <p:tav tm="0">
                                          <p:val>
                                            <p:fltVal val="90"/>
                                          </p:val>
                                        </p:tav>
                                        <p:tav tm="100000">
                                          <p:val>
                                            <p:fltVal val="0"/>
                                          </p:val>
                                        </p:tav>
                                      </p:tavLst>
                                    </p:anim>
                                    <p:animEffect transition="in" filter="fade">
                                      <p:cBhvr>
                                        <p:cTn id="69" dur="500"/>
                                        <p:tgtEl>
                                          <p:spTgt spid="9"/>
                                        </p:tgtEl>
                                      </p:cBhvr>
                                    </p:animEffect>
                                  </p:childTnLst>
                                </p:cTn>
                              </p:par>
                            </p:childTnLst>
                          </p:cTn>
                        </p:par>
                        <p:par>
                          <p:cTn id="70" fill="hold">
                            <p:stCondLst>
                              <p:cond delay="2319"/>
                            </p:stCondLst>
                            <p:childTnLst>
                              <p:par>
                                <p:cTn id="71" presetID="22" presetClass="entr" presetSubtype="2"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right)">
                                      <p:cBhvr>
                                        <p:cTn id="73" dur="500"/>
                                        <p:tgtEl>
                                          <p:spTgt spid="15"/>
                                        </p:tgtEl>
                                      </p:cBhvr>
                                    </p:animEffect>
                                  </p:childTnLst>
                                </p:cTn>
                              </p:par>
                            </p:childTnLst>
                          </p:cTn>
                        </p:par>
                        <p:par>
                          <p:cTn id="74" fill="hold">
                            <p:stCondLst>
                              <p:cond delay="2819"/>
                            </p:stCondLst>
                            <p:childTnLst>
                              <p:par>
                                <p:cTn id="75" presetID="31" presetClass="entr" presetSubtype="0"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500" fill="hold"/>
                                        <p:tgtEl>
                                          <p:spTgt spid="10"/>
                                        </p:tgtEl>
                                        <p:attrNameLst>
                                          <p:attrName>ppt_w</p:attrName>
                                        </p:attrNameLst>
                                      </p:cBhvr>
                                      <p:tavLst>
                                        <p:tav tm="0">
                                          <p:val>
                                            <p:fltVal val="0"/>
                                          </p:val>
                                        </p:tav>
                                        <p:tav tm="100000">
                                          <p:val>
                                            <p:strVal val="#ppt_w"/>
                                          </p:val>
                                        </p:tav>
                                      </p:tavLst>
                                    </p:anim>
                                    <p:anim calcmode="lin" valueType="num">
                                      <p:cBhvr>
                                        <p:cTn id="78" dur="500" fill="hold"/>
                                        <p:tgtEl>
                                          <p:spTgt spid="10"/>
                                        </p:tgtEl>
                                        <p:attrNameLst>
                                          <p:attrName>ppt_h</p:attrName>
                                        </p:attrNameLst>
                                      </p:cBhvr>
                                      <p:tavLst>
                                        <p:tav tm="0">
                                          <p:val>
                                            <p:fltVal val="0"/>
                                          </p:val>
                                        </p:tav>
                                        <p:tav tm="100000">
                                          <p:val>
                                            <p:strVal val="#ppt_h"/>
                                          </p:val>
                                        </p:tav>
                                      </p:tavLst>
                                    </p:anim>
                                    <p:anim calcmode="lin" valueType="num">
                                      <p:cBhvr>
                                        <p:cTn id="79" dur="500" fill="hold"/>
                                        <p:tgtEl>
                                          <p:spTgt spid="10"/>
                                        </p:tgtEl>
                                        <p:attrNameLst>
                                          <p:attrName>style.rotation</p:attrName>
                                        </p:attrNameLst>
                                      </p:cBhvr>
                                      <p:tavLst>
                                        <p:tav tm="0">
                                          <p:val>
                                            <p:fltVal val="90"/>
                                          </p:val>
                                        </p:tav>
                                        <p:tav tm="100000">
                                          <p:val>
                                            <p:fltVal val="0"/>
                                          </p:val>
                                        </p:tav>
                                      </p:tavLst>
                                    </p:anim>
                                    <p:animEffect transition="in" filter="fade">
                                      <p:cBhvr>
                                        <p:cTn id="80" dur="500"/>
                                        <p:tgtEl>
                                          <p:spTgt spid="10"/>
                                        </p:tgtEl>
                                      </p:cBhvr>
                                    </p:animEffect>
                                  </p:childTnLst>
                                </p:cTn>
                              </p:par>
                            </p:childTnLst>
                          </p:cTn>
                        </p:par>
                        <p:par>
                          <p:cTn id="81" fill="hold">
                            <p:stCondLst>
                              <p:cond delay="3319"/>
                            </p:stCondLst>
                            <p:childTnLst>
                              <p:par>
                                <p:cTn id="82" presetID="22" presetClass="entr" presetSubtype="8" fill="hold" grpId="0" nodeType="after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wipe(left)">
                                      <p:cBhvr>
                                        <p:cTn id="84" dur="500"/>
                                        <p:tgtEl>
                                          <p:spTgt spid="13"/>
                                        </p:tgtEl>
                                      </p:cBhvr>
                                    </p:animEffect>
                                  </p:childTnLst>
                                </p:cTn>
                              </p:par>
                            </p:childTnLst>
                          </p:cTn>
                        </p:par>
                        <p:par>
                          <p:cTn id="85" fill="hold">
                            <p:stCondLst>
                              <p:cond delay="3819"/>
                            </p:stCondLst>
                            <p:childTnLst>
                              <p:par>
                                <p:cTn id="86" presetID="31" presetClass="entr" presetSubtype="0" fill="hold" grpId="0" nodeType="afterEffect">
                                  <p:stCondLst>
                                    <p:cond delay="0"/>
                                  </p:stCondLst>
                                  <p:childTnLst>
                                    <p:set>
                                      <p:cBhvr>
                                        <p:cTn id="87" dur="1" fill="hold">
                                          <p:stCondLst>
                                            <p:cond delay="0"/>
                                          </p:stCondLst>
                                        </p:cTn>
                                        <p:tgtEl>
                                          <p:spTgt spid="11"/>
                                        </p:tgtEl>
                                        <p:attrNameLst>
                                          <p:attrName>style.visibility</p:attrName>
                                        </p:attrNameLst>
                                      </p:cBhvr>
                                      <p:to>
                                        <p:strVal val="visible"/>
                                      </p:to>
                                    </p:set>
                                    <p:anim calcmode="lin" valueType="num">
                                      <p:cBhvr>
                                        <p:cTn id="88" dur="500" fill="hold"/>
                                        <p:tgtEl>
                                          <p:spTgt spid="11"/>
                                        </p:tgtEl>
                                        <p:attrNameLst>
                                          <p:attrName>ppt_w</p:attrName>
                                        </p:attrNameLst>
                                      </p:cBhvr>
                                      <p:tavLst>
                                        <p:tav tm="0">
                                          <p:val>
                                            <p:fltVal val="0"/>
                                          </p:val>
                                        </p:tav>
                                        <p:tav tm="100000">
                                          <p:val>
                                            <p:strVal val="#ppt_w"/>
                                          </p:val>
                                        </p:tav>
                                      </p:tavLst>
                                    </p:anim>
                                    <p:anim calcmode="lin" valueType="num">
                                      <p:cBhvr>
                                        <p:cTn id="89" dur="500" fill="hold"/>
                                        <p:tgtEl>
                                          <p:spTgt spid="11"/>
                                        </p:tgtEl>
                                        <p:attrNameLst>
                                          <p:attrName>ppt_h</p:attrName>
                                        </p:attrNameLst>
                                      </p:cBhvr>
                                      <p:tavLst>
                                        <p:tav tm="0">
                                          <p:val>
                                            <p:fltVal val="0"/>
                                          </p:val>
                                        </p:tav>
                                        <p:tav tm="100000">
                                          <p:val>
                                            <p:strVal val="#ppt_h"/>
                                          </p:val>
                                        </p:tav>
                                      </p:tavLst>
                                    </p:anim>
                                    <p:anim calcmode="lin" valueType="num">
                                      <p:cBhvr>
                                        <p:cTn id="90" dur="500" fill="hold"/>
                                        <p:tgtEl>
                                          <p:spTgt spid="11"/>
                                        </p:tgtEl>
                                        <p:attrNameLst>
                                          <p:attrName>style.rotation</p:attrName>
                                        </p:attrNameLst>
                                      </p:cBhvr>
                                      <p:tavLst>
                                        <p:tav tm="0">
                                          <p:val>
                                            <p:fltVal val="90"/>
                                          </p:val>
                                        </p:tav>
                                        <p:tav tm="100000">
                                          <p:val>
                                            <p:fltVal val="0"/>
                                          </p:val>
                                        </p:tav>
                                      </p:tavLst>
                                    </p:anim>
                                    <p:animEffect transition="in" filter="fade">
                                      <p:cBhvr>
                                        <p:cTn id="91" dur="500"/>
                                        <p:tgtEl>
                                          <p:spTgt spid="11"/>
                                        </p:tgtEl>
                                      </p:cBhvr>
                                    </p:animEffect>
                                  </p:childTnLst>
                                </p:cTn>
                              </p:par>
                            </p:childTnLst>
                          </p:cTn>
                        </p:par>
                        <p:par>
                          <p:cTn id="92" fill="hold">
                            <p:stCondLst>
                              <p:cond delay="4319"/>
                            </p:stCondLst>
                            <p:childTnLst>
                              <p:par>
                                <p:cTn id="93" presetID="22" presetClass="entr" presetSubtype="2"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right)">
                                      <p:cBhvr>
                                        <p:cTn id="95" dur="500"/>
                                        <p:tgtEl>
                                          <p:spTgt spid="16"/>
                                        </p:tgtEl>
                                      </p:cBhvr>
                                    </p:animEffect>
                                  </p:childTnLst>
                                </p:cTn>
                              </p:par>
                            </p:childTnLst>
                          </p:cTn>
                        </p:par>
                        <p:par>
                          <p:cTn id="96" fill="hold">
                            <p:stCondLst>
                              <p:cond delay="4819"/>
                            </p:stCondLst>
                            <p:childTnLst>
                              <p:par>
                                <p:cTn id="97" presetID="31" presetClass="entr" presetSubtype="0" fill="hold" grpId="0" nodeType="after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p:cTn id="99" dur="500" fill="hold"/>
                                        <p:tgtEl>
                                          <p:spTgt spid="12"/>
                                        </p:tgtEl>
                                        <p:attrNameLst>
                                          <p:attrName>ppt_w</p:attrName>
                                        </p:attrNameLst>
                                      </p:cBhvr>
                                      <p:tavLst>
                                        <p:tav tm="0">
                                          <p:val>
                                            <p:fltVal val="0"/>
                                          </p:val>
                                        </p:tav>
                                        <p:tav tm="100000">
                                          <p:val>
                                            <p:strVal val="#ppt_w"/>
                                          </p:val>
                                        </p:tav>
                                      </p:tavLst>
                                    </p:anim>
                                    <p:anim calcmode="lin" valueType="num">
                                      <p:cBhvr>
                                        <p:cTn id="100" dur="500" fill="hold"/>
                                        <p:tgtEl>
                                          <p:spTgt spid="12"/>
                                        </p:tgtEl>
                                        <p:attrNameLst>
                                          <p:attrName>ppt_h</p:attrName>
                                        </p:attrNameLst>
                                      </p:cBhvr>
                                      <p:tavLst>
                                        <p:tav tm="0">
                                          <p:val>
                                            <p:fltVal val="0"/>
                                          </p:val>
                                        </p:tav>
                                        <p:tav tm="100000">
                                          <p:val>
                                            <p:strVal val="#ppt_h"/>
                                          </p:val>
                                        </p:tav>
                                      </p:tavLst>
                                    </p:anim>
                                    <p:anim calcmode="lin" valueType="num">
                                      <p:cBhvr>
                                        <p:cTn id="101" dur="500" fill="hold"/>
                                        <p:tgtEl>
                                          <p:spTgt spid="12"/>
                                        </p:tgtEl>
                                        <p:attrNameLst>
                                          <p:attrName>style.rotation</p:attrName>
                                        </p:attrNameLst>
                                      </p:cBhvr>
                                      <p:tavLst>
                                        <p:tav tm="0">
                                          <p:val>
                                            <p:fltVal val="90"/>
                                          </p:val>
                                        </p:tav>
                                        <p:tav tm="100000">
                                          <p:val>
                                            <p:fltVal val="0"/>
                                          </p:val>
                                        </p:tav>
                                      </p:tavLst>
                                    </p:anim>
                                    <p:animEffect transition="in" filter="fade">
                                      <p:cBhvr>
                                        <p:cTn id="102" dur="500"/>
                                        <p:tgtEl>
                                          <p:spTgt spid="12"/>
                                        </p:tgtEl>
                                      </p:cBhvr>
                                    </p:animEffect>
                                  </p:childTnLst>
                                </p:cTn>
                              </p:par>
                            </p:childTnLst>
                          </p:cTn>
                        </p:par>
                        <p:par>
                          <p:cTn id="103" fill="hold">
                            <p:stCondLst>
                              <p:cond delay="5319"/>
                            </p:stCondLst>
                            <p:childTnLst>
                              <p:par>
                                <p:cTn id="104" presetID="22" presetClass="entr" presetSubtype="8" fill="hold" grpId="0" nodeType="afterEffect">
                                  <p:stCondLst>
                                    <p:cond delay="0"/>
                                  </p:stCondLst>
                                  <p:childTnLst>
                                    <p:set>
                                      <p:cBhvr>
                                        <p:cTn id="105" dur="1" fill="hold">
                                          <p:stCondLst>
                                            <p:cond delay="0"/>
                                          </p:stCondLst>
                                        </p:cTn>
                                        <p:tgtEl>
                                          <p:spTgt spid="14"/>
                                        </p:tgtEl>
                                        <p:attrNameLst>
                                          <p:attrName>style.visibility</p:attrName>
                                        </p:attrNameLst>
                                      </p:cBhvr>
                                      <p:to>
                                        <p:strVal val="visible"/>
                                      </p:to>
                                    </p:set>
                                    <p:animEffect transition="in" filter="wipe(left)">
                                      <p:cBhvr>
                                        <p:cTn id="10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8" grpId="0" animBg="1"/>
      <p:bldP spid="4" grpId="0" animBg="1"/>
      <p:bldP spid="4" grpId="1" animBg="1"/>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8" grpId="1" animBg="1"/>
      <p:bldP spid="8" grpId="2" animBg="1"/>
      <p:bldP spid="9" grpId="0"/>
      <p:bldP spid="10" grpId="0"/>
      <p:bldP spid="11" grpId="0"/>
      <p:bldP spid="12" grpId="0"/>
      <p:bldP spid="13" grpId="0"/>
      <p:bldP spid="14"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stretch>
            <a:fillRect/>
          </a:stretch>
        </p:blipFill>
        <p:spPr>
          <a:xfrm>
            <a:off x="2209949" y="2092564"/>
            <a:ext cx="1656953" cy="1003506"/>
          </a:xfrm>
          <a:prstGeom prst="rect">
            <a:avLst/>
          </a:prstGeom>
        </p:spPr>
      </p:pic>
      <p:sp>
        <p:nvSpPr>
          <p:cNvPr id="4" name="矩形 3"/>
          <p:cNvSpPr/>
          <p:nvPr/>
        </p:nvSpPr>
        <p:spPr bwMode="auto">
          <a:xfrm>
            <a:off x="4874245" y="1700808"/>
            <a:ext cx="7322518" cy="2808312"/>
          </a:xfrm>
          <a:prstGeom prst="rect">
            <a:avLst/>
          </a:prstGeom>
          <a:solidFill>
            <a:schemeClr val="accent2">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 name="TextBox 2"/>
          <p:cNvSpPr txBox="1"/>
          <p:nvPr/>
        </p:nvSpPr>
        <p:spPr>
          <a:xfrm>
            <a:off x="5315851" y="2202830"/>
            <a:ext cx="6369295" cy="1785104"/>
          </a:xfrm>
          <a:prstGeom prst="rect">
            <a:avLst/>
          </a:prstGeom>
          <a:noFill/>
        </p:spPr>
        <p:txBody>
          <a:bodyPr wrap="square" rtlCol="0">
            <a:spAutoFit/>
          </a:bodyPr>
          <a:lstStyle/>
          <a:p>
            <a:pPr algn="just"/>
            <a:r>
              <a:rPr lang="zh-CN" altLang="en-US" sz="2200" dirty="0">
                <a:latin typeface="+mj-ea"/>
                <a:ea typeface="+mj-ea"/>
              </a:rPr>
              <a:t>参加本次竞聘活动本身就是一次自我反思和提升。竞聘成功意味着新的责任与信任；不成功则表示还需努力，还需要成长；无论结果如何，我将一如既往地做好本职工作，努力超越，追求卓越。争取新的、更大的成绩。</a:t>
            </a:r>
          </a:p>
        </p:txBody>
      </p:sp>
    </p:spTree>
  </p:cSld>
  <p:clrMapOvr>
    <a:masterClrMapping/>
  </p:clrMapOvr>
  <mc:AlternateContent xmlns:mc="http://schemas.openxmlformats.org/markup-compatibility/2006" xmlns:p14="http://schemas.microsoft.com/office/powerpoint/2010/main">
    <mc:Choice Requires="p14">
      <p:transition spd="slow" p14:dur="1200" advTm="17944">
        <p14:flip dir="r"/>
      </p:transition>
    </mc:Choice>
    <mc:Fallback xmlns="">
      <p:transition spd="slow" advTm="1794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37" presetClass="path" presetSubtype="0" accel="50000" decel="50000" fill="hold" nodeType="withEffect">
                                  <p:stCondLst>
                                    <p:cond delay="0"/>
                                  </p:stCondLst>
                                  <p:childTnLst>
                                    <p:animMotion origin="layout" path="M 0.00157 0.02174 C 0.00157 0.02197 0.11892 0.01573 0.17604 0.0296 C 0.23316 0.04348 0.32306 0.05944 0.42662 0.09528 C 0.53019 0.13113 0.6603 0.21069 0.74539 0.26827 " pathEditMode="relative" rAng="0" ptsTypes="sssf">
                                      <p:cBhvr>
                                        <p:cTn id="8" dur="2000" spd="-100000" fill="hold"/>
                                        <p:tgtEl>
                                          <p:spTgt spid="2"/>
                                        </p:tgtEl>
                                        <p:attrNameLst>
                                          <p:attrName>ppt_x</p:attrName>
                                          <p:attrName>ppt_y</p:attrName>
                                        </p:attrNameLst>
                                      </p:cBhvr>
                                      <p:rCtr x="37184" y="12026"/>
                                    </p:animMotion>
                                  </p:childTnLst>
                                </p:cTn>
                              </p:par>
                              <p:par>
                                <p:cTn id="9" presetID="53" presetClass="entr" presetSubtype="1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2000" fill="hold"/>
                                        <p:tgtEl>
                                          <p:spTgt spid="2"/>
                                        </p:tgtEl>
                                        <p:attrNameLst>
                                          <p:attrName>ppt_w</p:attrName>
                                        </p:attrNameLst>
                                      </p:cBhvr>
                                      <p:tavLst>
                                        <p:tav tm="0">
                                          <p:val>
                                            <p:fltVal val="0"/>
                                          </p:val>
                                        </p:tav>
                                        <p:tav tm="100000">
                                          <p:val>
                                            <p:strVal val="#ppt_w"/>
                                          </p:val>
                                        </p:tav>
                                      </p:tavLst>
                                    </p:anim>
                                    <p:anim calcmode="lin" valueType="num">
                                      <p:cBhvr>
                                        <p:cTn id="12" dur="2000" fill="hold"/>
                                        <p:tgtEl>
                                          <p:spTgt spid="2"/>
                                        </p:tgtEl>
                                        <p:attrNameLst>
                                          <p:attrName>ppt_h</p:attrName>
                                        </p:attrNameLst>
                                      </p:cBhvr>
                                      <p:tavLst>
                                        <p:tav tm="0">
                                          <p:val>
                                            <p:fltVal val="0"/>
                                          </p:val>
                                        </p:tav>
                                        <p:tav tm="100000">
                                          <p:val>
                                            <p:strVal val="#ppt_h"/>
                                          </p:val>
                                        </p:tav>
                                      </p:tavLst>
                                    </p:anim>
                                    <p:animEffect transition="in" filter="fade">
                                      <p:cBhvr>
                                        <p:cTn id="13" dur="2000"/>
                                        <p:tgtEl>
                                          <p:spTgt spid="2"/>
                                        </p:tgtEl>
                                      </p:cBhvr>
                                    </p:animEffect>
                                  </p:childTnLst>
                                </p:cTn>
                              </p:par>
                            </p:childTnLst>
                          </p:cTn>
                        </p:par>
                        <p:par>
                          <p:cTn id="14" fill="hold">
                            <p:stCondLst>
                              <p:cond delay="0"/>
                            </p:stCondLst>
                            <p:childTnLst>
                              <p:par>
                                <p:cTn id="15" presetID="22"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par>
                          <p:cTn id="18" fill="hold">
                            <p:stCondLst>
                              <p:cond delay="5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3"/>
                                        </p:tgtEl>
                                        <p:attrNameLst>
                                          <p:attrName>style.visibility</p:attrName>
                                        </p:attrNameLst>
                                      </p:cBhvr>
                                      <p:to>
                                        <p:strVal val="visible"/>
                                      </p:to>
                                    </p:set>
                                    <p:anim by="(-#ppt_w*2)" calcmode="lin" valueType="num">
                                      <p:cBhvr rctx="PPT">
                                        <p:cTn id="21" dur="500" autoRev="1" fill="hold">
                                          <p:stCondLst>
                                            <p:cond delay="0"/>
                                          </p:stCondLst>
                                        </p:cTn>
                                        <p:tgtEl>
                                          <p:spTgt spid="3"/>
                                        </p:tgtEl>
                                        <p:attrNameLst>
                                          <p:attrName>ppt_w</p:attrName>
                                        </p:attrNameLst>
                                      </p:cBhvr>
                                    </p:anim>
                                    <p:anim by="(#ppt_w*0.50)" calcmode="lin" valueType="num">
                                      <p:cBhvr>
                                        <p:cTn id="22" dur="500" decel="50000" autoRev="1" fill="hold">
                                          <p:stCondLst>
                                            <p:cond delay="0"/>
                                          </p:stCondLst>
                                        </p:cTn>
                                        <p:tgtEl>
                                          <p:spTgt spid="3"/>
                                        </p:tgtEl>
                                        <p:attrNameLst>
                                          <p:attrName>ppt_x</p:attrName>
                                        </p:attrNameLst>
                                      </p:cBhvr>
                                    </p:anim>
                                    <p:anim from="(-#ppt_h/2)" to="(#ppt_y)" calcmode="lin" valueType="num">
                                      <p:cBhvr>
                                        <p:cTn id="23" dur="1000" fill="hold">
                                          <p:stCondLst>
                                            <p:cond delay="0"/>
                                          </p:stCondLst>
                                        </p:cTn>
                                        <p:tgtEl>
                                          <p:spTgt spid="3"/>
                                        </p:tgtEl>
                                        <p:attrNameLst>
                                          <p:attrName>ppt_y</p:attrName>
                                        </p:attrNameLst>
                                      </p:cBhvr>
                                    </p:anim>
                                    <p:animRot by="21600000">
                                      <p:cBhvr>
                                        <p:cTn id="24"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90" name="AutoShape 62"/>
          <p:cNvSpPr>
            <a:spLocks noChangeAspect="1" noChangeArrowheads="1" noTextEdit="1"/>
          </p:cNvSpPr>
          <p:nvPr/>
        </p:nvSpPr>
        <p:spPr bwMode="auto">
          <a:xfrm>
            <a:off x="238126" y="194469"/>
            <a:ext cx="11641137" cy="642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294A5A"/>
              </a:solidFill>
            </a:endParaRPr>
          </a:p>
        </p:txBody>
      </p:sp>
      <p:sp>
        <p:nvSpPr>
          <p:cNvPr id="91" name="Freeform 64"/>
          <p:cNvSpPr/>
          <p:nvPr/>
        </p:nvSpPr>
        <p:spPr bwMode="auto">
          <a:xfrm>
            <a:off x="212381" y="4110832"/>
            <a:ext cx="11772000" cy="2552700"/>
          </a:xfrm>
          <a:custGeom>
            <a:avLst/>
            <a:gdLst>
              <a:gd name="T0" fmla="*/ 15600 w 15600"/>
              <a:gd name="T1" fmla="*/ 0 h 3398"/>
              <a:gd name="T2" fmla="*/ 15600 w 15600"/>
              <a:gd name="T3" fmla="*/ 3269 h 3398"/>
              <a:gd name="T4" fmla="*/ 15471 w 15600"/>
              <a:gd name="T5" fmla="*/ 3398 h 3398"/>
              <a:gd name="T6" fmla="*/ 129 w 15600"/>
              <a:gd name="T7" fmla="*/ 3398 h 3398"/>
              <a:gd name="T8" fmla="*/ 0 w 15600"/>
              <a:gd name="T9" fmla="*/ 3269 h 3398"/>
              <a:gd name="T10" fmla="*/ 0 w 15600"/>
              <a:gd name="T11" fmla="*/ 0 h 3398"/>
              <a:gd name="T12" fmla="*/ 15600 w 15600"/>
              <a:gd name="T13" fmla="*/ 0 h 3398"/>
            </a:gdLst>
            <a:ahLst/>
            <a:cxnLst>
              <a:cxn ang="0">
                <a:pos x="T0" y="T1"/>
              </a:cxn>
              <a:cxn ang="0">
                <a:pos x="T2" y="T3"/>
              </a:cxn>
              <a:cxn ang="0">
                <a:pos x="T4" y="T5"/>
              </a:cxn>
              <a:cxn ang="0">
                <a:pos x="T6" y="T7"/>
              </a:cxn>
              <a:cxn ang="0">
                <a:pos x="T8" y="T9"/>
              </a:cxn>
              <a:cxn ang="0">
                <a:pos x="T10" y="T11"/>
              </a:cxn>
              <a:cxn ang="0">
                <a:pos x="T12" y="T13"/>
              </a:cxn>
            </a:cxnLst>
            <a:rect l="0" t="0" r="r" b="b"/>
            <a:pathLst>
              <a:path w="15600" h="3398">
                <a:moveTo>
                  <a:pt x="15600" y="0"/>
                </a:moveTo>
                <a:lnTo>
                  <a:pt x="15600" y="3269"/>
                </a:lnTo>
                <a:cubicBezTo>
                  <a:pt x="15600" y="3340"/>
                  <a:pt x="15542" y="3398"/>
                  <a:pt x="15471" y="3398"/>
                </a:cubicBezTo>
                <a:lnTo>
                  <a:pt x="129" y="3398"/>
                </a:lnTo>
                <a:cubicBezTo>
                  <a:pt x="58" y="3398"/>
                  <a:pt x="0" y="3340"/>
                  <a:pt x="0" y="3269"/>
                </a:cubicBezTo>
                <a:lnTo>
                  <a:pt x="0" y="0"/>
                </a:lnTo>
                <a:lnTo>
                  <a:pt x="15600" y="0"/>
                </a:lnTo>
                <a:close/>
              </a:path>
            </a:pathLst>
          </a:custGeom>
          <a:blipFill>
            <a:blip r:embed="rId4"/>
            <a:stretch>
              <a:fillRect/>
            </a:stretch>
          </a:blipFill>
          <a:ln w="9525" cap="flat">
            <a:solidFill>
              <a:schemeClr val="accent3"/>
            </a:solidFill>
            <a:prstDash val="solid"/>
            <a:miter lim="800000"/>
          </a:ln>
        </p:spPr>
        <p:txBody>
          <a:bodyPr vert="horz" wrap="square" lIns="91440" tIns="45720" rIns="91440" bIns="45720" numCol="1" anchor="t" anchorCtr="0" compatLnSpc="1"/>
          <a:lstStyle/>
          <a:p>
            <a:endParaRPr lang="zh-CN" altLang="en-US">
              <a:solidFill>
                <a:srgbClr val="294A5A"/>
              </a:solidFill>
            </a:endParaRPr>
          </a:p>
        </p:txBody>
      </p:sp>
      <p:sp>
        <p:nvSpPr>
          <p:cNvPr id="92" name="Freeform 65"/>
          <p:cNvSpPr/>
          <p:nvPr/>
        </p:nvSpPr>
        <p:spPr bwMode="auto">
          <a:xfrm>
            <a:off x="212381" y="202407"/>
            <a:ext cx="11772000" cy="3816350"/>
          </a:xfrm>
          <a:custGeom>
            <a:avLst/>
            <a:gdLst>
              <a:gd name="T0" fmla="*/ 129 w 15600"/>
              <a:gd name="T1" fmla="*/ 0 h 5080"/>
              <a:gd name="T2" fmla="*/ 15471 w 15600"/>
              <a:gd name="T3" fmla="*/ 0 h 5080"/>
              <a:gd name="T4" fmla="*/ 15600 w 15600"/>
              <a:gd name="T5" fmla="*/ 129 h 5080"/>
              <a:gd name="T6" fmla="*/ 15600 w 15600"/>
              <a:gd name="T7" fmla="*/ 5080 h 5080"/>
              <a:gd name="T8" fmla="*/ 0 w 15600"/>
              <a:gd name="T9" fmla="*/ 5080 h 5080"/>
              <a:gd name="T10" fmla="*/ 0 w 15600"/>
              <a:gd name="T11" fmla="*/ 129 h 5080"/>
              <a:gd name="T12" fmla="*/ 129 w 15600"/>
              <a:gd name="T13" fmla="*/ 0 h 5080"/>
            </a:gdLst>
            <a:ahLst/>
            <a:cxnLst>
              <a:cxn ang="0">
                <a:pos x="T0" y="T1"/>
              </a:cxn>
              <a:cxn ang="0">
                <a:pos x="T2" y="T3"/>
              </a:cxn>
              <a:cxn ang="0">
                <a:pos x="T4" y="T5"/>
              </a:cxn>
              <a:cxn ang="0">
                <a:pos x="T6" y="T7"/>
              </a:cxn>
              <a:cxn ang="0">
                <a:pos x="T8" y="T9"/>
              </a:cxn>
              <a:cxn ang="0">
                <a:pos x="T10" y="T11"/>
              </a:cxn>
              <a:cxn ang="0">
                <a:pos x="T12" y="T13"/>
              </a:cxn>
            </a:cxnLst>
            <a:rect l="0" t="0" r="r" b="b"/>
            <a:pathLst>
              <a:path w="15600" h="5080">
                <a:moveTo>
                  <a:pt x="129" y="0"/>
                </a:moveTo>
                <a:lnTo>
                  <a:pt x="15471" y="0"/>
                </a:lnTo>
                <a:cubicBezTo>
                  <a:pt x="15542" y="0"/>
                  <a:pt x="15600" y="58"/>
                  <a:pt x="15600" y="129"/>
                </a:cubicBezTo>
                <a:lnTo>
                  <a:pt x="15600" y="5080"/>
                </a:lnTo>
                <a:lnTo>
                  <a:pt x="0" y="5080"/>
                </a:lnTo>
                <a:lnTo>
                  <a:pt x="0" y="129"/>
                </a:lnTo>
                <a:cubicBezTo>
                  <a:pt x="0" y="58"/>
                  <a:pt x="58" y="0"/>
                  <a:pt x="129" y="0"/>
                </a:cubicBezTo>
                <a:close/>
              </a:path>
            </a:pathLst>
          </a:custGeom>
          <a:blipFill>
            <a:blip r:embed="rId5"/>
            <a:stretch>
              <a:fillRect/>
            </a:stretch>
          </a:blipFill>
          <a:ln w="9525" cap="flat">
            <a:solidFill>
              <a:schemeClr val="accent3"/>
            </a:solidFill>
            <a:prstDash val="solid"/>
            <a:miter lim="800000"/>
          </a:ln>
        </p:spPr>
        <p:txBody>
          <a:bodyPr vert="horz" wrap="square" lIns="91440" tIns="45720" rIns="91440" bIns="45720" numCol="1" anchor="t" anchorCtr="0" compatLnSpc="1"/>
          <a:lstStyle/>
          <a:p>
            <a:endParaRPr lang="zh-CN" altLang="en-US">
              <a:solidFill>
                <a:srgbClr val="294A5A"/>
              </a:solidFill>
            </a:endParaRPr>
          </a:p>
        </p:txBody>
      </p:sp>
      <p:sp>
        <p:nvSpPr>
          <p:cNvPr id="95" name="Freeform 68"/>
          <p:cNvSpPr>
            <a:spLocks noEditPoints="1"/>
          </p:cNvSpPr>
          <p:nvPr/>
        </p:nvSpPr>
        <p:spPr bwMode="auto">
          <a:xfrm>
            <a:off x="7379781" y="6053286"/>
            <a:ext cx="400050" cy="400050"/>
          </a:xfrm>
          <a:custGeom>
            <a:avLst/>
            <a:gdLst>
              <a:gd name="T0" fmla="*/ 389 w 533"/>
              <a:gd name="T1" fmla="*/ 271 h 533"/>
              <a:gd name="T2" fmla="*/ 389 w 533"/>
              <a:gd name="T3" fmla="*/ 199 h 533"/>
              <a:gd name="T4" fmla="*/ 357 w 533"/>
              <a:gd name="T5" fmla="*/ 199 h 533"/>
              <a:gd name="T6" fmla="*/ 357 w 533"/>
              <a:gd name="T7" fmla="*/ 271 h 533"/>
              <a:gd name="T8" fmla="*/ 269 w 533"/>
              <a:gd name="T9" fmla="*/ 359 h 533"/>
              <a:gd name="T10" fmla="*/ 267 w 533"/>
              <a:gd name="T11" fmla="*/ 359 h 533"/>
              <a:gd name="T12" fmla="*/ 267 w 533"/>
              <a:gd name="T13" fmla="*/ 359 h 533"/>
              <a:gd name="T14" fmla="*/ 266 w 533"/>
              <a:gd name="T15" fmla="*/ 359 h 533"/>
              <a:gd name="T16" fmla="*/ 264 w 533"/>
              <a:gd name="T17" fmla="*/ 359 h 533"/>
              <a:gd name="T18" fmla="*/ 176 w 533"/>
              <a:gd name="T19" fmla="*/ 271 h 533"/>
              <a:gd name="T20" fmla="*/ 176 w 533"/>
              <a:gd name="T21" fmla="*/ 199 h 533"/>
              <a:gd name="T22" fmla="*/ 144 w 533"/>
              <a:gd name="T23" fmla="*/ 199 h 533"/>
              <a:gd name="T24" fmla="*/ 144 w 533"/>
              <a:gd name="T25" fmla="*/ 271 h 533"/>
              <a:gd name="T26" fmla="*/ 247 w 533"/>
              <a:gd name="T27" fmla="*/ 391 h 533"/>
              <a:gd name="T28" fmla="*/ 247 w 533"/>
              <a:gd name="T29" fmla="*/ 443 h 533"/>
              <a:gd name="T30" fmla="*/ 174 w 533"/>
              <a:gd name="T31" fmla="*/ 463 h 533"/>
              <a:gd name="T32" fmla="*/ 359 w 533"/>
              <a:gd name="T33" fmla="*/ 463 h 533"/>
              <a:gd name="T34" fmla="*/ 285 w 533"/>
              <a:gd name="T35" fmla="*/ 442 h 533"/>
              <a:gd name="T36" fmla="*/ 285 w 533"/>
              <a:gd name="T37" fmla="*/ 391 h 533"/>
              <a:gd name="T38" fmla="*/ 389 w 533"/>
              <a:gd name="T39" fmla="*/ 271 h 533"/>
              <a:gd name="T40" fmla="*/ 265 w 533"/>
              <a:gd name="T41" fmla="*/ 328 h 533"/>
              <a:gd name="T42" fmla="*/ 266 w 533"/>
              <a:gd name="T43" fmla="*/ 329 h 533"/>
              <a:gd name="T44" fmla="*/ 268 w 533"/>
              <a:gd name="T45" fmla="*/ 328 h 533"/>
              <a:gd name="T46" fmla="*/ 326 w 533"/>
              <a:gd name="T47" fmla="*/ 270 h 533"/>
              <a:gd name="T48" fmla="*/ 326 w 533"/>
              <a:gd name="T49" fmla="*/ 128 h 533"/>
              <a:gd name="T50" fmla="*/ 267 w 533"/>
              <a:gd name="T51" fmla="*/ 69 h 533"/>
              <a:gd name="T52" fmla="*/ 266 w 533"/>
              <a:gd name="T53" fmla="*/ 69 h 533"/>
              <a:gd name="T54" fmla="*/ 265 w 533"/>
              <a:gd name="T55" fmla="*/ 69 h 533"/>
              <a:gd name="T56" fmla="*/ 207 w 533"/>
              <a:gd name="T57" fmla="*/ 128 h 533"/>
              <a:gd name="T58" fmla="*/ 207 w 533"/>
              <a:gd name="T59" fmla="*/ 270 h 533"/>
              <a:gd name="T60" fmla="*/ 265 w 533"/>
              <a:gd name="T61" fmla="*/ 328 h 533"/>
              <a:gd name="T62" fmla="*/ 266 w 533"/>
              <a:gd name="T63" fmla="*/ 0 h 533"/>
              <a:gd name="T64" fmla="*/ 533 w 533"/>
              <a:gd name="T65" fmla="*/ 266 h 533"/>
              <a:gd name="T66" fmla="*/ 266 w 533"/>
              <a:gd name="T67" fmla="*/ 533 h 533"/>
              <a:gd name="T68" fmla="*/ 0 w 533"/>
              <a:gd name="T69" fmla="*/ 266 h 533"/>
              <a:gd name="T70" fmla="*/ 266 w 533"/>
              <a:gd name="T71"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3" h="533">
                <a:moveTo>
                  <a:pt x="389" y="271"/>
                </a:moveTo>
                <a:lnTo>
                  <a:pt x="389" y="199"/>
                </a:lnTo>
                <a:cubicBezTo>
                  <a:pt x="389" y="179"/>
                  <a:pt x="357" y="178"/>
                  <a:pt x="357" y="199"/>
                </a:cubicBezTo>
                <a:lnTo>
                  <a:pt x="357" y="271"/>
                </a:lnTo>
                <a:cubicBezTo>
                  <a:pt x="357" y="320"/>
                  <a:pt x="317" y="359"/>
                  <a:pt x="269" y="359"/>
                </a:cubicBezTo>
                <a:cubicBezTo>
                  <a:pt x="268" y="359"/>
                  <a:pt x="268" y="359"/>
                  <a:pt x="267" y="359"/>
                </a:cubicBezTo>
                <a:lnTo>
                  <a:pt x="267" y="359"/>
                </a:lnTo>
                <a:lnTo>
                  <a:pt x="266" y="359"/>
                </a:lnTo>
                <a:cubicBezTo>
                  <a:pt x="265" y="359"/>
                  <a:pt x="265" y="359"/>
                  <a:pt x="264" y="359"/>
                </a:cubicBezTo>
                <a:cubicBezTo>
                  <a:pt x="216" y="359"/>
                  <a:pt x="176" y="320"/>
                  <a:pt x="176" y="271"/>
                </a:cubicBezTo>
                <a:lnTo>
                  <a:pt x="176" y="199"/>
                </a:lnTo>
                <a:cubicBezTo>
                  <a:pt x="176" y="179"/>
                  <a:pt x="144" y="178"/>
                  <a:pt x="144" y="199"/>
                </a:cubicBezTo>
                <a:cubicBezTo>
                  <a:pt x="144" y="209"/>
                  <a:pt x="144" y="271"/>
                  <a:pt x="144" y="271"/>
                </a:cubicBezTo>
                <a:cubicBezTo>
                  <a:pt x="144" y="332"/>
                  <a:pt x="189" y="382"/>
                  <a:pt x="247" y="391"/>
                </a:cubicBezTo>
                <a:lnTo>
                  <a:pt x="247" y="443"/>
                </a:lnTo>
                <a:lnTo>
                  <a:pt x="174" y="463"/>
                </a:lnTo>
                <a:lnTo>
                  <a:pt x="359" y="463"/>
                </a:lnTo>
                <a:lnTo>
                  <a:pt x="285" y="442"/>
                </a:lnTo>
                <a:lnTo>
                  <a:pt x="285" y="391"/>
                </a:lnTo>
                <a:cubicBezTo>
                  <a:pt x="344" y="382"/>
                  <a:pt x="389" y="332"/>
                  <a:pt x="389" y="271"/>
                </a:cubicBezTo>
                <a:close/>
                <a:moveTo>
                  <a:pt x="265" y="328"/>
                </a:moveTo>
                <a:cubicBezTo>
                  <a:pt x="266" y="328"/>
                  <a:pt x="266" y="329"/>
                  <a:pt x="266" y="329"/>
                </a:cubicBezTo>
                <a:cubicBezTo>
                  <a:pt x="267" y="329"/>
                  <a:pt x="267" y="328"/>
                  <a:pt x="268" y="328"/>
                </a:cubicBezTo>
                <a:cubicBezTo>
                  <a:pt x="300" y="328"/>
                  <a:pt x="326" y="302"/>
                  <a:pt x="326" y="270"/>
                </a:cubicBezTo>
                <a:lnTo>
                  <a:pt x="326" y="128"/>
                </a:lnTo>
                <a:cubicBezTo>
                  <a:pt x="326" y="96"/>
                  <a:pt x="300" y="69"/>
                  <a:pt x="267" y="69"/>
                </a:cubicBezTo>
                <a:cubicBezTo>
                  <a:pt x="267" y="69"/>
                  <a:pt x="267" y="69"/>
                  <a:pt x="266" y="69"/>
                </a:cubicBezTo>
                <a:cubicBezTo>
                  <a:pt x="266" y="69"/>
                  <a:pt x="266" y="69"/>
                  <a:pt x="265" y="69"/>
                </a:cubicBezTo>
                <a:cubicBezTo>
                  <a:pt x="233" y="69"/>
                  <a:pt x="207" y="96"/>
                  <a:pt x="207" y="128"/>
                </a:cubicBezTo>
                <a:lnTo>
                  <a:pt x="207" y="270"/>
                </a:lnTo>
                <a:cubicBezTo>
                  <a:pt x="207" y="302"/>
                  <a:pt x="233" y="328"/>
                  <a:pt x="265" y="328"/>
                </a:cubicBezTo>
                <a:close/>
                <a:moveTo>
                  <a:pt x="266" y="0"/>
                </a:moveTo>
                <a:cubicBezTo>
                  <a:pt x="414" y="0"/>
                  <a:pt x="533" y="119"/>
                  <a:pt x="533" y="266"/>
                </a:cubicBezTo>
                <a:cubicBezTo>
                  <a:pt x="533" y="413"/>
                  <a:pt x="414" y="533"/>
                  <a:pt x="266" y="533"/>
                </a:cubicBezTo>
                <a:cubicBezTo>
                  <a:pt x="119" y="533"/>
                  <a:pt x="0" y="413"/>
                  <a:pt x="0" y="266"/>
                </a:cubicBezTo>
                <a:cubicBezTo>
                  <a:pt x="0" y="119"/>
                  <a:pt x="119" y="0"/>
                  <a:pt x="266" y="0"/>
                </a:cubicBezTo>
                <a:close/>
              </a:path>
            </a:pathLst>
          </a:custGeom>
          <a:solidFill>
            <a:schemeClr val="bg2"/>
          </a:solidFill>
          <a:ln>
            <a:noFill/>
          </a:ln>
        </p:spPr>
        <p:txBody>
          <a:bodyPr vert="horz" wrap="square" lIns="91440" tIns="45720" rIns="91440" bIns="45720" numCol="1" anchor="t" anchorCtr="0" compatLnSpc="1"/>
          <a:lstStyle/>
          <a:p>
            <a:endParaRPr lang="zh-CN" altLang="en-US">
              <a:solidFill>
                <a:srgbClr val="294A5A"/>
              </a:solidFill>
            </a:endParaRPr>
          </a:p>
        </p:txBody>
      </p:sp>
      <p:sp>
        <p:nvSpPr>
          <p:cNvPr id="96" name="Freeform 69"/>
          <p:cNvSpPr>
            <a:spLocks noEditPoints="1"/>
          </p:cNvSpPr>
          <p:nvPr/>
        </p:nvSpPr>
        <p:spPr bwMode="auto">
          <a:xfrm>
            <a:off x="2268285" y="6053286"/>
            <a:ext cx="400050" cy="400050"/>
          </a:xfrm>
          <a:custGeom>
            <a:avLst/>
            <a:gdLst>
              <a:gd name="T0" fmla="*/ 267 w 533"/>
              <a:gd name="T1" fmla="*/ 0 h 533"/>
              <a:gd name="T2" fmla="*/ 533 w 533"/>
              <a:gd name="T3" fmla="*/ 266 h 533"/>
              <a:gd name="T4" fmla="*/ 267 w 533"/>
              <a:gd name="T5" fmla="*/ 533 h 533"/>
              <a:gd name="T6" fmla="*/ 0 w 533"/>
              <a:gd name="T7" fmla="*/ 266 h 533"/>
              <a:gd name="T8" fmla="*/ 267 w 533"/>
              <a:gd name="T9" fmla="*/ 0 h 533"/>
              <a:gd name="T10" fmla="*/ 266 w 533"/>
              <a:gd name="T11" fmla="*/ 218 h 533"/>
              <a:gd name="T12" fmla="*/ 213 w 533"/>
              <a:gd name="T13" fmla="*/ 272 h 533"/>
              <a:gd name="T14" fmla="*/ 266 w 533"/>
              <a:gd name="T15" fmla="*/ 325 h 533"/>
              <a:gd name="T16" fmla="*/ 320 w 533"/>
              <a:gd name="T17" fmla="*/ 272 h 533"/>
              <a:gd name="T18" fmla="*/ 312 w 533"/>
              <a:gd name="T19" fmla="*/ 243 h 533"/>
              <a:gd name="T20" fmla="*/ 373 w 533"/>
              <a:gd name="T21" fmla="*/ 182 h 533"/>
              <a:gd name="T22" fmla="*/ 406 w 533"/>
              <a:gd name="T23" fmla="*/ 182 h 533"/>
              <a:gd name="T24" fmla="*/ 457 w 533"/>
              <a:gd name="T25" fmla="*/ 132 h 533"/>
              <a:gd name="T26" fmla="*/ 408 w 533"/>
              <a:gd name="T27" fmla="*/ 130 h 533"/>
              <a:gd name="T28" fmla="*/ 406 w 533"/>
              <a:gd name="T29" fmla="*/ 81 h 533"/>
              <a:gd name="T30" fmla="*/ 356 w 533"/>
              <a:gd name="T31" fmla="*/ 132 h 533"/>
              <a:gd name="T32" fmla="*/ 356 w 533"/>
              <a:gd name="T33" fmla="*/ 165 h 533"/>
              <a:gd name="T34" fmla="*/ 295 w 533"/>
              <a:gd name="T35" fmla="*/ 226 h 533"/>
              <a:gd name="T36" fmla="*/ 266 w 533"/>
              <a:gd name="T37" fmla="*/ 218 h 533"/>
              <a:gd name="T38" fmla="*/ 353 w 533"/>
              <a:gd name="T39" fmla="*/ 272 h 533"/>
              <a:gd name="T40" fmla="*/ 266 w 533"/>
              <a:gd name="T41" fmla="*/ 358 h 533"/>
              <a:gd name="T42" fmla="*/ 180 w 533"/>
              <a:gd name="T43" fmla="*/ 272 h 533"/>
              <a:gd name="T44" fmla="*/ 266 w 533"/>
              <a:gd name="T45" fmla="*/ 185 h 533"/>
              <a:gd name="T46" fmla="*/ 297 w 533"/>
              <a:gd name="T47" fmla="*/ 191 h 533"/>
              <a:gd name="T48" fmla="*/ 321 w 533"/>
              <a:gd name="T49" fmla="*/ 166 h 533"/>
              <a:gd name="T50" fmla="*/ 266 w 533"/>
              <a:gd name="T51" fmla="*/ 152 h 533"/>
              <a:gd name="T52" fmla="*/ 147 w 533"/>
              <a:gd name="T53" fmla="*/ 272 h 533"/>
              <a:gd name="T54" fmla="*/ 266 w 533"/>
              <a:gd name="T55" fmla="*/ 391 h 533"/>
              <a:gd name="T56" fmla="*/ 385 w 533"/>
              <a:gd name="T57" fmla="*/ 272 h 533"/>
              <a:gd name="T58" fmla="*/ 372 w 533"/>
              <a:gd name="T59" fmla="*/ 217 h 533"/>
              <a:gd name="T60" fmla="*/ 347 w 533"/>
              <a:gd name="T61" fmla="*/ 241 h 533"/>
              <a:gd name="T62" fmla="*/ 353 w 533"/>
              <a:gd name="T63" fmla="*/ 272 h 533"/>
              <a:gd name="T64" fmla="*/ 406 w 533"/>
              <a:gd name="T65" fmla="*/ 206 h 533"/>
              <a:gd name="T66" fmla="*/ 421 w 533"/>
              <a:gd name="T67" fmla="*/ 272 h 533"/>
              <a:gd name="T68" fmla="*/ 266 w 533"/>
              <a:gd name="T69" fmla="*/ 427 h 533"/>
              <a:gd name="T70" fmla="*/ 111 w 533"/>
              <a:gd name="T71" fmla="*/ 272 h 533"/>
              <a:gd name="T72" fmla="*/ 266 w 533"/>
              <a:gd name="T73" fmla="*/ 117 h 533"/>
              <a:gd name="T74" fmla="*/ 332 w 533"/>
              <a:gd name="T75" fmla="*/ 131 h 533"/>
              <a:gd name="T76" fmla="*/ 339 w 533"/>
              <a:gd name="T77" fmla="*/ 115 h 533"/>
              <a:gd name="T78" fmla="*/ 352 w 533"/>
              <a:gd name="T79" fmla="*/ 101 h 533"/>
              <a:gd name="T80" fmla="*/ 266 w 533"/>
              <a:gd name="T81" fmla="*/ 81 h 533"/>
              <a:gd name="T82" fmla="*/ 76 w 533"/>
              <a:gd name="T83" fmla="*/ 272 h 533"/>
              <a:gd name="T84" fmla="*/ 266 w 533"/>
              <a:gd name="T85" fmla="*/ 462 h 533"/>
              <a:gd name="T86" fmla="*/ 457 w 533"/>
              <a:gd name="T87" fmla="*/ 272 h 533"/>
              <a:gd name="T88" fmla="*/ 436 w 533"/>
              <a:gd name="T89" fmla="*/ 186 h 533"/>
              <a:gd name="T90" fmla="*/ 423 w 533"/>
              <a:gd name="T91" fmla="*/ 199 h 533"/>
              <a:gd name="T92" fmla="*/ 406 w 533"/>
              <a:gd name="T93" fmla="*/ 20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3" h="533">
                <a:moveTo>
                  <a:pt x="267" y="0"/>
                </a:moveTo>
                <a:cubicBezTo>
                  <a:pt x="414" y="0"/>
                  <a:pt x="533" y="119"/>
                  <a:pt x="533" y="266"/>
                </a:cubicBezTo>
                <a:cubicBezTo>
                  <a:pt x="533" y="413"/>
                  <a:pt x="414" y="533"/>
                  <a:pt x="267" y="533"/>
                </a:cubicBezTo>
                <a:cubicBezTo>
                  <a:pt x="120" y="533"/>
                  <a:pt x="0" y="413"/>
                  <a:pt x="0" y="266"/>
                </a:cubicBezTo>
                <a:cubicBezTo>
                  <a:pt x="0" y="119"/>
                  <a:pt x="120" y="0"/>
                  <a:pt x="267" y="0"/>
                </a:cubicBezTo>
                <a:close/>
                <a:moveTo>
                  <a:pt x="266" y="218"/>
                </a:moveTo>
                <a:cubicBezTo>
                  <a:pt x="237" y="218"/>
                  <a:pt x="213" y="242"/>
                  <a:pt x="213" y="272"/>
                </a:cubicBezTo>
                <a:cubicBezTo>
                  <a:pt x="213" y="301"/>
                  <a:pt x="237" y="325"/>
                  <a:pt x="266" y="325"/>
                </a:cubicBezTo>
                <a:cubicBezTo>
                  <a:pt x="296" y="325"/>
                  <a:pt x="320" y="301"/>
                  <a:pt x="320" y="272"/>
                </a:cubicBezTo>
                <a:cubicBezTo>
                  <a:pt x="320" y="261"/>
                  <a:pt x="317" y="251"/>
                  <a:pt x="312" y="243"/>
                </a:cubicBezTo>
                <a:lnTo>
                  <a:pt x="373" y="182"/>
                </a:lnTo>
                <a:lnTo>
                  <a:pt x="406" y="182"/>
                </a:lnTo>
                <a:lnTo>
                  <a:pt x="457" y="132"/>
                </a:lnTo>
                <a:lnTo>
                  <a:pt x="408" y="130"/>
                </a:lnTo>
                <a:lnTo>
                  <a:pt x="406" y="81"/>
                </a:lnTo>
                <a:lnTo>
                  <a:pt x="356" y="132"/>
                </a:lnTo>
                <a:lnTo>
                  <a:pt x="356" y="165"/>
                </a:lnTo>
                <a:lnTo>
                  <a:pt x="295" y="226"/>
                </a:lnTo>
                <a:cubicBezTo>
                  <a:pt x="287" y="221"/>
                  <a:pt x="277" y="218"/>
                  <a:pt x="266" y="218"/>
                </a:cubicBezTo>
                <a:close/>
                <a:moveTo>
                  <a:pt x="353" y="272"/>
                </a:moveTo>
                <a:cubicBezTo>
                  <a:pt x="353" y="319"/>
                  <a:pt x="314" y="358"/>
                  <a:pt x="266" y="358"/>
                </a:cubicBezTo>
                <a:cubicBezTo>
                  <a:pt x="219" y="358"/>
                  <a:pt x="180" y="319"/>
                  <a:pt x="180" y="272"/>
                </a:cubicBezTo>
                <a:cubicBezTo>
                  <a:pt x="180" y="224"/>
                  <a:pt x="219" y="185"/>
                  <a:pt x="266" y="185"/>
                </a:cubicBezTo>
                <a:cubicBezTo>
                  <a:pt x="277" y="185"/>
                  <a:pt x="287" y="187"/>
                  <a:pt x="297" y="191"/>
                </a:cubicBezTo>
                <a:lnTo>
                  <a:pt x="321" y="166"/>
                </a:lnTo>
                <a:cubicBezTo>
                  <a:pt x="305" y="157"/>
                  <a:pt x="286" y="152"/>
                  <a:pt x="266" y="152"/>
                </a:cubicBezTo>
                <a:cubicBezTo>
                  <a:pt x="200" y="152"/>
                  <a:pt x="147" y="206"/>
                  <a:pt x="147" y="272"/>
                </a:cubicBezTo>
                <a:cubicBezTo>
                  <a:pt x="147" y="337"/>
                  <a:pt x="200" y="391"/>
                  <a:pt x="266" y="391"/>
                </a:cubicBezTo>
                <a:cubicBezTo>
                  <a:pt x="332" y="391"/>
                  <a:pt x="385" y="337"/>
                  <a:pt x="385" y="272"/>
                </a:cubicBezTo>
                <a:cubicBezTo>
                  <a:pt x="385" y="252"/>
                  <a:pt x="381" y="233"/>
                  <a:pt x="372" y="217"/>
                </a:cubicBezTo>
                <a:lnTo>
                  <a:pt x="347" y="241"/>
                </a:lnTo>
                <a:cubicBezTo>
                  <a:pt x="351" y="251"/>
                  <a:pt x="353" y="261"/>
                  <a:pt x="353" y="272"/>
                </a:cubicBezTo>
                <a:close/>
                <a:moveTo>
                  <a:pt x="406" y="206"/>
                </a:moveTo>
                <a:cubicBezTo>
                  <a:pt x="416" y="226"/>
                  <a:pt x="421" y="248"/>
                  <a:pt x="421" y="272"/>
                </a:cubicBezTo>
                <a:cubicBezTo>
                  <a:pt x="421" y="357"/>
                  <a:pt x="352" y="427"/>
                  <a:pt x="266" y="427"/>
                </a:cubicBezTo>
                <a:cubicBezTo>
                  <a:pt x="181" y="427"/>
                  <a:pt x="111" y="357"/>
                  <a:pt x="111" y="272"/>
                </a:cubicBezTo>
                <a:cubicBezTo>
                  <a:pt x="111" y="186"/>
                  <a:pt x="181" y="117"/>
                  <a:pt x="266" y="117"/>
                </a:cubicBezTo>
                <a:cubicBezTo>
                  <a:pt x="290" y="117"/>
                  <a:pt x="312" y="122"/>
                  <a:pt x="332" y="131"/>
                </a:cubicBezTo>
                <a:cubicBezTo>
                  <a:pt x="332" y="125"/>
                  <a:pt x="334" y="119"/>
                  <a:pt x="339" y="115"/>
                </a:cubicBezTo>
                <a:lnTo>
                  <a:pt x="352" y="101"/>
                </a:lnTo>
                <a:cubicBezTo>
                  <a:pt x="326" y="88"/>
                  <a:pt x="297" y="81"/>
                  <a:pt x="266" y="81"/>
                </a:cubicBezTo>
                <a:cubicBezTo>
                  <a:pt x="161" y="81"/>
                  <a:pt x="76" y="166"/>
                  <a:pt x="76" y="272"/>
                </a:cubicBezTo>
                <a:cubicBezTo>
                  <a:pt x="76" y="377"/>
                  <a:pt x="161" y="462"/>
                  <a:pt x="266" y="462"/>
                </a:cubicBezTo>
                <a:cubicBezTo>
                  <a:pt x="372" y="462"/>
                  <a:pt x="457" y="377"/>
                  <a:pt x="457" y="272"/>
                </a:cubicBezTo>
                <a:cubicBezTo>
                  <a:pt x="457" y="241"/>
                  <a:pt x="449" y="212"/>
                  <a:pt x="436" y="186"/>
                </a:cubicBezTo>
                <a:lnTo>
                  <a:pt x="423" y="199"/>
                </a:lnTo>
                <a:cubicBezTo>
                  <a:pt x="419" y="203"/>
                  <a:pt x="413" y="206"/>
                  <a:pt x="406" y="206"/>
                </a:cubicBezTo>
                <a:close/>
              </a:path>
            </a:pathLst>
          </a:custGeom>
          <a:solidFill>
            <a:schemeClr val="bg2"/>
          </a:solidFill>
          <a:ln>
            <a:noFill/>
          </a:ln>
        </p:spPr>
        <p:txBody>
          <a:bodyPr vert="horz" wrap="square" lIns="91440" tIns="45720" rIns="91440" bIns="45720" numCol="1" anchor="t" anchorCtr="0" compatLnSpc="1"/>
          <a:lstStyle/>
          <a:p>
            <a:endParaRPr lang="zh-CN" altLang="en-US">
              <a:solidFill>
                <a:srgbClr val="294A5A"/>
              </a:solidFill>
            </a:endParaRPr>
          </a:p>
        </p:txBody>
      </p:sp>
      <p:sp>
        <p:nvSpPr>
          <p:cNvPr id="98" name="Freeform 19"/>
          <p:cNvSpPr>
            <a:spLocks noEditPoints="1"/>
          </p:cNvSpPr>
          <p:nvPr/>
        </p:nvSpPr>
        <p:spPr bwMode="auto">
          <a:xfrm>
            <a:off x="559114" y="408323"/>
            <a:ext cx="1555437" cy="653942"/>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294A5A"/>
              </a:solidFill>
            </a:endParaRPr>
          </a:p>
        </p:txBody>
      </p:sp>
      <p:sp>
        <p:nvSpPr>
          <p:cNvPr id="99" name="Rectangle 3"/>
          <p:cNvSpPr txBox="1">
            <a:spLocks noChangeArrowheads="1"/>
          </p:cNvSpPr>
          <p:nvPr/>
        </p:nvSpPr>
        <p:spPr bwMode="auto">
          <a:xfrm>
            <a:off x="2065933" y="4509120"/>
            <a:ext cx="8064896" cy="1080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dist"/>
            <a:r>
              <a:rPr lang="zh-CN" altLang="en-US" sz="6000" b="1" dirty="0">
                <a:solidFill>
                  <a:srgbClr val="484849"/>
                </a:solidFill>
                <a:latin typeface="微软雅黑" panose="020B0503020204020204" pitchFamily="34" charset="-122"/>
              </a:rPr>
              <a:t>诚请各位批评指正</a:t>
            </a:r>
          </a:p>
        </p:txBody>
      </p:sp>
      <p:sp>
        <p:nvSpPr>
          <p:cNvPr id="100" name="Rectangle 4"/>
          <p:cNvSpPr txBox="1">
            <a:spLocks noChangeArrowheads="1"/>
          </p:cNvSpPr>
          <p:nvPr/>
        </p:nvSpPr>
        <p:spPr bwMode="auto">
          <a:xfrm>
            <a:off x="2688327" y="6082260"/>
            <a:ext cx="3578532" cy="37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400" b="0" dirty="0">
                <a:solidFill>
                  <a:srgbClr val="484849"/>
                </a:solidFill>
              </a:rPr>
              <a:t>目标岗位：某某部门经理</a:t>
            </a:r>
          </a:p>
        </p:txBody>
      </p:sp>
      <p:sp>
        <p:nvSpPr>
          <p:cNvPr id="101" name="Rectangle 4"/>
          <p:cNvSpPr txBox="1">
            <a:spLocks noChangeArrowheads="1"/>
          </p:cNvSpPr>
          <p:nvPr/>
        </p:nvSpPr>
        <p:spPr bwMode="auto">
          <a:xfrm>
            <a:off x="7793996" y="6061907"/>
            <a:ext cx="2750004" cy="348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400" b="0" dirty="0">
                <a:solidFill>
                  <a:srgbClr val="484849"/>
                </a:solidFill>
              </a:rPr>
              <a:t>竞聘人：代用名</a:t>
            </a:r>
          </a:p>
        </p:txBody>
      </p:sp>
      <p:sp>
        <p:nvSpPr>
          <p:cNvPr id="103" name="Rectangle 4"/>
          <p:cNvSpPr txBox="1">
            <a:spLocks noChangeArrowheads="1"/>
          </p:cNvSpPr>
          <p:nvPr/>
        </p:nvSpPr>
        <p:spPr bwMode="auto">
          <a:xfrm>
            <a:off x="985813" y="2184141"/>
            <a:ext cx="3491780" cy="440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400" b="0" dirty="0">
                <a:solidFill>
                  <a:srgbClr val="FFFFFF"/>
                </a:solidFill>
                <a:latin typeface="楷体" panose="02010609060101010101" pitchFamily="49" charset="-122"/>
                <a:ea typeface="楷体" panose="02010609060101010101" pitchFamily="49" charset="-122"/>
              </a:rPr>
              <a:t>追求卓越，努力超越</a:t>
            </a:r>
            <a:endParaRPr lang="zh-CN" altLang="zh-CN" sz="2400" b="0" dirty="0">
              <a:solidFill>
                <a:srgbClr val="FFFFFF"/>
              </a:solidFill>
              <a:latin typeface="楷体" panose="02010609060101010101" pitchFamily="49" charset="-122"/>
              <a:ea typeface="楷体" panose="02010609060101010101" pitchFamily="49" charset="-122"/>
            </a:endParaRPr>
          </a:p>
        </p:txBody>
      </p:sp>
      <p:sp>
        <p:nvSpPr>
          <p:cNvPr id="5" name="Freeform 5"/>
          <p:cNvSpPr>
            <a:spLocks noEditPoints="1"/>
          </p:cNvSpPr>
          <p:nvPr/>
        </p:nvSpPr>
        <p:spPr bwMode="auto">
          <a:xfrm>
            <a:off x="5854700" y="1544638"/>
            <a:ext cx="908050" cy="1968500"/>
          </a:xfrm>
          <a:custGeom>
            <a:avLst/>
            <a:gdLst>
              <a:gd name="T0" fmla="*/ 1161 w 1188"/>
              <a:gd name="T1" fmla="*/ 782 h 2563"/>
              <a:gd name="T2" fmla="*/ 1097 w 1188"/>
              <a:gd name="T3" fmla="*/ 479 h 2563"/>
              <a:gd name="T4" fmla="*/ 940 w 1188"/>
              <a:gd name="T5" fmla="*/ 386 h 2563"/>
              <a:gd name="T6" fmla="*/ 866 w 1188"/>
              <a:gd name="T7" fmla="*/ 352 h 2563"/>
              <a:gd name="T8" fmla="*/ 909 w 1188"/>
              <a:gd name="T9" fmla="*/ 265 h 2563"/>
              <a:gd name="T10" fmla="*/ 903 w 1188"/>
              <a:gd name="T11" fmla="*/ 124 h 2563"/>
              <a:gd name="T12" fmla="*/ 825 w 1188"/>
              <a:gd name="T13" fmla="*/ 30 h 2563"/>
              <a:gd name="T14" fmla="*/ 691 w 1188"/>
              <a:gd name="T15" fmla="*/ 10 h 2563"/>
              <a:gd name="T16" fmla="*/ 601 w 1188"/>
              <a:gd name="T17" fmla="*/ 114 h 2563"/>
              <a:gd name="T18" fmla="*/ 594 w 1188"/>
              <a:gd name="T19" fmla="*/ 238 h 2563"/>
              <a:gd name="T20" fmla="*/ 624 w 1188"/>
              <a:gd name="T21" fmla="*/ 349 h 2563"/>
              <a:gd name="T22" fmla="*/ 463 w 1188"/>
              <a:gd name="T23" fmla="*/ 375 h 2563"/>
              <a:gd name="T24" fmla="*/ 319 w 1188"/>
              <a:gd name="T25" fmla="*/ 540 h 2563"/>
              <a:gd name="T26" fmla="*/ 131 w 1188"/>
              <a:gd name="T27" fmla="*/ 946 h 2563"/>
              <a:gd name="T28" fmla="*/ 17 w 1188"/>
              <a:gd name="T29" fmla="*/ 1033 h 2563"/>
              <a:gd name="T30" fmla="*/ 50 w 1188"/>
              <a:gd name="T31" fmla="*/ 1184 h 2563"/>
              <a:gd name="T32" fmla="*/ 151 w 1188"/>
              <a:gd name="T33" fmla="*/ 1134 h 2563"/>
              <a:gd name="T34" fmla="*/ 174 w 1188"/>
              <a:gd name="T35" fmla="*/ 1040 h 2563"/>
              <a:gd name="T36" fmla="*/ 362 w 1188"/>
              <a:gd name="T37" fmla="*/ 688 h 2563"/>
              <a:gd name="T38" fmla="*/ 493 w 1188"/>
              <a:gd name="T39" fmla="*/ 798 h 2563"/>
              <a:gd name="T40" fmla="*/ 500 w 1188"/>
              <a:gd name="T41" fmla="*/ 1137 h 2563"/>
              <a:gd name="T42" fmla="*/ 510 w 1188"/>
              <a:gd name="T43" fmla="*/ 1480 h 2563"/>
              <a:gd name="T44" fmla="*/ 580 w 1188"/>
              <a:gd name="T45" fmla="*/ 1698 h 2563"/>
              <a:gd name="T46" fmla="*/ 624 w 1188"/>
              <a:gd name="T47" fmla="*/ 2308 h 2563"/>
              <a:gd name="T48" fmla="*/ 564 w 1188"/>
              <a:gd name="T49" fmla="*/ 2523 h 2563"/>
              <a:gd name="T50" fmla="*/ 738 w 1188"/>
              <a:gd name="T51" fmla="*/ 2493 h 2563"/>
              <a:gd name="T52" fmla="*/ 745 w 1188"/>
              <a:gd name="T53" fmla="*/ 2322 h 2563"/>
              <a:gd name="T54" fmla="*/ 879 w 1188"/>
              <a:gd name="T55" fmla="*/ 2181 h 2563"/>
              <a:gd name="T56" fmla="*/ 919 w 1188"/>
              <a:gd name="T57" fmla="*/ 2050 h 2563"/>
              <a:gd name="T58" fmla="*/ 1067 w 1188"/>
              <a:gd name="T59" fmla="*/ 1500 h 2563"/>
              <a:gd name="T60" fmla="*/ 1054 w 1188"/>
              <a:gd name="T61" fmla="*/ 1231 h 2563"/>
              <a:gd name="T62" fmla="*/ 1027 w 1188"/>
              <a:gd name="T63" fmla="*/ 1043 h 2563"/>
              <a:gd name="T64" fmla="*/ 1164 w 1188"/>
              <a:gd name="T65" fmla="*/ 1023 h 2563"/>
              <a:gd name="T66" fmla="*/ 762 w 1188"/>
              <a:gd name="T67" fmla="*/ 1793 h 2563"/>
              <a:gd name="T68" fmla="*/ 755 w 1188"/>
              <a:gd name="T69" fmla="*/ 1808 h 2563"/>
              <a:gd name="T70" fmla="*/ 775 w 1188"/>
              <a:gd name="T71" fmla="*/ 1688 h 2563"/>
              <a:gd name="T72" fmla="*/ 762 w 1188"/>
              <a:gd name="T73" fmla="*/ 1793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8" h="2563">
                <a:moveTo>
                  <a:pt x="1181" y="875"/>
                </a:moveTo>
                <a:cubicBezTo>
                  <a:pt x="1174" y="839"/>
                  <a:pt x="1171" y="818"/>
                  <a:pt x="1161" y="782"/>
                </a:cubicBezTo>
                <a:cubicBezTo>
                  <a:pt x="1151" y="745"/>
                  <a:pt x="1144" y="714"/>
                  <a:pt x="1144" y="714"/>
                </a:cubicBezTo>
                <a:cubicBezTo>
                  <a:pt x="1144" y="714"/>
                  <a:pt x="1148" y="496"/>
                  <a:pt x="1097" y="479"/>
                </a:cubicBezTo>
                <a:cubicBezTo>
                  <a:pt x="1097" y="479"/>
                  <a:pt x="1030" y="449"/>
                  <a:pt x="1007" y="433"/>
                </a:cubicBezTo>
                <a:cubicBezTo>
                  <a:pt x="983" y="416"/>
                  <a:pt x="963" y="396"/>
                  <a:pt x="940" y="386"/>
                </a:cubicBezTo>
                <a:cubicBezTo>
                  <a:pt x="916" y="375"/>
                  <a:pt x="879" y="362"/>
                  <a:pt x="879" y="362"/>
                </a:cubicBezTo>
                <a:lnTo>
                  <a:pt x="866" y="352"/>
                </a:lnTo>
                <a:cubicBezTo>
                  <a:pt x="866" y="352"/>
                  <a:pt x="886" y="339"/>
                  <a:pt x="893" y="322"/>
                </a:cubicBezTo>
                <a:cubicBezTo>
                  <a:pt x="899" y="305"/>
                  <a:pt x="909" y="265"/>
                  <a:pt x="909" y="265"/>
                </a:cubicBezTo>
                <a:lnTo>
                  <a:pt x="913" y="218"/>
                </a:lnTo>
                <a:cubicBezTo>
                  <a:pt x="913" y="218"/>
                  <a:pt x="916" y="137"/>
                  <a:pt x="903" y="124"/>
                </a:cubicBezTo>
                <a:cubicBezTo>
                  <a:pt x="889" y="110"/>
                  <a:pt x="872" y="53"/>
                  <a:pt x="872" y="53"/>
                </a:cubicBezTo>
                <a:cubicBezTo>
                  <a:pt x="872" y="53"/>
                  <a:pt x="852" y="23"/>
                  <a:pt x="825" y="30"/>
                </a:cubicBezTo>
                <a:cubicBezTo>
                  <a:pt x="799" y="37"/>
                  <a:pt x="765" y="37"/>
                  <a:pt x="752" y="33"/>
                </a:cubicBezTo>
                <a:cubicBezTo>
                  <a:pt x="738" y="30"/>
                  <a:pt x="705" y="0"/>
                  <a:pt x="691" y="10"/>
                </a:cubicBezTo>
                <a:cubicBezTo>
                  <a:pt x="678" y="20"/>
                  <a:pt x="651" y="43"/>
                  <a:pt x="644" y="60"/>
                </a:cubicBezTo>
                <a:cubicBezTo>
                  <a:pt x="638" y="77"/>
                  <a:pt x="601" y="97"/>
                  <a:pt x="601" y="114"/>
                </a:cubicBezTo>
                <a:cubicBezTo>
                  <a:pt x="601" y="130"/>
                  <a:pt x="574" y="141"/>
                  <a:pt x="574" y="167"/>
                </a:cubicBezTo>
                <a:cubicBezTo>
                  <a:pt x="574" y="194"/>
                  <a:pt x="594" y="238"/>
                  <a:pt x="594" y="238"/>
                </a:cubicBezTo>
                <a:lnTo>
                  <a:pt x="614" y="282"/>
                </a:lnTo>
                <a:cubicBezTo>
                  <a:pt x="614" y="282"/>
                  <a:pt x="624" y="339"/>
                  <a:pt x="624" y="349"/>
                </a:cubicBezTo>
                <a:cubicBezTo>
                  <a:pt x="624" y="359"/>
                  <a:pt x="587" y="396"/>
                  <a:pt x="570" y="396"/>
                </a:cubicBezTo>
                <a:cubicBezTo>
                  <a:pt x="554" y="396"/>
                  <a:pt x="487" y="375"/>
                  <a:pt x="463" y="375"/>
                </a:cubicBezTo>
                <a:cubicBezTo>
                  <a:pt x="440" y="375"/>
                  <a:pt x="362" y="446"/>
                  <a:pt x="359" y="463"/>
                </a:cubicBezTo>
                <a:cubicBezTo>
                  <a:pt x="356" y="479"/>
                  <a:pt x="319" y="526"/>
                  <a:pt x="319" y="540"/>
                </a:cubicBezTo>
                <a:cubicBezTo>
                  <a:pt x="319" y="553"/>
                  <a:pt x="235" y="617"/>
                  <a:pt x="221" y="667"/>
                </a:cubicBezTo>
                <a:cubicBezTo>
                  <a:pt x="221" y="667"/>
                  <a:pt x="131" y="912"/>
                  <a:pt x="131" y="946"/>
                </a:cubicBezTo>
                <a:cubicBezTo>
                  <a:pt x="131" y="980"/>
                  <a:pt x="74" y="1010"/>
                  <a:pt x="74" y="1010"/>
                </a:cubicBezTo>
                <a:cubicBezTo>
                  <a:pt x="74" y="1010"/>
                  <a:pt x="27" y="1030"/>
                  <a:pt x="17" y="1033"/>
                </a:cubicBezTo>
                <a:cubicBezTo>
                  <a:pt x="7" y="1037"/>
                  <a:pt x="0" y="1110"/>
                  <a:pt x="3" y="1127"/>
                </a:cubicBezTo>
                <a:cubicBezTo>
                  <a:pt x="7" y="1144"/>
                  <a:pt x="20" y="1177"/>
                  <a:pt x="50" y="1184"/>
                </a:cubicBezTo>
                <a:cubicBezTo>
                  <a:pt x="80" y="1191"/>
                  <a:pt x="101" y="1154"/>
                  <a:pt x="111" y="1154"/>
                </a:cubicBezTo>
                <a:cubicBezTo>
                  <a:pt x="121" y="1154"/>
                  <a:pt x="151" y="1134"/>
                  <a:pt x="151" y="1134"/>
                </a:cubicBezTo>
                <a:lnTo>
                  <a:pt x="148" y="1104"/>
                </a:lnTo>
                <a:lnTo>
                  <a:pt x="174" y="1040"/>
                </a:lnTo>
                <a:lnTo>
                  <a:pt x="228" y="906"/>
                </a:lnTo>
                <a:cubicBezTo>
                  <a:pt x="228" y="906"/>
                  <a:pt x="349" y="758"/>
                  <a:pt x="362" y="688"/>
                </a:cubicBezTo>
                <a:cubicBezTo>
                  <a:pt x="362" y="688"/>
                  <a:pt x="419" y="627"/>
                  <a:pt x="456" y="641"/>
                </a:cubicBezTo>
                <a:cubicBezTo>
                  <a:pt x="493" y="654"/>
                  <a:pt x="493" y="765"/>
                  <a:pt x="493" y="798"/>
                </a:cubicBezTo>
                <a:cubicBezTo>
                  <a:pt x="493" y="832"/>
                  <a:pt x="523" y="973"/>
                  <a:pt x="520" y="1030"/>
                </a:cubicBezTo>
                <a:cubicBezTo>
                  <a:pt x="517" y="1087"/>
                  <a:pt x="534" y="1117"/>
                  <a:pt x="500" y="1137"/>
                </a:cubicBezTo>
                <a:cubicBezTo>
                  <a:pt x="466" y="1157"/>
                  <a:pt x="453" y="1255"/>
                  <a:pt x="456" y="1308"/>
                </a:cubicBezTo>
                <a:cubicBezTo>
                  <a:pt x="460" y="1362"/>
                  <a:pt x="490" y="1463"/>
                  <a:pt x="510" y="1480"/>
                </a:cubicBezTo>
                <a:cubicBezTo>
                  <a:pt x="530" y="1496"/>
                  <a:pt x="601" y="1604"/>
                  <a:pt x="601" y="1604"/>
                </a:cubicBezTo>
                <a:lnTo>
                  <a:pt x="580" y="1698"/>
                </a:lnTo>
                <a:cubicBezTo>
                  <a:pt x="580" y="1698"/>
                  <a:pt x="544" y="1865"/>
                  <a:pt x="591" y="2040"/>
                </a:cubicBezTo>
                <a:cubicBezTo>
                  <a:pt x="591" y="2040"/>
                  <a:pt x="624" y="2298"/>
                  <a:pt x="624" y="2308"/>
                </a:cubicBezTo>
                <a:cubicBezTo>
                  <a:pt x="624" y="2318"/>
                  <a:pt x="597" y="2362"/>
                  <a:pt x="597" y="2362"/>
                </a:cubicBezTo>
                <a:cubicBezTo>
                  <a:pt x="597" y="2362"/>
                  <a:pt x="550" y="2496"/>
                  <a:pt x="564" y="2523"/>
                </a:cubicBezTo>
                <a:cubicBezTo>
                  <a:pt x="577" y="2550"/>
                  <a:pt x="641" y="2563"/>
                  <a:pt x="681" y="2553"/>
                </a:cubicBezTo>
                <a:cubicBezTo>
                  <a:pt x="721" y="2543"/>
                  <a:pt x="738" y="2510"/>
                  <a:pt x="738" y="2493"/>
                </a:cubicBezTo>
                <a:cubicBezTo>
                  <a:pt x="738" y="2476"/>
                  <a:pt x="755" y="2409"/>
                  <a:pt x="755" y="2396"/>
                </a:cubicBezTo>
                <a:cubicBezTo>
                  <a:pt x="755" y="2382"/>
                  <a:pt x="745" y="2322"/>
                  <a:pt x="745" y="2322"/>
                </a:cubicBezTo>
                <a:lnTo>
                  <a:pt x="778" y="2332"/>
                </a:lnTo>
                <a:cubicBezTo>
                  <a:pt x="778" y="2332"/>
                  <a:pt x="846" y="2339"/>
                  <a:pt x="879" y="2181"/>
                </a:cubicBezTo>
                <a:lnTo>
                  <a:pt x="889" y="2067"/>
                </a:lnTo>
                <a:cubicBezTo>
                  <a:pt x="889" y="2067"/>
                  <a:pt x="906" y="2050"/>
                  <a:pt x="919" y="2050"/>
                </a:cubicBezTo>
                <a:cubicBezTo>
                  <a:pt x="933" y="2050"/>
                  <a:pt x="1050" y="2077"/>
                  <a:pt x="1037" y="1832"/>
                </a:cubicBezTo>
                <a:lnTo>
                  <a:pt x="1067" y="1500"/>
                </a:lnTo>
                <a:cubicBezTo>
                  <a:pt x="1067" y="1500"/>
                  <a:pt x="1091" y="1392"/>
                  <a:pt x="1084" y="1369"/>
                </a:cubicBezTo>
                <a:cubicBezTo>
                  <a:pt x="1077" y="1345"/>
                  <a:pt x="1060" y="1258"/>
                  <a:pt x="1054" y="1231"/>
                </a:cubicBezTo>
                <a:cubicBezTo>
                  <a:pt x="1047" y="1204"/>
                  <a:pt x="1034" y="1127"/>
                  <a:pt x="1030" y="1117"/>
                </a:cubicBezTo>
                <a:cubicBezTo>
                  <a:pt x="1027" y="1107"/>
                  <a:pt x="1013" y="1053"/>
                  <a:pt x="1027" y="1043"/>
                </a:cubicBezTo>
                <a:cubicBezTo>
                  <a:pt x="1040" y="1033"/>
                  <a:pt x="1094" y="1097"/>
                  <a:pt x="1094" y="1097"/>
                </a:cubicBezTo>
                <a:cubicBezTo>
                  <a:pt x="1094" y="1097"/>
                  <a:pt x="1154" y="1130"/>
                  <a:pt x="1164" y="1023"/>
                </a:cubicBezTo>
                <a:cubicBezTo>
                  <a:pt x="1164" y="1023"/>
                  <a:pt x="1188" y="912"/>
                  <a:pt x="1181" y="875"/>
                </a:cubicBezTo>
                <a:close/>
                <a:moveTo>
                  <a:pt x="762" y="1793"/>
                </a:moveTo>
                <a:lnTo>
                  <a:pt x="762" y="1793"/>
                </a:lnTo>
                <a:cubicBezTo>
                  <a:pt x="759" y="1807"/>
                  <a:pt x="757" y="1814"/>
                  <a:pt x="755" y="1808"/>
                </a:cubicBezTo>
                <a:cubicBezTo>
                  <a:pt x="753" y="1802"/>
                  <a:pt x="756" y="1797"/>
                  <a:pt x="762" y="1793"/>
                </a:cubicBezTo>
                <a:cubicBezTo>
                  <a:pt x="768" y="1759"/>
                  <a:pt x="775" y="1688"/>
                  <a:pt x="775" y="1688"/>
                </a:cubicBezTo>
                <a:lnTo>
                  <a:pt x="802" y="1778"/>
                </a:lnTo>
                <a:cubicBezTo>
                  <a:pt x="802" y="1778"/>
                  <a:pt x="775" y="1783"/>
                  <a:pt x="762" y="1793"/>
                </a:cubicBezTo>
                <a:close/>
              </a:path>
            </a:pathLst>
          </a:custGeom>
          <a:solidFill>
            <a:srgbClr val="006A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94A5A"/>
              </a:solidFill>
            </a:endParaRPr>
          </a:p>
        </p:txBody>
      </p:sp>
      <p:sp>
        <p:nvSpPr>
          <p:cNvPr id="6" name="Freeform 6"/>
          <p:cNvSpPr>
            <a:spLocks noEditPoints="1"/>
          </p:cNvSpPr>
          <p:nvPr/>
        </p:nvSpPr>
        <p:spPr bwMode="auto">
          <a:xfrm>
            <a:off x="6945313" y="1260475"/>
            <a:ext cx="801688" cy="2138363"/>
          </a:xfrm>
          <a:custGeom>
            <a:avLst/>
            <a:gdLst>
              <a:gd name="T0" fmla="*/ 990 w 1049"/>
              <a:gd name="T1" fmla="*/ 1214 h 2784"/>
              <a:gd name="T2" fmla="*/ 905 w 1049"/>
              <a:gd name="T3" fmla="*/ 829 h 2784"/>
              <a:gd name="T4" fmla="*/ 862 w 1049"/>
              <a:gd name="T5" fmla="*/ 631 h 2784"/>
              <a:gd name="T6" fmla="*/ 747 w 1049"/>
              <a:gd name="T7" fmla="*/ 441 h 2784"/>
              <a:gd name="T8" fmla="*/ 681 w 1049"/>
              <a:gd name="T9" fmla="*/ 296 h 2784"/>
              <a:gd name="T10" fmla="*/ 427 w 1049"/>
              <a:gd name="T11" fmla="*/ 125 h 2784"/>
              <a:gd name="T12" fmla="*/ 421 w 1049"/>
              <a:gd name="T13" fmla="*/ 365 h 2784"/>
              <a:gd name="T14" fmla="*/ 240 w 1049"/>
              <a:gd name="T15" fmla="*/ 441 h 2784"/>
              <a:gd name="T16" fmla="*/ 98 w 1049"/>
              <a:gd name="T17" fmla="*/ 661 h 2784"/>
              <a:gd name="T18" fmla="*/ 3 w 1049"/>
              <a:gd name="T19" fmla="*/ 934 h 2784"/>
              <a:gd name="T20" fmla="*/ 184 w 1049"/>
              <a:gd name="T21" fmla="*/ 1066 h 2784"/>
              <a:gd name="T22" fmla="*/ 187 w 1049"/>
              <a:gd name="T23" fmla="*/ 1142 h 2784"/>
              <a:gd name="T24" fmla="*/ 181 w 1049"/>
              <a:gd name="T25" fmla="*/ 1717 h 2784"/>
              <a:gd name="T26" fmla="*/ 217 w 1049"/>
              <a:gd name="T27" fmla="*/ 1968 h 2784"/>
              <a:gd name="T28" fmla="*/ 348 w 1049"/>
              <a:gd name="T29" fmla="*/ 2027 h 2784"/>
              <a:gd name="T30" fmla="*/ 411 w 1049"/>
              <a:gd name="T31" fmla="*/ 1839 h 2784"/>
              <a:gd name="T32" fmla="*/ 444 w 1049"/>
              <a:gd name="T33" fmla="*/ 1668 h 2784"/>
              <a:gd name="T34" fmla="*/ 503 w 1049"/>
              <a:gd name="T35" fmla="*/ 1879 h 2784"/>
              <a:gd name="T36" fmla="*/ 513 w 1049"/>
              <a:gd name="T37" fmla="*/ 2228 h 2784"/>
              <a:gd name="T38" fmla="*/ 493 w 1049"/>
              <a:gd name="T39" fmla="*/ 2540 h 2784"/>
              <a:gd name="T40" fmla="*/ 480 w 1049"/>
              <a:gd name="T41" fmla="*/ 2705 h 2784"/>
              <a:gd name="T42" fmla="*/ 625 w 1049"/>
              <a:gd name="T43" fmla="*/ 2685 h 2784"/>
              <a:gd name="T44" fmla="*/ 628 w 1049"/>
              <a:gd name="T45" fmla="*/ 2468 h 2784"/>
              <a:gd name="T46" fmla="*/ 678 w 1049"/>
              <a:gd name="T47" fmla="*/ 2237 h 2784"/>
              <a:gd name="T48" fmla="*/ 678 w 1049"/>
              <a:gd name="T49" fmla="*/ 1773 h 2784"/>
              <a:gd name="T50" fmla="*/ 757 w 1049"/>
              <a:gd name="T51" fmla="*/ 1293 h 2784"/>
              <a:gd name="T52" fmla="*/ 701 w 1049"/>
              <a:gd name="T53" fmla="*/ 974 h 2784"/>
              <a:gd name="T54" fmla="*/ 743 w 1049"/>
              <a:gd name="T55" fmla="*/ 789 h 2784"/>
              <a:gd name="T56" fmla="*/ 911 w 1049"/>
              <a:gd name="T57" fmla="*/ 1168 h 2784"/>
              <a:gd name="T58" fmla="*/ 954 w 1049"/>
              <a:gd name="T59" fmla="*/ 1392 h 2784"/>
              <a:gd name="T60" fmla="*/ 977 w 1049"/>
              <a:gd name="T61" fmla="*/ 1349 h 2784"/>
              <a:gd name="T62" fmla="*/ 1049 w 1049"/>
              <a:gd name="T63" fmla="*/ 1421 h 2784"/>
              <a:gd name="T64" fmla="*/ 161 w 1049"/>
              <a:gd name="T65" fmla="*/ 891 h 2784"/>
              <a:gd name="T66" fmla="*/ 166 w 1049"/>
              <a:gd name="T67" fmla="*/ 847 h 2784"/>
              <a:gd name="T68" fmla="*/ 225 w 1049"/>
              <a:gd name="T69" fmla="*/ 946 h 2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9" h="2784">
                <a:moveTo>
                  <a:pt x="1026" y="1300"/>
                </a:moveTo>
                <a:cubicBezTo>
                  <a:pt x="1013" y="1273"/>
                  <a:pt x="990" y="1214"/>
                  <a:pt x="990" y="1214"/>
                </a:cubicBezTo>
                <a:lnTo>
                  <a:pt x="938" y="1016"/>
                </a:lnTo>
                <a:cubicBezTo>
                  <a:pt x="938" y="1016"/>
                  <a:pt x="905" y="845"/>
                  <a:pt x="905" y="829"/>
                </a:cubicBezTo>
                <a:cubicBezTo>
                  <a:pt x="905" y="812"/>
                  <a:pt x="865" y="750"/>
                  <a:pt x="865" y="740"/>
                </a:cubicBezTo>
                <a:cubicBezTo>
                  <a:pt x="865" y="730"/>
                  <a:pt x="852" y="645"/>
                  <a:pt x="862" y="631"/>
                </a:cubicBezTo>
                <a:cubicBezTo>
                  <a:pt x="872" y="618"/>
                  <a:pt x="862" y="477"/>
                  <a:pt x="826" y="460"/>
                </a:cubicBezTo>
                <a:cubicBezTo>
                  <a:pt x="826" y="460"/>
                  <a:pt x="773" y="437"/>
                  <a:pt x="747" y="441"/>
                </a:cubicBezTo>
                <a:cubicBezTo>
                  <a:pt x="720" y="444"/>
                  <a:pt x="635" y="378"/>
                  <a:pt x="635" y="378"/>
                </a:cubicBezTo>
                <a:cubicBezTo>
                  <a:pt x="635" y="378"/>
                  <a:pt x="674" y="322"/>
                  <a:pt x="681" y="296"/>
                </a:cubicBezTo>
                <a:cubicBezTo>
                  <a:pt x="687" y="269"/>
                  <a:pt x="704" y="161"/>
                  <a:pt x="658" y="108"/>
                </a:cubicBezTo>
                <a:cubicBezTo>
                  <a:pt x="612" y="55"/>
                  <a:pt x="487" y="0"/>
                  <a:pt x="427" y="125"/>
                </a:cubicBezTo>
                <a:cubicBezTo>
                  <a:pt x="427" y="125"/>
                  <a:pt x="395" y="236"/>
                  <a:pt x="404" y="273"/>
                </a:cubicBezTo>
                <a:cubicBezTo>
                  <a:pt x="414" y="309"/>
                  <a:pt x="421" y="365"/>
                  <a:pt x="421" y="365"/>
                </a:cubicBezTo>
                <a:cubicBezTo>
                  <a:pt x="421" y="365"/>
                  <a:pt x="312" y="388"/>
                  <a:pt x="306" y="408"/>
                </a:cubicBezTo>
                <a:cubicBezTo>
                  <a:pt x="299" y="427"/>
                  <a:pt x="240" y="441"/>
                  <a:pt x="240" y="441"/>
                </a:cubicBezTo>
                <a:cubicBezTo>
                  <a:pt x="240" y="441"/>
                  <a:pt x="151" y="473"/>
                  <a:pt x="141" y="559"/>
                </a:cubicBezTo>
                <a:cubicBezTo>
                  <a:pt x="131" y="645"/>
                  <a:pt x="98" y="661"/>
                  <a:pt x="98" y="661"/>
                </a:cubicBezTo>
                <a:cubicBezTo>
                  <a:pt x="98" y="661"/>
                  <a:pt x="39" y="770"/>
                  <a:pt x="42" y="819"/>
                </a:cubicBezTo>
                <a:cubicBezTo>
                  <a:pt x="42" y="819"/>
                  <a:pt x="0" y="921"/>
                  <a:pt x="3" y="934"/>
                </a:cubicBezTo>
                <a:cubicBezTo>
                  <a:pt x="6" y="947"/>
                  <a:pt x="19" y="1000"/>
                  <a:pt x="33" y="1007"/>
                </a:cubicBezTo>
                <a:cubicBezTo>
                  <a:pt x="46" y="1013"/>
                  <a:pt x="75" y="1059"/>
                  <a:pt x="184" y="1066"/>
                </a:cubicBezTo>
                <a:lnTo>
                  <a:pt x="214" y="1086"/>
                </a:lnTo>
                <a:cubicBezTo>
                  <a:pt x="214" y="1086"/>
                  <a:pt x="194" y="1132"/>
                  <a:pt x="187" y="1142"/>
                </a:cubicBezTo>
                <a:cubicBezTo>
                  <a:pt x="181" y="1151"/>
                  <a:pt x="174" y="1490"/>
                  <a:pt x="184" y="1533"/>
                </a:cubicBezTo>
                <a:cubicBezTo>
                  <a:pt x="194" y="1576"/>
                  <a:pt x="167" y="1681"/>
                  <a:pt x="181" y="1717"/>
                </a:cubicBezTo>
                <a:cubicBezTo>
                  <a:pt x="194" y="1754"/>
                  <a:pt x="184" y="1813"/>
                  <a:pt x="197" y="1823"/>
                </a:cubicBezTo>
                <a:cubicBezTo>
                  <a:pt x="210" y="1833"/>
                  <a:pt x="207" y="1958"/>
                  <a:pt x="217" y="1968"/>
                </a:cubicBezTo>
                <a:cubicBezTo>
                  <a:pt x="227" y="1977"/>
                  <a:pt x="230" y="2070"/>
                  <a:pt x="302" y="2050"/>
                </a:cubicBezTo>
                <a:cubicBezTo>
                  <a:pt x="302" y="2050"/>
                  <a:pt x="332" y="2037"/>
                  <a:pt x="348" y="2027"/>
                </a:cubicBezTo>
                <a:cubicBezTo>
                  <a:pt x="365" y="2017"/>
                  <a:pt x="404" y="1974"/>
                  <a:pt x="401" y="1945"/>
                </a:cubicBezTo>
                <a:cubicBezTo>
                  <a:pt x="398" y="1915"/>
                  <a:pt x="411" y="1839"/>
                  <a:pt x="411" y="1839"/>
                </a:cubicBezTo>
                <a:lnTo>
                  <a:pt x="434" y="1833"/>
                </a:lnTo>
                <a:cubicBezTo>
                  <a:pt x="434" y="1833"/>
                  <a:pt x="434" y="1678"/>
                  <a:pt x="444" y="1668"/>
                </a:cubicBezTo>
                <a:cubicBezTo>
                  <a:pt x="454" y="1658"/>
                  <a:pt x="487" y="1681"/>
                  <a:pt x="490" y="1694"/>
                </a:cubicBezTo>
                <a:cubicBezTo>
                  <a:pt x="493" y="1708"/>
                  <a:pt x="497" y="1826"/>
                  <a:pt x="503" y="1879"/>
                </a:cubicBezTo>
                <a:cubicBezTo>
                  <a:pt x="510" y="1931"/>
                  <a:pt x="520" y="1971"/>
                  <a:pt x="523" y="1987"/>
                </a:cubicBezTo>
                <a:cubicBezTo>
                  <a:pt x="526" y="2004"/>
                  <a:pt x="497" y="2188"/>
                  <a:pt x="513" y="2228"/>
                </a:cubicBezTo>
                <a:cubicBezTo>
                  <a:pt x="529" y="2267"/>
                  <a:pt x="520" y="2402"/>
                  <a:pt x="523" y="2425"/>
                </a:cubicBezTo>
                <a:cubicBezTo>
                  <a:pt x="526" y="2448"/>
                  <a:pt x="497" y="2527"/>
                  <a:pt x="493" y="2540"/>
                </a:cubicBezTo>
                <a:cubicBezTo>
                  <a:pt x="490" y="2553"/>
                  <a:pt x="441" y="2580"/>
                  <a:pt x="454" y="2619"/>
                </a:cubicBezTo>
                <a:cubicBezTo>
                  <a:pt x="454" y="2619"/>
                  <a:pt x="474" y="2695"/>
                  <a:pt x="480" y="2705"/>
                </a:cubicBezTo>
                <a:cubicBezTo>
                  <a:pt x="487" y="2715"/>
                  <a:pt x="536" y="2784"/>
                  <a:pt x="599" y="2695"/>
                </a:cubicBezTo>
                <a:cubicBezTo>
                  <a:pt x="599" y="2695"/>
                  <a:pt x="618" y="2718"/>
                  <a:pt x="625" y="2685"/>
                </a:cubicBezTo>
                <a:cubicBezTo>
                  <a:pt x="632" y="2652"/>
                  <a:pt x="612" y="2599"/>
                  <a:pt x="612" y="2599"/>
                </a:cubicBezTo>
                <a:cubicBezTo>
                  <a:pt x="612" y="2599"/>
                  <a:pt x="628" y="2481"/>
                  <a:pt x="628" y="2468"/>
                </a:cubicBezTo>
                <a:cubicBezTo>
                  <a:pt x="628" y="2455"/>
                  <a:pt x="625" y="2435"/>
                  <a:pt x="625" y="2435"/>
                </a:cubicBezTo>
                <a:cubicBezTo>
                  <a:pt x="625" y="2435"/>
                  <a:pt x="655" y="2251"/>
                  <a:pt x="678" y="2237"/>
                </a:cubicBezTo>
                <a:cubicBezTo>
                  <a:pt x="701" y="2224"/>
                  <a:pt x="691" y="2037"/>
                  <a:pt x="687" y="2000"/>
                </a:cubicBezTo>
                <a:cubicBezTo>
                  <a:pt x="684" y="1964"/>
                  <a:pt x="678" y="1773"/>
                  <a:pt x="678" y="1773"/>
                </a:cubicBezTo>
                <a:cubicBezTo>
                  <a:pt x="678" y="1773"/>
                  <a:pt x="743" y="1635"/>
                  <a:pt x="747" y="1622"/>
                </a:cubicBezTo>
                <a:cubicBezTo>
                  <a:pt x="750" y="1609"/>
                  <a:pt x="780" y="1342"/>
                  <a:pt x="757" y="1293"/>
                </a:cubicBezTo>
                <a:cubicBezTo>
                  <a:pt x="757" y="1293"/>
                  <a:pt x="727" y="1197"/>
                  <a:pt x="710" y="1184"/>
                </a:cubicBezTo>
                <a:cubicBezTo>
                  <a:pt x="694" y="1171"/>
                  <a:pt x="697" y="990"/>
                  <a:pt x="701" y="974"/>
                </a:cubicBezTo>
                <a:cubicBezTo>
                  <a:pt x="704" y="957"/>
                  <a:pt x="694" y="891"/>
                  <a:pt x="714" y="882"/>
                </a:cubicBezTo>
                <a:cubicBezTo>
                  <a:pt x="734" y="872"/>
                  <a:pt x="743" y="789"/>
                  <a:pt x="743" y="789"/>
                </a:cubicBezTo>
                <a:cubicBezTo>
                  <a:pt x="743" y="789"/>
                  <a:pt x="790" y="957"/>
                  <a:pt x="803" y="974"/>
                </a:cubicBezTo>
                <a:cubicBezTo>
                  <a:pt x="816" y="990"/>
                  <a:pt x="898" y="1118"/>
                  <a:pt x="911" y="1168"/>
                </a:cubicBezTo>
                <a:cubicBezTo>
                  <a:pt x="911" y="1168"/>
                  <a:pt x="954" y="1270"/>
                  <a:pt x="954" y="1280"/>
                </a:cubicBezTo>
                <a:cubicBezTo>
                  <a:pt x="954" y="1290"/>
                  <a:pt x="954" y="1392"/>
                  <a:pt x="954" y="1392"/>
                </a:cubicBezTo>
                <a:cubicBezTo>
                  <a:pt x="954" y="1392"/>
                  <a:pt x="961" y="1411"/>
                  <a:pt x="974" y="1392"/>
                </a:cubicBezTo>
                <a:lnTo>
                  <a:pt x="977" y="1349"/>
                </a:lnTo>
                <a:cubicBezTo>
                  <a:pt x="977" y="1349"/>
                  <a:pt x="1013" y="1395"/>
                  <a:pt x="1010" y="1431"/>
                </a:cubicBezTo>
                <a:cubicBezTo>
                  <a:pt x="1007" y="1467"/>
                  <a:pt x="1036" y="1438"/>
                  <a:pt x="1049" y="1421"/>
                </a:cubicBezTo>
                <a:cubicBezTo>
                  <a:pt x="1049" y="1421"/>
                  <a:pt x="1040" y="1326"/>
                  <a:pt x="1026" y="1300"/>
                </a:cubicBezTo>
                <a:close/>
                <a:moveTo>
                  <a:pt x="161" y="891"/>
                </a:moveTo>
                <a:lnTo>
                  <a:pt x="161" y="891"/>
                </a:lnTo>
                <a:cubicBezTo>
                  <a:pt x="156" y="877"/>
                  <a:pt x="151" y="857"/>
                  <a:pt x="166" y="847"/>
                </a:cubicBezTo>
                <a:cubicBezTo>
                  <a:pt x="181" y="837"/>
                  <a:pt x="215" y="793"/>
                  <a:pt x="215" y="793"/>
                </a:cubicBezTo>
                <a:lnTo>
                  <a:pt x="225" y="946"/>
                </a:lnTo>
                <a:cubicBezTo>
                  <a:pt x="225" y="946"/>
                  <a:pt x="166" y="906"/>
                  <a:pt x="161" y="891"/>
                </a:cubicBezTo>
                <a:close/>
              </a:path>
            </a:pathLst>
          </a:custGeom>
          <a:solidFill>
            <a:srgbClr val="006A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94A5A"/>
              </a:solidFill>
            </a:endParaRPr>
          </a:p>
        </p:txBody>
      </p:sp>
      <p:sp>
        <p:nvSpPr>
          <p:cNvPr id="7" name="Freeform 7"/>
          <p:cNvSpPr/>
          <p:nvPr/>
        </p:nvSpPr>
        <p:spPr bwMode="auto">
          <a:xfrm>
            <a:off x="9750425" y="1384300"/>
            <a:ext cx="800100" cy="1957388"/>
          </a:xfrm>
          <a:custGeom>
            <a:avLst/>
            <a:gdLst>
              <a:gd name="T0" fmla="*/ 436 w 1048"/>
              <a:gd name="T1" fmla="*/ 260 h 2549"/>
              <a:gd name="T2" fmla="*/ 447 w 1048"/>
              <a:gd name="T3" fmla="*/ 188 h 2549"/>
              <a:gd name="T4" fmla="*/ 231 w 1048"/>
              <a:gd name="T5" fmla="*/ 108 h 2549"/>
              <a:gd name="T6" fmla="*/ 197 w 1048"/>
              <a:gd name="T7" fmla="*/ 211 h 2549"/>
              <a:gd name="T8" fmla="*/ 247 w 1048"/>
              <a:gd name="T9" fmla="*/ 302 h 2549"/>
              <a:gd name="T10" fmla="*/ 142 w 1048"/>
              <a:gd name="T11" fmla="*/ 410 h 2549"/>
              <a:gd name="T12" fmla="*/ 36 w 1048"/>
              <a:gd name="T13" fmla="*/ 627 h 2549"/>
              <a:gd name="T14" fmla="*/ 22 w 1048"/>
              <a:gd name="T15" fmla="*/ 815 h 2549"/>
              <a:gd name="T16" fmla="*/ 28 w 1048"/>
              <a:gd name="T17" fmla="*/ 946 h 2549"/>
              <a:gd name="T18" fmla="*/ 117 w 1048"/>
              <a:gd name="T19" fmla="*/ 984 h 2549"/>
              <a:gd name="T20" fmla="*/ 206 w 1048"/>
              <a:gd name="T21" fmla="*/ 1076 h 2549"/>
              <a:gd name="T22" fmla="*/ 139 w 1048"/>
              <a:gd name="T23" fmla="*/ 1392 h 2549"/>
              <a:gd name="T24" fmla="*/ 197 w 1048"/>
              <a:gd name="T25" fmla="*/ 1720 h 2549"/>
              <a:gd name="T26" fmla="*/ 219 w 1048"/>
              <a:gd name="T27" fmla="*/ 2036 h 2549"/>
              <a:gd name="T28" fmla="*/ 317 w 1048"/>
              <a:gd name="T29" fmla="*/ 2344 h 2549"/>
              <a:gd name="T30" fmla="*/ 280 w 1048"/>
              <a:gd name="T31" fmla="*/ 2502 h 2549"/>
              <a:gd name="T32" fmla="*/ 433 w 1048"/>
              <a:gd name="T33" fmla="*/ 2463 h 2549"/>
              <a:gd name="T34" fmla="*/ 436 w 1048"/>
              <a:gd name="T35" fmla="*/ 2330 h 2549"/>
              <a:gd name="T36" fmla="*/ 372 w 1048"/>
              <a:gd name="T37" fmla="*/ 2052 h 2549"/>
              <a:gd name="T38" fmla="*/ 353 w 1048"/>
              <a:gd name="T39" fmla="*/ 1817 h 2549"/>
              <a:gd name="T40" fmla="*/ 391 w 1048"/>
              <a:gd name="T41" fmla="*/ 1620 h 2549"/>
              <a:gd name="T42" fmla="*/ 447 w 1048"/>
              <a:gd name="T43" fmla="*/ 1603 h 2549"/>
              <a:gd name="T44" fmla="*/ 414 w 1048"/>
              <a:gd name="T45" fmla="*/ 1725 h 2549"/>
              <a:gd name="T46" fmla="*/ 480 w 1048"/>
              <a:gd name="T47" fmla="*/ 1855 h 2549"/>
              <a:gd name="T48" fmla="*/ 547 w 1048"/>
              <a:gd name="T49" fmla="*/ 1758 h 2549"/>
              <a:gd name="T50" fmla="*/ 683 w 1048"/>
              <a:gd name="T51" fmla="*/ 1531 h 2549"/>
              <a:gd name="T52" fmla="*/ 683 w 1048"/>
              <a:gd name="T53" fmla="*/ 1256 h 2549"/>
              <a:gd name="T54" fmla="*/ 641 w 1048"/>
              <a:gd name="T55" fmla="*/ 948 h 2549"/>
              <a:gd name="T56" fmla="*/ 663 w 1048"/>
              <a:gd name="T57" fmla="*/ 604 h 2549"/>
              <a:gd name="T58" fmla="*/ 857 w 1048"/>
              <a:gd name="T59" fmla="*/ 832 h 2549"/>
              <a:gd name="T60" fmla="*/ 853 w 1048"/>
              <a:gd name="T61" fmla="*/ 1128 h 2549"/>
              <a:gd name="T62" fmla="*/ 807 w 1048"/>
              <a:gd name="T63" fmla="*/ 1224 h 2549"/>
              <a:gd name="T64" fmla="*/ 853 w 1048"/>
              <a:gd name="T65" fmla="*/ 1209 h 2549"/>
              <a:gd name="T66" fmla="*/ 863 w 1048"/>
              <a:gd name="T67" fmla="*/ 1336 h 2549"/>
              <a:gd name="T68" fmla="*/ 894 w 1048"/>
              <a:gd name="T69" fmla="*/ 1247 h 2549"/>
              <a:gd name="T70" fmla="*/ 932 w 1048"/>
              <a:gd name="T71" fmla="*/ 1346 h 2549"/>
              <a:gd name="T72" fmla="*/ 946 w 1048"/>
              <a:gd name="T73" fmla="*/ 1247 h 2549"/>
              <a:gd name="T74" fmla="*/ 998 w 1048"/>
              <a:gd name="T75" fmla="*/ 1307 h 2549"/>
              <a:gd name="T76" fmla="*/ 973 w 1048"/>
              <a:gd name="T77" fmla="*/ 1201 h 2549"/>
              <a:gd name="T78" fmla="*/ 1038 w 1048"/>
              <a:gd name="T79" fmla="*/ 1222 h 2549"/>
              <a:gd name="T80" fmla="*/ 967 w 1048"/>
              <a:gd name="T81" fmla="*/ 920 h 2549"/>
              <a:gd name="T82" fmla="*/ 722 w 1048"/>
              <a:gd name="T83" fmla="*/ 431 h 2549"/>
              <a:gd name="T84" fmla="*/ 461 w 1048"/>
              <a:gd name="T85" fmla="*/ 319 h 2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48" h="2549">
                <a:moveTo>
                  <a:pt x="434" y="302"/>
                </a:moveTo>
                <a:lnTo>
                  <a:pt x="436" y="260"/>
                </a:lnTo>
                <a:lnTo>
                  <a:pt x="452" y="233"/>
                </a:lnTo>
                <a:cubicBezTo>
                  <a:pt x="452" y="233"/>
                  <a:pt x="461" y="177"/>
                  <a:pt x="447" y="188"/>
                </a:cubicBezTo>
                <a:cubicBezTo>
                  <a:pt x="447" y="188"/>
                  <a:pt x="461" y="80"/>
                  <a:pt x="397" y="66"/>
                </a:cubicBezTo>
                <a:cubicBezTo>
                  <a:pt x="397" y="66"/>
                  <a:pt x="297" y="0"/>
                  <a:pt x="231" y="108"/>
                </a:cubicBezTo>
                <a:cubicBezTo>
                  <a:pt x="231" y="108"/>
                  <a:pt x="222" y="180"/>
                  <a:pt x="222" y="191"/>
                </a:cubicBezTo>
                <a:cubicBezTo>
                  <a:pt x="222" y="202"/>
                  <a:pt x="194" y="186"/>
                  <a:pt x="197" y="211"/>
                </a:cubicBezTo>
                <a:cubicBezTo>
                  <a:pt x="197" y="211"/>
                  <a:pt x="214" y="263"/>
                  <a:pt x="233" y="263"/>
                </a:cubicBezTo>
                <a:cubicBezTo>
                  <a:pt x="233" y="263"/>
                  <a:pt x="250" y="291"/>
                  <a:pt x="247" y="302"/>
                </a:cubicBezTo>
                <a:lnTo>
                  <a:pt x="255" y="335"/>
                </a:lnTo>
                <a:cubicBezTo>
                  <a:pt x="255" y="335"/>
                  <a:pt x="147" y="396"/>
                  <a:pt x="142" y="410"/>
                </a:cubicBezTo>
                <a:cubicBezTo>
                  <a:pt x="136" y="424"/>
                  <a:pt x="0" y="446"/>
                  <a:pt x="11" y="563"/>
                </a:cubicBezTo>
                <a:cubicBezTo>
                  <a:pt x="11" y="563"/>
                  <a:pt x="14" y="610"/>
                  <a:pt x="36" y="627"/>
                </a:cubicBezTo>
                <a:cubicBezTo>
                  <a:pt x="36" y="627"/>
                  <a:pt x="45" y="682"/>
                  <a:pt x="28" y="696"/>
                </a:cubicBezTo>
                <a:cubicBezTo>
                  <a:pt x="11" y="710"/>
                  <a:pt x="6" y="774"/>
                  <a:pt x="22" y="815"/>
                </a:cubicBezTo>
                <a:lnTo>
                  <a:pt x="17" y="890"/>
                </a:lnTo>
                <a:cubicBezTo>
                  <a:pt x="17" y="890"/>
                  <a:pt x="0" y="929"/>
                  <a:pt x="28" y="946"/>
                </a:cubicBezTo>
                <a:cubicBezTo>
                  <a:pt x="56" y="962"/>
                  <a:pt x="61" y="1001"/>
                  <a:pt x="61" y="1001"/>
                </a:cubicBezTo>
                <a:cubicBezTo>
                  <a:pt x="61" y="1001"/>
                  <a:pt x="92" y="1018"/>
                  <a:pt x="117" y="984"/>
                </a:cubicBezTo>
                <a:cubicBezTo>
                  <a:pt x="117" y="984"/>
                  <a:pt x="186" y="943"/>
                  <a:pt x="189" y="915"/>
                </a:cubicBezTo>
                <a:cubicBezTo>
                  <a:pt x="189" y="915"/>
                  <a:pt x="214" y="1045"/>
                  <a:pt x="206" y="1076"/>
                </a:cubicBezTo>
                <a:cubicBezTo>
                  <a:pt x="197" y="1106"/>
                  <a:pt x="192" y="1137"/>
                  <a:pt x="186" y="1154"/>
                </a:cubicBezTo>
                <a:cubicBezTo>
                  <a:pt x="181" y="1170"/>
                  <a:pt x="136" y="1353"/>
                  <a:pt x="139" y="1392"/>
                </a:cubicBezTo>
                <a:cubicBezTo>
                  <a:pt x="142" y="1431"/>
                  <a:pt x="133" y="1595"/>
                  <a:pt x="170" y="1661"/>
                </a:cubicBezTo>
                <a:cubicBezTo>
                  <a:pt x="170" y="1661"/>
                  <a:pt x="197" y="1711"/>
                  <a:pt x="197" y="1720"/>
                </a:cubicBezTo>
                <a:cubicBezTo>
                  <a:pt x="197" y="1728"/>
                  <a:pt x="208" y="1844"/>
                  <a:pt x="206" y="1872"/>
                </a:cubicBezTo>
                <a:cubicBezTo>
                  <a:pt x="203" y="1900"/>
                  <a:pt x="203" y="2003"/>
                  <a:pt x="219" y="2036"/>
                </a:cubicBezTo>
                <a:cubicBezTo>
                  <a:pt x="236" y="2069"/>
                  <a:pt x="311" y="2263"/>
                  <a:pt x="314" y="2274"/>
                </a:cubicBezTo>
                <a:cubicBezTo>
                  <a:pt x="317" y="2285"/>
                  <a:pt x="319" y="2324"/>
                  <a:pt x="317" y="2344"/>
                </a:cubicBezTo>
                <a:cubicBezTo>
                  <a:pt x="314" y="2363"/>
                  <a:pt x="314" y="2402"/>
                  <a:pt x="308" y="2416"/>
                </a:cubicBezTo>
                <a:cubicBezTo>
                  <a:pt x="303" y="2430"/>
                  <a:pt x="242" y="2474"/>
                  <a:pt x="280" y="2502"/>
                </a:cubicBezTo>
                <a:cubicBezTo>
                  <a:pt x="280" y="2502"/>
                  <a:pt x="353" y="2549"/>
                  <a:pt x="422" y="2496"/>
                </a:cubicBezTo>
                <a:cubicBezTo>
                  <a:pt x="422" y="2496"/>
                  <a:pt x="439" y="2491"/>
                  <a:pt x="433" y="2463"/>
                </a:cubicBezTo>
                <a:cubicBezTo>
                  <a:pt x="427" y="2435"/>
                  <a:pt x="422" y="2405"/>
                  <a:pt x="439" y="2402"/>
                </a:cubicBezTo>
                <a:cubicBezTo>
                  <a:pt x="455" y="2399"/>
                  <a:pt x="447" y="2341"/>
                  <a:pt x="436" y="2330"/>
                </a:cubicBezTo>
                <a:cubicBezTo>
                  <a:pt x="425" y="2319"/>
                  <a:pt x="386" y="2263"/>
                  <a:pt x="386" y="2224"/>
                </a:cubicBezTo>
                <a:cubicBezTo>
                  <a:pt x="386" y="2186"/>
                  <a:pt x="372" y="2052"/>
                  <a:pt x="372" y="2052"/>
                </a:cubicBezTo>
                <a:cubicBezTo>
                  <a:pt x="372" y="2052"/>
                  <a:pt x="358" y="1947"/>
                  <a:pt x="355" y="1930"/>
                </a:cubicBezTo>
                <a:cubicBezTo>
                  <a:pt x="353" y="1914"/>
                  <a:pt x="353" y="1817"/>
                  <a:pt x="353" y="1817"/>
                </a:cubicBezTo>
                <a:cubicBezTo>
                  <a:pt x="353" y="1817"/>
                  <a:pt x="375" y="1725"/>
                  <a:pt x="375" y="1714"/>
                </a:cubicBezTo>
                <a:cubicBezTo>
                  <a:pt x="375" y="1703"/>
                  <a:pt x="391" y="1620"/>
                  <a:pt x="391" y="1620"/>
                </a:cubicBezTo>
                <a:lnTo>
                  <a:pt x="433" y="1492"/>
                </a:lnTo>
                <a:cubicBezTo>
                  <a:pt x="433" y="1492"/>
                  <a:pt x="439" y="1578"/>
                  <a:pt x="447" y="1603"/>
                </a:cubicBezTo>
                <a:cubicBezTo>
                  <a:pt x="455" y="1628"/>
                  <a:pt x="436" y="1639"/>
                  <a:pt x="430" y="1659"/>
                </a:cubicBezTo>
                <a:cubicBezTo>
                  <a:pt x="425" y="1678"/>
                  <a:pt x="414" y="1725"/>
                  <a:pt x="414" y="1725"/>
                </a:cubicBezTo>
                <a:cubicBezTo>
                  <a:pt x="414" y="1725"/>
                  <a:pt x="333" y="1825"/>
                  <a:pt x="400" y="1878"/>
                </a:cubicBezTo>
                <a:cubicBezTo>
                  <a:pt x="400" y="1878"/>
                  <a:pt x="452" y="1911"/>
                  <a:pt x="480" y="1855"/>
                </a:cubicBezTo>
                <a:cubicBezTo>
                  <a:pt x="480" y="1855"/>
                  <a:pt x="516" y="1794"/>
                  <a:pt x="525" y="1789"/>
                </a:cubicBezTo>
                <a:cubicBezTo>
                  <a:pt x="533" y="1783"/>
                  <a:pt x="547" y="1758"/>
                  <a:pt x="547" y="1758"/>
                </a:cubicBezTo>
                <a:cubicBezTo>
                  <a:pt x="547" y="1758"/>
                  <a:pt x="641" y="1739"/>
                  <a:pt x="652" y="1667"/>
                </a:cubicBezTo>
                <a:cubicBezTo>
                  <a:pt x="652" y="1667"/>
                  <a:pt x="680" y="1539"/>
                  <a:pt x="683" y="1531"/>
                </a:cubicBezTo>
                <a:cubicBezTo>
                  <a:pt x="685" y="1523"/>
                  <a:pt x="708" y="1523"/>
                  <a:pt x="699" y="1434"/>
                </a:cubicBezTo>
                <a:cubicBezTo>
                  <a:pt x="691" y="1345"/>
                  <a:pt x="683" y="1256"/>
                  <a:pt x="683" y="1256"/>
                </a:cubicBezTo>
                <a:cubicBezTo>
                  <a:pt x="683" y="1256"/>
                  <a:pt x="683" y="1073"/>
                  <a:pt x="649" y="1048"/>
                </a:cubicBezTo>
                <a:cubicBezTo>
                  <a:pt x="616" y="1023"/>
                  <a:pt x="641" y="948"/>
                  <a:pt x="641" y="948"/>
                </a:cubicBezTo>
                <a:cubicBezTo>
                  <a:pt x="641" y="948"/>
                  <a:pt x="658" y="801"/>
                  <a:pt x="660" y="785"/>
                </a:cubicBezTo>
                <a:cubicBezTo>
                  <a:pt x="663" y="768"/>
                  <a:pt x="663" y="604"/>
                  <a:pt x="663" y="604"/>
                </a:cubicBezTo>
                <a:cubicBezTo>
                  <a:pt x="663" y="604"/>
                  <a:pt x="791" y="718"/>
                  <a:pt x="827" y="718"/>
                </a:cubicBezTo>
                <a:cubicBezTo>
                  <a:pt x="827" y="718"/>
                  <a:pt x="849" y="818"/>
                  <a:pt x="857" y="832"/>
                </a:cubicBezTo>
                <a:cubicBezTo>
                  <a:pt x="866" y="846"/>
                  <a:pt x="896" y="1004"/>
                  <a:pt x="885" y="1068"/>
                </a:cubicBezTo>
                <a:cubicBezTo>
                  <a:pt x="885" y="1068"/>
                  <a:pt x="855" y="1122"/>
                  <a:pt x="853" y="1128"/>
                </a:cubicBezTo>
                <a:cubicBezTo>
                  <a:pt x="851" y="1134"/>
                  <a:pt x="826" y="1180"/>
                  <a:pt x="823" y="1186"/>
                </a:cubicBezTo>
                <a:cubicBezTo>
                  <a:pt x="821" y="1193"/>
                  <a:pt x="807" y="1224"/>
                  <a:pt x="807" y="1224"/>
                </a:cubicBezTo>
                <a:cubicBezTo>
                  <a:pt x="807" y="1224"/>
                  <a:pt x="786" y="1265"/>
                  <a:pt x="815" y="1255"/>
                </a:cubicBezTo>
                <a:lnTo>
                  <a:pt x="853" y="1209"/>
                </a:lnTo>
                <a:lnTo>
                  <a:pt x="869" y="1209"/>
                </a:lnTo>
                <a:lnTo>
                  <a:pt x="863" y="1336"/>
                </a:lnTo>
                <a:cubicBezTo>
                  <a:pt x="863" y="1336"/>
                  <a:pt x="865" y="1359"/>
                  <a:pt x="884" y="1344"/>
                </a:cubicBezTo>
                <a:lnTo>
                  <a:pt x="894" y="1247"/>
                </a:lnTo>
                <a:cubicBezTo>
                  <a:pt x="894" y="1247"/>
                  <a:pt x="915" y="1238"/>
                  <a:pt x="915" y="1257"/>
                </a:cubicBezTo>
                <a:lnTo>
                  <a:pt x="932" y="1346"/>
                </a:lnTo>
                <a:cubicBezTo>
                  <a:pt x="932" y="1346"/>
                  <a:pt x="936" y="1365"/>
                  <a:pt x="952" y="1344"/>
                </a:cubicBezTo>
                <a:lnTo>
                  <a:pt x="946" y="1247"/>
                </a:lnTo>
                <a:lnTo>
                  <a:pt x="977" y="1319"/>
                </a:lnTo>
                <a:cubicBezTo>
                  <a:pt x="977" y="1319"/>
                  <a:pt x="998" y="1332"/>
                  <a:pt x="998" y="1307"/>
                </a:cubicBezTo>
                <a:lnTo>
                  <a:pt x="967" y="1234"/>
                </a:lnTo>
                <a:cubicBezTo>
                  <a:pt x="967" y="1234"/>
                  <a:pt x="963" y="1199"/>
                  <a:pt x="973" y="1201"/>
                </a:cubicBezTo>
                <a:lnTo>
                  <a:pt x="1023" y="1234"/>
                </a:lnTo>
                <a:cubicBezTo>
                  <a:pt x="1023" y="1234"/>
                  <a:pt x="1048" y="1249"/>
                  <a:pt x="1038" y="1222"/>
                </a:cubicBezTo>
                <a:cubicBezTo>
                  <a:pt x="1038" y="1222"/>
                  <a:pt x="973" y="1168"/>
                  <a:pt x="969" y="1145"/>
                </a:cubicBezTo>
                <a:cubicBezTo>
                  <a:pt x="965" y="1122"/>
                  <a:pt x="959" y="928"/>
                  <a:pt x="967" y="920"/>
                </a:cubicBezTo>
                <a:cubicBezTo>
                  <a:pt x="975" y="912"/>
                  <a:pt x="973" y="641"/>
                  <a:pt x="927" y="629"/>
                </a:cubicBezTo>
                <a:cubicBezTo>
                  <a:pt x="882" y="616"/>
                  <a:pt x="751" y="444"/>
                  <a:pt x="722" y="431"/>
                </a:cubicBezTo>
                <a:cubicBezTo>
                  <a:pt x="722" y="431"/>
                  <a:pt x="676" y="337"/>
                  <a:pt x="609" y="354"/>
                </a:cubicBezTo>
                <a:cubicBezTo>
                  <a:pt x="609" y="354"/>
                  <a:pt x="501" y="308"/>
                  <a:pt x="461" y="319"/>
                </a:cubicBezTo>
                <a:lnTo>
                  <a:pt x="434" y="302"/>
                </a:lnTo>
                <a:close/>
              </a:path>
            </a:pathLst>
          </a:custGeom>
          <a:solidFill>
            <a:srgbClr val="006A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94A5A"/>
              </a:solidFill>
            </a:endParaRPr>
          </a:p>
        </p:txBody>
      </p:sp>
      <p:sp>
        <p:nvSpPr>
          <p:cNvPr id="8" name="Freeform 8"/>
          <p:cNvSpPr/>
          <p:nvPr/>
        </p:nvSpPr>
        <p:spPr bwMode="auto">
          <a:xfrm>
            <a:off x="8699500" y="1073150"/>
            <a:ext cx="950913" cy="2582863"/>
          </a:xfrm>
          <a:custGeom>
            <a:avLst/>
            <a:gdLst>
              <a:gd name="T0" fmla="*/ 733 w 1244"/>
              <a:gd name="T1" fmla="*/ 15 h 3364"/>
              <a:gd name="T2" fmla="*/ 558 w 1244"/>
              <a:gd name="T3" fmla="*/ 236 h 3364"/>
              <a:gd name="T4" fmla="*/ 600 w 1244"/>
              <a:gd name="T5" fmla="*/ 300 h 3364"/>
              <a:gd name="T6" fmla="*/ 454 w 1244"/>
              <a:gd name="T7" fmla="*/ 440 h 3364"/>
              <a:gd name="T8" fmla="*/ 240 w 1244"/>
              <a:gd name="T9" fmla="*/ 615 h 3364"/>
              <a:gd name="T10" fmla="*/ 110 w 1244"/>
              <a:gd name="T11" fmla="*/ 913 h 3364"/>
              <a:gd name="T12" fmla="*/ 79 w 1244"/>
              <a:gd name="T13" fmla="*/ 1296 h 3364"/>
              <a:gd name="T14" fmla="*/ 60 w 1244"/>
              <a:gd name="T15" fmla="*/ 1379 h 3364"/>
              <a:gd name="T16" fmla="*/ 22 w 1244"/>
              <a:gd name="T17" fmla="*/ 1575 h 3364"/>
              <a:gd name="T18" fmla="*/ 131 w 1244"/>
              <a:gd name="T19" fmla="*/ 1606 h 3364"/>
              <a:gd name="T20" fmla="*/ 153 w 1244"/>
              <a:gd name="T21" fmla="*/ 1532 h 3364"/>
              <a:gd name="T22" fmla="*/ 162 w 1244"/>
              <a:gd name="T23" fmla="*/ 1429 h 3364"/>
              <a:gd name="T24" fmla="*/ 155 w 1244"/>
              <a:gd name="T25" fmla="*/ 1303 h 3364"/>
              <a:gd name="T26" fmla="*/ 269 w 1244"/>
              <a:gd name="T27" fmla="*/ 982 h 3364"/>
              <a:gd name="T28" fmla="*/ 374 w 1244"/>
              <a:gd name="T29" fmla="*/ 724 h 3364"/>
              <a:gd name="T30" fmla="*/ 374 w 1244"/>
              <a:gd name="T31" fmla="*/ 896 h 3364"/>
              <a:gd name="T32" fmla="*/ 317 w 1244"/>
              <a:gd name="T33" fmla="*/ 1158 h 3364"/>
              <a:gd name="T34" fmla="*/ 336 w 1244"/>
              <a:gd name="T35" fmla="*/ 1475 h 3364"/>
              <a:gd name="T36" fmla="*/ 408 w 1244"/>
              <a:gd name="T37" fmla="*/ 1796 h 3364"/>
              <a:gd name="T38" fmla="*/ 450 w 1244"/>
              <a:gd name="T39" fmla="*/ 2001 h 3364"/>
              <a:gd name="T40" fmla="*/ 539 w 1244"/>
              <a:gd name="T41" fmla="*/ 2268 h 3364"/>
              <a:gd name="T42" fmla="*/ 510 w 1244"/>
              <a:gd name="T43" fmla="*/ 2428 h 3364"/>
              <a:gd name="T44" fmla="*/ 560 w 1244"/>
              <a:gd name="T45" fmla="*/ 2735 h 3364"/>
              <a:gd name="T46" fmla="*/ 667 w 1244"/>
              <a:gd name="T47" fmla="*/ 2432 h 3364"/>
              <a:gd name="T48" fmla="*/ 639 w 1244"/>
              <a:gd name="T49" fmla="*/ 2204 h 3364"/>
              <a:gd name="T50" fmla="*/ 662 w 1244"/>
              <a:gd name="T51" fmla="*/ 1927 h 3364"/>
              <a:gd name="T52" fmla="*/ 729 w 1244"/>
              <a:gd name="T53" fmla="*/ 2068 h 3364"/>
              <a:gd name="T54" fmla="*/ 782 w 1244"/>
              <a:gd name="T55" fmla="*/ 2635 h 3364"/>
              <a:gd name="T56" fmla="*/ 717 w 1244"/>
              <a:gd name="T57" fmla="*/ 2980 h 3364"/>
              <a:gd name="T58" fmla="*/ 741 w 1244"/>
              <a:gd name="T59" fmla="*/ 3209 h 3364"/>
              <a:gd name="T60" fmla="*/ 924 w 1244"/>
              <a:gd name="T61" fmla="*/ 3337 h 3364"/>
              <a:gd name="T62" fmla="*/ 884 w 1244"/>
              <a:gd name="T63" fmla="*/ 3023 h 3364"/>
              <a:gd name="T64" fmla="*/ 974 w 1244"/>
              <a:gd name="T65" fmla="*/ 2373 h 3364"/>
              <a:gd name="T66" fmla="*/ 977 w 1244"/>
              <a:gd name="T67" fmla="*/ 1927 h 3364"/>
              <a:gd name="T68" fmla="*/ 1017 w 1244"/>
              <a:gd name="T69" fmla="*/ 1696 h 3364"/>
              <a:gd name="T70" fmla="*/ 998 w 1244"/>
              <a:gd name="T71" fmla="*/ 1468 h 3364"/>
              <a:gd name="T72" fmla="*/ 974 w 1244"/>
              <a:gd name="T73" fmla="*/ 1265 h 3364"/>
              <a:gd name="T74" fmla="*/ 1017 w 1244"/>
              <a:gd name="T75" fmla="*/ 1010 h 3364"/>
              <a:gd name="T76" fmla="*/ 1227 w 1244"/>
              <a:gd name="T77" fmla="*/ 1006 h 3364"/>
              <a:gd name="T78" fmla="*/ 1194 w 1244"/>
              <a:gd name="T79" fmla="*/ 851 h 3364"/>
              <a:gd name="T80" fmla="*/ 1182 w 1244"/>
              <a:gd name="T81" fmla="*/ 617 h 3364"/>
              <a:gd name="T82" fmla="*/ 1039 w 1244"/>
              <a:gd name="T83" fmla="*/ 472 h 3364"/>
              <a:gd name="T84" fmla="*/ 974 w 1244"/>
              <a:gd name="T85" fmla="*/ 417 h 3364"/>
              <a:gd name="T86" fmla="*/ 917 w 1244"/>
              <a:gd name="T87" fmla="*/ 443 h 3364"/>
              <a:gd name="T88" fmla="*/ 846 w 1244"/>
              <a:gd name="T89" fmla="*/ 334 h 3364"/>
              <a:gd name="T90" fmla="*/ 889 w 1244"/>
              <a:gd name="T91" fmla="*/ 265 h 3364"/>
              <a:gd name="T92" fmla="*/ 879 w 1244"/>
              <a:gd name="T93" fmla="*/ 190 h 3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44" h="3364">
                <a:moveTo>
                  <a:pt x="879" y="190"/>
                </a:moveTo>
                <a:cubicBezTo>
                  <a:pt x="879" y="190"/>
                  <a:pt x="883" y="4"/>
                  <a:pt x="733" y="15"/>
                </a:cubicBezTo>
                <a:cubicBezTo>
                  <a:pt x="733" y="15"/>
                  <a:pt x="575" y="0"/>
                  <a:pt x="583" y="179"/>
                </a:cubicBezTo>
                <a:cubicBezTo>
                  <a:pt x="583" y="179"/>
                  <a:pt x="540" y="208"/>
                  <a:pt x="558" y="236"/>
                </a:cubicBezTo>
                <a:lnTo>
                  <a:pt x="579" y="265"/>
                </a:lnTo>
                <a:cubicBezTo>
                  <a:pt x="579" y="265"/>
                  <a:pt x="597" y="290"/>
                  <a:pt x="600" y="300"/>
                </a:cubicBezTo>
                <a:cubicBezTo>
                  <a:pt x="604" y="311"/>
                  <a:pt x="600" y="390"/>
                  <a:pt x="600" y="390"/>
                </a:cubicBezTo>
                <a:cubicBezTo>
                  <a:pt x="600" y="390"/>
                  <a:pt x="465" y="433"/>
                  <a:pt x="454" y="440"/>
                </a:cubicBezTo>
                <a:cubicBezTo>
                  <a:pt x="443" y="447"/>
                  <a:pt x="315" y="404"/>
                  <a:pt x="286" y="508"/>
                </a:cubicBezTo>
                <a:lnTo>
                  <a:pt x="240" y="615"/>
                </a:lnTo>
                <a:cubicBezTo>
                  <a:pt x="240" y="615"/>
                  <a:pt x="176" y="720"/>
                  <a:pt x="176" y="753"/>
                </a:cubicBezTo>
                <a:cubicBezTo>
                  <a:pt x="176" y="786"/>
                  <a:pt x="98" y="870"/>
                  <a:pt x="110" y="913"/>
                </a:cubicBezTo>
                <a:cubicBezTo>
                  <a:pt x="122" y="955"/>
                  <a:pt x="91" y="1086"/>
                  <a:pt x="91" y="1094"/>
                </a:cubicBezTo>
                <a:cubicBezTo>
                  <a:pt x="91" y="1101"/>
                  <a:pt x="79" y="1296"/>
                  <a:pt x="79" y="1296"/>
                </a:cubicBezTo>
                <a:cubicBezTo>
                  <a:pt x="79" y="1296"/>
                  <a:pt x="57" y="1325"/>
                  <a:pt x="60" y="1346"/>
                </a:cubicBezTo>
                <a:lnTo>
                  <a:pt x="60" y="1379"/>
                </a:lnTo>
                <a:cubicBezTo>
                  <a:pt x="60" y="1379"/>
                  <a:pt x="43" y="1458"/>
                  <a:pt x="48" y="1484"/>
                </a:cubicBezTo>
                <a:cubicBezTo>
                  <a:pt x="53" y="1510"/>
                  <a:pt x="0" y="1561"/>
                  <a:pt x="22" y="1575"/>
                </a:cubicBezTo>
                <a:cubicBezTo>
                  <a:pt x="43" y="1589"/>
                  <a:pt x="55" y="1608"/>
                  <a:pt x="79" y="1611"/>
                </a:cubicBezTo>
                <a:cubicBezTo>
                  <a:pt x="103" y="1613"/>
                  <a:pt x="122" y="1637"/>
                  <a:pt x="131" y="1606"/>
                </a:cubicBezTo>
                <a:cubicBezTo>
                  <a:pt x="141" y="1575"/>
                  <a:pt x="138" y="1561"/>
                  <a:pt x="148" y="1558"/>
                </a:cubicBezTo>
                <a:cubicBezTo>
                  <a:pt x="157" y="1556"/>
                  <a:pt x="153" y="1532"/>
                  <a:pt x="153" y="1532"/>
                </a:cubicBezTo>
                <a:lnTo>
                  <a:pt x="136" y="1501"/>
                </a:lnTo>
                <a:lnTo>
                  <a:pt x="162" y="1429"/>
                </a:lnTo>
                <a:cubicBezTo>
                  <a:pt x="162" y="1429"/>
                  <a:pt x="157" y="1360"/>
                  <a:pt x="157" y="1349"/>
                </a:cubicBezTo>
                <a:cubicBezTo>
                  <a:pt x="157" y="1337"/>
                  <a:pt x="167" y="1325"/>
                  <a:pt x="155" y="1303"/>
                </a:cubicBezTo>
                <a:cubicBezTo>
                  <a:pt x="155" y="1303"/>
                  <a:pt x="150" y="1239"/>
                  <a:pt x="165" y="1225"/>
                </a:cubicBezTo>
                <a:cubicBezTo>
                  <a:pt x="179" y="1210"/>
                  <a:pt x="255" y="1022"/>
                  <a:pt x="269" y="982"/>
                </a:cubicBezTo>
                <a:cubicBezTo>
                  <a:pt x="284" y="941"/>
                  <a:pt x="293" y="863"/>
                  <a:pt x="291" y="848"/>
                </a:cubicBezTo>
                <a:cubicBezTo>
                  <a:pt x="288" y="834"/>
                  <a:pt x="362" y="734"/>
                  <a:pt x="374" y="724"/>
                </a:cubicBezTo>
                <a:cubicBezTo>
                  <a:pt x="386" y="715"/>
                  <a:pt x="388" y="741"/>
                  <a:pt x="388" y="760"/>
                </a:cubicBezTo>
                <a:cubicBezTo>
                  <a:pt x="388" y="779"/>
                  <a:pt x="384" y="846"/>
                  <a:pt x="374" y="896"/>
                </a:cubicBezTo>
                <a:cubicBezTo>
                  <a:pt x="365" y="946"/>
                  <a:pt x="350" y="1010"/>
                  <a:pt x="350" y="1025"/>
                </a:cubicBezTo>
                <a:cubicBezTo>
                  <a:pt x="350" y="1039"/>
                  <a:pt x="324" y="1113"/>
                  <a:pt x="317" y="1158"/>
                </a:cubicBezTo>
                <a:cubicBezTo>
                  <a:pt x="310" y="1203"/>
                  <a:pt x="284" y="1329"/>
                  <a:pt x="315" y="1356"/>
                </a:cubicBezTo>
                <a:cubicBezTo>
                  <a:pt x="346" y="1382"/>
                  <a:pt x="286" y="1441"/>
                  <a:pt x="336" y="1475"/>
                </a:cubicBezTo>
                <a:cubicBezTo>
                  <a:pt x="386" y="1508"/>
                  <a:pt x="372" y="1549"/>
                  <a:pt x="374" y="1580"/>
                </a:cubicBezTo>
                <a:cubicBezTo>
                  <a:pt x="377" y="1611"/>
                  <a:pt x="386" y="1770"/>
                  <a:pt x="408" y="1796"/>
                </a:cubicBezTo>
                <a:cubicBezTo>
                  <a:pt x="429" y="1823"/>
                  <a:pt x="427" y="1853"/>
                  <a:pt x="429" y="1870"/>
                </a:cubicBezTo>
                <a:cubicBezTo>
                  <a:pt x="431" y="1887"/>
                  <a:pt x="436" y="1984"/>
                  <a:pt x="450" y="2001"/>
                </a:cubicBezTo>
                <a:cubicBezTo>
                  <a:pt x="465" y="2018"/>
                  <a:pt x="493" y="2146"/>
                  <a:pt x="517" y="2182"/>
                </a:cubicBezTo>
                <a:cubicBezTo>
                  <a:pt x="517" y="2182"/>
                  <a:pt x="543" y="2249"/>
                  <a:pt x="539" y="2268"/>
                </a:cubicBezTo>
                <a:cubicBezTo>
                  <a:pt x="534" y="2287"/>
                  <a:pt x="546" y="2318"/>
                  <a:pt x="543" y="2325"/>
                </a:cubicBezTo>
                <a:cubicBezTo>
                  <a:pt x="541" y="2332"/>
                  <a:pt x="515" y="2408"/>
                  <a:pt x="510" y="2428"/>
                </a:cubicBezTo>
                <a:cubicBezTo>
                  <a:pt x="505" y="2447"/>
                  <a:pt x="462" y="2528"/>
                  <a:pt x="477" y="2575"/>
                </a:cubicBezTo>
                <a:cubicBezTo>
                  <a:pt x="491" y="2623"/>
                  <a:pt x="469" y="2732"/>
                  <a:pt x="560" y="2735"/>
                </a:cubicBezTo>
                <a:cubicBezTo>
                  <a:pt x="560" y="2735"/>
                  <a:pt x="662" y="2725"/>
                  <a:pt x="648" y="2592"/>
                </a:cubicBezTo>
                <a:cubicBezTo>
                  <a:pt x="634" y="2459"/>
                  <a:pt x="667" y="2432"/>
                  <a:pt x="667" y="2432"/>
                </a:cubicBezTo>
                <a:cubicBezTo>
                  <a:pt x="667" y="2432"/>
                  <a:pt x="703" y="2292"/>
                  <a:pt x="696" y="2275"/>
                </a:cubicBezTo>
                <a:cubicBezTo>
                  <a:pt x="689" y="2258"/>
                  <a:pt x="639" y="2204"/>
                  <a:pt x="639" y="2204"/>
                </a:cubicBezTo>
                <a:cubicBezTo>
                  <a:pt x="639" y="2204"/>
                  <a:pt x="643" y="2075"/>
                  <a:pt x="648" y="2068"/>
                </a:cubicBezTo>
                <a:cubicBezTo>
                  <a:pt x="653" y="2061"/>
                  <a:pt x="672" y="1942"/>
                  <a:pt x="662" y="1927"/>
                </a:cubicBezTo>
                <a:cubicBezTo>
                  <a:pt x="653" y="1913"/>
                  <a:pt x="677" y="1882"/>
                  <a:pt x="677" y="1882"/>
                </a:cubicBezTo>
                <a:cubicBezTo>
                  <a:pt x="677" y="1882"/>
                  <a:pt x="715" y="2037"/>
                  <a:pt x="729" y="2068"/>
                </a:cubicBezTo>
                <a:cubicBezTo>
                  <a:pt x="743" y="2099"/>
                  <a:pt x="751" y="2337"/>
                  <a:pt x="784" y="2397"/>
                </a:cubicBezTo>
                <a:cubicBezTo>
                  <a:pt x="784" y="2397"/>
                  <a:pt x="767" y="2590"/>
                  <a:pt x="782" y="2635"/>
                </a:cubicBezTo>
                <a:cubicBezTo>
                  <a:pt x="782" y="2635"/>
                  <a:pt x="815" y="2856"/>
                  <a:pt x="789" y="2887"/>
                </a:cubicBezTo>
                <a:cubicBezTo>
                  <a:pt x="789" y="2887"/>
                  <a:pt x="701" y="2904"/>
                  <a:pt x="717" y="2980"/>
                </a:cubicBezTo>
                <a:cubicBezTo>
                  <a:pt x="717" y="2980"/>
                  <a:pt x="736" y="3052"/>
                  <a:pt x="746" y="3064"/>
                </a:cubicBezTo>
                <a:cubicBezTo>
                  <a:pt x="755" y="3075"/>
                  <a:pt x="741" y="3187"/>
                  <a:pt x="741" y="3209"/>
                </a:cubicBezTo>
                <a:cubicBezTo>
                  <a:pt x="741" y="3230"/>
                  <a:pt x="746" y="3335"/>
                  <a:pt x="841" y="3354"/>
                </a:cubicBezTo>
                <a:cubicBezTo>
                  <a:pt x="841" y="3354"/>
                  <a:pt x="910" y="3364"/>
                  <a:pt x="924" y="3337"/>
                </a:cubicBezTo>
                <a:cubicBezTo>
                  <a:pt x="924" y="3337"/>
                  <a:pt x="979" y="3316"/>
                  <a:pt x="922" y="3221"/>
                </a:cubicBezTo>
                <a:cubicBezTo>
                  <a:pt x="922" y="3221"/>
                  <a:pt x="884" y="3042"/>
                  <a:pt x="884" y="3023"/>
                </a:cubicBezTo>
                <a:cubicBezTo>
                  <a:pt x="884" y="3004"/>
                  <a:pt x="979" y="2594"/>
                  <a:pt x="982" y="2575"/>
                </a:cubicBezTo>
                <a:cubicBezTo>
                  <a:pt x="984" y="2556"/>
                  <a:pt x="989" y="2401"/>
                  <a:pt x="974" y="2373"/>
                </a:cubicBezTo>
                <a:cubicBezTo>
                  <a:pt x="960" y="2344"/>
                  <a:pt x="970" y="2194"/>
                  <a:pt x="970" y="2194"/>
                </a:cubicBezTo>
                <a:lnTo>
                  <a:pt x="977" y="1927"/>
                </a:lnTo>
                <a:cubicBezTo>
                  <a:pt x="977" y="1927"/>
                  <a:pt x="1001" y="1901"/>
                  <a:pt x="1015" y="1870"/>
                </a:cubicBezTo>
                <a:cubicBezTo>
                  <a:pt x="1029" y="1839"/>
                  <a:pt x="1024" y="1732"/>
                  <a:pt x="1017" y="1696"/>
                </a:cubicBezTo>
                <a:cubicBezTo>
                  <a:pt x="1010" y="1661"/>
                  <a:pt x="986" y="1556"/>
                  <a:pt x="986" y="1544"/>
                </a:cubicBezTo>
                <a:cubicBezTo>
                  <a:pt x="986" y="1532"/>
                  <a:pt x="1001" y="1480"/>
                  <a:pt x="998" y="1468"/>
                </a:cubicBezTo>
                <a:cubicBezTo>
                  <a:pt x="996" y="1456"/>
                  <a:pt x="1015" y="1391"/>
                  <a:pt x="1017" y="1384"/>
                </a:cubicBezTo>
                <a:cubicBezTo>
                  <a:pt x="1020" y="1377"/>
                  <a:pt x="986" y="1279"/>
                  <a:pt x="974" y="1265"/>
                </a:cubicBezTo>
                <a:cubicBezTo>
                  <a:pt x="963" y="1251"/>
                  <a:pt x="979" y="1172"/>
                  <a:pt x="977" y="1160"/>
                </a:cubicBezTo>
                <a:cubicBezTo>
                  <a:pt x="974" y="1148"/>
                  <a:pt x="1017" y="1010"/>
                  <a:pt x="1017" y="1010"/>
                </a:cubicBezTo>
                <a:cubicBezTo>
                  <a:pt x="1017" y="1010"/>
                  <a:pt x="1079" y="1156"/>
                  <a:pt x="1108" y="1163"/>
                </a:cubicBezTo>
                <a:cubicBezTo>
                  <a:pt x="1136" y="1170"/>
                  <a:pt x="1244" y="1172"/>
                  <a:pt x="1227" y="1006"/>
                </a:cubicBezTo>
                <a:cubicBezTo>
                  <a:pt x="1227" y="1006"/>
                  <a:pt x="1215" y="948"/>
                  <a:pt x="1206" y="934"/>
                </a:cubicBezTo>
                <a:cubicBezTo>
                  <a:pt x="1196" y="920"/>
                  <a:pt x="1189" y="865"/>
                  <a:pt x="1194" y="851"/>
                </a:cubicBezTo>
                <a:cubicBezTo>
                  <a:pt x="1198" y="836"/>
                  <a:pt x="1189" y="784"/>
                  <a:pt x="1186" y="770"/>
                </a:cubicBezTo>
                <a:cubicBezTo>
                  <a:pt x="1184" y="755"/>
                  <a:pt x="1182" y="617"/>
                  <a:pt x="1182" y="617"/>
                </a:cubicBezTo>
                <a:cubicBezTo>
                  <a:pt x="1182" y="617"/>
                  <a:pt x="1155" y="467"/>
                  <a:pt x="1094" y="472"/>
                </a:cubicBezTo>
                <a:lnTo>
                  <a:pt x="1039" y="472"/>
                </a:lnTo>
                <a:lnTo>
                  <a:pt x="1003" y="410"/>
                </a:lnTo>
                <a:cubicBezTo>
                  <a:pt x="1003" y="410"/>
                  <a:pt x="982" y="389"/>
                  <a:pt x="974" y="417"/>
                </a:cubicBezTo>
                <a:cubicBezTo>
                  <a:pt x="974" y="417"/>
                  <a:pt x="955" y="434"/>
                  <a:pt x="955" y="441"/>
                </a:cubicBezTo>
                <a:cubicBezTo>
                  <a:pt x="955" y="448"/>
                  <a:pt x="929" y="448"/>
                  <a:pt x="917" y="443"/>
                </a:cubicBezTo>
                <a:cubicBezTo>
                  <a:pt x="905" y="439"/>
                  <a:pt x="851" y="415"/>
                  <a:pt x="851" y="415"/>
                </a:cubicBezTo>
                <a:cubicBezTo>
                  <a:pt x="851" y="415"/>
                  <a:pt x="836" y="353"/>
                  <a:pt x="846" y="334"/>
                </a:cubicBezTo>
                <a:cubicBezTo>
                  <a:pt x="855" y="315"/>
                  <a:pt x="851" y="305"/>
                  <a:pt x="851" y="305"/>
                </a:cubicBezTo>
                <a:cubicBezTo>
                  <a:pt x="851" y="305"/>
                  <a:pt x="889" y="277"/>
                  <a:pt x="889" y="265"/>
                </a:cubicBezTo>
                <a:cubicBezTo>
                  <a:pt x="889" y="253"/>
                  <a:pt x="905" y="196"/>
                  <a:pt x="891" y="196"/>
                </a:cubicBezTo>
                <a:cubicBezTo>
                  <a:pt x="877" y="196"/>
                  <a:pt x="879" y="190"/>
                  <a:pt x="879" y="190"/>
                </a:cubicBezTo>
                <a:close/>
              </a:path>
            </a:pathLst>
          </a:custGeom>
          <a:solidFill>
            <a:srgbClr val="006A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94A5A"/>
              </a:solidFill>
            </a:endParaRPr>
          </a:p>
        </p:txBody>
      </p:sp>
      <p:sp>
        <p:nvSpPr>
          <p:cNvPr id="9" name="Freeform 9"/>
          <p:cNvSpPr/>
          <p:nvPr/>
        </p:nvSpPr>
        <p:spPr bwMode="auto">
          <a:xfrm>
            <a:off x="6454775" y="425450"/>
            <a:ext cx="3344863" cy="3549650"/>
          </a:xfrm>
          <a:custGeom>
            <a:avLst/>
            <a:gdLst>
              <a:gd name="T0" fmla="*/ 2022 w 4376"/>
              <a:gd name="T1" fmla="*/ 504 h 4623"/>
              <a:gd name="T2" fmla="*/ 2041 w 4376"/>
              <a:gd name="T3" fmla="*/ 750 h 4623"/>
              <a:gd name="T4" fmla="*/ 1289 w 4376"/>
              <a:gd name="T5" fmla="*/ 746 h 4623"/>
              <a:gd name="T6" fmla="*/ 470 w 4376"/>
              <a:gd name="T7" fmla="*/ 481 h 4623"/>
              <a:gd name="T8" fmla="*/ 307 w 4376"/>
              <a:gd name="T9" fmla="*/ 294 h 4623"/>
              <a:gd name="T10" fmla="*/ 295 w 4376"/>
              <a:gd name="T11" fmla="*/ 435 h 4623"/>
              <a:gd name="T12" fmla="*/ 54 w 4376"/>
              <a:gd name="T13" fmla="*/ 369 h 4623"/>
              <a:gd name="T14" fmla="*/ 36 w 4376"/>
              <a:gd name="T15" fmla="*/ 414 h 4623"/>
              <a:gd name="T16" fmla="*/ 163 w 4376"/>
              <a:gd name="T17" fmla="*/ 520 h 4623"/>
              <a:gd name="T18" fmla="*/ 113 w 4376"/>
              <a:gd name="T19" fmla="*/ 549 h 4623"/>
              <a:gd name="T20" fmla="*/ 95 w 4376"/>
              <a:gd name="T21" fmla="*/ 613 h 4623"/>
              <a:gd name="T22" fmla="*/ 501 w 4376"/>
              <a:gd name="T23" fmla="*/ 660 h 4623"/>
              <a:gd name="T24" fmla="*/ 1250 w 4376"/>
              <a:gd name="T25" fmla="*/ 924 h 4623"/>
              <a:gd name="T26" fmla="*/ 1831 w 4376"/>
              <a:gd name="T27" fmla="*/ 1085 h 4623"/>
              <a:gd name="T28" fmla="*/ 1883 w 4376"/>
              <a:gd name="T29" fmla="*/ 1694 h 4623"/>
              <a:gd name="T30" fmla="*/ 1871 w 4376"/>
              <a:gd name="T31" fmla="*/ 2037 h 4623"/>
              <a:gd name="T32" fmla="*/ 1838 w 4376"/>
              <a:gd name="T33" fmla="*/ 2514 h 4623"/>
              <a:gd name="T34" fmla="*/ 1843 w 4376"/>
              <a:gd name="T35" fmla="*/ 2956 h 4623"/>
              <a:gd name="T36" fmla="*/ 2131 w 4376"/>
              <a:gd name="T37" fmla="*/ 3161 h 4623"/>
              <a:gd name="T38" fmla="*/ 2275 w 4376"/>
              <a:gd name="T39" fmla="*/ 2568 h 4623"/>
              <a:gd name="T40" fmla="*/ 2324 w 4376"/>
              <a:gd name="T41" fmla="*/ 3053 h 4623"/>
              <a:gd name="T42" fmla="*/ 2353 w 4376"/>
              <a:gd name="T43" fmla="*/ 3705 h 4623"/>
              <a:gd name="T44" fmla="*/ 2324 w 4376"/>
              <a:gd name="T45" fmla="*/ 4238 h 4623"/>
              <a:gd name="T46" fmla="*/ 2301 w 4376"/>
              <a:gd name="T47" fmla="*/ 4567 h 4623"/>
              <a:gd name="T48" fmla="*/ 2487 w 4376"/>
              <a:gd name="T49" fmla="*/ 4465 h 4623"/>
              <a:gd name="T50" fmla="*/ 2509 w 4376"/>
              <a:gd name="T51" fmla="*/ 4241 h 4623"/>
              <a:gd name="T52" fmla="*/ 2535 w 4376"/>
              <a:gd name="T53" fmla="*/ 3877 h 4623"/>
              <a:gd name="T54" fmla="*/ 2580 w 4376"/>
              <a:gd name="T55" fmla="*/ 3265 h 4623"/>
              <a:gd name="T56" fmla="*/ 2721 w 4376"/>
              <a:gd name="T57" fmla="*/ 2509 h 4623"/>
              <a:gd name="T58" fmla="*/ 2754 w 4376"/>
              <a:gd name="T59" fmla="*/ 2290 h 4623"/>
              <a:gd name="T60" fmla="*/ 2705 w 4376"/>
              <a:gd name="T61" fmla="*/ 1798 h 4623"/>
              <a:gd name="T62" fmla="*/ 2783 w 4376"/>
              <a:gd name="T63" fmla="*/ 1387 h 4623"/>
              <a:gd name="T64" fmla="*/ 2785 w 4376"/>
              <a:gd name="T65" fmla="*/ 1021 h 4623"/>
              <a:gd name="T66" fmla="*/ 3399 w 4376"/>
              <a:gd name="T67" fmla="*/ 922 h 4623"/>
              <a:gd name="T68" fmla="*/ 3985 w 4376"/>
              <a:gd name="T69" fmla="*/ 506 h 4623"/>
              <a:gd name="T70" fmla="*/ 4357 w 4376"/>
              <a:gd name="T71" fmla="*/ 268 h 4623"/>
              <a:gd name="T72" fmla="*/ 4233 w 4376"/>
              <a:gd name="T73" fmla="*/ 276 h 4623"/>
              <a:gd name="T74" fmla="*/ 4213 w 4376"/>
              <a:gd name="T75" fmla="*/ 244 h 4623"/>
              <a:gd name="T76" fmla="*/ 4301 w 4376"/>
              <a:gd name="T77" fmla="*/ 43 h 4623"/>
              <a:gd name="T78" fmla="*/ 4242 w 4376"/>
              <a:gd name="T79" fmla="*/ 35 h 4623"/>
              <a:gd name="T80" fmla="*/ 4044 w 4376"/>
              <a:gd name="T81" fmla="*/ 235 h 4623"/>
              <a:gd name="T82" fmla="*/ 4022 w 4376"/>
              <a:gd name="T83" fmla="*/ 121 h 4623"/>
              <a:gd name="T84" fmla="*/ 3970 w 4376"/>
              <a:gd name="T85" fmla="*/ 198 h 4623"/>
              <a:gd name="T86" fmla="*/ 3806 w 4376"/>
              <a:gd name="T87" fmla="*/ 474 h 4623"/>
              <a:gd name="T88" fmla="*/ 2929 w 4376"/>
              <a:gd name="T89" fmla="*/ 765 h 4623"/>
              <a:gd name="T90" fmla="*/ 2526 w 4376"/>
              <a:gd name="T91" fmla="*/ 770 h 4623"/>
              <a:gd name="T92" fmla="*/ 2452 w 4376"/>
              <a:gd name="T93" fmla="*/ 583 h 4623"/>
              <a:gd name="T94" fmla="*/ 2469 w 4376"/>
              <a:gd name="T95" fmla="*/ 452 h 4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76" h="4623">
                <a:moveTo>
                  <a:pt x="2471" y="438"/>
                </a:moveTo>
                <a:cubicBezTo>
                  <a:pt x="2471" y="438"/>
                  <a:pt x="2395" y="117"/>
                  <a:pt x="2202" y="178"/>
                </a:cubicBezTo>
                <a:cubicBezTo>
                  <a:pt x="2202" y="178"/>
                  <a:pt x="1984" y="211"/>
                  <a:pt x="2022" y="504"/>
                </a:cubicBezTo>
                <a:cubicBezTo>
                  <a:pt x="2022" y="504"/>
                  <a:pt x="1984" y="589"/>
                  <a:pt x="2088" y="608"/>
                </a:cubicBezTo>
                <a:cubicBezTo>
                  <a:pt x="2088" y="608"/>
                  <a:pt x="2107" y="688"/>
                  <a:pt x="2112" y="707"/>
                </a:cubicBezTo>
                <a:cubicBezTo>
                  <a:pt x="2117" y="726"/>
                  <a:pt x="2055" y="745"/>
                  <a:pt x="2041" y="750"/>
                </a:cubicBezTo>
                <a:cubicBezTo>
                  <a:pt x="2027" y="754"/>
                  <a:pt x="1970" y="750"/>
                  <a:pt x="1970" y="750"/>
                </a:cubicBezTo>
                <a:cubicBezTo>
                  <a:pt x="1970" y="750"/>
                  <a:pt x="1630" y="740"/>
                  <a:pt x="1602" y="764"/>
                </a:cubicBezTo>
                <a:cubicBezTo>
                  <a:pt x="1573" y="787"/>
                  <a:pt x="1324" y="750"/>
                  <a:pt x="1289" y="746"/>
                </a:cubicBezTo>
                <a:cubicBezTo>
                  <a:pt x="1253" y="743"/>
                  <a:pt x="1154" y="683"/>
                  <a:pt x="1090" y="679"/>
                </a:cubicBezTo>
                <a:cubicBezTo>
                  <a:pt x="1027" y="676"/>
                  <a:pt x="857" y="633"/>
                  <a:pt x="842" y="629"/>
                </a:cubicBezTo>
                <a:cubicBezTo>
                  <a:pt x="828" y="626"/>
                  <a:pt x="477" y="509"/>
                  <a:pt x="470" y="481"/>
                </a:cubicBezTo>
                <a:cubicBezTo>
                  <a:pt x="463" y="452"/>
                  <a:pt x="345" y="367"/>
                  <a:pt x="340" y="341"/>
                </a:cubicBezTo>
                <a:lnTo>
                  <a:pt x="333" y="296"/>
                </a:lnTo>
                <a:cubicBezTo>
                  <a:pt x="333" y="296"/>
                  <a:pt x="328" y="261"/>
                  <a:pt x="307" y="294"/>
                </a:cubicBezTo>
                <a:cubicBezTo>
                  <a:pt x="307" y="294"/>
                  <a:pt x="279" y="329"/>
                  <a:pt x="310" y="372"/>
                </a:cubicBezTo>
                <a:cubicBezTo>
                  <a:pt x="310" y="372"/>
                  <a:pt x="350" y="419"/>
                  <a:pt x="331" y="435"/>
                </a:cubicBezTo>
                <a:cubicBezTo>
                  <a:pt x="331" y="435"/>
                  <a:pt x="314" y="452"/>
                  <a:pt x="295" y="435"/>
                </a:cubicBezTo>
                <a:cubicBezTo>
                  <a:pt x="295" y="435"/>
                  <a:pt x="151" y="374"/>
                  <a:pt x="147" y="367"/>
                </a:cubicBezTo>
                <a:cubicBezTo>
                  <a:pt x="142" y="360"/>
                  <a:pt x="87" y="343"/>
                  <a:pt x="87" y="343"/>
                </a:cubicBezTo>
                <a:cubicBezTo>
                  <a:pt x="87" y="343"/>
                  <a:pt x="45" y="327"/>
                  <a:pt x="54" y="369"/>
                </a:cubicBezTo>
                <a:lnTo>
                  <a:pt x="194" y="440"/>
                </a:lnTo>
                <a:cubicBezTo>
                  <a:pt x="194" y="440"/>
                  <a:pt x="220" y="454"/>
                  <a:pt x="194" y="464"/>
                </a:cubicBezTo>
                <a:lnTo>
                  <a:pt x="36" y="414"/>
                </a:lnTo>
                <a:cubicBezTo>
                  <a:pt x="36" y="414"/>
                  <a:pt x="0" y="421"/>
                  <a:pt x="17" y="445"/>
                </a:cubicBezTo>
                <a:lnTo>
                  <a:pt x="163" y="502"/>
                </a:lnTo>
                <a:cubicBezTo>
                  <a:pt x="163" y="502"/>
                  <a:pt x="187" y="520"/>
                  <a:pt x="163" y="520"/>
                </a:cubicBezTo>
                <a:cubicBezTo>
                  <a:pt x="139" y="520"/>
                  <a:pt x="57" y="487"/>
                  <a:pt x="57" y="487"/>
                </a:cubicBezTo>
                <a:cubicBezTo>
                  <a:pt x="57" y="487"/>
                  <a:pt x="17" y="497"/>
                  <a:pt x="38" y="516"/>
                </a:cubicBezTo>
                <a:cubicBezTo>
                  <a:pt x="38" y="516"/>
                  <a:pt x="106" y="546"/>
                  <a:pt x="113" y="549"/>
                </a:cubicBezTo>
                <a:cubicBezTo>
                  <a:pt x="121" y="551"/>
                  <a:pt x="201" y="568"/>
                  <a:pt x="203" y="579"/>
                </a:cubicBezTo>
                <a:cubicBezTo>
                  <a:pt x="206" y="591"/>
                  <a:pt x="206" y="605"/>
                  <a:pt x="163" y="608"/>
                </a:cubicBezTo>
                <a:lnTo>
                  <a:pt x="95" y="613"/>
                </a:lnTo>
                <a:cubicBezTo>
                  <a:pt x="95" y="613"/>
                  <a:pt x="69" y="629"/>
                  <a:pt x="90" y="641"/>
                </a:cubicBezTo>
                <a:cubicBezTo>
                  <a:pt x="90" y="641"/>
                  <a:pt x="246" y="650"/>
                  <a:pt x="258" y="648"/>
                </a:cubicBezTo>
                <a:cubicBezTo>
                  <a:pt x="269" y="646"/>
                  <a:pt x="425" y="679"/>
                  <a:pt x="501" y="660"/>
                </a:cubicBezTo>
                <a:lnTo>
                  <a:pt x="555" y="674"/>
                </a:lnTo>
                <a:cubicBezTo>
                  <a:pt x="555" y="674"/>
                  <a:pt x="1016" y="879"/>
                  <a:pt x="1044" y="887"/>
                </a:cubicBezTo>
                <a:cubicBezTo>
                  <a:pt x="1044" y="887"/>
                  <a:pt x="1188" y="960"/>
                  <a:pt x="1250" y="924"/>
                </a:cubicBezTo>
                <a:cubicBezTo>
                  <a:pt x="1250" y="924"/>
                  <a:pt x="1370" y="936"/>
                  <a:pt x="1391" y="943"/>
                </a:cubicBezTo>
                <a:cubicBezTo>
                  <a:pt x="1413" y="950"/>
                  <a:pt x="1663" y="1000"/>
                  <a:pt x="1769" y="981"/>
                </a:cubicBezTo>
                <a:cubicBezTo>
                  <a:pt x="1769" y="981"/>
                  <a:pt x="1831" y="1059"/>
                  <a:pt x="1831" y="1085"/>
                </a:cubicBezTo>
                <a:cubicBezTo>
                  <a:pt x="1831" y="1111"/>
                  <a:pt x="1873" y="1314"/>
                  <a:pt x="1873" y="1345"/>
                </a:cubicBezTo>
                <a:cubicBezTo>
                  <a:pt x="1873" y="1376"/>
                  <a:pt x="1850" y="1378"/>
                  <a:pt x="1854" y="1399"/>
                </a:cubicBezTo>
                <a:cubicBezTo>
                  <a:pt x="1859" y="1420"/>
                  <a:pt x="1885" y="1664"/>
                  <a:pt x="1883" y="1694"/>
                </a:cubicBezTo>
                <a:cubicBezTo>
                  <a:pt x="1880" y="1725"/>
                  <a:pt x="1864" y="1765"/>
                  <a:pt x="1892" y="1791"/>
                </a:cubicBezTo>
                <a:cubicBezTo>
                  <a:pt x="1920" y="1817"/>
                  <a:pt x="1906" y="1843"/>
                  <a:pt x="1906" y="1843"/>
                </a:cubicBezTo>
                <a:cubicBezTo>
                  <a:pt x="1906" y="1843"/>
                  <a:pt x="1871" y="1997"/>
                  <a:pt x="1871" y="2037"/>
                </a:cubicBezTo>
                <a:cubicBezTo>
                  <a:pt x="1871" y="2077"/>
                  <a:pt x="1859" y="2098"/>
                  <a:pt x="1859" y="2169"/>
                </a:cubicBezTo>
                <a:cubicBezTo>
                  <a:pt x="1859" y="2240"/>
                  <a:pt x="1885" y="2287"/>
                  <a:pt x="1876" y="2337"/>
                </a:cubicBezTo>
                <a:cubicBezTo>
                  <a:pt x="1866" y="2387"/>
                  <a:pt x="1845" y="2498"/>
                  <a:pt x="1838" y="2514"/>
                </a:cubicBezTo>
                <a:cubicBezTo>
                  <a:pt x="1831" y="2531"/>
                  <a:pt x="1838" y="2564"/>
                  <a:pt x="1850" y="2571"/>
                </a:cubicBezTo>
                <a:cubicBezTo>
                  <a:pt x="1861" y="2578"/>
                  <a:pt x="1866" y="2609"/>
                  <a:pt x="1864" y="2618"/>
                </a:cubicBezTo>
                <a:cubicBezTo>
                  <a:pt x="1861" y="2627"/>
                  <a:pt x="1843" y="2937"/>
                  <a:pt x="1843" y="2956"/>
                </a:cubicBezTo>
                <a:cubicBezTo>
                  <a:pt x="1843" y="2975"/>
                  <a:pt x="1852" y="3244"/>
                  <a:pt x="1861" y="3265"/>
                </a:cubicBezTo>
                <a:cubicBezTo>
                  <a:pt x="1871" y="3287"/>
                  <a:pt x="1939" y="3457"/>
                  <a:pt x="2086" y="3298"/>
                </a:cubicBezTo>
                <a:cubicBezTo>
                  <a:pt x="2086" y="3298"/>
                  <a:pt x="2131" y="3171"/>
                  <a:pt x="2131" y="3161"/>
                </a:cubicBezTo>
                <a:cubicBezTo>
                  <a:pt x="2131" y="3152"/>
                  <a:pt x="2185" y="2963"/>
                  <a:pt x="2185" y="2897"/>
                </a:cubicBezTo>
                <a:cubicBezTo>
                  <a:pt x="2185" y="2831"/>
                  <a:pt x="2244" y="2684"/>
                  <a:pt x="2244" y="2684"/>
                </a:cubicBezTo>
                <a:cubicBezTo>
                  <a:pt x="2244" y="2684"/>
                  <a:pt x="2270" y="2590"/>
                  <a:pt x="2275" y="2568"/>
                </a:cubicBezTo>
                <a:cubicBezTo>
                  <a:pt x="2280" y="2547"/>
                  <a:pt x="2289" y="2542"/>
                  <a:pt x="2289" y="2542"/>
                </a:cubicBezTo>
                <a:cubicBezTo>
                  <a:pt x="2289" y="2542"/>
                  <a:pt x="2317" y="2748"/>
                  <a:pt x="2317" y="2793"/>
                </a:cubicBezTo>
                <a:cubicBezTo>
                  <a:pt x="2317" y="2838"/>
                  <a:pt x="2310" y="2991"/>
                  <a:pt x="2324" y="3053"/>
                </a:cubicBezTo>
                <a:cubicBezTo>
                  <a:pt x="2339" y="3114"/>
                  <a:pt x="2329" y="3253"/>
                  <a:pt x="2353" y="3279"/>
                </a:cubicBezTo>
                <a:cubicBezTo>
                  <a:pt x="2353" y="3279"/>
                  <a:pt x="2365" y="3341"/>
                  <a:pt x="2360" y="3357"/>
                </a:cubicBezTo>
                <a:cubicBezTo>
                  <a:pt x="2355" y="3374"/>
                  <a:pt x="2327" y="3587"/>
                  <a:pt x="2353" y="3705"/>
                </a:cubicBezTo>
                <a:cubicBezTo>
                  <a:pt x="2353" y="3705"/>
                  <a:pt x="2362" y="4026"/>
                  <a:pt x="2362" y="4042"/>
                </a:cubicBezTo>
                <a:cubicBezTo>
                  <a:pt x="2362" y="4059"/>
                  <a:pt x="2341" y="4113"/>
                  <a:pt x="2341" y="4149"/>
                </a:cubicBezTo>
                <a:cubicBezTo>
                  <a:pt x="2341" y="4184"/>
                  <a:pt x="2327" y="4227"/>
                  <a:pt x="2324" y="4238"/>
                </a:cubicBezTo>
                <a:cubicBezTo>
                  <a:pt x="2322" y="4250"/>
                  <a:pt x="2306" y="4290"/>
                  <a:pt x="2280" y="4328"/>
                </a:cubicBezTo>
                <a:cubicBezTo>
                  <a:pt x="2254" y="4366"/>
                  <a:pt x="2206" y="4477"/>
                  <a:pt x="2206" y="4494"/>
                </a:cubicBezTo>
                <a:cubicBezTo>
                  <a:pt x="2206" y="4510"/>
                  <a:pt x="2242" y="4546"/>
                  <a:pt x="2301" y="4567"/>
                </a:cubicBezTo>
                <a:cubicBezTo>
                  <a:pt x="2360" y="4588"/>
                  <a:pt x="2386" y="4600"/>
                  <a:pt x="2419" y="4609"/>
                </a:cubicBezTo>
                <a:cubicBezTo>
                  <a:pt x="2452" y="4619"/>
                  <a:pt x="2473" y="4623"/>
                  <a:pt x="2485" y="4605"/>
                </a:cubicBezTo>
                <a:cubicBezTo>
                  <a:pt x="2497" y="4586"/>
                  <a:pt x="2494" y="4496"/>
                  <a:pt x="2487" y="4465"/>
                </a:cubicBezTo>
                <a:cubicBezTo>
                  <a:pt x="2480" y="4435"/>
                  <a:pt x="2480" y="4390"/>
                  <a:pt x="2490" y="4380"/>
                </a:cubicBezTo>
                <a:cubicBezTo>
                  <a:pt x="2499" y="4371"/>
                  <a:pt x="2513" y="4326"/>
                  <a:pt x="2513" y="4297"/>
                </a:cubicBezTo>
                <a:cubicBezTo>
                  <a:pt x="2513" y="4269"/>
                  <a:pt x="2509" y="4248"/>
                  <a:pt x="2509" y="4241"/>
                </a:cubicBezTo>
                <a:cubicBezTo>
                  <a:pt x="2509" y="4234"/>
                  <a:pt x="2518" y="4106"/>
                  <a:pt x="2518" y="4106"/>
                </a:cubicBezTo>
                <a:lnTo>
                  <a:pt x="2504" y="4073"/>
                </a:lnTo>
                <a:lnTo>
                  <a:pt x="2535" y="3877"/>
                </a:lnTo>
                <a:cubicBezTo>
                  <a:pt x="2535" y="3877"/>
                  <a:pt x="2584" y="3615"/>
                  <a:pt x="2584" y="3594"/>
                </a:cubicBezTo>
                <a:cubicBezTo>
                  <a:pt x="2584" y="3572"/>
                  <a:pt x="2598" y="3393"/>
                  <a:pt x="2580" y="3320"/>
                </a:cubicBezTo>
                <a:cubicBezTo>
                  <a:pt x="2580" y="3320"/>
                  <a:pt x="2575" y="3282"/>
                  <a:pt x="2580" y="3265"/>
                </a:cubicBezTo>
                <a:cubicBezTo>
                  <a:pt x="2584" y="3249"/>
                  <a:pt x="2584" y="2994"/>
                  <a:pt x="2587" y="2977"/>
                </a:cubicBezTo>
                <a:cubicBezTo>
                  <a:pt x="2589" y="2961"/>
                  <a:pt x="2672" y="2781"/>
                  <a:pt x="2686" y="2547"/>
                </a:cubicBezTo>
                <a:lnTo>
                  <a:pt x="2721" y="2509"/>
                </a:lnTo>
                <a:cubicBezTo>
                  <a:pt x="2721" y="2509"/>
                  <a:pt x="2771" y="2481"/>
                  <a:pt x="2773" y="2464"/>
                </a:cubicBezTo>
                <a:cubicBezTo>
                  <a:pt x="2776" y="2448"/>
                  <a:pt x="2757" y="2401"/>
                  <a:pt x="2759" y="2382"/>
                </a:cubicBezTo>
                <a:cubicBezTo>
                  <a:pt x="2761" y="2363"/>
                  <a:pt x="2754" y="2290"/>
                  <a:pt x="2754" y="2290"/>
                </a:cubicBezTo>
                <a:cubicBezTo>
                  <a:pt x="2754" y="2290"/>
                  <a:pt x="2742" y="2094"/>
                  <a:pt x="2738" y="2039"/>
                </a:cubicBezTo>
                <a:cubicBezTo>
                  <a:pt x="2733" y="1985"/>
                  <a:pt x="2721" y="1912"/>
                  <a:pt x="2717" y="1883"/>
                </a:cubicBezTo>
                <a:cubicBezTo>
                  <a:pt x="2712" y="1855"/>
                  <a:pt x="2700" y="1820"/>
                  <a:pt x="2705" y="1798"/>
                </a:cubicBezTo>
                <a:cubicBezTo>
                  <a:pt x="2709" y="1777"/>
                  <a:pt x="2721" y="1697"/>
                  <a:pt x="2721" y="1697"/>
                </a:cubicBezTo>
                <a:cubicBezTo>
                  <a:pt x="2721" y="1697"/>
                  <a:pt x="2745" y="1531"/>
                  <a:pt x="2757" y="1494"/>
                </a:cubicBezTo>
                <a:cubicBezTo>
                  <a:pt x="2768" y="1456"/>
                  <a:pt x="2783" y="1402"/>
                  <a:pt x="2783" y="1387"/>
                </a:cubicBezTo>
                <a:cubicBezTo>
                  <a:pt x="2783" y="1373"/>
                  <a:pt x="2766" y="1317"/>
                  <a:pt x="2766" y="1317"/>
                </a:cubicBezTo>
                <a:cubicBezTo>
                  <a:pt x="2766" y="1317"/>
                  <a:pt x="2726" y="1293"/>
                  <a:pt x="2724" y="1267"/>
                </a:cubicBezTo>
                <a:cubicBezTo>
                  <a:pt x="2721" y="1241"/>
                  <a:pt x="2761" y="1033"/>
                  <a:pt x="2785" y="1021"/>
                </a:cubicBezTo>
                <a:cubicBezTo>
                  <a:pt x="2809" y="1009"/>
                  <a:pt x="2844" y="972"/>
                  <a:pt x="2856" y="976"/>
                </a:cubicBezTo>
                <a:cubicBezTo>
                  <a:pt x="2868" y="981"/>
                  <a:pt x="3234" y="969"/>
                  <a:pt x="3265" y="924"/>
                </a:cubicBezTo>
                <a:cubicBezTo>
                  <a:pt x="3265" y="924"/>
                  <a:pt x="3387" y="922"/>
                  <a:pt x="3399" y="922"/>
                </a:cubicBezTo>
                <a:cubicBezTo>
                  <a:pt x="3411" y="922"/>
                  <a:pt x="3508" y="882"/>
                  <a:pt x="3508" y="882"/>
                </a:cubicBezTo>
                <a:lnTo>
                  <a:pt x="3555" y="837"/>
                </a:lnTo>
                <a:cubicBezTo>
                  <a:pt x="3555" y="837"/>
                  <a:pt x="3971" y="544"/>
                  <a:pt x="3985" y="506"/>
                </a:cubicBezTo>
                <a:cubicBezTo>
                  <a:pt x="3985" y="506"/>
                  <a:pt x="4028" y="499"/>
                  <a:pt x="4046" y="490"/>
                </a:cubicBezTo>
                <a:cubicBezTo>
                  <a:pt x="4065" y="480"/>
                  <a:pt x="4211" y="389"/>
                  <a:pt x="4227" y="357"/>
                </a:cubicBezTo>
                <a:cubicBezTo>
                  <a:pt x="4227" y="357"/>
                  <a:pt x="4339" y="271"/>
                  <a:pt x="4357" y="268"/>
                </a:cubicBezTo>
                <a:cubicBezTo>
                  <a:pt x="4376" y="265"/>
                  <a:pt x="4364" y="214"/>
                  <a:pt x="4339" y="239"/>
                </a:cubicBezTo>
                <a:cubicBezTo>
                  <a:pt x="4339" y="239"/>
                  <a:pt x="4241" y="305"/>
                  <a:pt x="4224" y="305"/>
                </a:cubicBezTo>
                <a:cubicBezTo>
                  <a:pt x="4206" y="305"/>
                  <a:pt x="4222" y="285"/>
                  <a:pt x="4233" y="276"/>
                </a:cubicBezTo>
                <a:cubicBezTo>
                  <a:pt x="4244" y="266"/>
                  <a:pt x="4356" y="150"/>
                  <a:pt x="4356" y="150"/>
                </a:cubicBezTo>
                <a:cubicBezTo>
                  <a:pt x="4356" y="150"/>
                  <a:pt x="4361" y="109"/>
                  <a:pt x="4327" y="124"/>
                </a:cubicBezTo>
                <a:lnTo>
                  <a:pt x="4213" y="244"/>
                </a:lnTo>
                <a:cubicBezTo>
                  <a:pt x="4213" y="244"/>
                  <a:pt x="4183" y="244"/>
                  <a:pt x="4198" y="224"/>
                </a:cubicBezTo>
                <a:lnTo>
                  <a:pt x="4326" y="69"/>
                </a:lnTo>
                <a:cubicBezTo>
                  <a:pt x="4326" y="69"/>
                  <a:pt x="4340" y="25"/>
                  <a:pt x="4301" y="43"/>
                </a:cubicBezTo>
                <a:lnTo>
                  <a:pt x="4167" y="192"/>
                </a:lnTo>
                <a:cubicBezTo>
                  <a:pt x="4167" y="192"/>
                  <a:pt x="4143" y="200"/>
                  <a:pt x="4150" y="175"/>
                </a:cubicBezTo>
                <a:lnTo>
                  <a:pt x="4242" y="35"/>
                </a:lnTo>
                <a:cubicBezTo>
                  <a:pt x="4242" y="35"/>
                  <a:pt x="4257" y="2"/>
                  <a:pt x="4225" y="0"/>
                </a:cubicBezTo>
                <a:cubicBezTo>
                  <a:pt x="4225" y="0"/>
                  <a:pt x="4127" y="143"/>
                  <a:pt x="4120" y="150"/>
                </a:cubicBezTo>
                <a:cubicBezTo>
                  <a:pt x="4112" y="156"/>
                  <a:pt x="4046" y="225"/>
                  <a:pt x="4044" y="235"/>
                </a:cubicBezTo>
                <a:cubicBezTo>
                  <a:pt x="4042" y="244"/>
                  <a:pt x="4027" y="247"/>
                  <a:pt x="4027" y="247"/>
                </a:cubicBezTo>
                <a:cubicBezTo>
                  <a:pt x="4027" y="247"/>
                  <a:pt x="4016" y="228"/>
                  <a:pt x="4020" y="214"/>
                </a:cubicBezTo>
                <a:cubicBezTo>
                  <a:pt x="4025" y="200"/>
                  <a:pt x="4028" y="132"/>
                  <a:pt x="4022" y="121"/>
                </a:cubicBezTo>
                <a:cubicBezTo>
                  <a:pt x="4016" y="110"/>
                  <a:pt x="3989" y="58"/>
                  <a:pt x="3970" y="101"/>
                </a:cubicBezTo>
                <a:cubicBezTo>
                  <a:pt x="3970" y="101"/>
                  <a:pt x="3978" y="132"/>
                  <a:pt x="3979" y="145"/>
                </a:cubicBezTo>
                <a:cubicBezTo>
                  <a:pt x="3981" y="157"/>
                  <a:pt x="3975" y="192"/>
                  <a:pt x="3970" y="198"/>
                </a:cubicBezTo>
                <a:cubicBezTo>
                  <a:pt x="3965" y="205"/>
                  <a:pt x="3937" y="227"/>
                  <a:pt x="3950" y="276"/>
                </a:cubicBezTo>
                <a:cubicBezTo>
                  <a:pt x="3950" y="276"/>
                  <a:pt x="3946" y="337"/>
                  <a:pt x="3946" y="350"/>
                </a:cubicBezTo>
                <a:cubicBezTo>
                  <a:pt x="3946" y="362"/>
                  <a:pt x="3833" y="461"/>
                  <a:pt x="3806" y="474"/>
                </a:cubicBezTo>
                <a:cubicBezTo>
                  <a:pt x="3779" y="487"/>
                  <a:pt x="3340" y="729"/>
                  <a:pt x="3329" y="742"/>
                </a:cubicBezTo>
                <a:cubicBezTo>
                  <a:pt x="3318" y="754"/>
                  <a:pt x="3057" y="756"/>
                  <a:pt x="3025" y="767"/>
                </a:cubicBezTo>
                <a:cubicBezTo>
                  <a:pt x="2994" y="778"/>
                  <a:pt x="2929" y="765"/>
                  <a:pt x="2929" y="765"/>
                </a:cubicBezTo>
                <a:cubicBezTo>
                  <a:pt x="2929" y="765"/>
                  <a:pt x="2791" y="706"/>
                  <a:pt x="2717" y="731"/>
                </a:cubicBezTo>
                <a:cubicBezTo>
                  <a:pt x="2642" y="756"/>
                  <a:pt x="2591" y="776"/>
                  <a:pt x="2575" y="778"/>
                </a:cubicBezTo>
                <a:cubicBezTo>
                  <a:pt x="2559" y="780"/>
                  <a:pt x="2550" y="770"/>
                  <a:pt x="2526" y="770"/>
                </a:cubicBezTo>
                <a:cubicBezTo>
                  <a:pt x="2502" y="770"/>
                  <a:pt x="2465" y="748"/>
                  <a:pt x="2458" y="743"/>
                </a:cubicBezTo>
                <a:cubicBezTo>
                  <a:pt x="2452" y="739"/>
                  <a:pt x="2441" y="690"/>
                  <a:pt x="2443" y="685"/>
                </a:cubicBezTo>
                <a:cubicBezTo>
                  <a:pt x="2444" y="680"/>
                  <a:pt x="2452" y="583"/>
                  <a:pt x="2452" y="583"/>
                </a:cubicBezTo>
                <a:cubicBezTo>
                  <a:pt x="2452" y="583"/>
                  <a:pt x="2498" y="554"/>
                  <a:pt x="2496" y="513"/>
                </a:cubicBezTo>
                <a:cubicBezTo>
                  <a:pt x="2496" y="513"/>
                  <a:pt x="2501" y="458"/>
                  <a:pt x="2480" y="454"/>
                </a:cubicBezTo>
                <a:lnTo>
                  <a:pt x="2469" y="452"/>
                </a:lnTo>
                <a:lnTo>
                  <a:pt x="2471" y="438"/>
                </a:lnTo>
                <a:close/>
              </a:path>
            </a:pathLst>
          </a:custGeom>
          <a:solidFill>
            <a:srgbClr val="006A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94A5A"/>
              </a:solidFill>
            </a:endParaRPr>
          </a:p>
        </p:txBody>
      </p:sp>
      <p:sp>
        <p:nvSpPr>
          <p:cNvPr id="10" name="Freeform 10"/>
          <p:cNvSpPr/>
          <p:nvPr/>
        </p:nvSpPr>
        <p:spPr bwMode="auto">
          <a:xfrm>
            <a:off x="5216525" y="1536700"/>
            <a:ext cx="652463" cy="1590675"/>
          </a:xfrm>
          <a:custGeom>
            <a:avLst/>
            <a:gdLst>
              <a:gd name="T0" fmla="*/ 354 w 852"/>
              <a:gd name="T1" fmla="*/ 212 h 2072"/>
              <a:gd name="T2" fmla="*/ 363 w 852"/>
              <a:gd name="T3" fmla="*/ 153 h 2072"/>
              <a:gd name="T4" fmla="*/ 187 w 852"/>
              <a:gd name="T5" fmla="*/ 88 h 2072"/>
              <a:gd name="T6" fmla="*/ 160 w 852"/>
              <a:gd name="T7" fmla="*/ 172 h 2072"/>
              <a:gd name="T8" fmla="*/ 201 w 852"/>
              <a:gd name="T9" fmla="*/ 246 h 2072"/>
              <a:gd name="T10" fmla="*/ 115 w 852"/>
              <a:gd name="T11" fmla="*/ 334 h 2072"/>
              <a:gd name="T12" fmla="*/ 29 w 852"/>
              <a:gd name="T13" fmla="*/ 510 h 2072"/>
              <a:gd name="T14" fmla="*/ 18 w 852"/>
              <a:gd name="T15" fmla="*/ 663 h 2072"/>
              <a:gd name="T16" fmla="*/ 23 w 852"/>
              <a:gd name="T17" fmla="*/ 769 h 2072"/>
              <a:gd name="T18" fmla="*/ 95 w 852"/>
              <a:gd name="T19" fmla="*/ 800 h 2072"/>
              <a:gd name="T20" fmla="*/ 167 w 852"/>
              <a:gd name="T21" fmla="*/ 875 h 2072"/>
              <a:gd name="T22" fmla="*/ 113 w 852"/>
              <a:gd name="T23" fmla="*/ 1132 h 2072"/>
              <a:gd name="T24" fmla="*/ 160 w 852"/>
              <a:gd name="T25" fmla="*/ 1398 h 2072"/>
              <a:gd name="T26" fmla="*/ 178 w 852"/>
              <a:gd name="T27" fmla="*/ 1655 h 2072"/>
              <a:gd name="T28" fmla="*/ 257 w 852"/>
              <a:gd name="T29" fmla="*/ 1905 h 2072"/>
              <a:gd name="T30" fmla="*/ 228 w 852"/>
              <a:gd name="T31" fmla="*/ 2034 h 2072"/>
              <a:gd name="T32" fmla="*/ 352 w 852"/>
              <a:gd name="T33" fmla="*/ 2002 h 2072"/>
              <a:gd name="T34" fmla="*/ 354 w 852"/>
              <a:gd name="T35" fmla="*/ 1894 h 2072"/>
              <a:gd name="T36" fmla="*/ 302 w 852"/>
              <a:gd name="T37" fmla="*/ 1668 h 2072"/>
              <a:gd name="T38" fmla="*/ 286 w 852"/>
              <a:gd name="T39" fmla="*/ 1477 h 2072"/>
              <a:gd name="T40" fmla="*/ 318 w 852"/>
              <a:gd name="T41" fmla="*/ 1317 h 2072"/>
              <a:gd name="T42" fmla="*/ 363 w 852"/>
              <a:gd name="T43" fmla="*/ 1303 h 2072"/>
              <a:gd name="T44" fmla="*/ 336 w 852"/>
              <a:gd name="T45" fmla="*/ 1402 h 2072"/>
              <a:gd name="T46" fmla="*/ 390 w 852"/>
              <a:gd name="T47" fmla="*/ 1508 h 2072"/>
              <a:gd name="T48" fmla="*/ 444 w 852"/>
              <a:gd name="T49" fmla="*/ 1429 h 2072"/>
              <a:gd name="T50" fmla="*/ 555 w 852"/>
              <a:gd name="T51" fmla="*/ 1245 h 2072"/>
              <a:gd name="T52" fmla="*/ 555 w 852"/>
              <a:gd name="T53" fmla="*/ 1021 h 2072"/>
              <a:gd name="T54" fmla="*/ 521 w 852"/>
              <a:gd name="T55" fmla="*/ 771 h 2072"/>
              <a:gd name="T56" fmla="*/ 539 w 852"/>
              <a:gd name="T57" fmla="*/ 492 h 2072"/>
              <a:gd name="T58" fmla="*/ 697 w 852"/>
              <a:gd name="T59" fmla="*/ 676 h 2072"/>
              <a:gd name="T60" fmla="*/ 693 w 852"/>
              <a:gd name="T61" fmla="*/ 917 h 2072"/>
              <a:gd name="T62" fmla="*/ 655 w 852"/>
              <a:gd name="T63" fmla="*/ 995 h 2072"/>
              <a:gd name="T64" fmla="*/ 693 w 852"/>
              <a:gd name="T65" fmla="*/ 983 h 2072"/>
              <a:gd name="T66" fmla="*/ 701 w 852"/>
              <a:gd name="T67" fmla="*/ 1086 h 2072"/>
              <a:gd name="T68" fmla="*/ 726 w 852"/>
              <a:gd name="T69" fmla="*/ 1013 h 2072"/>
              <a:gd name="T70" fmla="*/ 757 w 852"/>
              <a:gd name="T71" fmla="*/ 1095 h 2072"/>
              <a:gd name="T72" fmla="*/ 769 w 852"/>
              <a:gd name="T73" fmla="*/ 1013 h 2072"/>
              <a:gd name="T74" fmla="*/ 811 w 852"/>
              <a:gd name="T75" fmla="*/ 1062 h 2072"/>
              <a:gd name="T76" fmla="*/ 791 w 852"/>
              <a:gd name="T77" fmla="*/ 976 h 2072"/>
              <a:gd name="T78" fmla="*/ 843 w 852"/>
              <a:gd name="T79" fmla="*/ 993 h 2072"/>
              <a:gd name="T80" fmla="*/ 786 w 852"/>
              <a:gd name="T81" fmla="*/ 748 h 2072"/>
              <a:gd name="T82" fmla="*/ 586 w 852"/>
              <a:gd name="T83" fmla="*/ 351 h 2072"/>
              <a:gd name="T84" fmla="*/ 375 w 852"/>
              <a:gd name="T85" fmla="*/ 259 h 2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52" h="2072">
                <a:moveTo>
                  <a:pt x="353" y="246"/>
                </a:moveTo>
                <a:lnTo>
                  <a:pt x="354" y="212"/>
                </a:lnTo>
                <a:lnTo>
                  <a:pt x="367" y="190"/>
                </a:lnTo>
                <a:cubicBezTo>
                  <a:pt x="367" y="190"/>
                  <a:pt x="374" y="144"/>
                  <a:pt x="363" y="153"/>
                </a:cubicBezTo>
                <a:cubicBezTo>
                  <a:pt x="363" y="153"/>
                  <a:pt x="374" y="66"/>
                  <a:pt x="322" y="54"/>
                </a:cubicBezTo>
                <a:cubicBezTo>
                  <a:pt x="322" y="54"/>
                  <a:pt x="241" y="0"/>
                  <a:pt x="187" y="88"/>
                </a:cubicBezTo>
                <a:cubicBezTo>
                  <a:pt x="187" y="88"/>
                  <a:pt x="180" y="147"/>
                  <a:pt x="180" y="156"/>
                </a:cubicBezTo>
                <a:cubicBezTo>
                  <a:pt x="180" y="165"/>
                  <a:pt x="158" y="151"/>
                  <a:pt x="160" y="172"/>
                </a:cubicBezTo>
                <a:cubicBezTo>
                  <a:pt x="160" y="172"/>
                  <a:pt x="174" y="214"/>
                  <a:pt x="189" y="214"/>
                </a:cubicBezTo>
                <a:cubicBezTo>
                  <a:pt x="189" y="214"/>
                  <a:pt x="203" y="237"/>
                  <a:pt x="201" y="246"/>
                </a:cubicBezTo>
                <a:lnTo>
                  <a:pt x="207" y="273"/>
                </a:lnTo>
                <a:cubicBezTo>
                  <a:pt x="207" y="273"/>
                  <a:pt x="119" y="323"/>
                  <a:pt x="115" y="334"/>
                </a:cubicBezTo>
                <a:cubicBezTo>
                  <a:pt x="110" y="345"/>
                  <a:pt x="0" y="363"/>
                  <a:pt x="9" y="458"/>
                </a:cubicBezTo>
                <a:cubicBezTo>
                  <a:pt x="9" y="458"/>
                  <a:pt x="11" y="496"/>
                  <a:pt x="29" y="510"/>
                </a:cubicBezTo>
                <a:cubicBezTo>
                  <a:pt x="29" y="510"/>
                  <a:pt x="36" y="555"/>
                  <a:pt x="23" y="566"/>
                </a:cubicBezTo>
                <a:cubicBezTo>
                  <a:pt x="9" y="577"/>
                  <a:pt x="5" y="629"/>
                  <a:pt x="18" y="663"/>
                </a:cubicBezTo>
                <a:lnTo>
                  <a:pt x="14" y="724"/>
                </a:lnTo>
                <a:cubicBezTo>
                  <a:pt x="14" y="724"/>
                  <a:pt x="0" y="755"/>
                  <a:pt x="23" y="769"/>
                </a:cubicBezTo>
                <a:cubicBezTo>
                  <a:pt x="45" y="782"/>
                  <a:pt x="50" y="814"/>
                  <a:pt x="50" y="814"/>
                </a:cubicBezTo>
                <a:cubicBezTo>
                  <a:pt x="50" y="814"/>
                  <a:pt x="74" y="828"/>
                  <a:pt x="95" y="800"/>
                </a:cubicBezTo>
                <a:cubicBezTo>
                  <a:pt x="95" y="800"/>
                  <a:pt x="151" y="767"/>
                  <a:pt x="153" y="744"/>
                </a:cubicBezTo>
                <a:cubicBezTo>
                  <a:pt x="153" y="744"/>
                  <a:pt x="174" y="850"/>
                  <a:pt x="167" y="875"/>
                </a:cubicBezTo>
                <a:cubicBezTo>
                  <a:pt x="160" y="900"/>
                  <a:pt x="156" y="924"/>
                  <a:pt x="151" y="938"/>
                </a:cubicBezTo>
                <a:cubicBezTo>
                  <a:pt x="147" y="951"/>
                  <a:pt x="110" y="1100"/>
                  <a:pt x="113" y="1132"/>
                </a:cubicBezTo>
                <a:cubicBezTo>
                  <a:pt x="115" y="1163"/>
                  <a:pt x="108" y="1296"/>
                  <a:pt x="138" y="1350"/>
                </a:cubicBezTo>
                <a:cubicBezTo>
                  <a:pt x="138" y="1350"/>
                  <a:pt x="160" y="1391"/>
                  <a:pt x="160" y="1398"/>
                </a:cubicBezTo>
                <a:cubicBezTo>
                  <a:pt x="160" y="1405"/>
                  <a:pt x="169" y="1499"/>
                  <a:pt x="167" y="1522"/>
                </a:cubicBezTo>
                <a:cubicBezTo>
                  <a:pt x="165" y="1544"/>
                  <a:pt x="165" y="1628"/>
                  <a:pt x="178" y="1655"/>
                </a:cubicBezTo>
                <a:cubicBezTo>
                  <a:pt x="192" y="1682"/>
                  <a:pt x="253" y="1840"/>
                  <a:pt x="255" y="1849"/>
                </a:cubicBezTo>
                <a:cubicBezTo>
                  <a:pt x="257" y="1858"/>
                  <a:pt x="259" y="1889"/>
                  <a:pt x="257" y="1905"/>
                </a:cubicBezTo>
                <a:cubicBezTo>
                  <a:pt x="255" y="1921"/>
                  <a:pt x="255" y="1952"/>
                  <a:pt x="250" y="1964"/>
                </a:cubicBezTo>
                <a:cubicBezTo>
                  <a:pt x="246" y="1975"/>
                  <a:pt x="196" y="2011"/>
                  <a:pt x="228" y="2034"/>
                </a:cubicBezTo>
                <a:cubicBezTo>
                  <a:pt x="228" y="2034"/>
                  <a:pt x="286" y="2072"/>
                  <a:pt x="343" y="2029"/>
                </a:cubicBezTo>
                <a:cubicBezTo>
                  <a:pt x="343" y="2029"/>
                  <a:pt x="356" y="2025"/>
                  <a:pt x="352" y="2002"/>
                </a:cubicBezTo>
                <a:cubicBezTo>
                  <a:pt x="347" y="1979"/>
                  <a:pt x="343" y="1955"/>
                  <a:pt x="356" y="1952"/>
                </a:cubicBezTo>
                <a:cubicBezTo>
                  <a:pt x="370" y="1950"/>
                  <a:pt x="363" y="1903"/>
                  <a:pt x="354" y="1894"/>
                </a:cubicBezTo>
                <a:cubicBezTo>
                  <a:pt x="345" y="1885"/>
                  <a:pt x="313" y="1840"/>
                  <a:pt x="313" y="1808"/>
                </a:cubicBezTo>
                <a:cubicBezTo>
                  <a:pt x="313" y="1777"/>
                  <a:pt x="302" y="1668"/>
                  <a:pt x="302" y="1668"/>
                </a:cubicBezTo>
                <a:cubicBezTo>
                  <a:pt x="302" y="1668"/>
                  <a:pt x="291" y="1583"/>
                  <a:pt x="289" y="1569"/>
                </a:cubicBezTo>
                <a:cubicBezTo>
                  <a:pt x="286" y="1556"/>
                  <a:pt x="286" y="1477"/>
                  <a:pt x="286" y="1477"/>
                </a:cubicBezTo>
                <a:cubicBezTo>
                  <a:pt x="286" y="1477"/>
                  <a:pt x="304" y="1402"/>
                  <a:pt x="304" y="1393"/>
                </a:cubicBezTo>
                <a:cubicBezTo>
                  <a:pt x="304" y="1384"/>
                  <a:pt x="318" y="1317"/>
                  <a:pt x="318" y="1317"/>
                </a:cubicBezTo>
                <a:lnTo>
                  <a:pt x="352" y="1213"/>
                </a:lnTo>
                <a:cubicBezTo>
                  <a:pt x="352" y="1213"/>
                  <a:pt x="356" y="1283"/>
                  <a:pt x="363" y="1303"/>
                </a:cubicBezTo>
                <a:cubicBezTo>
                  <a:pt x="370" y="1323"/>
                  <a:pt x="354" y="1332"/>
                  <a:pt x="349" y="1348"/>
                </a:cubicBezTo>
                <a:cubicBezTo>
                  <a:pt x="345" y="1364"/>
                  <a:pt x="336" y="1402"/>
                  <a:pt x="336" y="1402"/>
                </a:cubicBezTo>
                <a:cubicBezTo>
                  <a:pt x="336" y="1402"/>
                  <a:pt x="271" y="1483"/>
                  <a:pt x="325" y="1526"/>
                </a:cubicBezTo>
                <a:cubicBezTo>
                  <a:pt x="325" y="1526"/>
                  <a:pt x="367" y="1553"/>
                  <a:pt x="390" y="1508"/>
                </a:cubicBezTo>
                <a:cubicBezTo>
                  <a:pt x="390" y="1508"/>
                  <a:pt x="419" y="1459"/>
                  <a:pt x="426" y="1454"/>
                </a:cubicBezTo>
                <a:cubicBezTo>
                  <a:pt x="433" y="1450"/>
                  <a:pt x="444" y="1429"/>
                  <a:pt x="444" y="1429"/>
                </a:cubicBezTo>
                <a:cubicBezTo>
                  <a:pt x="444" y="1429"/>
                  <a:pt x="521" y="1414"/>
                  <a:pt x="530" y="1355"/>
                </a:cubicBezTo>
                <a:cubicBezTo>
                  <a:pt x="530" y="1355"/>
                  <a:pt x="552" y="1251"/>
                  <a:pt x="555" y="1245"/>
                </a:cubicBezTo>
                <a:cubicBezTo>
                  <a:pt x="557" y="1238"/>
                  <a:pt x="575" y="1238"/>
                  <a:pt x="568" y="1166"/>
                </a:cubicBezTo>
                <a:cubicBezTo>
                  <a:pt x="561" y="1093"/>
                  <a:pt x="555" y="1021"/>
                  <a:pt x="555" y="1021"/>
                </a:cubicBezTo>
                <a:cubicBezTo>
                  <a:pt x="555" y="1021"/>
                  <a:pt x="555" y="873"/>
                  <a:pt x="528" y="852"/>
                </a:cubicBezTo>
                <a:cubicBezTo>
                  <a:pt x="500" y="832"/>
                  <a:pt x="521" y="771"/>
                  <a:pt x="521" y="771"/>
                </a:cubicBezTo>
                <a:cubicBezTo>
                  <a:pt x="521" y="771"/>
                  <a:pt x="534" y="652"/>
                  <a:pt x="537" y="638"/>
                </a:cubicBezTo>
                <a:cubicBezTo>
                  <a:pt x="539" y="625"/>
                  <a:pt x="539" y="492"/>
                  <a:pt x="539" y="492"/>
                </a:cubicBezTo>
                <a:cubicBezTo>
                  <a:pt x="539" y="492"/>
                  <a:pt x="642" y="584"/>
                  <a:pt x="672" y="584"/>
                </a:cubicBezTo>
                <a:cubicBezTo>
                  <a:pt x="672" y="584"/>
                  <a:pt x="690" y="665"/>
                  <a:pt x="697" y="676"/>
                </a:cubicBezTo>
                <a:cubicBezTo>
                  <a:pt x="703" y="688"/>
                  <a:pt x="728" y="816"/>
                  <a:pt x="719" y="868"/>
                </a:cubicBezTo>
                <a:cubicBezTo>
                  <a:pt x="719" y="868"/>
                  <a:pt x="694" y="912"/>
                  <a:pt x="693" y="917"/>
                </a:cubicBezTo>
                <a:cubicBezTo>
                  <a:pt x="691" y="922"/>
                  <a:pt x="671" y="959"/>
                  <a:pt x="669" y="964"/>
                </a:cubicBezTo>
                <a:cubicBezTo>
                  <a:pt x="667" y="970"/>
                  <a:pt x="655" y="995"/>
                  <a:pt x="655" y="995"/>
                </a:cubicBezTo>
                <a:cubicBezTo>
                  <a:pt x="655" y="995"/>
                  <a:pt x="639" y="1029"/>
                  <a:pt x="662" y="1020"/>
                </a:cubicBezTo>
                <a:lnTo>
                  <a:pt x="693" y="983"/>
                </a:lnTo>
                <a:lnTo>
                  <a:pt x="706" y="983"/>
                </a:lnTo>
                <a:lnTo>
                  <a:pt x="701" y="1086"/>
                </a:lnTo>
                <a:cubicBezTo>
                  <a:pt x="701" y="1086"/>
                  <a:pt x="703" y="1105"/>
                  <a:pt x="718" y="1093"/>
                </a:cubicBezTo>
                <a:lnTo>
                  <a:pt x="726" y="1013"/>
                </a:lnTo>
                <a:cubicBezTo>
                  <a:pt x="726" y="1013"/>
                  <a:pt x="743" y="1007"/>
                  <a:pt x="743" y="1022"/>
                </a:cubicBezTo>
                <a:lnTo>
                  <a:pt x="757" y="1095"/>
                </a:lnTo>
                <a:cubicBezTo>
                  <a:pt x="757" y="1095"/>
                  <a:pt x="760" y="1110"/>
                  <a:pt x="774" y="1093"/>
                </a:cubicBezTo>
                <a:lnTo>
                  <a:pt x="769" y="1013"/>
                </a:lnTo>
                <a:lnTo>
                  <a:pt x="794" y="1073"/>
                </a:lnTo>
                <a:cubicBezTo>
                  <a:pt x="794" y="1073"/>
                  <a:pt x="811" y="1083"/>
                  <a:pt x="811" y="1062"/>
                </a:cubicBezTo>
                <a:lnTo>
                  <a:pt x="786" y="1003"/>
                </a:lnTo>
                <a:cubicBezTo>
                  <a:pt x="786" y="1003"/>
                  <a:pt x="782" y="975"/>
                  <a:pt x="791" y="976"/>
                </a:cubicBezTo>
                <a:lnTo>
                  <a:pt x="831" y="1003"/>
                </a:lnTo>
                <a:cubicBezTo>
                  <a:pt x="831" y="1003"/>
                  <a:pt x="852" y="1015"/>
                  <a:pt x="843" y="993"/>
                </a:cubicBezTo>
                <a:cubicBezTo>
                  <a:pt x="843" y="993"/>
                  <a:pt x="791" y="949"/>
                  <a:pt x="787" y="931"/>
                </a:cubicBezTo>
                <a:cubicBezTo>
                  <a:pt x="784" y="912"/>
                  <a:pt x="779" y="755"/>
                  <a:pt x="786" y="748"/>
                </a:cubicBezTo>
                <a:cubicBezTo>
                  <a:pt x="792" y="741"/>
                  <a:pt x="791" y="521"/>
                  <a:pt x="753" y="511"/>
                </a:cubicBezTo>
                <a:cubicBezTo>
                  <a:pt x="716" y="501"/>
                  <a:pt x="610" y="361"/>
                  <a:pt x="586" y="351"/>
                </a:cubicBezTo>
                <a:cubicBezTo>
                  <a:pt x="586" y="351"/>
                  <a:pt x="549" y="275"/>
                  <a:pt x="495" y="288"/>
                </a:cubicBezTo>
                <a:cubicBezTo>
                  <a:pt x="495" y="288"/>
                  <a:pt x="407" y="251"/>
                  <a:pt x="375" y="259"/>
                </a:cubicBezTo>
                <a:lnTo>
                  <a:pt x="353" y="246"/>
                </a:lnTo>
                <a:close/>
              </a:path>
            </a:pathLst>
          </a:custGeom>
          <a:solidFill>
            <a:srgbClr val="006A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94A5A"/>
              </a:solidFill>
            </a:endParaRPr>
          </a:p>
        </p:txBody>
      </p:sp>
      <p:sp>
        <p:nvSpPr>
          <p:cNvPr id="11" name="Freeform 11"/>
          <p:cNvSpPr/>
          <p:nvPr/>
        </p:nvSpPr>
        <p:spPr bwMode="auto">
          <a:xfrm>
            <a:off x="4229100" y="1473200"/>
            <a:ext cx="7783513" cy="842963"/>
          </a:xfrm>
          <a:custGeom>
            <a:avLst/>
            <a:gdLst>
              <a:gd name="T0" fmla="*/ 8480 w 10185"/>
              <a:gd name="T1" fmla="*/ 712 h 1098"/>
              <a:gd name="T2" fmla="*/ 7253 w 10185"/>
              <a:gd name="T3" fmla="*/ 661 h 1098"/>
              <a:gd name="T4" fmla="*/ 6214 w 10185"/>
              <a:gd name="T5" fmla="*/ 803 h 1098"/>
              <a:gd name="T6" fmla="*/ 4855 w 10185"/>
              <a:gd name="T7" fmla="*/ 531 h 1098"/>
              <a:gd name="T8" fmla="*/ 4815 w 10185"/>
              <a:gd name="T9" fmla="*/ 537 h 1098"/>
              <a:gd name="T10" fmla="*/ 4798 w 10185"/>
              <a:gd name="T11" fmla="*/ 535 h 1098"/>
              <a:gd name="T12" fmla="*/ 3700 w 10185"/>
              <a:gd name="T13" fmla="*/ 807 h 1098"/>
              <a:gd name="T14" fmla="*/ 2860 w 10185"/>
              <a:gd name="T15" fmla="*/ 665 h 1098"/>
              <a:gd name="T16" fmla="*/ 1868 w 10185"/>
              <a:gd name="T17" fmla="*/ 717 h 1098"/>
              <a:gd name="T18" fmla="*/ 0 w 10185"/>
              <a:gd name="T19" fmla="*/ 0 h 1098"/>
              <a:gd name="T20" fmla="*/ 0 w 10185"/>
              <a:gd name="T21" fmla="*/ 145 h 1098"/>
              <a:gd name="T22" fmla="*/ 1599 w 10185"/>
              <a:gd name="T23" fmla="*/ 815 h 1098"/>
              <a:gd name="T24" fmla="*/ 2162 w 10185"/>
              <a:gd name="T25" fmla="*/ 717 h 1098"/>
              <a:gd name="T26" fmla="*/ 2848 w 10185"/>
              <a:gd name="T27" fmla="*/ 763 h 1098"/>
              <a:gd name="T28" fmla="*/ 3810 w 10185"/>
              <a:gd name="T29" fmla="*/ 898 h 1098"/>
              <a:gd name="T30" fmla="*/ 4863 w 10185"/>
              <a:gd name="T31" fmla="*/ 665 h 1098"/>
              <a:gd name="T32" fmla="*/ 6078 w 10185"/>
              <a:gd name="T33" fmla="*/ 894 h 1098"/>
              <a:gd name="T34" fmla="*/ 7268 w 10185"/>
              <a:gd name="T35" fmla="*/ 758 h 1098"/>
              <a:gd name="T36" fmla="*/ 8116 w 10185"/>
              <a:gd name="T37" fmla="*/ 712 h 1098"/>
              <a:gd name="T38" fmla="*/ 8813 w 10185"/>
              <a:gd name="T39" fmla="*/ 811 h 1098"/>
              <a:gd name="T40" fmla="*/ 10185 w 10185"/>
              <a:gd name="T41" fmla="*/ 386 h 1098"/>
              <a:gd name="T42" fmla="*/ 10185 w 10185"/>
              <a:gd name="T43" fmla="*/ 241 h 1098"/>
              <a:gd name="T44" fmla="*/ 8480 w 10185"/>
              <a:gd name="T45" fmla="*/ 712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85" h="1098">
                <a:moveTo>
                  <a:pt x="8480" y="712"/>
                </a:moveTo>
                <a:cubicBezTo>
                  <a:pt x="7692" y="576"/>
                  <a:pt x="7563" y="506"/>
                  <a:pt x="7253" y="661"/>
                </a:cubicBezTo>
                <a:cubicBezTo>
                  <a:pt x="6942" y="815"/>
                  <a:pt x="6563" y="921"/>
                  <a:pt x="6214" y="803"/>
                </a:cubicBezTo>
                <a:cubicBezTo>
                  <a:pt x="5865" y="685"/>
                  <a:pt x="4971" y="531"/>
                  <a:pt x="4855" y="531"/>
                </a:cubicBezTo>
                <a:cubicBezTo>
                  <a:pt x="4840" y="531"/>
                  <a:pt x="4827" y="533"/>
                  <a:pt x="4815" y="537"/>
                </a:cubicBezTo>
                <a:cubicBezTo>
                  <a:pt x="4810" y="536"/>
                  <a:pt x="4804" y="535"/>
                  <a:pt x="4798" y="535"/>
                </a:cubicBezTo>
                <a:cubicBezTo>
                  <a:pt x="4704" y="535"/>
                  <a:pt x="3982" y="690"/>
                  <a:pt x="3700" y="807"/>
                </a:cubicBezTo>
                <a:cubicBezTo>
                  <a:pt x="3418" y="925"/>
                  <a:pt x="3111" y="819"/>
                  <a:pt x="2860" y="665"/>
                </a:cubicBezTo>
                <a:cubicBezTo>
                  <a:pt x="2609" y="511"/>
                  <a:pt x="2505" y="580"/>
                  <a:pt x="1868" y="717"/>
                </a:cubicBezTo>
                <a:cubicBezTo>
                  <a:pt x="1230" y="854"/>
                  <a:pt x="0" y="0"/>
                  <a:pt x="0" y="0"/>
                </a:cubicBezTo>
                <a:cubicBezTo>
                  <a:pt x="0" y="0"/>
                  <a:pt x="0" y="73"/>
                  <a:pt x="0" y="145"/>
                </a:cubicBezTo>
                <a:cubicBezTo>
                  <a:pt x="0" y="218"/>
                  <a:pt x="1535" y="844"/>
                  <a:pt x="1599" y="815"/>
                </a:cubicBezTo>
                <a:cubicBezTo>
                  <a:pt x="1663" y="787"/>
                  <a:pt x="2068" y="789"/>
                  <a:pt x="2162" y="717"/>
                </a:cubicBezTo>
                <a:cubicBezTo>
                  <a:pt x="2256" y="644"/>
                  <a:pt x="2754" y="725"/>
                  <a:pt x="2848" y="763"/>
                </a:cubicBezTo>
                <a:cubicBezTo>
                  <a:pt x="2942" y="801"/>
                  <a:pt x="3653" y="1098"/>
                  <a:pt x="3810" y="898"/>
                </a:cubicBezTo>
                <a:cubicBezTo>
                  <a:pt x="3946" y="725"/>
                  <a:pt x="4673" y="675"/>
                  <a:pt x="4863" y="665"/>
                </a:cubicBezTo>
                <a:cubicBezTo>
                  <a:pt x="5181" y="682"/>
                  <a:pt x="5926" y="738"/>
                  <a:pt x="6078" y="894"/>
                </a:cubicBezTo>
                <a:cubicBezTo>
                  <a:pt x="6272" y="1094"/>
                  <a:pt x="7152" y="797"/>
                  <a:pt x="7268" y="758"/>
                </a:cubicBezTo>
                <a:cubicBezTo>
                  <a:pt x="7384" y="720"/>
                  <a:pt x="7999" y="640"/>
                  <a:pt x="8116" y="712"/>
                </a:cubicBezTo>
                <a:cubicBezTo>
                  <a:pt x="8232" y="785"/>
                  <a:pt x="8733" y="782"/>
                  <a:pt x="8813" y="811"/>
                </a:cubicBezTo>
                <a:cubicBezTo>
                  <a:pt x="8892" y="840"/>
                  <a:pt x="10185" y="458"/>
                  <a:pt x="10185" y="386"/>
                </a:cubicBezTo>
                <a:cubicBezTo>
                  <a:pt x="10185" y="313"/>
                  <a:pt x="10185" y="241"/>
                  <a:pt x="10185" y="241"/>
                </a:cubicBezTo>
                <a:cubicBezTo>
                  <a:pt x="10185" y="241"/>
                  <a:pt x="9268" y="849"/>
                  <a:pt x="8480" y="712"/>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94A5A"/>
              </a:solidFill>
            </a:endParaRPr>
          </a:p>
        </p:txBody>
      </p:sp>
      <p:sp>
        <p:nvSpPr>
          <p:cNvPr id="12" name="矩形 11"/>
          <p:cNvSpPr/>
          <p:nvPr/>
        </p:nvSpPr>
        <p:spPr bwMode="auto">
          <a:xfrm>
            <a:off x="212381" y="4036177"/>
            <a:ext cx="11772000" cy="45719"/>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294A5A"/>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7958">
        <p:blinds dir="vert"/>
      </p:transition>
    </mc:Choice>
    <mc:Fallback xmlns="">
      <p:transition spd="slow" advTm="7958">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wipe(up)">
                                      <p:cBhvr>
                                        <p:cTn id="15" dur="500"/>
                                        <p:tgtEl>
                                          <p:spTgt spid="91"/>
                                        </p:tgtEl>
                                      </p:cBhvr>
                                    </p:animEffect>
                                  </p:childTnLst>
                                </p:cTn>
                              </p:par>
                              <p:par>
                                <p:cTn id="16" presetID="22" presetClass="exit" presetSubtype="8" fill="hold" grpId="1" nodeType="withEffect">
                                  <p:stCondLst>
                                    <p:cond delay="0"/>
                                  </p:stCondLst>
                                  <p:childTnLst>
                                    <p:animEffect transition="out" filter="wipe(left)">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Effect transition="in" filter="fade">
                                      <p:cBhvr>
                                        <p:cTn id="24" dur="1000"/>
                                        <p:tgtEl>
                                          <p:spTgt spid="10"/>
                                        </p:tgtEl>
                                      </p:cBhvr>
                                    </p:animEffect>
                                  </p:childTnLst>
                                </p:cTn>
                              </p:par>
                              <p:par>
                                <p:cTn id="25" presetID="42" presetClass="path" presetSubtype="0" accel="50000" decel="50000" fill="hold" grpId="1" nodeType="withEffect">
                                  <p:stCondLst>
                                    <p:cond delay="0"/>
                                  </p:stCondLst>
                                  <p:childTnLst>
                                    <p:animMotion origin="layout" path="M 1.05181E-6 -1.72988E-6 L 0.19917 0.07586 " pathEditMode="relative" rAng="0" ptsTypes="AA">
                                      <p:cBhvr>
                                        <p:cTn id="26" dur="1000" spd="-100000" fill="hold"/>
                                        <p:tgtEl>
                                          <p:spTgt spid="10"/>
                                        </p:tgtEl>
                                        <p:attrNameLst>
                                          <p:attrName>ppt_x</p:attrName>
                                          <p:attrName>ppt_y</p:attrName>
                                        </p:attrNameLst>
                                      </p:cBhvr>
                                      <p:rCtr x="9958" y="3793"/>
                                    </p:animMotion>
                                  </p:childTnLst>
                                </p:cTn>
                              </p:par>
                              <p:par>
                                <p:cTn id="27" presetID="53" presetClass="entr" presetSubtype="1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Effect transition="in" filter="fade">
                                      <p:cBhvr>
                                        <p:cTn id="31" dur="1000"/>
                                        <p:tgtEl>
                                          <p:spTgt spid="5"/>
                                        </p:tgtEl>
                                      </p:cBhvr>
                                    </p:animEffect>
                                  </p:childTnLst>
                                </p:cTn>
                              </p:par>
                              <p:par>
                                <p:cTn id="32" presetID="42" presetClass="path" presetSubtype="0" accel="50000" decel="50000" fill="hold" grpId="1" nodeType="withEffect">
                                  <p:stCondLst>
                                    <p:cond delay="0"/>
                                  </p:stCondLst>
                                  <p:childTnLst>
                                    <p:animMotion origin="layout" path="M -3.19969E-6 1.11933E-6 L 0.13226 0.06591 " pathEditMode="relative" rAng="0" ptsTypes="AA">
                                      <p:cBhvr>
                                        <p:cTn id="33" dur="1000" spd="-100000" fill="hold"/>
                                        <p:tgtEl>
                                          <p:spTgt spid="5"/>
                                        </p:tgtEl>
                                        <p:attrNameLst>
                                          <p:attrName>ppt_x</p:attrName>
                                          <p:attrName>ppt_y</p:attrName>
                                        </p:attrNameLst>
                                      </p:cBhvr>
                                      <p:rCtr x="6613" y="3284"/>
                                    </p:animMotion>
                                  </p:childTnLst>
                                </p:cTn>
                              </p:par>
                              <p:par>
                                <p:cTn id="34" presetID="53" presetClass="entr" presetSubtype="16"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ppt_w</p:attrName>
                                        </p:attrNameLst>
                                      </p:cBhvr>
                                      <p:tavLst>
                                        <p:tav tm="0">
                                          <p:val>
                                            <p:fltVal val="0"/>
                                          </p:val>
                                        </p:tav>
                                        <p:tav tm="100000">
                                          <p:val>
                                            <p:strVal val="#ppt_w"/>
                                          </p:val>
                                        </p:tav>
                                      </p:tavLst>
                                    </p:anim>
                                    <p:anim calcmode="lin" valueType="num">
                                      <p:cBhvr>
                                        <p:cTn id="37" dur="1000" fill="hold"/>
                                        <p:tgtEl>
                                          <p:spTgt spid="6"/>
                                        </p:tgtEl>
                                        <p:attrNameLst>
                                          <p:attrName>ppt_h</p:attrName>
                                        </p:attrNameLst>
                                      </p:cBhvr>
                                      <p:tavLst>
                                        <p:tav tm="0">
                                          <p:val>
                                            <p:fltVal val="0"/>
                                          </p:val>
                                        </p:tav>
                                        <p:tav tm="100000">
                                          <p:val>
                                            <p:strVal val="#ppt_h"/>
                                          </p:val>
                                        </p:tav>
                                      </p:tavLst>
                                    </p:anim>
                                    <p:animEffect transition="in" filter="fade">
                                      <p:cBhvr>
                                        <p:cTn id="38" dur="1000"/>
                                        <p:tgtEl>
                                          <p:spTgt spid="6"/>
                                        </p:tgtEl>
                                      </p:cBhvr>
                                    </p:animEffect>
                                  </p:childTnLst>
                                </p:cTn>
                              </p:par>
                              <p:par>
                                <p:cTn id="39" presetID="42" presetClass="path" presetSubtype="0" accel="50000" decel="50000" fill="hold" grpId="1" nodeType="withEffect">
                                  <p:stCondLst>
                                    <p:cond delay="0"/>
                                  </p:stCondLst>
                                  <p:childTnLst>
                                    <p:animMotion origin="layout" path="M 2.89508E-6 8.0481E-7 L 0.05011 0.08973 " pathEditMode="relative" rAng="0" ptsTypes="AA">
                                      <p:cBhvr>
                                        <p:cTn id="40" dur="1000" spd="-100000" fill="hold"/>
                                        <p:tgtEl>
                                          <p:spTgt spid="6"/>
                                        </p:tgtEl>
                                        <p:attrNameLst>
                                          <p:attrName>ppt_x</p:attrName>
                                          <p:attrName>ppt_y</p:attrName>
                                        </p:attrNameLst>
                                      </p:cBhvr>
                                      <p:rCtr x="2499" y="4487"/>
                                    </p:animMotion>
                                  </p:childTnLst>
                                </p:cTn>
                              </p:par>
                              <p:par>
                                <p:cTn id="41" presetID="53" presetClass="entr" presetSubtype="16"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Effect transition="in" filter="fade">
                                      <p:cBhvr>
                                        <p:cTn id="45" dur="1000"/>
                                        <p:tgtEl>
                                          <p:spTgt spid="9"/>
                                        </p:tgtEl>
                                      </p:cBhvr>
                                    </p:animEffect>
                                  </p:childTnLst>
                                </p:cTn>
                              </p:par>
                              <p:par>
                                <p:cTn id="46" presetID="42" presetClass="path" presetSubtype="0" accel="50000" decel="50000" fill="hold" grpId="1" nodeType="withEffect">
                                  <p:stCondLst>
                                    <p:cond delay="0"/>
                                  </p:stCondLst>
                                  <p:childTnLst>
                                    <p:animMotion origin="layout" path="M -2.92632E-6 3.45976E-6 L -0.01393 0.11193 " pathEditMode="relative" rAng="0" ptsTypes="AA">
                                      <p:cBhvr>
                                        <p:cTn id="47" dur="1000" spd="-100000" fill="hold"/>
                                        <p:tgtEl>
                                          <p:spTgt spid="9"/>
                                        </p:tgtEl>
                                        <p:attrNameLst>
                                          <p:attrName>ppt_x</p:attrName>
                                          <p:attrName>ppt_y</p:attrName>
                                        </p:attrNameLst>
                                      </p:cBhvr>
                                      <p:rCtr x="-703" y="5597"/>
                                    </p:animMotion>
                                  </p:childTnLst>
                                </p:cTn>
                              </p:par>
                              <p:par>
                                <p:cTn id="48" presetID="53" presetClass="entr" presetSubtype="16"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Effect transition="in" filter="fade">
                                      <p:cBhvr>
                                        <p:cTn id="52" dur="1000"/>
                                        <p:tgtEl>
                                          <p:spTgt spid="8"/>
                                        </p:tgtEl>
                                      </p:cBhvr>
                                    </p:animEffect>
                                  </p:childTnLst>
                                </p:cTn>
                              </p:par>
                              <p:par>
                                <p:cTn id="53" presetID="42" presetClass="path" presetSubtype="0" accel="50000" decel="50000" fill="hold" grpId="1" nodeType="withEffect">
                                  <p:stCondLst>
                                    <p:cond delay="0"/>
                                  </p:stCondLst>
                                  <p:childTnLst>
                                    <p:animMotion origin="layout" path="M 1.94741E-6 2.92322E-6 L -0.09594 0.08811 " pathEditMode="relative" rAng="0" ptsTypes="AA">
                                      <p:cBhvr>
                                        <p:cTn id="54" dur="1000" spd="-100000" fill="hold"/>
                                        <p:tgtEl>
                                          <p:spTgt spid="8"/>
                                        </p:tgtEl>
                                        <p:attrNameLst>
                                          <p:attrName>ppt_x</p:attrName>
                                          <p:attrName>ppt_y</p:attrName>
                                        </p:attrNameLst>
                                      </p:cBhvr>
                                      <p:rCtr x="-4803" y="4394"/>
                                    </p:animMotion>
                                  </p:childTnLst>
                                </p:cTn>
                              </p:par>
                              <p:par>
                                <p:cTn id="55" presetID="53" presetClass="entr" presetSubtype="16"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1000" fill="hold"/>
                                        <p:tgtEl>
                                          <p:spTgt spid="7"/>
                                        </p:tgtEl>
                                        <p:attrNameLst>
                                          <p:attrName>ppt_w</p:attrName>
                                        </p:attrNameLst>
                                      </p:cBhvr>
                                      <p:tavLst>
                                        <p:tav tm="0">
                                          <p:val>
                                            <p:fltVal val="0"/>
                                          </p:val>
                                        </p:tav>
                                        <p:tav tm="100000">
                                          <p:val>
                                            <p:strVal val="#ppt_w"/>
                                          </p:val>
                                        </p:tav>
                                      </p:tavLst>
                                    </p:anim>
                                    <p:anim calcmode="lin" valueType="num">
                                      <p:cBhvr>
                                        <p:cTn id="58" dur="1000" fill="hold"/>
                                        <p:tgtEl>
                                          <p:spTgt spid="7"/>
                                        </p:tgtEl>
                                        <p:attrNameLst>
                                          <p:attrName>ppt_h</p:attrName>
                                        </p:attrNameLst>
                                      </p:cBhvr>
                                      <p:tavLst>
                                        <p:tav tm="0">
                                          <p:val>
                                            <p:fltVal val="0"/>
                                          </p:val>
                                        </p:tav>
                                        <p:tav tm="100000">
                                          <p:val>
                                            <p:strVal val="#ppt_h"/>
                                          </p:val>
                                        </p:tav>
                                      </p:tavLst>
                                    </p:anim>
                                    <p:animEffect transition="in" filter="fade">
                                      <p:cBhvr>
                                        <p:cTn id="59" dur="1000"/>
                                        <p:tgtEl>
                                          <p:spTgt spid="7"/>
                                        </p:tgtEl>
                                      </p:cBhvr>
                                    </p:animEffect>
                                  </p:childTnLst>
                                </p:cTn>
                              </p:par>
                              <p:par>
                                <p:cTn id="60" presetID="42" presetClass="path" presetSubtype="0" accel="50000" decel="50000" fill="hold" grpId="1" nodeType="withEffect">
                                  <p:stCondLst>
                                    <p:cond delay="0"/>
                                  </p:stCondLst>
                                  <p:childTnLst>
                                    <p:animMotion origin="layout" path="M 4.67066E-6 4.19056E-6 L -0.18095 0.08834 " pathEditMode="relative" rAng="0" ptsTypes="AA">
                                      <p:cBhvr>
                                        <p:cTn id="61" dur="1000" spd="-100000" fill="hold"/>
                                        <p:tgtEl>
                                          <p:spTgt spid="7"/>
                                        </p:tgtEl>
                                        <p:attrNameLst>
                                          <p:attrName>ppt_x</p:attrName>
                                          <p:attrName>ppt_y</p:attrName>
                                        </p:attrNameLst>
                                      </p:cBhvr>
                                      <p:rCtr x="-9047" y="4417"/>
                                    </p:animMotion>
                                  </p:childTnLst>
                                </p:cTn>
                              </p:par>
                            </p:childTnLst>
                          </p:cTn>
                        </p:par>
                        <p:par>
                          <p:cTn id="62" fill="hold">
                            <p:stCondLst>
                              <p:cond delay="2000"/>
                            </p:stCondLst>
                            <p:childTnLst>
                              <p:par>
                                <p:cTn id="63" presetID="16" presetClass="entr" presetSubtype="21"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barn(inVertical)">
                                      <p:cBhvr>
                                        <p:cTn id="65" dur="500"/>
                                        <p:tgtEl>
                                          <p:spTgt spid="11"/>
                                        </p:tgtEl>
                                      </p:cBhvr>
                                    </p:animEffect>
                                  </p:childTnLst>
                                </p:cTn>
                              </p:par>
                            </p:childTnLst>
                          </p:cTn>
                        </p:par>
                        <p:par>
                          <p:cTn id="66" fill="hold">
                            <p:stCondLst>
                              <p:cond delay="2500"/>
                            </p:stCondLst>
                            <p:childTnLst>
                              <p:par>
                                <p:cTn id="67" presetID="31" presetClass="entr" presetSubtype="0" fill="hold" grpId="0"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500" fill="hold"/>
                                        <p:tgtEl>
                                          <p:spTgt spid="98"/>
                                        </p:tgtEl>
                                        <p:attrNameLst>
                                          <p:attrName>ppt_w</p:attrName>
                                        </p:attrNameLst>
                                      </p:cBhvr>
                                      <p:tavLst>
                                        <p:tav tm="0">
                                          <p:val>
                                            <p:fltVal val="0"/>
                                          </p:val>
                                        </p:tav>
                                        <p:tav tm="100000">
                                          <p:val>
                                            <p:strVal val="#ppt_w"/>
                                          </p:val>
                                        </p:tav>
                                      </p:tavLst>
                                    </p:anim>
                                    <p:anim calcmode="lin" valueType="num">
                                      <p:cBhvr>
                                        <p:cTn id="70" dur="500" fill="hold"/>
                                        <p:tgtEl>
                                          <p:spTgt spid="98"/>
                                        </p:tgtEl>
                                        <p:attrNameLst>
                                          <p:attrName>ppt_h</p:attrName>
                                        </p:attrNameLst>
                                      </p:cBhvr>
                                      <p:tavLst>
                                        <p:tav tm="0">
                                          <p:val>
                                            <p:fltVal val="0"/>
                                          </p:val>
                                        </p:tav>
                                        <p:tav tm="100000">
                                          <p:val>
                                            <p:strVal val="#ppt_h"/>
                                          </p:val>
                                        </p:tav>
                                      </p:tavLst>
                                    </p:anim>
                                    <p:anim calcmode="lin" valueType="num">
                                      <p:cBhvr>
                                        <p:cTn id="71" dur="500" fill="hold"/>
                                        <p:tgtEl>
                                          <p:spTgt spid="98"/>
                                        </p:tgtEl>
                                        <p:attrNameLst>
                                          <p:attrName>style.rotation</p:attrName>
                                        </p:attrNameLst>
                                      </p:cBhvr>
                                      <p:tavLst>
                                        <p:tav tm="0">
                                          <p:val>
                                            <p:fltVal val="90"/>
                                          </p:val>
                                        </p:tav>
                                        <p:tav tm="100000">
                                          <p:val>
                                            <p:fltVal val="0"/>
                                          </p:val>
                                        </p:tav>
                                      </p:tavLst>
                                    </p:anim>
                                    <p:animEffect transition="in" filter="fade">
                                      <p:cBhvr>
                                        <p:cTn id="72" dur="500"/>
                                        <p:tgtEl>
                                          <p:spTgt spid="98"/>
                                        </p:tgtEl>
                                      </p:cBhvr>
                                    </p:animEffect>
                                  </p:childTnLst>
                                </p:cTn>
                              </p:par>
                            </p:childTnLst>
                          </p:cTn>
                        </p:par>
                        <p:par>
                          <p:cTn id="73" fill="hold">
                            <p:stCondLst>
                              <p:cond delay="3000"/>
                            </p:stCondLst>
                            <p:childTnLst>
                              <p:par>
                                <p:cTn id="74" presetID="22" presetClass="entr" presetSubtype="8" fill="hold" grpId="0" nodeType="afterEffect">
                                  <p:stCondLst>
                                    <p:cond delay="0"/>
                                  </p:stCondLst>
                                  <p:childTnLst>
                                    <p:set>
                                      <p:cBhvr>
                                        <p:cTn id="75" dur="1" fill="hold">
                                          <p:stCondLst>
                                            <p:cond delay="0"/>
                                          </p:stCondLst>
                                        </p:cTn>
                                        <p:tgtEl>
                                          <p:spTgt spid="103"/>
                                        </p:tgtEl>
                                        <p:attrNameLst>
                                          <p:attrName>style.visibility</p:attrName>
                                        </p:attrNameLst>
                                      </p:cBhvr>
                                      <p:to>
                                        <p:strVal val="visible"/>
                                      </p:to>
                                    </p:set>
                                    <p:animEffect transition="in" filter="wipe(left)">
                                      <p:cBhvr>
                                        <p:cTn id="76" dur="500"/>
                                        <p:tgtEl>
                                          <p:spTgt spid="103"/>
                                        </p:tgtEl>
                                      </p:cBhvr>
                                    </p:animEffect>
                                  </p:childTnLst>
                                </p:cTn>
                              </p:par>
                            </p:childTnLst>
                          </p:cTn>
                        </p:par>
                        <p:par>
                          <p:cTn id="77" fill="hold">
                            <p:stCondLst>
                              <p:cond delay="3500"/>
                            </p:stCondLst>
                            <p:childTnLst>
                              <p:par>
                                <p:cTn id="78" presetID="56" presetClass="entr" presetSubtype="0" fill="hold" grpId="0" nodeType="afterEffect">
                                  <p:stCondLst>
                                    <p:cond delay="0"/>
                                  </p:stCondLst>
                                  <p:iterate type="lt">
                                    <p:tmPct val="10000"/>
                                  </p:iterate>
                                  <p:childTnLst>
                                    <p:set>
                                      <p:cBhvr>
                                        <p:cTn id="79" dur="1" fill="hold">
                                          <p:stCondLst>
                                            <p:cond delay="0"/>
                                          </p:stCondLst>
                                        </p:cTn>
                                        <p:tgtEl>
                                          <p:spTgt spid="99"/>
                                        </p:tgtEl>
                                        <p:attrNameLst>
                                          <p:attrName>style.visibility</p:attrName>
                                        </p:attrNameLst>
                                      </p:cBhvr>
                                      <p:to>
                                        <p:strVal val="visible"/>
                                      </p:to>
                                    </p:set>
                                    <p:anim by="(-#ppt_w*2)" calcmode="lin" valueType="num">
                                      <p:cBhvr rctx="PPT">
                                        <p:cTn id="80" dur="500" autoRev="1" fill="hold">
                                          <p:stCondLst>
                                            <p:cond delay="0"/>
                                          </p:stCondLst>
                                        </p:cTn>
                                        <p:tgtEl>
                                          <p:spTgt spid="99"/>
                                        </p:tgtEl>
                                        <p:attrNameLst>
                                          <p:attrName>ppt_w</p:attrName>
                                        </p:attrNameLst>
                                      </p:cBhvr>
                                    </p:anim>
                                    <p:anim by="(#ppt_w*0.50)" calcmode="lin" valueType="num">
                                      <p:cBhvr>
                                        <p:cTn id="81" dur="500" decel="50000" autoRev="1" fill="hold">
                                          <p:stCondLst>
                                            <p:cond delay="0"/>
                                          </p:stCondLst>
                                        </p:cTn>
                                        <p:tgtEl>
                                          <p:spTgt spid="99"/>
                                        </p:tgtEl>
                                        <p:attrNameLst>
                                          <p:attrName>ppt_x</p:attrName>
                                        </p:attrNameLst>
                                      </p:cBhvr>
                                    </p:anim>
                                    <p:anim from="(-#ppt_h/2)" to="(#ppt_y)" calcmode="lin" valueType="num">
                                      <p:cBhvr>
                                        <p:cTn id="82" dur="1000" fill="hold">
                                          <p:stCondLst>
                                            <p:cond delay="0"/>
                                          </p:stCondLst>
                                        </p:cTn>
                                        <p:tgtEl>
                                          <p:spTgt spid="99"/>
                                        </p:tgtEl>
                                        <p:attrNameLst>
                                          <p:attrName>ppt_y</p:attrName>
                                        </p:attrNameLst>
                                      </p:cBhvr>
                                    </p:anim>
                                    <p:animRot by="21600000">
                                      <p:cBhvr>
                                        <p:cTn id="83" dur="1000" fill="hold">
                                          <p:stCondLst>
                                            <p:cond delay="0"/>
                                          </p:stCondLst>
                                        </p:cTn>
                                        <p:tgtEl>
                                          <p:spTgt spid="99"/>
                                        </p:tgtEl>
                                        <p:attrNameLst>
                                          <p:attrName>r</p:attrName>
                                        </p:attrNameLst>
                                      </p:cBhvr>
                                    </p:animRot>
                                  </p:childTnLst>
                                </p:cTn>
                              </p:par>
                            </p:childTnLst>
                          </p:cTn>
                        </p:par>
                        <p:par>
                          <p:cTn id="84" fill="hold">
                            <p:stCondLst>
                              <p:cond delay="5199"/>
                            </p:stCondLst>
                            <p:childTnLst>
                              <p:par>
                                <p:cTn id="85" presetID="2" presetClass="entr" presetSubtype="4" fill="hold" grpId="0" nodeType="after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500" fill="hold"/>
                                        <p:tgtEl>
                                          <p:spTgt spid="96"/>
                                        </p:tgtEl>
                                        <p:attrNameLst>
                                          <p:attrName>ppt_x</p:attrName>
                                        </p:attrNameLst>
                                      </p:cBhvr>
                                      <p:tavLst>
                                        <p:tav tm="0">
                                          <p:val>
                                            <p:strVal val="#ppt_x"/>
                                          </p:val>
                                        </p:tav>
                                        <p:tav tm="100000">
                                          <p:val>
                                            <p:strVal val="#ppt_x"/>
                                          </p:val>
                                        </p:tav>
                                      </p:tavLst>
                                    </p:anim>
                                    <p:anim calcmode="lin" valueType="num">
                                      <p:cBhvr additive="base">
                                        <p:cTn id="88" dur="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500" fill="hold"/>
                                        <p:tgtEl>
                                          <p:spTgt spid="95"/>
                                        </p:tgtEl>
                                        <p:attrNameLst>
                                          <p:attrName>ppt_x</p:attrName>
                                        </p:attrNameLst>
                                      </p:cBhvr>
                                      <p:tavLst>
                                        <p:tav tm="0">
                                          <p:val>
                                            <p:strVal val="#ppt_x"/>
                                          </p:val>
                                        </p:tav>
                                        <p:tav tm="100000">
                                          <p:val>
                                            <p:strVal val="#ppt_x"/>
                                          </p:val>
                                        </p:tav>
                                      </p:tavLst>
                                    </p:anim>
                                    <p:anim calcmode="lin" valueType="num">
                                      <p:cBhvr additive="base">
                                        <p:cTn id="92" dur="50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699"/>
                            </p:stCondLst>
                            <p:childTnLst>
                              <p:par>
                                <p:cTn id="94" presetID="22" presetClass="entr" presetSubtype="8"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wipe(left)">
                                      <p:cBhvr>
                                        <p:cTn id="96" dur="500"/>
                                        <p:tgtEl>
                                          <p:spTgt spid="101"/>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100"/>
                                        </p:tgtEl>
                                        <p:attrNameLst>
                                          <p:attrName>style.visibility</p:attrName>
                                        </p:attrNameLst>
                                      </p:cBhvr>
                                      <p:to>
                                        <p:strVal val="visible"/>
                                      </p:to>
                                    </p:set>
                                    <p:animEffect transition="in" filter="wipe(left)">
                                      <p:cBhvr>
                                        <p:cTn id="9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5" grpId="0" animBg="1"/>
      <p:bldP spid="96" grpId="0" animBg="1"/>
      <p:bldP spid="98" grpId="0" animBg="1"/>
      <p:bldP spid="99" grpId="0"/>
      <p:bldP spid="100" grpId="0"/>
      <p:bldP spid="101" grpId="0"/>
      <p:bldP spid="103" grpId="0"/>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2" grpId="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0" y="2161800"/>
            <a:ext cx="2112545" cy="2534400"/>
          </a:xfrm>
          <a:prstGeom prst="rect">
            <a:avLst/>
          </a:prstGeom>
          <a:solidFill>
            <a:schemeClr val="tx1"/>
          </a:solidFill>
          <a:ln>
            <a:noFill/>
          </a:ln>
        </p:spPr>
        <p:txBody>
          <a:bodyPr vert="horz" wrap="square" lIns="91440" tIns="45720" rIns="91440" bIns="45720" numCol="1" anchor="t" anchorCtr="0" compatLnSpc="1"/>
          <a:lstStyle/>
          <a:p>
            <a:endParaRPr lang="zh-CN" altLang="en-US"/>
          </a:p>
        </p:txBody>
      </p:sp>
      <p:sp>
        <p:nvSpPr>
          <p:cNvPr id="8" name="Rectangle 6"/>
          <p:cNvSpPr>
            <a:spLocks noChangeArrowheads="1"/>
          </p:cNvSpPr>
          <p:nvPr/>
        </p:nvSpPr>
        <p:spPr bwMode="auto">
          <a:xfrm>
            <a:off x="8832468" y="2161800"/>
            <a:ext cx="2709244" cy="2527885"/>
          </a:xfrm>
          <a:prstGeom prst="rect">
            <a:avLst/>
          </a:prstGeom>
          <a:blipFill>
            <a:blip r:embed="rId4" cstate="screen"/>
            <a:stretch>
              <a:fillRect/>
            </a:stretch>
          </a:blipFill>
          <a:ln>
            <a:solidFill>
              <a:schemeClr val="accent3">
                <a:lumMod val="40000"/>
                <a:lumOff val="60000"/>
              </a:schemeClr>
            </a:solidFill>
          </a:ln>
        </p:spPr>
        <p:txBody>
          <a:bodyPr vert="horz" wrap="square" lIns="91440" tIns="45720" rIns="91440" bIns="45720" numCol="1" anchor="t" anchorCtr="0" compatLnSpc="1"/>
          <a:lstStyle/>
          <a:p>
            <a:endParaRPr lang="zh-CN" altLang="en-US"/>
          </a:p>
        </p:txBody>
      </p:sp>
      <p:sp>
        <p:nvSpPr>
          <p:cNvPr id="11" name="Oval 9"/>
          <p:cNvSpPr>
            <a:spLocks noChangeArrowheads="1"/>
          </p:cNvSpPr>
          <p:nvPr/>
        </p:nvSpPr>
        <p:spPr bwMode="auto">
          <a:xfrm>
            <a:off x="638251" y="2950135"/>
            <a:ext cx="1130237" cy="1110836"/>
          </a:xfrm>
          <a:prstGeom prst="ellipse">
            <a:avLst/>
          </a:prstGeom>
          <a:solidFill>
            <a:srgbClr val="FFFFFF"/>
          </a:solidFill>
          <a:ln w="9"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3" name="Rectangle 11"/>
          <p:cNvSpPr>
            <a:spLocks noChangeArrowheads="1"/>
          </p:cNvSpPr>
          <p:nvPr/>
        </p:nvSpPr>
        <p:spPr bwMode="auto">
          <a:xfrm>
            <a:off x="11648266" y="2161800"/>
            <a:ext cx="548497" cy="2534400"/>
          </a:xfrm>
          <a:prstGeom prst="rect">
            <a:avLst/>
          </a:prstGeom>
          <a:solidFill>
            <a:schemeClr val="tx1"/>
          </a:solidFill>
          <a:ln>
            <a:noFill/>
          </a:ln>
        </p:spPr>
        <p:txBody>
          <a:bodyPr vert="horz" wrap="square" lIns="91440" tIns="45720" rIns="91440" bIns="45720" numCol="1" anchor="t" anchorCtr="0" compatLnSpc="1"/>
          <a:lstStyle/>
          <a:p>
            <a:endParaRPr lang="zh-CN" altLang="en-US"/>
          </a:p>
        </p:txBody>
      </p:sp>
      <p:sp>
        <p:nvSpPr>
          <p:cNvPr id="22" name="Rectangle 24"/>
          <p:cNvSpPr>
            <a:spLocks noChangeArrowheads="1"/>
          </p:cNvSpPr>
          <p:nvPr/>
        </p:nvSpPr>
        <p:spPr bwMode="auto">
          <a:xfrm>
            <a:off x="2353965" y="2989982"/>
            <a:ext cx="566093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8000" b="1" i="0" u="none"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个人简介</a:t>
            </a:r>
            <a:endParaRPr kumimoji="0" lang="zh-CN" sz="4000" b="0" i="0" u="none" strike="noStrike" cap="none" normalizeH="0" baseline="0" dirty="0">
              <a:ln>
                <a:noFill/>
              </a:ln>
              <a:solidFill>
                <a:schemeClr val="accent1"/>
              </a:solidFill>
              <a:effectLst/>
              <a:cs typeface="宋体" panose="02010600030101010101" pitchFamily="2" charset="-122"/>
            </a:endParaRPr>
          </a:p>
        </p:txBody>
      </p:sp>
      <p:sp>
        <p:nvSpPr>
          <p:cNvPr id="16" name="TextBox 15"/>
          <p:cNvSpPr txBox="1"/>
          <p:nvPr/>
        </p:nvSpPr>
        <p:spPr>
          <a:xfrm>
            <a:off x="2472525" y="2408813"/>
            <a:ext cx="1415772" cy="646331"/>
          </a:xfrm>
          <a:prstGeom prst="rect">
            <a:avLst/>
          </a:prstGeom>
          <a:noFill/>
        </p:spPr>
        <p:txBody>
          <a:bodyPr wrap="none" rtlCol="0">
            <a:spAutoFit/>
          </a:bodyPr>
          <a:lstStyle/>
          <a:p>
            <a:r>
              <a:rPr lang="en-US" altLang="zh-CN" sz="3600" dirty="0"/>
              <a:t>Part 1</a:t>
            </a:r>
            <a:endParaRPr lang="zh-CN" altLang="en-US" sz="3600" dirty="0"/>
          </a:p>
        </p:txBody>
      </p:sp>
      <p:sp>
        <p:nvSpPr>
          <p:cNvPr id="25" name="Freeform 22"/>
          <p:cNvSpPr>
            <a:spLocks noEditPoints="1"/>
          </p:cNvSpPr>
          <p:nvPr/>
        </p:nvSpPr>
        <p:spPr bwMode="auto">
          <a:xfrm>
            <a:off x="898571" y="3147617"/>
            <a:ext cx="609596" cy="715872"/>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6" name="TextBox 25"/>
          <p:cNvSpPr txBox="1"/>
          <p:nvPr/>
        </p:nvSpPr>
        <p:spPr>
          <a:xfrm>
            <a:off x="2661415" y="4253026"/>
            <a:ext cx="1204729"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r>
              <a:rPr lang="zh-CN" altLang="en-US" sz="2000" dirty="0">
                <a:sym typeface="Arial" panose="020B0604020202020204" pitchFamily="34" charset="0"/>
              </a:rPr>
              <a:t>基本情况</a:t>
            </a:r>
          </a:p>
        </p:txBody>
      </p:sp>
      <p:sp>
        <p:nvSpPr>
          <p:cNvPr id="27" name="Freeform 21"/>
          <p:cNvSpPr>
            <a:spLocks noEditPoints="1"/>
          </p:cNvSpPr>
          <p:nvPr/>
        </p:nvSpPr>
        <p:spPr bwMode="auto">
          <a:xfrm>
            <a:off x="2497981" y="4318337"/>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440" tIns="45720" rIns="91440" bIns="45720" numCol="1" anchor="t" anchorCtr="0" compatLnSpc="1"/>
          <a:lstStyle/>
          <a:p>
            <a:endParaRPr lang="zh-CN" altLang="en-US" sz="1400">
              <a:solidFill>
                <a:schemeClr val="accent1"/>
              </a:solidFill>
            </a:endParaRPr>
          </a:p>
        </p:txBody>
      </p:sp>
      <p:sp>
        <p:nvSpPr>
          <p:cNvPr id="28" name="TextBox 27"/>
          <p:cNvSpPr txBox="1"/>
          <p:nvPr/>
        </p:nvSpPr>
        <p:spPr>
          <a:xfrm>
            <a:off x="5613732" y="4253026"/>
            <a:ext cx="1204729"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r>
              <a:rPr lang="zh-CN" altLang="en-US" sz="2000" dirty="0">
                <a:sym typeface="Arial" panose="020B0604020202020204" pitchFamily="34" charset="0"/>
              </a:rPr>
              <a:t>工作经历</a:t>
            </a:r>
          </a:p>
        </p:txBody>
      </p:sp>
      <p:sp>
        <p:nvSpPr>
          <p:cNvPr id="29" name="Freeform 21"/>
          <p:cNvSpPr>
            <a:spLocks noEditPoints="1"/>
          </p:cNvSpPr>
          <p:nvPr/>
        </p:nvSpPr>
        <p:spPr bwMode="auto">
          <a:xfrm>
            <a:off x="5450298" y="4318337"/>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440" tIns="45720" rIns="91440" bIns="45720" numCol="1" anchor="t" anchorCtr="0" compatLnSpc="1"/>
          <a:lstStyle/>
          <a:p>
            <a:endParaRPr lang="zh-CN" altLang="en-US" sz="1400">
              <a:solidFill>
                <a:schemeClr val="accent1"/>
              </a:solidFill>
            </a:endParaRPr>
          </a:p>
        </p:txBody>
      </p:sp>
      <p:sp>
        <p:nvSpPr>
          <p:cNvPr id="30" name="TextBox 29"/>
          <p:cNvSpPr txBox="1"/>
          <p:nvPr/>
        </p:nvSpPr>
        <p:spPr>
          <a:xfrm>
            <a:off x="4144448" y="4253026"/>
            <a:ext cx="1204729"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r>
              <a:rPr lang="zh-CN" altLang="en-US" sz="2000" dirty="0">
                <a:sym typeface="Arial" panose="020B0604020202020204" pitchFamily="34" charset="0"/>
              </a:rPr>
              <a:t>学习经历</a:t>
            </a:r>
          </a:p>
        </p:txBody>
      </p:sp>
      <p:sp>
        <p:nvSpPr>
          <p:cNvPr id="31" name="TextBox 30"/>
          <p:cNvSpPr txBox="1"/>
          <p:nvPr/>
        </p:nvSpPr>
        <p:spPr>
          <a:xfrm>
            <a:off x="7066498" y="4249664"/>
            <a:ext cx="1204729"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r>
              <a:rPr lang="zh-CN" altLang="en-US" sz="2000" dirty="0">
                <a:sym typeface="Arial" panose="020B0604020202020204" pitchFamily="34" charset="0"/>
              </a:rPr>
              <a:t>荣誉奖项</a:t>
            </a:r>
          </a:p>
        </p:txBody>
      </p:sp>
      <p:sp>
        <p:nvSpPr>
          <p:cNvPr id="36" name="Freeform 21"/>
          <p:cNvSpPr>
            <a:spLocks noEditPoints="1"/>
          </p:cNvSpPr>
          <p:nvPr/>
        </p:nvSpPr>
        <p:spPr bwMode="auto">
          <a:xfrm>
            <a:off x="3968419" y="4318337"/>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440" tIns="45720" rIns="91440" bIns="45720" numCol="1" anchor="t" anchorCtr="0" compatLnSpc="1"/>
          <a:lstStyle/>
          <a:p>
            <a:endParaRPr lang="zh-CN" altLang="en-US" sz="1400">
              <a:solidFill>
                <a:schemeClr val="accent1"/>
              </a:solidFill>
            </a:endParaRPr>
          </a:p>
        </p:txBody>
      </p:sp>
      <p:sp>
        <p:nvSpPr>
          <p:cNvPr id="38" name="Freeform 21"/>
          <p:cNvSpPr>
            <a:spLocks noEditPoints="1"/>
          </p:cNvSpPr>
          <p:nvPr/>
        </p:nvSpPr>
        <p:spPr bwMode="auto">
          <a:xfrm>
            <a:off x="6890469" y="4314975"/>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440" tIns="45720" rIns="91440" bIns="45720" numCol="1" anchor="t" anchorCtr="0" compatLnSpc="1"/>
          <a:lstStyle/>
          <a:p>
            <a:endParaRPr lang="zh-CN" altLang="en-US" sz="1400">
              <a:solidFill>
                <a:schemeClr val="accent1"/>
              </a:solidFill>
            </a:endParaRPr>
          </a:p>
        </p:txBody>
      </p:sp>
    </p:spTree>
  </p:cSld>
  <p:clrMapOvr>
    <a:masterClrMapping/>
  </p:clrMapOvr>
  <p:transition spd="slow" advTm="5043">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90"/>
                                          </p:val>
                                        </p:tav>
                                        <p:tav tm="100000">
                                          <p:val>
                                            <p:fltVal val="0"/>
                                          </p:val>
                                        </p:tav>
                                      </p:tavLst>
                                    </p:anim>
                                    <p:animEffect transition="in" filter="fade">
                                      <p:cBhvr>
                                        <p:cTn id="20" dur="500"/>
                                        <p:tgtEl>
                                          <p:spTgt spid="25"/>
                                        </p:tgtEl>
                                      </p:cBhvr>
                                    </p:animEffect>
                                  </p:childTnLst>
                                </p:cTn>
                              </p:par>
                              <p:par>
                                <p:cTn id="21" presetID="8" presetClass="emph" presetSubtype="0" fill="hold" grpId="1" nodeType="withEffect">
                                  <p:stCondLst>
                                    <p:cond delay="0"/>
                                  </p:stCondLst>
                                  <p:childTnLst>
                                    <p:animRot by="21600000">
                                      <p:cBhvr>
                                        <p:cTn id="22" dur="500" fill="hold"/>
                                        <p:tgtEl>
                                          <p:spTgt spid="25"/>
                                        </p:tgtEl>
                                        <p:attrNameLst>
                                          <p:attrName>r</p:attrName>
                                        </p:attrNameLst>
                                      </p:cBhvr>
                                    </p:animRot>
                                  </p:childTnLst>
                                </p:cTn>
                              </p:par>
                            </p:childTnLst>
                          </p:cTn>
                        </p:par>
                        <p:par>
                          <p:cTn id="23" fill="hold">
                            <p:stCondLst>
                              <p:cond delay="1500"/>
                            </p:stCondLst>
                            <p:childTnLst>
                              <p:par>
                                <p:cTn id="24" presetID="31"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400" fill="hold"/>
                                        <p:tgtEl>
                                          <p:spTgt spid="16"/>
                                        </p:tgtEl>
                                        <p:attrNameLst>
                                          <p:attrName>ppt_w</p:attrName>
                                        </p:attrNameLst>
                                      </p:cBhvr>
                                      <p:tavLst>
                                        <p:tav tm="0">
                                          <p:val>
                                            <p:fltVal val="0"/>
                                          </p:val>
                                        </p:tav>
                                        <p:tav tm="100000">
                                          <p:val>
                                            <p:strVal val="#ppt_w"/>
                                          </p:val>
                                        </p:tav>
                                      </p:tavLst>
                                    </p:anim>
                                    <p:anim calcmode="lin" valueType="num">
                                      <p:cBhvr>
                                        <p:cTn id="27" dur="400" fill="hold"/>
                                        <p:tgtEl>
                                          <p:spTgt spid="16"/>
                                        </p:tgtEl>
                                        <p:attrNameLst>
                                          <p:attrName>ppt_h</p:attrName>
                                        </p:attrNameLst>
                                      </p:cBhvr>
                                      <p:tavLst>
                                        <p:tav tm="0">
                                          <p:val>
                                            <p:fltVal val="0"/>
                                          </p:val>
                                        </p:tav>
                                        <p:tav tm="100000">
                                          <p:val>
                                            <p:strVal val="#ppt_h"/>
                                          </p:val>
                                        </p:tav>
                                      </p:tavLst>
                                    </p:anim>
                                    <p:anim calcmode="lin" valueType="num">
                                      <p:cBhvr>
                                        <p:cTn id="28" dur="400" fill="hold"/>
                                        <p:tgtEl>
                                          <p:spTgt spid="16"/>
                                        </p:tgtEl>
                                        <p:attrNameLst>
                                          <p:attrName>style.rotation</p:attrName>
                                        </p:attrNameLst>
                                      </p:cBhvr>
                                      <p:tavLst>
                                        <p:tav tm="0">
                                          <p:val>
                                            <p:fltVal val="90"/>
                                          </p:val>
                                        </p:tav>
                                        <p:tav tm="100000">
                                          <p:val>
                                            <p:fltVal val="0"/>
                                          </p:val>
                                        </p:tav>
                                      </p:tavLst>
                                    </p:anim>
                                    <p:animEffect transition="in" filter="fade">
                                      <p:cBhvr>
                                        <p:cTn id="29" dur="400"/>
                                        <p:tgtEl>
                                          <p:spTgt spid="16"/>
                                        </p:tgtEl>
                                      </p:cBhvr>
                                    </p:animEffect>
                                  </p:childTnLst>
                                </p:cTn>
                              </p:par>
                            </p:childTnLst>
                          </p:cTn>
                        </p:par>
                        <p:par>
                          <p:cTn id="30" fill="hold">
                            <p:stCondLst>
                              <p:cond delay="20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22"/>
                                        </p:tgtEl>
                                        <p:attrNameLst>
                                          <p:attrName>style.visibility</p:attrName>
                                        </p:attrNameLst>
                                      </p:cBhvr>
                                      <p:to>
                                        <p:strVal val="visible"/>
                                      </p:to>
                                    </p:set>
                                    <p:anim by="(-#ppt_w*2)" calcmode="lin" valueType="num">
                                      <p:cBhvr rctx="PPT">
                                        <p:cTn id="33" dur="250" autoRev="1" fill="hold">
                                          <p:stCondLst>
                                            <p:cond delay="0"/>
                                          </p:stCondLst>
                                        </p:cTn>
                                        <p:tgtEl>
                                          <p:spTgt spid="22"/>
                                        </p:tgtEl>
                                        <p:attrNameLst>
                                          <p:attrName>ppt_w</p:attrName>
                                        </p:attrNameLst>
                                      </p:cBhvr>
                                    </p:anim>
                                    <p:anim by="(#ppt_w*0.50)" calcmode="lin" valueType="num">
                                      <p:cBhvr>
                                        <p:cTn id="34" dur="250" decel="50000" autoRev="1" fill="hold">
                                          <p:stCondLst>
                                            <p:cond delay="0"/>
                                          </p:stCondLst>
                                        </p:cTn>
                                        <p:tgtEl>
                                          <p:spTgt spid="22"/>
                                        </p:tgtEl>
                                        <p:attrNameLst>
                                          <p:attrName>ppt_x</p:attrName>
                                        </p:attrNameLst>
                                      </p:cBhvr>
                                    </p:anim>
                                    <p:anim from="(-#ppt_h/2)" to="(#ppt_y)" calcmode="lin" valueType="num">
                                      <p:cBhvr>
                                        <p:cTn id="35" dur="500" fill="hold">
                                          <p:stCondLst>
                                            <p:cond delay="0"/>
                                          </p:stCondLst>
                                        </p:cTn>
                                        <p:tgtEl>
                                          <p:spTgt spid="22"/>
                                        </p:tgtEl>
                                        <p:attrNameLst>
                                          <p:attrName>ppt_y</p:attrName>
                                        </p:attrNameLst>
                                      </p:cBhvr>
                                    </p:anim>
                                    <p:animRot by="21600000">
                                      <p:cBhvr>
                                        <p:cTn id="36" dur="500" fill="hold">
                                          <p:stCondLst>
                                            <p:cond delay="0"/>
                                          </p:stCondLst>
                                        </p:cTn>
                                        <p:tgtEl>
                                          <p:spTgt spid="22"/>
                                        </p:tgtEl>
                                        <p:attrNameLst>
                                          <p:attrName>r</p:attrName>
                                        </p:attrNameLst>
                                      </p:cBhvr>
                                    </p:animRot>
                                  </p:childTnLst>
                                </p:cTn>
                              </p:par>
                            </p:childTnLst>
                          </p:cTn>
                        </p:par>
                        <p:par>
                          <p:cTn id="37" fill="hold">
                            <p:stCondLst>
                              <p:cond delay="2549"/>
                            </p:stCondLst>
                            <p:childTnLst>
                              <p:par>
                                <p:cTn id="38" presetID="2" presetClass="entr" presetSubtype="12"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0-#ppt_w/2"/>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par>
                                <p:cTn id="42" presetID="2" presetClass="entr" presetSubtype="12"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0-#ppt_w/2"/>
                                          </p:val>
                                        </p:tav>
                                        <p:tav tm="100000">
                                          <p:val>
                                            <p:strVal val="#ppt_x"/>
                                          </p:val>
                                        </p:tav>
                                      </p:tavLst>
                                    </p:anim>
                                    <p:anim calcmode="lin" valueType="num">
                                      <p:cBhvr additive="base">
                                        <p:cTn id="45" dur="500" fill="hold"/>
                                        <p:tgtEl>
                                          <p:spTgt spid="36"/>
                                        </p:tgtEl>
                                        <p:attrNameLst>
                                          <p:attrName>ppt_y</p:attrName>
                                        </p:attrNameLst>
                                      </p:cBhvr>
                                      <p:tavLst>
                                        <p:tav tm="0">
                                          <p:val>
                                            <p:strVal val="1+#ppt_h/2"/>
                                          </p:val>
                                        </p:tav>
                                        <p:tav tm="100000">
                                          <p:val>
                                            <p:strVal val="#ppt_y"/>
                                          </p:val>
                                        </p:tav>
                                      </p:tavLst>
                                    </p:anim>
                                  </p:childTnLst>
                                </p:cTn>
                              </p:par>
                              <p:par>
                                <p:cTn id="46" presetID="2" presetClass="entr" presetSubtype="12"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additive="base">
                                        <p:cTn id="48" dur="500" fill="hold"/>
                                        <p:tgtEl>
                                          <p:spTgt spid="29"/>
                                        </p:tgtEl>
                                        <p:attrNameLst>
                                          <p:attrName>ppt_x</p:attrName>
                                        </p:attrNameLst>
                                      </p:cBhvr>
                                      <p:tavLst>
                                        <p:tav tm="0">
                                          <p:val>
                                            <p:strVal val="0-#ppt_w/2"/>
                                          </p:val>
                                        </p:tav>
                                        <p:tav tm="100000">
                                          <p:val>
                                            <p:strVal val="#ppt_x"/>
                                          </p:val>
                                        </p:tav>
                                      </p:tavLst>
                                    </p:anim>
                                    <p:anim calcmode="lin" valueType="num">
                                      <p:cBhvr additive="base">
                                        <p:cTn id="49" dur="500" fill="hold"/>
                                        <p:tgtEl>
                                          <p:spTgt spid="29"/>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0-#ppt_w/2"/>
                                          </p:val>
                                        </p:tav>
                                        <p:tav tm="100000">
                                          <p:val>
                                            <p:strVal val="#ppt_x"/>
                                          </p:val>
                                        </p:tav>
                                      </p:tavLst>
                                    </p:anim>
                                    <p:anim calcmode="lin" valueType="num">
                                      <p:cBhvr additive="base">
                                        <p:cTn id="53" dur="500" fill="hold"/>
                                        <p:tgtEl>
                                          <p:spTgt spid="38"/>
                                        </p:tgtEl>
                                        <p:attrNameLst>
                                          <p:attrName>ppt_y</p:attrName>
                                        </p:attrNameLst>
                                      </p:cBhvr>
                                      <p:tavLst>
                                        <p:tav tm="0">
                                          <p:val>
                                            <p:strVal val="1+#ppt_h/2"/>
                                          </p:val>
                                        </p:tav>
                                        <p:tav tm="100000">
                                          <p:val>
                                            <p:strVal val="#ppt_y"/>
                                          </p:val>
                                        </p:tav>
                                      </p:tavLst>
                                    </p:anim>
                                  </p:childTnLst>
                                </p:cTn>
                              </p:par>
                            </p:childTnLst>
                          </p:cTn>
                        </p:par>
                        <p:par>
                          <p:cTn id="54" fill="hold">
                            <p:stCondLst>
                              <p:cond delay="3049"/>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left)">
                                      <p:cBhvr>
                                        <p:cTn id="60" dur="500"/>
                                        <p:tgtEl>
                                          <p:spTgt spid="30"/>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3549"/>
                            </p:stCondLst>
                            <p:childTnLst>
                              <p:par>
                                <p:cTn id="68" presetID="2" presetClass="entr" presetSubtype="2"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 calcmode="lin" valueType="num">
                                      <p:cBhvr additive="base">
                                        <p:cTn id="70" dur="400" fill="hold"/>
                                        <p:tgtEl>
                                          <p:spTgt spid="8"/>
                                        </p:tgtEl>
                                        <p:attrNameLst>
                                          <p:attrName>ppt_x</p:attrName>
                                        </p:attrNameLst>
                                      </p:cBhvr>
                                      <p:tavLst>
                                        <p:tav tm="0">
                                          <p:val>
                                            <p:strVal val="1+#ppt_w/2"/>
                                          </p:val>
                                        </p:tav>
                                        <p:tav tm="100000">
                                          <p:val>
                                            <p:strVal val="#ppt_x"/>
                                          </p:val>
                                        </p:tav>
                                      </p:tavLst>
                                    </p:anim>
                                    <p:anim calcmode="lin" valueType="num">
                                      <p:cBhvr additive="base">
                                        <p:cTn id="71" dur="400" fill="hold"/>
                                        <p:tgtEl>
                                          <p:spTgt spid="8"/>
                                        </p:tgtEl>
                                        <p:attrNameLst>
                                          <p:attrName>ppt_y</p:attrName>
                                        </p:attrNameLst>
                                      </p:cBhvr>
                                      <p:tavLst>
                                        <p:tav tm="0">
                                          <p:val>
                                            <p:strVal val="#ppt_y"/>
                                          </p:val>
                                        </p:tav>
                                        <p:tav tm="100000">
                                          <p:val>
                                            <p:strVal val="#ppt_y"/>
                                          </p:val>
                                        </p:tav>
                                      </p:tavLst>
                                    </p:anim>
                                  </p:childTnLst>
                                </p:cTn>
                              </p:par>
                            </p:childTnLst>
                          </p:cTn>
                        </p:par>
                        <p:par>
                          <p:cTn id="72" fill="hold">
                            <p:stCondLst>
                              <p:cond delay="4049"/>
                            </p:stCondLst>
                            <p:childTnLst>
                              <p:par>
                                <p:cTn id="73" presetID="22" presetClass="entr" presetSubtype="8"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3" grpId="0" animBg="1"/>
      <p:bldP spid="22" grpId="0"/>
      <p:bldP spid="16" grpId="0"/>
      <p:bldP spid="25" grpId="0" animBg="1"/>
      <p:bldP spid="25" grpId="1" animBg="1"/>
      <p:bldP spid="26" grpId="0"/>
      <p:bldP spid="27" grpId="0" animBg="1"/>
      <p:bldP spid="28" grpId="0"/>
      <p:bldP spid="29" grpId="0" animBg="1"/>
      <p:bldP spid="30" grpId="0"/>
      <p:bldP spid="31" grpId="0"/>
      <p:bldP spid="36" grpId="0" animBg="1"/>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776178" y="127505"/>
            <a:ext cx="3305979" cy="5847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b="1" dirty="0">
                <a:solidFill>
                  <a:schemeClr val="accent1"/>
                </a:solidFill>
                <a:latin typeface="微软雅黑" panose="020B0503020204020204" pitchFamily="34" charset="-122"/>
                <a:ea typeface="微软雅黑" panose="020B0503020204020204" pitchFamily="34" charset="-122"/>
              </a:rPr>
              <a:t>个人基本情况</a:t>
            </a:r>
          </a:p>
        </p:txBody>
      </p:sp>
      <p:sp>
        <p:nvSpPr>
          <p:cNvPr id="28" name="Freeform 5"/>
          <p:cNvSpPr>
            <a:spLocks noEditPoints="1"/>
          </p:cNvSpPr>
          <p:nvPr/>
        </p:nvSpPr>
        <p:spPr bwMode="auto">
          <a:xfrm>
            <a:off x="283122" y="173366"/>
            <a:ext cx="493056" cy="493054"/>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4" name="Oval 5"/>
          <p:cNvSpPr>
            <a:spLocks noChangeArrowheads="1"/>
          </p:cNvSpPr>
          <p:nvPr/>
        </p:nvSpPr>
        <p:spPr bwMode="auto">
          <a:xfrm>
            <a:off x="774198" y="1839119"/>
            <a:ext cx="3309938" cy="3311525"/>
          </a:xfrm>
          <a:prstGeom prst="ellipse">
            <a:avLst/>
          </a:prstGeom>
          <a:solidFill>
            <a:srgbClr val="DDDDDC"/>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a:solidFill>
                <a:srgbClr val="294A5A"/>
              </a:solidFill>
              <a:sym typeface="Arial" panose="020B0604020202020204" pitchFamily="34" charset="0"/>
            </a:endParaRPr>
          </a:p>
        </p:txBody>
      </p:sp>
      <p:sp>
        <p:nvSpPr>
          <p:cNvPr id="5" name="Oval 6"/>
          <p:cNvSpPr>
            <a:spLocks noChangeArrowheads="1"/>
          </p:cNvSpPr>
          <p:nvPr/>
        </p:nvSpPr>
        <p:spPr bwMode="auto">
          <a:xfrm>
            <a:off x="942473" y="2007394"/>
            <a:ext cx="2973388" cy="2973387"/>
          </a:xfrm>
          <a:prstGeom prst="ellipse">
            <a:avLst/>
          </a:prstGeom>
          <a:blipFill dpi="0" rotWithShape="1">
            <a:blip r:embed="rId3"/>
            <a:srcRect/>
            <a:stretch>
              <a:fillRect/>
            </a:stretch>
          </a:blipFill>
          <a:ln>
            <a:noFill/>
          </a:ln>
        </p:spPr>
        <p:txBody>
          <a:bodyPr/>
          <a:lstStyle/>
          <a:p>
            <a:pPr eaLnBrk="0" hangingPunct="0"/>
            <a:endParaRPr lang="zh-CN" altLang="en-US">
              <a:solidFill>
                <a:srgbClr val="294A5A"/>
              </a:solidFill>
              <a:sym typeface="Arial" panose="020B0604020202020204" pitchFamily="34" charset="0"/>
            </a:endParaRPr>
          </a:p>
        </p:txBody>
      </p:sp>
      <p:sp>
        <p:nvSpPr>
          <p:cNvPr id="6" name="Oval 7"/>
          <p:cNvSpPr>
            <a:spLocks noChangeArrowheads="1"/>
          </p:cNvSpPr>
          <p:nvPr/>
        </p:nvSpPr>
        <p:spPr bwMode="auto">
          <a:xfrm>
            <a:off x="3320548" y="3950494"/>
            <a:ext cx="811213" cy="811212"/>
          </a:xfrm>
          <a:prstGeom prst="ellipse">
            <a:avLst/>
          </a:prstGeom>
          <a:solidFill>
            <a:schemeClr val="bg2"/>
          </a:solidFill>
          <a:ln w="38100" cmpd="sng">
            <a:solidFill>
              <a:srgbClr val="FFFFFF"/>
            </a:solidFill>
            <a:round/>
          </a:ln>
        </p:spPr>
        <p:txBody>
          <a:bodyPr/>
          <a:lstStyle/>
          <a:p>
            <a:pPr eaLnBrk="0" hangingPunct="0"/>
            <a:endParaRPr lang="zh-CN" altLang="en-US">
              <a:solidFill>
                <a:srgbClr val="294A5A"/>
              </a:solidFill>
              <a:sym typeface="Arial" panose="020B0604020202020204" pitchFamily="34" charset="0"/>
            </a:endParaRPr>
          </a:p>
        </p:txBody>
      </p:sp>
      <p:sp>
        <p:nvSpPr>
          <p:cNvPr id="7" name="Freeform 8"/>
          <p:cNvSpPr>
            <a:spLocks noEditPoints="1"/>
          </p:cNvSpPr>
          <p:nvPr/>
        </p:nvSpPr>
        <p:spPr bwMode="auto">
          <a:xfrm>
            <a:off x="3571373" y="4090194"/>
            <a:ext cx="342900" cy="555625"/>
          </a:xfrm>
          <a:custGeom>
            <a:avLst/>
            <a:gdLst>
              <a:gd name="T0" fmla="*/ 435 w 435"/>
              <a:gd name="T1" fmla="*/ 358 h 699"/>
              <a:gd name="T2" fmla="*/ 435 w 435"/>
              <a:gd name="T3" fmla="*/ 231 h 699"/>
              <a:gd name="T4" fmla="*/ 377 w 435"/>
              <a:gd name="T5" fmla="*/ 231 h 699"/>
              <a:gd name="T6" fmla="*/ 377 w 435"/>
              <a:gd name="T7" fmla="*/ 358 h 699"/>
              <a:gd name="T8" fmla="*/ 221 w 435"/>
              <a:gd name="T9" fmla="*/ 514 h 699"/>
              <a:gd name="T10" fmla="*/ 218 w 435"/>
              <a:gd name="T11" fmla="*/ 514 h 699"/>
              <a:gd name="T12" fmla="*/ 217 w 435"/>
              <a:gd name="T13" fmla="*/ 514 h 699"/>
              <a:gd name="T14" fmla="*/ 214 w 435"/>
              <a:gd name="T15" fmla="*/ 514 h 699"/>
              <a:gd name="T16" fmla="*/ 58 w 435"/>
              <a:gd name="T17" fmla="*/ 358 h 699"/>
              <a:gd name="T18" fmla="*/ 58 w 435"/>
              <a:gd name="T19" fmla="*/ 231 h 699"/>
              <a:gd name="T20" fmla="*/ 0 w 435"/>
              <a:gd name="T21" fmla="*/ 231 h 699"/>
              <a:gd name="T22" fmla="*/ 0 w 435"/>
              <a:gd name="T23" fmla="*/ 358 h 699"/>
              <a:gd name="T24" fmla="*/ 183 w 435"/>
              <a:gd name="T25" fmla="*/ 570 h 699"/>
              <a:gd name="T26" fmla="*/ 183 w 435"/>
              <a:gd name="T27" fmla="*/ 662 h 699"/>
              <a:gd name="T28" fmla="*/ 53 w 435"/>
              <a:gd name="T29" fmla="*/ 699 h 699"/>
              <a:gd name="T30" fmla="*/ 382 w 435"/>
              <a:gd name="T31" fmla="*/ 699 h 699"/>
              <a:gd name="T32" fmla="*/ 251 w 435"/>
              <a:gd name="T33" fmla="*/ 661 h 699"/>
              <a:gd name="T34" fmla="*/ 251 w 435"/>
              <a:gd name="T35" fmla="*/ 570 h 699"/>
              <a:gd name="T36" fmla="*/ 435 w 435"/>
              <a:gd name="T37" fmla="*/ 358 h 699"/>
              <a:gd name="T38" fmla="*/ 216 w 435"/>
              <a:gd name="T39" fmla="*/ 460 h 699"/>
              <a:gd name="T40" fmla="*/ 218 w 435"/>
              <a:gd name="T41" fmla="*/ 460 h 699"/>
              <a:gd name="T42" fmla="*/ 219 w 435"/>
              <a:gd name="T43" fmla="*/ 460 h 699"/>
              <a:gd name="T44" fmla="*/ 323 w 435"/>
              <a:gd name="T45" fmla="*/ 356 h 699"/>
              <a:gd name="T46" fmla="*/ 323 w 435"/>
              <a:gd name="T47" fmla="*/ 105 h 699"/>
              <a:gd name="T48" fmla="*/ 219 w 435"/>
              <a:gd name="T49" fmla="*/ 1 h 699"/>
              <a:gd name="T50" fmla="*/ 217 w 435"/>
              <a:gd name="T51" fmla="*/ 1 h 699"/>
              <a:gd name="T52" fmla="*/ 216 w 435"/>
              <a:gd name="T53" fmla="*/ 1 h 699"/>
              <a:gd name="T54" fmla="*/ 112 w 435"/>
              <a:gd name="T55" fmla="*/ 105 h 699"/>
              <a:gd name="T56" fmla="*/ 112 w 435"/>
              <a:gd name="T57" fmla="*/ 356 h 699"/>
              <a:gd name="T58" fmla="*/ 216 w 435"/>
              <a:gd name="T59" fmla="*/ 460 h 699"/>
              <a:gd name="T60" fmla="*/ 0 w 435"/>
              <a:gd name="T61" fmla="*/ 0 h 699"/>
              <a:gd name="T62" fmla="*/ 435 w 435"/>
              <a:gd name="T63" fmla="*/ 699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T60" t="T61" r="T62" b="T63"/>
            <a:pathLst>
              <a:path w="435" h="699">
                <a:moveTo>
                  <a:pt x="435" y="358"/>
                </a:moveTo>
                <a:lnTo>
                  <a:pt x="435" y="231"/>
                </a:lnTo>
                <a:cubicBezTo>
                  <a:pt x="435" y="194"/>
                  <a:pt x="377" y="194"/>
                  <a:pt x="377" y="231"/>
                </a:cubicBezTo>
                <a:lnTo>
                  <a:pt x="377" y="358"/>
                </a:lnTo>
                <a:cubicBezTo>
                  <a:pt x="377" y="444"/>
                  <a:pt x="307" y="514"/>
                  <a:pt x="221" y="514"/>
                </a:cubicBezTo>
                <a:cubicBezTo>
                  <a:pt x="221" y="514"/>
                  <a:pt x="219" y="514"/>
                  <a:pt x="218" y="514"/>
                </a:cubicBezTo>
                <a:lnTo>
                  <a:pt x="217" y="514"/>
                </a:lnTo>
                <a:cubicBezTo>
                  <a:pt x="216" y="514"/>
                  <a:pt x="215" y="514"/>
                  <a:pt x="214" y="514"/>
                </a:cubicBezTo>
                <a:cubicBezTo>
                  <a:pt x="128" y="514"/>
                  <a:pt x="58" y="444"/>
                  <a:pt x="58" y="358"/>
                </a:cubicBezTo>
                <a:lnTo>
                  <a:pt x="58" y="231"/>
                </a:lnTo>
                <a:cubicBezTo>
                  <a:pt x="58" y="195"/>
                  <a:pt x="0" y="194"/>
                  <a:pt x="0" y="231"/>
                </a:cubicBezTo>
                <a:cubicBezTo>
                  <a:pt x="0" y="248"/>
                  <a:pt x="0" y="358"/>
                  <a:pt x="0" y="358"/>
                </a:cubicBezTo>
                <a:cubicBezTo>
                  <a:pt x="0" y="466"/>
                  <a:pt x="80" y="555"/>
                  <a:pt x="183" y="570"/>
                </a:cubicBezTo>
                <a:lnTo>
                  <a:pt x="183" y="662"/>
                </a:lnTo>
                <a:lnTo>
                  <a:pt x="53" y="699"/>
                </a:lnTo>
                <a:lnTo>
                  <a:pt x="382" y="699"/>
                </a:lnTo>
                <a:lnTo>
                  <a:pt x="251" y="661"/>
                </a:lnTo>
                <a:lnTo>
                  <a:pt x="251" y="570"/>
                </a:lnTo>
                <a:cubicBezTo>
                  <a:pt x="355" y="555"/>
                  <a:pt x="435" y="466"/>
                  <a:pt x="435" y="358"/>
                </a:cubicBezTo>
                <a:close/>
                <a:moveTo>
                  <a:pt x="216" y="460"/>
                </a:moveTo>
                <a:cubicBezTo>
                  <a:pt x="216" y="460"/>
                  <a:pt x="217" y="460"/>
                  <a:pt x="218" y="460"/>
                </a:cubicBezTo>
                <a:cubicBezTo>
                  <a:pt x="218" y="460"/>
                  <a:pt x="219" y="460"/>
                  <a:pt x="219" y="460"/>
                </a:cubicBezTo>
                <a:cubicBezTo>
                  <a:pt x="277" y="460"/>
                  <a:pt x="323" y="413"/>
                  <a:pt x="323" y="356"/>
                </a:cubicBezTo>
                <a:lnTo>
                  <a:pt x="323" y="105"/>
                </a:lnTo>
                <a:cubicBezTo>
                  <a:pt x="323" y="47"/>
                  <a:pt x="277" y="1"/>
                  <a:pt x="219" y="1"/>
                </a:cubicBezTo>
                <a:cubicBezTo>
                  <a:pt x="219" y="1"/>
                  <a:pt x="218" y="0"/>
                  <a:pt x="217" y="1"/>
                </a:cubicBezTo>
                <a:cubicBezTo>
                  <a:pt x="217" y="0"/>
                  <a:pt x="216" y="1"/>
                  <a:pt x="216" y="1"/>
                </a:cubicBezTo>
                <a:cubicBezTo>
                  <a:pt x="158" y="1"/>
                  <a:pt x="112" y="47"/>
                  <a:pt x="112" y="105"/>
                </a:cubicBezTo>
                <a:lnTo>
                  <a:pt x="112" y="356"/>
                </a:lnTo>
                <a:cubicBezTo>
                  <a:pt x="112" y="413"/>
                  <a:pt x="158" y="460"/>
                  <a:pt x="216" y="4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Text Box 13"/>
          <p:cNvSpPr txBox="1">
            <a:spLocks noChangeArrowheads="1"/>
          </p:cNvSpPr>
          <p:nvPr/>
        </p:nvSpPr>
        <p:spPr bwMode="auto">
          <a:xfrm>
            <a:off x="4869843" y="1052736"/>
            <a:ext cx="61206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latin typeface="微软雅黑" panose="020B0503020204020204" pitchFamily="34" charset="-122"/>
                <a:ea typeface="微软雅黑" panose="020B0503020204020204" pitchFamily="34" charset="-122"/>
              </a:rPr>
              <a:t>学历</a:t>
            </a:r>
            <a:r>
              <a:rPr lang="zh-CN" altLang="en-US" sz="2000" dirty="0">
                <a:latin typeface="微软雅黑" panose="020B0503020204020204" pitchFamily="34" charset="-122"/>
                <a:ea typeface="微软雅黑" panose="020B0503020204020204" pitchFamily="34" charset="-122"/>
              </a:rPr>
              <a:t>：本科、文学学士学位</a:t>
            </a:r>
          </a:p>
        </p:txBody>
      </p:sp>
      <p:sp>
        <p:nvSpPr>
          <p:cNvPr id="9" name="Text Box 14"/>
          <p:cNvSpPr txBox="1">
            <a:spLocks noChangeArrowheads="1"/>
          </p:cNvSpPr>
          <p:nvPr/>
        </p:nvSpPr>
        <p:spPr bwMode="auto">
          <a:xfrm>
            <a:off x="4869843" y="1582827"/>
            <a:ext cx="612068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000" b="1" dirty="0">
                <a:latin typeface="微软雅黑" panose="020B0503020204020204" pitchFamily="34" charset="-122"/>
                <a:ea typeface="微软雅黑" panose="020B0503020204020204" pitchFamily="34" charset="-122"/>
              </a:rPr>
              <a:t>专业</a:t>
            </a:r>
            <a:r>
              <a:rPr lang="zh-CN" altLang="en-US" sz="2000" dirty="0">
                <a:latin typeface="微软雅黑" panose="020B0503020204020204" pitchFamily="34" charset="-122"/>
                <a:ea typeface="微软雅黑" panose="020B0503020204020204" pitchFamily="34" charset="-122"/>
              </a:rPr>
              <a:t>：湖北科技学院，行政管理</a:t>
            </a:r>
          </a:p>
        </p:txBody>
      </p:sp>
      <p:sp>
        <p:nvSpPr>
          <p:cNvPr id="10" name="Text Box 15"/>
          <p:cNvSpPr txBox="1">
            <a:spLocks noChangeArrowheads="1"/>
          </p:cNvSpPr>
          <p:nvPr/>
        </p:nvSpPr>
        <p:spPr bwMode="auto">
          <a:xfrm>
            <a:off x="4869843" y="2106703"/>
            <a:ext cx="612068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000" b="1" dirty="0">
                <a:latin typeface="微软雅黑" panose="020B0503020204020204" pitchFamily="34" charset="-122"/>
                <a:ea typeface="微软雅黑" panose="020B0503020204020204" pitchFamily="34" charset="-122"/>
              </a:rPr>
              <a:t>籍贯</a:t>
            </a:r>
            <a:r>
              <a:rPr lang="zh-CN" altLang="en-US" sz="2000" dirty="0">
                <a:latin typeface="微软雅黑" panose="020B0503020204020204" pitchFamily="34" charset="-122"/>
                <a:ea typeface="微软雅黑" panose="020B0503020204020204" pitchFamily="34" charset="-122"/>
              </a:rPr>
              <a:t>：湖北省武汉市</a:t>
            </a:r>
          </a:p>
        </p:txBody>
      </p:sp>
      <p:sp>
        <p:nvSpPr>
          <p:cNvPr id="11" name="Text Box 16"/>
          <p:cNvSpPr txBox="1">
            <a:spLocks noChangeArrowheads="1"/>
          </p:cNvSpPr>
          <p:nvPr/>
        </p:nvSpPr>
        <p:spPr bwMode="auto">
          <a:xfrm>
            <a:off x="4869843" y="2624159"/>
            <a:ext cx="612068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000" b="1" dirty="0">
                <a:latin typeface="微软雅黑" panose="020B0503020204020204" pitchFamily="34" charset="-122"/>
                <a:ea typeface="微软雅黑" panose="020B0503020204020204" pitchFamily="34" charset="-122"/>
              </a:rPr>
              <a:t>身高</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176CM       </a:t>
            </a:r>
            <a:r>
              <a:rPr lang="zh-CN" altLang="en-US" sz="2000" dirty="0">
                <a:latin typeface="微软雅黑" panose="020B0503020204020204" pitchFamily="34" charset="-122"/>
                <a:ea typeface="微软雅黑" panose="020B0503020204020204" pitchFamily="34" charset="-122"/>
              </a:rPr>
              <a:t>体重：</a:t>
            </a:r>
            <a:r>
              <a:rPr lang="en-US" altLang="zh-CN" sz="2000" dirty="0">
                <a:latin typeface="微软雅黑" panose="020B0503020204020204" pitchFamily="34" charset="-122"/>
                <a:ea typeface="微软雅黑" panose="020B0503020204020204" pitchFamily="34" charset="-122"/>
              </a:rPr>
              <a:t>73KG</a:t>
            </a:r>
            <a:endParaRPr lang="zh-CN" altLang="en-US" sz="2000" dirty="0">
              <a:latin typeface="微软雅黑" panose="020B0503020204020204" pitchFamily="34" charset="-122"/>
              <a:ea typeface="微软雅黑" panose="020B0503020204020204" pitchFamily="34" charset="-122"/>
            </a:endParaRPr>
          </a:p>
        </p:txBody>
      </p:sp>
      <p:sp>
        <p:nvSpPr>
          <p:cNvPr id="12" name="Text Box 17"/>
          <p:cNvSpPr txBox="1">
            <a:spLocks noChangeArrowheads="1"/>
          </p:cNvSpPr>
          <p:nvPr/>
        </p:nvSpPr>
        <p:spPr bwMode="auto">
          <a:xfrm>
            <a:off x="4869843" y="3189907"/>
            <a:ext cx="612068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000" b="1" dirty="0">
                <a:latin typeface="微软雅黑" panose="020B0503020204020204" pitchFamily="34" charset="-122"/>
                <a:ea typeface="微软雅黑" panose="020B0503020204020204" pitchFamily="34" charset="-122"/>
              </a:rPr>
              <a:t>出生年月</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1985</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日</a:t>
            </a:r>
          </a:p>
        </p:txBody>
      </p:sp>
      <p:sp>
        <p:nvSpPr>
          <p:cNvPr id="13" name="Text Box 18"/>
          <p:cNvSpPr txBox="1">
            <a:spLocks noChangeArrowheads="1"/>
          </p:cNvSpPr>
          <p:nvPr/>
        </p:nvSpPr>
        <p:spPr bwMode="auto">
          <a:xfrm>
            <a:off x="4869843" y="3752413"/>
            <a:ext cx="612068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000" b="1" dirty="0">
                <a:latin typeface="微软雅黑" panose="020B0503020204020204" pitchFamily="34" charset="-122"/>
                <a:ea typeface="微软雅黑" panose="020B0503020204020204" pitchFamily="34" charset="-122"/>
              </a:rPr>
              <a:t>所持证书</a:t>
            </a:r>
            <a:r>
              <a:rPr lang="zh-CN" altLang="en-US" sz="2000" dirty="0">
                <a:latin typeface="微软雅黑" panose="020B0503020204020204" pitchFamily="34" charset="-122"/>
                <a:ea typeface="微软雅黑" panose="020B0503020204020204" pitchFamily="34" charset="-122"/>
              </a:rPr>
              <a:t>：</a:t>
            </a:r>
          </a:p>
        </p:txBody>
      </p:sp>
      <p:sp>
        <p:nvSpPr>
          <p:cNvPr id="2" name="矩形 1"/>
          <p:cNvSpPr/>
          <p:nvPr/>
        </p:nvSpPr>
        <p:spPr>
          <a:xfrm>
            <a:off x="1849909" y="5263282"/>
            <a:ext cx="1261884" cy="523220"/>
          </a:xfrm>
          <a:prstGeom prst="rect">
            <a:avLst/>
          </a:prstGeom>
        </p:spPr>
        <p:txBody>
          <a:bodyPr wrap="none">
            <a:spAutoFit/>
          </a:bodyPr>
          <a:lstStyle/>
          <a:p>
            <a:r>
              <a:rPr lang="zh-CN" altLang="en-US" sz="2800" b="1" dirty="0">
                <a:latin typeface="微软雅黑" panose="020B0503020204020204" pitchFamily="34" charset="-122"/>
                <a:ea typeface="微软雅黑" panose="020B0503020204020204" pitchFamily="34" charset="-122"/>
              </a:rPr>
              <a:t>张无忌</a:t>
            </a:r>
            <a:endParaRPr lang="zh-CN" altLang="en-US" sz="2800" b="1" dirty="0"/>
          </a:p>
        </p:txBody>
      </p:sp>
      <p:sp>
        <p:nvSpPr>
          <p:cNvPr id="3" name="TextBox 2"/>
          <p:cNvSpPr txBox="1"/>
          <p:nvPr/>
        </p:nvSpPr>
        <p:spPr>
          <a:xfrm>
            <a:off x="1005412" y="5770570"/>
            <a:ext cx="3005951" cy="400110"/>
          </a:xfrm>
          <a:prstGeom prst="rect">
            <a:avLst/>
          </a:prstGeom>
          <a:noFill/>
        </p:spPr>
        <p:txBody>
          <a:bodyPr wrap="none" rtlCol="0">
            <a:spAutoFit/>
          </a:bodyPr>
          <a:lstStyle/>
          <a:p>
            <a:r>
              <a:rPr lang="zh-CN" altLang="en-US" sz="2000" dirty="0">
                <a:latin typeface="+mj-ea"/>
                <a:ea typeface="+mj-ea"/>
              </a:rPr>
              <a:t>竞聘岗位：某某部门经理</a:t>
            </a:r>
          </a:p>
        </p:txBody>
      </p:sp>
      <p:sp>
        <p:nvSpPr>
          <p:cNvPr id="29" name="Text Box 18"/>
          <p:cNvSpPr txBox="1">
            <a:spLocks noChangeArrowheads="1"/>
          </p:cNvSpPr>
          <p:nvPr/>
        </p:nvSpPr>
        <p:spPr bwMode="auto">
          <a:xfrm>
            <a:off x="4869843" y="4701286"/>
            <a:ext cx="612068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000" b="1" dirty="0">
                <a:latin typeface="微软雅黑" panose="020B0503020204020204" pitchFamily="34" charset="-122"/>
                <a:ea typeface="微软雅黑" panose="020B0503020204020204" pitchFamily="34" charset="-122"/>
              </a:rPr>
              <a:t>自我评价</a:t>
            </a:r>
            <a:r>
              <a:rPr lang="zh-CN" altLang="en-US" sz="2000" dirty="0">
                <a:latin typeface="微软雅黑" panose="020B0503020204020204" pitchFamily="34" charset="-122"/>
                <a:ea typeface="微软雅黑" panose="020B0503020204020204" pitchFamily="34" charset="-122"/>
              </a:rPr>
              <a:t>：</a:t>
            </a:r>
          </a:p>
        </p:txBody>
      </p:sp>
      <p:sp>
        <p:nvSpPr>
          <p:cNvPr id="30" name="Text Box 18"/>
          <p:cNvSpPr txBox="1">
            <a:spLocks noChangeArrowheads="1"/>
          </p:cNvSpPr>
          <p:nvPr/>
        </p:nvSpPr>
        <p:spPr bwMode="auto">
          <a:xfrm>
            <a:off x="4869843" y="4120548"/>
            <a:ext cx="684076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just"/>
            <a:r>
              <a:rPr lang="zh-CN" altLang="en-US" dirty="0">
                <a:latin typeface="微软雅黑" panose="020B0503020204020204" pitchFamily="34" charset="-122"/>
                <a:ea typeface="微软雅黑" panose="020B0503020204020204" pitchFamily="34" charset="-122"/>
              </a:rPr>
              <a:t>英语四级、会计从业资格证、高级营销员职业资格证</a:t>
            </a:r>
          </a:p>
        </p:txBody>
      </p:sp>
      <p:sp>
        <p:nvSpPr>
          <p:cNvPr id="31" name="Text Box 18"/>
          <p:cNvSpPr txBox="1">
            <a:spLocks noChangeArrowheads="1"/>
          </p:cNvSpPr>
          <p:nvPr/>
        </p:nvSpPr>
        <p:spPr bwMode="auto">
          <a:xfrm>
            <a:off x="4869843" y="5097958"/>
            <a:ext cx="6624736"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just"/>
            <a:r>
              <a:rPr lang="zh-CN" altLang="en-US" dirty="0">
                <a:latin typeface="微软雅黑" panose="020B0503020204020204" pitchFamily="34" charset="-122"/>
                <a:ea typeface="微软雅黑" panose="020B0503020204020204" pitchFamily="34" charset="-122"/>
              </a:rPr>
              <a:t>爱岗敬业、性格稳重、思维严谨、热爱本职工作，</a:t>
            </a: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年行业经验和长期注意学习积累，造就了较强的专业能力。有较强的创新精神，在兼顾效率的同时努力创新，追求卓越。</a:t>
            </a:r>
          </a:p>
        </p:txBody>
      </p:sp>
      <p:sp>
        <p:nvSpPr>
          <p:cNvPr id="14" name="TextBox 13"/>
          <p:cNvSpPr txBox="1"/>
          <p:nvPr/>
        </p:nvSpPr>
        <p:spPr>
          <a:xfrm>
            <a:off x="3434085" y="297088"/>
            <a:ext cx="3775393" cy="400110"/>
          </a:xfrm>
          <a:prstGeom prst="rect">
            <a:avLst/>
          </a:prstGeom>
          <a:noFill/>
        </p:spPr>
        <p:txBody>
          <a:bodyPr wrap="none" rtlCol="0">
            <a:spAutoFit/>
          </a:bodyPr>
          <a:lstStyle/>
          <a:p>
            <a:r>
              <a:rPr lang="zh-CN" altLang="en-US" sz="2000" b="1" dirty="0">
                <a:solidFill>
                  <a:schemeClr val="bg2"/>
                </a:solidFill>
                <a:latin typeface="+mj-ea"/>
                <a:ea typeface="+mj-ea"/>
              </a:rPr>
              <a:t>（头像更换方法文档内有说明</a:t>
            </a:r>
            <a:r>
              <a:rPr lang="zh-CN" altLang="en-US" sz="2000" b="1" dirty="0">
                <a:solidFill>
                  <a:schemeClr val="bg2"/>
                </a:solidFill>
                <a:latin typeface="+mj-ea"/>
              </a:rPr>
              <a:t>）</a:t>
            </a:r>
            <a:endParaRPr lang="zh-CN" altLang="en-US" sz="2000" b="1" dirty="0">
              <a:solidFill>
                <a:schemeClr val="bg2"/>
              </a:solidFill>
              <a:latin typeface="+mj-ea"/>
              <a:ea typeface="+mj-ea"/>
            </a:endParaRPr>
          </a:p>
        </p:txBody>
      </p:sp>
    </p:spTree>
  </p:cSld>
  <p:clrMapOvr>
    <a:masterClrMapping/>
  </p:clrMapOvr>
  <p:transition spd="slow" advTm="7052">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fltVal val="0"/>
                                          </p:val>
                                        </p:tav>
                                        <p:tav tm="100000">
                                          <p:val>
                                            <p:strVal val="#ppt_w"/>
                                          </p:val>
                                        </p:tav>
                                      </p:tavLst>
                                    </p:anim>
                                    <p:anim calcmode="lin" valueType="num">
                                      <p:cBhvr>
                                        <p:cTn id="8" dur="300" fill="hold"/>
                                        <p:tgtEl>
                                          <p:spTgt spid="28"/>
                                        </p:tgtEl>
                                        <p:attrNameLst>
                                          <p:attrName>ppt_h</p:attrName>
                                        </p:attrNameLst>
                                      </p:cBhvr>
                                      <p:tavLst>
                                        <p:tav tm="0">
                                          <p:val>
                                            <p:fltVal val="0"/>
                                          </p:val>
                                        </p:tav>
                                        <p:tav tm="100000">
                                          <p:val>
                                            <p:strVal val="#ppt_h"/>
                                          </p:val>
                                        </p:tav>
                                      </p:tavLst>
                                    </p:anim>
                                    <p:animEffect transition="in" filter="fade">
                                      <p:cBhvr>
                                        <p:cTn id="9" dur="300"/>
                                        <p:tgtEl>
                                          <p:spTgt spid="28"/>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5"/>
                                        </p:tgtEl>
                                        <p:attrNameLst>
                                          <p:attrName>style.visibility</p:attrName>
                                        </p:attrNameLst>
                                      </p:cBhvr>
                                      <p:to>
                                        <p:strVal val="visible"/>
                                      </p:to>
                                    </p:set>
                                    <p:anim calcmode="lin" valueType="num">
                                      <p:cBhvr>
                                        <p:cTn id="13" dur="4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5"/>
                                        </p:tgtEl>
                                        <p:attrNameLst>
                                          <p:attrName>ppt_y</p:attrName>
                                        </p:attrNameLst>
                                      </p:cBhvr>
                                      <p:tavLst>
                                        <p:tav tm="0">
                                          <p:val>
                                            <p:strVal val="#ppt_y"/>
                                          </p:val>
                                        </p:tav>
                                        <p:tav tm="100000">
                                          <p:val>
                                            <p:strVal val="#ppt_y"/>
                                          </p:val>
                                        </p:tav>
                                      </p:tavLst>
                                    </p:anim>
                                    <p:anim calcmode="lin" valueType="num">
                                      <p:cBhvr>
                                        <p:cTn id="15" dur="4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5"/>
                                        </p:tgtEl>
                                      </p:cBhvr>
                                    </p:animEffect>
                                  </p:childTnLst>
                                </p:cTn>
                              </p:par>
                            </p:childTnLst>
                          </p:cTn>
                        </p:par>
                        <p:par>
                          <p:cTn id="18" fill="hold">
                            <p:stCondLst>
                              <p:cond delay="900"/>
                            </p:stCondLst>
                            <p:childTnLst>
                              <p:par>
                                <p:cTn id="19" presetID="21"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1000"/>
                                        <p:tgtEl>
                                          <p:spTgt spid="5"/>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1000"/>
                                        <p:tgtEl>
                                          <p:spTgt spid="4"/>
                                        </p:tgtEl>
                                      </p:cBhvr>
                                    </p:animEffect>
                                  </p:childTnLst>
                                </p:cTn>
                              </p:par>
                            </p:childTnLst>
                          </p:cTn>
                        </p:par>
                        <p:par>
                          <p:cTn id="25" fill="hold">
                            <p:stCondLst>
                              <p:cond delay="1900"/>
                            </p:stCondLst>
                            <p:childTnLst>
                              <p:par>
                                <p:cTn id="26" presetID="52"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Scale>
                                      <p:cBhvr>
                                        <p:cTn id="2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7"/>
                                        </p:tgtEl>
                                        <p:attrNameLst>
                                          <p:attrName>ppt_x</p:attrName>
                                          <p:attrName>ppt_y</p:attrName>
                                        </p:attrNameLst>
                                      </p:cBhvr>
                                    </p:animMotion>
                                    <p:animEffect transition="in" filter="fade">
                                      <p:cBhvr>
                                        <p:cTn id="30" dur="1000"/>
                                        <p:tgtEl>
                                          <p:spTgt spid="7"/>
                                        </p:tgtEl>
                                      </p:cBhvr>
                                    </p:animEffect>
                                  </p:childTnLst>
                                </p:cTn>
                              </p:par>
                              <p:par>
                                <p:cTn id="31" presetID="52"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Scale>
                                      <p:cBhvr>
                                        <p:cTn id="3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6"/>
                                        </p:tgtEl>
                                        <p:attrNameLst>
                                          <p:attrName>ppt_x</p:attrName>
                                          <p:attrName>ppt_y</p:attrName>
                                        </p:attrNameLst>
                                      </p:cBhvr>
                                    </p:animMotion>
                                    <p:animEffect transition="in" filter="fade">
                                      <p:cBhvr>
                                        <p:cTn id="35" dur="1000"/>
                                        <p:tgtEl>
                                          <p:spTgt spid="6"/>
                                        </p:tgtEl>
                                      </p:cBhvr>
                                    </p:animEffect>
                                  </p:childTnLst>
                                </p:cTn>
                              </p:par>
                            </p:childTnLst>
                          </p:cTn>
                        </p:par>
                        <p:par>
                          <p:cTn id="36" fill="hold">
                            <p:stCondLst>
                              <p:cond delay="2900"/>
                            </p:stCondLst>
                            <p:childTnLst>
                              <p:par>
                                <p:cTn id="37" presetID="31" presetClass="entr" presetSubtype="0"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 calcmode="lin" valueType="num">
                                      <p:cBhvr>
                                        <p:cTn id="41" dur="500" fill="hold"/>
                                        <p:tgtEl>
                                          <p:spTgt spid="2"/>
                                        </p:tgtEl>
                                        <p:attrNameLst>
                                          <p:attrName>style.rotation</p:attrName>
                                        </p:attrNameLst>
                                      </p:cBhvr>
                                      <p:tavLst>
                                        <p:tav tm="0">
                                          <p:val>
                                            <p:fltVal val="90"/>
                                          </p:val>
                                        </p:tav>
                                        <p:tav tm="100000">
                                          <p:val>
                                            <p:fltVal val="0"/>
                                          </p:val>
                                        </p:tav>
                                      </p:tavLst>
                                    </p:anim>
                                    <p:animEffect transition="in" filter="fade">
                                      <p:cBhvr>
                                        <p:cTn id="42" dur="500"/>
                                        <p:tgtEl>
                                          <p:spTgt spid="2"/>
                                        </p:tgtEl>
                                      </p:cBhvr>
                                    </p:animEffect>
                                  </p:childTnLst>
                                </p:cTn>
                              </p:par>
                            </p:childTnLst>
                          </p:cTn>
                        </p:par>
                        <p:par>
                          <p:cTn id="43" fill="hold">
                            <p:stCondLst>
                              <p:cond delay="3400"/>
                            </p:stCondLst>
                            <p:childTnLst>
                              <p:par>
                                <p:cTn id="44" presetID="22" presetClass="entr" presetSubtype="1"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up)">
                                      <p:cBhvr>
                                        <p:cTn id="46" dur="500"/>
                                        <p:tgtEl>
                                          <p:spTgt spid="3"/>
                                        </p:tgtEl>
                                      </p:cBhvr>
                                    </p:animEffect>
                                  </p:childTnLst>
                                </p:cTn>
                              </p:par>
                            </p:childTnLst>
                          </p:cTn>
                        </p:par>
                        <p:par>
                          <p:cTn id="47" fill="hold">
                            <p:stCondLst>
                              <p:cond delay="3900"/>
                            </p:stCondLst>
                            <p:childTnLst>
                              <p:par>
                                <p:cTn id="48" presetID="2" presetClass="entr" presetSubtype="2"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1+#ppt_w/2"/>
                                          </p:val>
                                        </p:tav>
                                        <p:tav tm="100000">
                                          <p:val>
                                            <p:strVal val="#ppt_x"/>
                                          </p:val>
                                        </p:tav>
                                      </p:tavLst>
                                    </p:anim>
                                    <p:anim calcmode="lin" valueType="num">
                                      <p:cBhvr additive="base">
                                        <p:cTn id="51" dur="500" fill="hold"/>
                                        <p:tgtEl>
                                          <p:spTgt spid="8"/>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10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1+#ppt_w/2"/>
                                          </p:val>
                                        </p:tav>
                                        <p:tav tm="100000">
                                          <p:val>
                                            <p:strVal val="#ppt_x"/>
                                          </p:val>
                                        </p:tav>
                                      </p:tavLst>
                                    </p:anim>
                                    <p:anim calcmode="lin" valueType="num">
                                      <p:cBhvr additive="base">
                                        <p:cTn id="55" dur="500" fill="hold"/>
                                        <p:tgtEl>
                                          <p:spTgt spid="9"/>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20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1+#ppt_w/2"/>
                                          </p:val>
                                        </p:tav>
                                        <p:tav tm="100000">
                                          <p:val>
                                            <p:strVal val="#ppt_x"/>
                                          </p:val>
                                        </p:tav>
                                      </p:tavLst>
                                    </p:anim>
                                    <p:anim calcmode="lin" valueType="num">
                                      <p:cBhvr additive="base">
                                        <p:cTn id="59" dur="500" fill="hold"/>
                                        <p:tgtEl>
                                          <p:spTgt spid="10"/>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30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1+#ppt_w/2"/>
                                          </p:val>
                                        </p:tav>
                                        <p:tav tm="100000">
                                          <p:val>
                                            <p:strVal val="#ppt_x"/>
                                          </p:val>
                                        </p:tav>
                                      </p:tavLst>
                                    </p:anim>
                                    <p:anim calcmode="lin" valueType="num">
                                      <p:cBhvr additive="base">
                                        <p:cTn id="63" dur="500" fill="hold"/>
                                        <p:tgtEl>
                                          <p:spTgt spid="11"/>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40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1+#ppt_w/2"/>
                                          </p:val>
                                        </p:tav>
                                        <p:tav tm="100000">
                                          <p:val>
                                            <p:strVal val="#ppt_x"/>
                                          </p:val>
                                        </p:tav>
                                      </p:tavLst>
                                    </p:anim>
                                    <p:anim calcmode="lin" valueType="num">
                                      <p:cBhvr additive="base">
                                        <p:cTn id="67" dur="500" fill="hold"/>
                                        <p:tgtEl>
                                          <p:spTgt spid="12"/>
                                        </p:tgtEl>
                                        <p:attrNameLst>
                                          <p:attrName>ppt_y</p:attrName>
                                        </p:attrNameLst>
                                      </p:cBhvr>
                                      <p:tavLst>
                                        <p:tav tm="0">
                                          <p:val>
                                            <p:strVal val="#ppt_y"/>
                                          </p:val>
                                        </p:tav>
                                        <p:tav tm="100000">
                                          <p:val>
                                            <p:strVal val="#ppt_y"/>
                                          </p:val>
                                        </p:tav>
                                      </p:tavLst>
                                    </p:anim>
                                  </p:childTnLst>
                                </p:cTn>
                              </p:par>
                            </p:childTnLst>
                          </p:cTn>
                        </p:par>
                        <p:par>
                          <p:cTn id="68" fill="hold">
                            <p:stCondLst>
                              <p:cond delay="4400"/>
                            </p:stCondLst>
                            <p:childTnLst>
                              <p:par>
                                <p:cTn id="69" presetID="2" presetClass="entr" presetSubtype="6"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1+#ppt_w/2"/>
                                          </p:val>
                                        </p:tav>
                                        <p:tav tm="100000">
                                          <p:val>
                                            <p:strVal val="#ppt_x"/>
                                          </p:val>
                                        </p:tav>
                                      </p:tavLst>
                                    </p:anim>
                                    <p:anim calcmode="lin" valueType="num">
                                      <p:cBhvr additive="base">
                                        <p:cTn id="72" dur="500" fill="hold"/>
                                        <p:tgtEl>
                                          <p:spTgt spid="13"/>
                                        </p:tgtEl>
                                        <p:attrNameLst>
                                          <p:attrName>ppt_y</p:attrName>
                                        </p:attrNameLst>
                                      </p:cBhvr>
                                      <p:tavLst>
                                        <p:tav tm="0">
                                          <p:val>
                                            <p:strVal val="1+#ppt_h/2"/>
                                          </p:val>
                                        </p:tav>
                                        <p:tav tm="100000">
                                          <p:val>
                                            <p:strVal val="#ppt_y"/>
                                          </p:val>
                                        </p:tav>
                                      </p:tavLst>
                                    </p:anim>
                                  </p:childTnLst>
                                </p:cTn>
                              </p:par>
                              <p:par>
                                <p:cTn id="73" presetID="2" presetClass="entr" presetSubtype="6"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1+#ppt_w/2"/>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childTnLst>
                          </p:cTn>
                        </p:par>
                        <p:par>
                          <p:cTn id="77" fill="hold">
                            <p:stCondLst>
                              <p:cond delay="4900"/>
                            </p:stCondLst>
                            <p:childTnLst>
                              <p:par>
                                <p:cTn id="78" presetID="22" presetClass="entr" presetSubtype="1"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up)">
                                      <p:cBhvr>
                                        <p:cTn id="80" dur="500"/>
                                        <p:tgtEl>
                                          <p:spTgt spid="30"/>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wipe(up)">
                                      <p:cBhvr>
                                        <p:cTn id="83" dur="500"/>
                                        <p:tgtEl>
                                          <p:spTgt spid="31"/>
                                        </p:tgtEl>
                                      </p:cBhvr>
                                    </p:animEffect>
                                  </p:childTnLst>
                                </p:cTn>
                              </p:par>
                            </p:childTnLst>
                          </p:cTn>
                        </p:par>
                        <p:par>
                          <p:cTn id="84" fill="hold">
                            <p:stCondLst>
                              <p:cond delay="5400"/>
                            </p:stCondLst>
                            <p:childTnLst>
                              <p:par>
                                <p:cTn id="85" presetID="31" presetClass="entr" presetSubtype="0"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p:cTn id="87" dur="500" fill="hold"/>
                                        <p:tgtEl>
                                          <p:spTgt spid="14"/>
                                        </p:tgtEl>
                                        <p:attrNameLst>
                                          <p:attrName>ppt_w</p:attrName>
                                        </p:attrNameLst>
                                      </p:cBhvr>
                                      <p:tavLst>
                                        <p:tav tm="0">
                                          <p:val>
                                            <p:fltVal val="0"/>
                                          </p:val>
                                        </p:tav>
                                        <p:tav tm="100000">
                                          <p:val>
                                            <p:strVal val="#ppt_w"/>
                                          </p:val>
                                        </p:tav>
                                      </p:tavLst>
                                    </p:anim>
                                    <p:anim calcmode="lin" valueType="num">
                                      <p:cBhvr>
                                        <p:cTn id="88" dur="500" fill="hold"/>
                                        <p:tgtEl>
                                          <p:spTgt spid="14"/>
                                        </p:tgtEl>
                                        <p:attrNameLst>
                                          <p:attrName>ppt_h</p:attrName>
                                        </p:attrNameLst>
                                      </p:cBhvr>
                                      <p:tavLst>
                                        <p:tav tm="0">
                                          <p:val>
                                            <p:fltVal val="0"/>
                                          </p:val>
                                        </p:tav>
                                        <p:tav tm="100000">
                                          <p:val>
                                            <p:strVal val="#ppt_h"/>
                                          </p:val>
                                        </p:tav>
                                      </p:tavLst>
                                    </p:anim>
                                    <p:anim calcmode="lin" valueType="num">
                                      <p:cBhvr>
                                        <p:cTn id="89" dur="500" fill="hold"/>
                                        <p:tgtEl>
                                          <p:spTgt spid="14"/>
                                        </p:tgtEl>
                                        <p:attrNameLst>
                                          <p:attrName>style.rotation</p:attrName>
                                        </p:attrNameLst>
                                      </p:cBhvr>
                                      <p:tavLst>
                                        <p:tav tm="0">
                                          <p:val>
                                            <p:fltVal val="90"/>
                                          </p:val>
                                        </p:tav>
                                        <p:tav tm="100000">
                                          <p:val>
                                            <p:fltVal val="0"/>
                                          </p:val>
                                        </p:tav>
                                      </p:tavLst>
                                    </p:anim>
                                    <p:animEffect transition="in" filter="fade">
                                      <p:cBhvr>
                                        <p:cTn id="90" dur="500"/>
                                        <p:tgtEl>
                                          <p:spTgt spid="14"/>
                                        </p:tgtEl>
                                      </p:cBhvr>
                                    </p:animEffect>
                                  </p:childTnLst>
                                </p:cTn>
                              </p:par>
                              <p:par>
                                <p:cTn id="91" presetID="8" presetClass="emph" presetSubtype="0" fill="hold" grpId="1" nodeType="withEffect">
                                  <p:stCondLst>
                                    <p:cond delay="0"/>
                                  </p:stCondLst>
                                  <p:childTnLst>
                                    <p:animRot by="-21600000">
                                      <p:cBhvr>
                                        <p:cTn id="92" dur="5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8" grpId="0" animBg="1"/>
      <p:bldP spid="4" grpId="0" animBg="1"/>
      <p:bldP spid="5" grpId="0" animBg="1"/>
      <p:bldP spid="6" grpId="0" animBg="1"/>
      <p:bldP spid="7" grpId="0" animBg="1"/>
      <p:bldP spid="8" grpId="0"/>
      <p:bldP spid="9" grpId="0"/>
      <p:bldP spid="10" grpId="0"/>
      <p:bldP spid="11" grpId="0"/>
      <p:bldP spid="12" grpId="0"/>
      <p:bldP spid="13" grpId="0"/>
      <p:bldP spid="2" grpId="0"/>
      <p:bldP spid="3" grpId="0"/>
      <p:bldP spid="29" grpId="0"/>
      <p:bldP spid="30" grpId="0"/>
      <p:bldP spid="31" grpId="0"/>
      <p:bldP spid="14" grpId="0"/>
      <p:bldP spid="1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776178" y="127505"/>
            <a:ext cx="3305979" cy="5847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b="1" dirty="0">
                <a:solidFill>
                  <a:schemeClr val="accent1"/>
                </a:solidFill>
                <a:latin typeface="微软雅黑" panose="020B0503020204020204" pitchFamily="34" charset="-122"/>
                <a:ea typeface="微软雅黑" panose="020B0503020204020204" pitchFamily="34" charset="-122"/>
              </a:rPr>
              <a:t>学习教育经历</a:t>
            </a:r>
          </a:p>
        </p:txBody>
      </p:sp>
      <p:sp>
        <p:nvSpPr>
          <p:cNvPr id="28" name="Freeform 5"/>
          <p:cNvSpPr>
            <a:spLocks noEditPoints="1"/>
          </p:cNvSpPr>
          <p:nvPr/>
        </p:nvSpPr>
        <p:spPr bwMode="auto">
          <a:xfrm>
            <a:off x="283122" y="173366"/>
            <a:ext cx="493056" cy="493054"/>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6" name="Line 6"/>
          <p:cNvSpPr>
            <a:spLocks noChangeShapeType="1"/>
          </p:cNvSpPr>
          <p:nvPr/>
        </p:nvSpPr>
        <p:spPr bwMode="auto">
          <a:xfrm>
            <a:off x="4615118" y="1138124"/>
            <a:ext cx="0" cy="5315212"/>
          </a:xfrm>
          <a:prstGeom prst="line">
            <a:avLst/>
          </a:prstGeom>
          <a:noFill/>
          <a:ln w="38100" cap="flat">
            <a:solidFill>
              <a:srgbClr val="716F6E"/>
            </a:solidFill>
            <a:prstDash val="solid"/>
            <a:miter lim="800000"/>
            <a:headEnd type="oval"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nvGrpSpPr>
          <p:cNvPr id="7" name="组合 6"/>
          <p:cNvGrpSpPr/>
          <p:nvPr/>
        </p:nvGrpSpPr>
        <p:grpSpPr>
          <a:xfrm>
            <a:off x="4467481" y="993661"/>
            <a:ext cx="288925" cy="288925"/>
            <a:chOff x="957263" y="3209925"/>
            <a:chExt cx="288925" cy="288925"/>
          </a:xfrm>
        </p:grpSpPr>
        <p:sp>
          <p:nvSpPr>
            <p:cNvPr id="8" name="Oval 15"/>
            <p:cNvSpPr>
              <a:spLocks noChangeArrowheads="1"/>
            </p:cNvSpPr>
            <p:nvPr/>
          </p:nvSpPr>
          <p:spPr bwMode="auto">
            <a:xfrm>
              <a:off x="957263" y="3209925"/>
              <a:ext cx="288925" cy="288925"/>
            </a:xfrm>
            <a:prstGeom prst="ellipse">
              <a:avLst/>
            </a:prstGeom>
            <a:solidFill>
              <a:schemeClr val="bg2"/>
            </a:solidFill>
            <a:ln w="28575" cap="flat">
              <a:solidFill>
                <a:schemeClr val="accent2"/>
              </a:solidFill>
              <a:prstDash val="solid"/>
              <a:miter lim="800000"/>
            </a:ln>
          </p:spPr>
          <p:txBody>
            <a:bodyPr vert="horz" wrap="square" lIns="91440" tIns="45720" rIns="91440" bIns="45720" numCol="1" anchor="t" anchorCtr="0" compatLnSpc="1"/>
            <a:lstStyle/>
            <a:p>
              <a:endParaRPr lang="zh-CN" altLang="en-US"/>
            </a:p>
          </p:txBody>
        </p:sp>
        <p:sp>
          <p:nvSpPr>
            <p:cNvPr id="9"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 name="组合 9"/>
          <p:cNvGrpSpPr/>
          <p:nvPr/>
        </p:nvGrpSpPr>
        <p:grpSpPr>
          <a:xfrm>
            <a:off x="4467481" y="2405193"/>
            <a:ext cx="288925" cy="288925"/>
            <a:chOff x="957263" y="3209925"/>
            <a:chExt cx="288925" cy="288925"/>
          </a:xfrm>
        </p:grpSpPr>
        <p:sp>
          <p:nvSpPr>
            <p:cNvPr id="11" name="Oval 15"/>
            <p:cNvSpPr>
              <a:spLocks noChangeArrowheads="1"/>
            </p:cNvSpPr>
            <p:nvPr/>
          </p:nvSpPr>
          <p:spPr bwMode="auto">
            <a:xfrm>
              <a:off x="957263" y="3209925"/>
              <a:ext cx="288925" cy="288925"/>
            </a:xfrm>
            <a:prstGeom prst="ellipse">
              <a:avLst/>
            </a:prstGeom>
            <a:solidFill>
              <a:schemeClr val="bg2"/>
            </a:solidFill>
            <a:ln w="28575" cap="flat">
              <a:solidFill>
                <a:schemeClr val="accent2"/>
              </a:solidFill>
              <a:prstDash val="solid"/>
              <a:miter lim="800000"/>
            </a:ln>
          </p:spPr>
          <p:txBody>
            <a:bodyPr vert="horz" wrap="square" lIns="91440" tIns="45720" rIns="91440" bIns="45720" numCol="1" anchor="t" anchorCtr="0" compatLnSpc="1"/>
            <a:lstStyle/>
            <a:p>
              <a:endParaRPr lang="zh-CN" altLang="en-US"/>
            </a:p>
          </p:txBody>
        </p:sp>
        <p:sp>
          <p:nvSpPr>
            <p:cNvPr id="12"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 name="组合 12"/>
          <p:cNvGrpSpPr/>
          <p:nvPr/>
        </p:nvGrpSpPr>
        <p:grpSpPr>
          <a:xfrm>
            <a:off x="4467481" y="3810514"/>
            <a:ext cx="288925" cy="288925"/>
            <a:chOff x="957263" y="3209925"/>
            <a:chExt cx="288925" cy="288925"/>
          </a:xfrm>
        </p:grpSpPr>
        <p:sp>
          <p:nvSpPr>
            <p:cNvPr id="14" name="Oval 15"/>
            <p:cNvSpPr>
              <a:spLocks noChangeArrowheads="1"/>
            </p:cNvSpPr>
            <p:nvPr/>
          </p:nvSpPr>
          <p:spPr bwMode="auto">
            <a:xfrm>
              <a:off x="957263" y="3209925"/>
              <a:ext cx="288925" cy="288925"/>
            </a:xfrm>
            <a:prstGeom prst="ellipse">
              <a:avLst/>
            </a:prstGeom>
            <a:solidFill>
              <a:schemeClr val="bg2"/>
            </a:solidFill>
            <a:ln w="28575" cap="flat">
              <a:solidFill>
                <a:schemeClr val="accent2"/>
              </a:solidFill>
              <a:prstDash val="solid"/>
              <a:miter lim="800000"/>
            </a:ln>
          </p:spPr>
          <p:txBody>
            <a:bodyPr vert="horz" wrap="square" lIns="91440" tIns="45720" rIns="91440" bIns="45720" numCol="1" anchor="t" anchorCtr="0" compatLnSpc="1"/>
            <a:lstStyle/>
            <a:p>
              <a:endParaRPr lang="zh-CN" altLang="en-US"/>
            </a:p>
          </p:txBody>
        </p:sp>
        <p:sp>
          <p:nvSpPr>
            <p:cNvPr id="15"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9" name="Oval 15"/>
          <p:cNvSpPr>
            <a:spLocks noChangeArrowheads="1"/>
          </p:cNvSpPr>
          <p:nvPr/>
        </p:nvSpPr>
        <p:spPr bwMode="auto">
          <a:xfrm>
            <a:off x="4470655" y="6300531"/>
            <a:ext cx="288925" cy="288925"/>
          </a:xfrm>
          <a:prstGeom prst="ellipse">
            <a:avLst/>
          </a:prstGeom>
          <a:solidFill>
            <a:schemeClr val="bg2"/>
          </a:solidFill>
          <a:ln w="28575" cap="flat">
            <a:solidFill>
              <a:schemeClr val="accent2"/>
            </a:solidFill>
            <a:prstDash val="solid"/>
            <a:miter lim="800000"/>
          </a:ln>
        </p:spPr>
        <p:txBody>
          <a:bodyPr vert="horz" wrap="square" lIns="91440" tIns="45720" rIns="91440" bIns="45720" numCol="1" anchor="t" anchorCtr="0" compatLnSpc="1"/>
          <a:lstStyle/>
          <a:p>
            <a:endParaRPr lang="zh-CN" altLang="en-US"/>
          </a:p>
        </p:txBody>
      </p:sp>
      <p:sp>
        <p:nvSpPr>
          <p:cNvPr id="20" name="Text Box 18"/>
          <p:cNvSpPr txBox="1">
            <a:spLocks noChangeArrowheads="1"/>
          </p:cNvSpPr>
          <p:nvPr/>
        </p:nvSpPr>
        <p:spPr bwMode="auto">
          <a:xfrm>
            <a:off x="4859028" y="985463"/>
            <a:ext cx="2204362"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000" b="1" dirty="0">
                <a:latin typeface="微软雅黑" panose="020B0503020204020204" pitchFamily="34" charset="-122"/>
                <a:ea typeface="微软雅黑" panose="020B0503020204020204" pitchFamily="34" charset="-122"/>
              </a:rPr>
              <a:t>大学本科</a:t>
            </a:r>
            <a:endParaRPr lang="zh-CN" altLang="en-US" sz="2000" dirty="0">
              <a:latin typeface="微软雅黑" panose="020B0503020204020204" pitchFamily="34" charset="-122"/>
              <a:ea typeface="微软雅黑" panose="020B0503020204020204" pitchFamily="34" charset="-122"/>
            </a:endParaRPr>
          </a:p>
        </p:txBody>
      </p:sp>
      <p:sp>
        <p:nvSpPr>
          <p:cNvPr id="21" name="Text Box 18"/>
          <p:cNvSpPr txBox="1">
            <a:spLocks noChangeArrowheads="1"/>
          </p:cNvSpPr>
          <p:nvPr/>
        </p:nvSpPr>
        <p:spPr bwMode="auto">
          <a:xfrm>
            <a:off x="4859028" y="1353598"/>
            <a:ext cx="458062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just"/>
            <a:r>
              <a:rPr lang="zh-CN" altLang="en-US" dirty="0">
                <a:latin typeface="微软雅黑" panose="020B0503020204020204" pitchFamily="34" charset="-122"/>
                <a:ea typeface="微软雅黑" panose="020B0503020204020204" pitchFamily="34" charset="-122"/>
              </a:rPr>
              <a:t>湖北科技学院经济管理学院，市场营销专业</a:t>
            </a:r>
          </a:p>
        </p:txBody>
      </p:sp>
      <p:sp>
        <p:nvSpPr>
          <p:cNvPr id="22" name="Text Box 18"/>
          <p:cNvSpPr txBox="1">
            <a:spLocks noChangeArrowheads="1"/>
          </p:cNvSpPr>
          <p:nvPr/>
        </p:nvSpPr>
        <p:spPr bwMode="auto">
          <a:xfrm>
            <a:off x="4859028" y="1733608"/>
            <a:ext cx="206034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just"/>
            <a:r>
              <a:rPr lang="en-US" altLang="zh-CN" dirty="0">
                <a:latin typeface="微软雅黑" panose="020B0503020204020204" pitchFamily="34" charset="-122"/>
                <a:ea typeface="微软雅黑" panose="020B0503020204020204" pitchFamily="34" charset="-122"/>
              </a:rPr>
              <a:t>2005</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-2009</a:t>
            </a:r>
            <a:r>
              <a:rPr lang="zh-CN" altLang="en-US" dirty="0">
                <a:latin typeface="微软雅黑" panose="020B0503020204020204" pitchFamily="34" charset="-122"/>
                <a:ea typeface="微软雅黑" panose="020B0503020204020204" pitchFamily="34" charset="-122"/>
              </a:rPr>
              <a:t>年</a:t>
            </a:r>
          </a:p>
        </p:txBody>
      </p:sp>
      <p:sp>
        <p:nvSpPr>
          <p:cNvPr id="23" name="Text Box 18"/>
          <p:cNvSpPr txBox="1">
            <a:spLocks noChangeArrowheads="1"/>
          </p:cNvSpPr>
          <p:nvPr/>
        </p:nvSpPr>
        <p:spPr bwMode="auto">
          <a:xfrm>
            <a:off x="4859028" y="2349600"/>
            <a:ext cx="2204362"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defPPr>
              <a:defRPr lang="zh-CN"/>
            </a:defPPr>
            <a:lvl1pPr>
              <a:defRPr sz="2000" b="1">
                <a:latin typeface="微软雅黑" panose="020B0503020204020204" pitchFamily="34" charset="-122"/>
                <a:ea typeface="微软雅黑" panose="020B0503020204020204" pitchFamily="34" charset="-122"/>
              </a:defRPr>
            </a:lvl1pPr>
          </a:lstStyle>
          <a:p>
            <a:r>
              <a:rPr lang="zh-CN" altLang="en-US" dirty="0"/>
              <a:t>在职研究生</a:t>
            </a:r>
          </a:p>
        </p:txBody>
      </p:sp>
      <p:sp>
        <p:nvSpPr>
          <p:cNvPr id="24" name="Text Box 18"/>
          <p:cNvSpPr txBox="1">
            <a:spLocks noChangeArrowheads="1"/>
          </p:cNvSpPr>
          <p:nvPr/>
        </p:nvSpPr>
        <p:spPr bwMode="auto">
          <a:xfrm>
            <a:off x="4859028" y="2717735"/>
            <a:ext cx="458062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just"/>
            <a:r>
              <a:rPr lang="zh-CN" altLang="en-US" dirty="0">
                <a:latin typeface="微软雅黑" panose="020B0503020204020204" pitchFamily="34" charset="-122"/>
                <a:ea typeface="微软雅黑" panose="020B0503020204020204" pitchFamily="34" charset="-122"/>
              </a:rPr>
              <a:t>武汉大学行政管理学院，行政管理专业</a:t>
            </a:r>
          </a:p>
        </p:txBody>
      </p:sp>
      <p:sp>
        <p:nvSpPr>
          <p:cNvPr id="25" name="Text Box 18"/>
          <p:cNvSpPr txBox="1">
            <a:spLocks noChangeArrowheads="1"/>
          </p:cNvSpPr>
          <p:nvPr/>
        </p:nvSpPr>
        <p:spPr bwMode="auto">
          <a:xfrm>
            <a:off x="4859028" y="3097745"/>
            <a:ext cx="206034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just"/>
            <a:r>
              <a:rPr lang="en-US" altLang="zh-CN" dirty="0">
                <a:latin typeface="微软雅黑" panose="020B0503020204020204" pitchFamily="34" charset="-122"/>
                <a:ea typeface="微软雅黑" panose="020B0503020204020204" pitchFamily="34" charset="-122"/>
              </a:rPr>
              <a:t>2009</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-2012</a:t>
            </a:r>
            <a:r>
              <a:rPr lang="zh-CN" altLang="en-US" dirty="0">
                <a:latin typeface="微软雅黑" panose="020B0503020204020204" pitchFamily="34" charset="-122"/>
                <a:ea typeface="微软雅黑" panose="020B0503020204020204" pitchFamily="34" charset="-122"/>
              </a:rPr>
              <a:t>年</a:t>
            </a:r>
          </a:p>
        </p:txBody>
      </p:sp>
      <p:sp>
        <p:nvSpPr>
          <p:cNvPr id="26" name="Text Box 18"/>
          <p:cNvSpPr txBox="1">
            <a:spLocks noChangeArrowheads="1"/>
          </p:cNvSpPr>
          <p:nvPr/>
        </p:nvSpPr>
        <p:spPr bwMode="auto">
          <a:xfrm>
            <a:off x="4859028" y="3749233"/>
            <a:ext cx="3644522"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defPPr>
              <a:defRPr lang="zh-CN"/>
            </a:defPPr>
            <a:lvl1pPr>
              <a:defRPr sz="2000" b="1">
                <a:latin typeface="微软雅黑" panose="020B0503020204020204" pitchFamily="34" charset="-122"/>
                <a:ea typeface="微软雅黑" panose="020B0503020204020204" pitchFamily="34" charset="-122"/>
              </a:defRPr>
            </a:lvl1pPr>
          </a:lstStyle>
          <a:p>
            <a:r>
              <a:rPr lang="zh-CN" altLang="en-US" dirty="0"/>
              <a:t>高级营销员职业资格证</a:t>
            </a:r>
          </a:p>
        </p:txBody>
      </p:sp>
      <p:sp>
        <p:nvSpPr>
          <p:cNvPr id="27" name="Text Box 18"/>
          <p:cNvSpPr txBox="1">
            <a:spLocks noChangeArrowheads="1"/>
          </p:cNvSpPr>
          <p:nvPr/>
        </p:nvSpPr>
        <p:spPr bwMode="auto">
          <a:xfrm>
            <a:off x="4859028" y="4125418"/>
            <a:ext cx="458062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just"/>
            <a:r>
              <a:rPr lang="zh-CN" altLang="en-US" dirty="0">
                <a:latin typeface="微软雅黑" panose="020B0503020204020204" pitchFamily="34" charset="-122"/>
                <a:ea typeface="微软雅黑" panose="020B0503020204020204" pitchFamily="34" charset="-122"/>
              </a:rPr>
              <a:t>某某工商学院某培训机构</a:t>
            </a:r>
          </a:p>
        </p:txBody>
      </p:sp>
      <p:sp>
        <p:nvSpPr>
          <p:cNvPr id="29" name="Text Box 18"/>
          <p:cNvSpPr txBox="1">
            <a:spLocks noChangeArrowheads="1"/>
          </p:cNvSpPr>
          <p:nvPr/>
        </p:nvSpPr>
        <p:spPr bwMode="auto">
          <a:xfrm>
            <a:off x="4859028" y="4482663"/>
            <a:ext cx="299645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just"/>
            <a:r>
              <a:rPr lang="en-US" altLang="zh-CN" dirty="0">
                <a:latin typeface="微软雅黑" panose="020B0503020204020204" pitchFamily="34" charset="-122"/>
                <a:ea typeface="微软雅黑" panose="020B0503020204020204" pitchFamily="34" charset="-122"/>
              </a:rPr>
              <a:t>2012</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-2012</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8</a:t>
            </a:r>
            <a:r>
              <a:rPr lang="zh-CN" altLang="en-US" dirty="0">
                <a:latin typeface="微软雅黑" panose="020B0503020204020204" pitchFamily="34" charset="-122"/>
                <a:ea typeface="微软雅黑" panose="020B0503020204020204" pitchFamily="34" charset="-122"/>
              </a:rPr>
              <a:t>月</a:t>
            </a:r>
          </a:p>
        </p:txBody>
      </p:sp>
      <p:grpSp>
        <p:nvGrpSpPr>
          <p:cNvPr id="35" name="组合 34"/>
          <p:cNvGrpSpPr/>
          <p:nvPr/>
        </p:nvGrpSpPr>
        <p:grpSpPr>
          <a:xfrm>
            <a:off x="4467481" y="5258175"/>
            <a:ext cx="288925" cy="288925"/>
            <a:chOff x="957263" y="3209925"/>
            <a:chExt cx="288925" cy="288925"/>
          </a:xfrm>
        </p:grpSpPr>
        <p:sp>
          <p:nvSpPr>
            <p:cNvPr id="36" name="Oval 15"/>
            <p:cNvSpPr>
              <a:spLocks noChangeArrowheads="1"/>
            </p:cNvSpPr>
            <p:nvPr/>
          </p:nvSpPr>
          <p:spPr bwMode="auto">
            <a:xfrm>
              <a:off x="957263" y="3209925"/>
              <a:ext cx="288925" cy="288925"/>
            </a:xfrm>
            <a:prstGeom prst="ellipse">
              <a:avLst/>
            </a:prstGeom>
            <a:solidFill>
              <a:schemeClr val="bg2"/>
            </a:solidFill>
            <a:ln w="28575" cap="flat">
              <a:solidFill>
                <a:schemeClr val="accent2"/>
              </a:solidFill>
              <a:prstDash val="solid"/>
              <a:miter lim="800000"/>
            </a:ln>
          </p:spPr>
          <p:txBody>
            <a:bodyPr vert="horz" wrap="square" lIns="91440" tIns="45720" rIns="91440" bIns="45720" numCol="1" anchor="t" anchorCtr="0" compatLnSpc="1"/>
            <a:lstStyle/>
            <a:p>
              <a:endParaRPr lang="zh-CN" altLang="en-US"/>
            </a:p>
          </p:txBody>
        </p:sp>
        <p:sp>
          <p:nvSpPr>
            <p:cNvPr id="37"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8" name="Text Box 18"/>
          <p:cNvSpPr txBox="1">
            <a:spLocks noChangeArrowheads="1"/>
          </p:cNvSpPr>
          <p:nvPr/>
        </p:nvSpPr>
        <p:spPr bwMode="auto">
          <a:xfrm>
            <a:off x="4859028" y="5196894"/>
            <a:ext cx="3644522"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defPPr>
              <a:defRPr lang="zh-CN"/>
            </a:defPPr>
            <a:lvl1pPr>
              <a:defRPr sz="2000" b="1">
                <a:latin typeface="微软雅黑" panose="020B0503020204020204" pitchFamily="34" charset="-122"/>
                <a:ea typeface="微软雅黑" panose="020B0503020204020204" pitchFamily="34" charset="-122"/>
              </a:defRPr>
            </a:lvl1pPr>
          </a:lstStyle>
          <a:p>
            <a:r>
              <a:rPr lang="zh-CN" altLang="en-US" dirty="0"/>
              <a:t>某某公司组织的学习交流</a:t>
            </a:r>
          </a:p>
        </p:txBody>
      </p:sp>
      <p:sp>
        <p:nvSpPr>
          <p:cNvPr id="39" name="Text Box 18"/>
          <p:cNvSpPr txBox="1">
            <a:spLocks noChangeArrowheads="1"/>
          </p:cNvSpPr>
          <p:nvPr/>
        </p:nvSpPr>
        <p:spPr bwMode="auto">
          <a:xfrm>
            <a:off x="4859027" y="5573079"/>
            <a:ext cx="548782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just"/>
            <a:r>
              <a:rPr lang="zh-CN" altLang="en-US" dirty="0">
                <a:latin typeface="微软雅黑" panose="020B0503020204020204" pitchFamily="34" charset="-122"/>
                <a:ea typeface="微软雅黑" panose="020B0503020204020204" pitchFamily="34" charset="-122"/>
              </a:rPr>
              <a:t>某知名世界</a:t>
            </a:r>
            <a:r>
              <a:rPr lang="en-US" altLang="zh-CN" dirty="0">
                <a:latin typeface="微软雅黑" panose="020B0503020204020204" pitchFamily="34" charset="-122"/>
                <a:ea typeface="微软雅黑" panose="020B0503020204020204" pitchFamily="34" charset="-122"/>
              </a:rPr>
              <a:t>500</a:t>
            </a:r>
            <a:r>
              <a:rPr lang="zh-CN" altLang="en-US" dirty="0">
                <a:latin typeface="微软雅黑" panose="020B0503020204020204" pitchFamily="34" charset="-122"/>
                <a:ea typeface="微软雅黑" panose="020B0503020204020204" pitchFamily="34" charset="-122"/>
              </a:rPr>
              <a:t>强企业举行的某学习交流活动。</a:t>
            </a:r>
          </a:p>
        </p:txBody>
      </p:sp>
      <p:sp>
        <p:nvSpPr>
          <p:cNvPr id="40" name="Text Box 18"/>
          <p:cNvSpPr txBox="1">
            <a:spLocks noChangeArrowheads="1"/>
          </p:cNvSpPr>
          <p:nvPr/>
        </p:nvSpPr>
        <p:spPr bwMode="auto">
          <a:xfrm>
            <a:off x="4859028" y="5930324"/>
            <a:ext cx="299645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just"/>
            <a:r>
              <a:rPr lang="en-US" altLang="zh-CN" dirty="0">
                <a:latin typeface="微软雅黑" panose="020B0503020204020204" pitchFamily="34" charset="-122"/>
                <a:ea typeface="微软雅黑" panose="020B0503020204020204" pitchFamily="34" charset="-122"/>
              </a:rPr>
              <a:t>2013</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月</a:t>
            </a:r>
          </a:p>
        </p:txBody>
      </p:sp>
      <p:pic>
        <p:nvPicPr>
          <p:cNvPr id="41" name="Picture 2" descr="E:\我的文档\Nipic_6852949_20110401101000478152.png"/>
          <p:cNvPicPr>
            <a:picLocks noChangeAspect="1" noChangeArrowheads="1"/>
          </p:cNvPicPr>
          <p:nvPr/>
        </p:nvPicPr>
        <p:blipFill rotWithShape="1">
          <a:blip r:embed="rId3" cstate="print"/>
          <a:srcRect/>
          <a:stretch>
            <a:fillRect/>
          </a:stretch>
        </p:blipFill>
        <p:spPr bwMode="auto">
          <a:xfrm>
            <a:off x="914129" y="2349600"/>
            <a:ext cx="3030076" cy="3331761"/>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transition spd="slow" advTm="909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fltVal val="0"/>
                                          </p:val>
                                        </p:tav>
                                        <p:tav tm="100000">
                                          <p:val>
                                            <p:strVal val="#ppt_w"/>
                                          </p:val>
                                        </p:tav>
                                      </p:tavLst>
                                    </p:anim>
                                    <p:anim calcmode="lin" valueType="num">
                                      <p:cBhvr>
                                        <p:cTn id="8" dur="300" fill="hold"/>
                                        <p:tgtEl>
                                          <p:spTgt spid="28"/>
                                        </p:tgtEl>
                                        <p:attrNameLst>
                                          <p:attrName>ppt_h</p:attrName>
                                        </p:attrNameLst>
                                      </p:cBhvr>
                                      <p:tavLst>
                                        <p:tav tm="0">
                                          <p:val>
                                            <p:fltVal val="0"/>
                                          </p:val>
                                        </p:tav>
                                        <p:tav tm="100000">
                                          <p:val>
                                            <p:strVal val="#ppt_h"/>
                                          </p:val>
                                        </p:tav>
                                      </p:tavLst>
                                    </p:anim>
                                    <p:animEffect transition="in" filter="fade">
                                      <p:cBhvr>
                                        <p:cTn id="9" dur="300"/>
                                        <p:tgtEl>
                                          <p:spTgt spid="28"/>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5"/>
                                        </p:tgtEl>
                                        <p:attrNameLst>
                                          <p:attrName>style.visibility</p:attrName>
                                        </p:attrNameLst>
                                      </p:cBhvr>
                                      <p:to>
                                        <p:strVal val="visible"/>
                                      </p:to>
                                    </p:set>
                                    <p:anim calcmode="lin" valueType="num">
                                      <p:cBhvr>
                                        <p:cTn id="13" dur="4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5"/>
                                        </p:tgtEl>
                                        <p:attrNameLst>
                                          <p:attrName>ppt_y</p:attrName>
                                        </p:attrNameLst>
                                      </p:cBhvr>
                                      <p:tavLst>
                                        <p:tav tm="0">
                                          <p:val>
                                            <p:strVal val="#ppt_y"/>
                                          </p:val>
                                        </p:tav>
                                        <p:tav tm="100000">
                                          <p:val>
                                            <p:strVal val="#ppt_y"/>
                                          </p:val>
                                        </p:tav>
                                      </p:tavLst>
                                    </p:anim>
                                    <p:anim calcmode="lin" valueType="num">
                                      <p:cBhvr>
                                        <p:cTn id="15" dur="4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5"/>
                                        </p:tgtEl>
                                      </p:cBhvr>
                                    </p:animEffect>
                                  </p:childTnLst>
                                </p:cTn>
                              </p:par>
                            </p:childTnLst>
                          </p:cTn>
                        </p:par>
                        <p:par>
                          <p:cTn id="18" fill="hold">
                            <p:stCondLst>
                              <p:cond delay="90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1400"/>
                            </p:stCondLst>
                            <p:childTnLst>
                              <p:par>
                                <p:cTn id="23" presetID="31"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400" fill="hold"/>
                                        <p:tgtEl>
                                          <p:spTgt spid="7"/>
                                        </p:tgtEl>
                                        <p:attrNameLst>
                                          <p:attrName>ppt_w</p:attrName>
                                        </p:attrNameLst>
                                      </p:cBhvr>
                                      <p:tavLst>
                                        <p:tav tm="0">
                                          <p:val>
                                            <p:fltVal val="0"/>
                                          </p:val>
                                        </p:tav>
                                        <p:tav tm="100000">
                                          <p:val>
                                            <p:strVal val="#ppt_w"/>
                                          </p:val>
                                        </p:tav>
                                      </p:tavLst>
                                    </p:anim>
                                    <p:anim calcmode="lin" valueType="num">
                                      <p:cBhvr>
                                        <p:cTn id="26" dur="400" fill="hold"/>
                                        <p:tgtEl>
                                          <p:spTgt spid="7"/>
                                        </p:tgtEl>
                                        <p:attrNameLst>
                                          <p:attrName>ppt_h</p:attrName>
                                        </p:attrNameLst>
                                      </p:cBhvr>
                                      <p:tavLst>
                                        <p:tav tm="0">
                                          <p:val>
                                            <p:fltVal val="0"/>
                                          </p:val>
                                        </p:tav>
                                        <p:tav tm="100000">
                                          <p:val>
                                            <p:strVal val="#ppt_h"/>
                                          </p:val>
                                        </p:tav>
                                      </p:tavLst>
                                    </p:anim>
                                    <p:anim calcmode="lin" valueType="num">
                                      <p:cBhvr>
                                        <p:cTn id="27" dur="400" fill="hold"/>
                                        <p:tgtEl>
                                          <p:spTgt spid="7"/>
                                        </p:tgtEl>
                                        <p:attrNameLst>
                                          <p:attrName>style.rotation</p:attrName>
                                        </p:attrNameLst>
                                      </p:cBhvr>
                                      <p:tavLst>
                                        <p:tav tm="0">
                                          <p:val>
                                            <p:fltVal val="90"/>
                                          </p:val>
                                        </p:tav>
                                        <p:tav tm="100000">
                                          <p:val>
                                            <p:fltVal val="0"/>
                                          </p:val>
                                        </p:tav>
                                      </p:tavLst>
                                    </p:anim>
                                    <p:animEffect transition="in" filter="fade">
                                      <p:cBhvr>
                                        <p:cTn id="28" dur="400"/>
                                        <p:tgtEl>
                                          <p:spTgt spid="7"/>
                                        </p:tgtEl>
                                      </p:cBhvr>
                                    </p:animEffect>
                                  </p:childTnLst>
                                </p:cTn>
                              </p:par>
                              <p:par>
                                <p:cTn id="29" presetID="8" presetClass="emph" presetSubtype="0" fill="hold" nodeType="withEffect">
                                  <p:stCondLst>
                                    <p:cond delay="0"/>
                                  </p:stCondLst>
                                  <p:childTnLst>
                                    <p:animRot by="-21600000">
                                      <p:cBhvr>
                                        <p:cTn id="30" dur="400" fill="hold"/>
                                        <p:tgtEl>
                                          <p:spTgt spid="7"/>
                                        </p:tgtEl>
                                        <p:attrNameLst>
                                          <p:attrName>r</p:attrName>
                                        </p:attrNameLst>
                                      </p:cBhvr>
                                    </p:animRot>
                                  </p:childTnLst>
                                </p:cTn>
                              </p:par>
                            </p:childTnLst>
                          </p:cTn>
                        </p:par>
                        <p:par>
                          <p:cTn id="31" fill="hold">
                            <p:stCondLst>
                              <p:cond delay="1900"/>
                            </p:stCondLst>
                            <p:childTnLst>
                              <p:par>
                                <p:cTn id="32" presetID="31"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400" fill="hold"/>
                                        <p:tgtEl>
                                          <p:spTgt spid="20"/>
                                        </p:tgtEl>
                                        <p:attrNameLst>
                                          <p:attrName>ppt_w</p:attrName>
                                        </p:attrNameLst>
                                      </p:cBhvr>
                                      <p:tavLst>
                                        <p:tav tm="0">
                                          <p:val>
                                            <p:fltVal val="0"/>
                                          </p:val>
                                        </p:tav>
                                        <p:tav tm="100000">
                                          <p:val>
                                            <p:strVal val="#ppt_w"/>
                                          </p:val>
                                        </p:tav>
                                      </p:tavLst>
                                    </p:anim>
                                    <p:anim calcmode="lin" valueType="num">
                                      <p:cBhvr>
                                        <p:cTn id="35" dur="400" fill="hold"/>
                                        <p:tgtEl>
                                          <p:spTgt spid="20"/>
                                        </p:tgtEl>
                                        <p:attrNameLst>
                                          <p:attrName>ppt_h</p:attrName>
                                        </p:attrNameLst>
                                      </p:cBhvr>
                                      <p:tavLst>
                                        <p:tav tm="0">
                                          <p:val>
                                            <p:fltVal val="0"/>
                                          </p:val>
                                        </p:tav>
                                        <p:tav tm="100000">
                                          <p:val>
                                            <p:strVal val="#ppt_h"/>
                                          </p:val>
                                        </p:tav>
                                      </p:tavLst>
                                    </p:anim>
                                    <p:anim calcmode="lin" valueType="num">
                                      <p:cBhvr>
                                        <p:cTn id="36" dur="400" fill="hold"/>
                                        <p:tgtEl>
                                          <p:spTgt spid="20"/>
                                        </p:tgtEl>
                                        <p:attrNameLst>
                                          <p:attrName>style.rotation</p:attrName>
                                        </p:attrNameLst>
                                      </p:cBhvr>
                                      <p:tavLst>
                                        <p:tav tm="0">
                                          <p:val>
                                            <p:fltVal val="90"/>
                                          </p:val>
                                        </p:tav>
                                        <p:tav tm="100000">
                                          <p:val>
                                            <p:fltVal val="0"/>
                                          </p:val>
                                        </p:tav>
                                      </p:tavLst>
                                    </p:anim>
                                    <p:animEffect transition="in" filter="fade">
                                      <p:cBhvr>
                                        <p:cTn id="37" dur="400"/>
                                        <p:tgtEl>
                                          <p:spTgt spid="20"/>
                                        </p:tgtEl>
                                      </p:cBhvr>
                                    </p:animEffect>
                                  </p:childTnLst>
                                </p:cTn>
                              </p:par>
                            </p:childTnLst>
                          </p:cTn>
                        </p:par>
                        <p:par>
                          <p:cTn id="38" fill="hold">
                            <p:stCondLst>
                              <p:cond delay="2400"/>
                            </p:stCondLst>
                            <p:childTnLst>
                              <p:par>
                                <p:cTn id="39" presetID="22" presetClass="entr" presetSubtype="8"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par>
                          <p:cTn id="45" fill="hold">
                            <p:stCondLst>
                              <p:cond delay="2900"/>
                            </p:stCondLst>
                            <p:childTnLst>
                              <p:par>
                                <p:cTn id="46" presetID="31" presetClass="entr" presetSubtype="0"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400" fill="hold"/>
                                        <p:tgtEl>
                                          <p:spTgt spid="10"/>
                                        </p:tgtEl>
                                        <p:attrNameLst>
                                          <p:attrName>ppt_w</p:attrName>
                                        </p:attrNameLst>
                                      </p:cBhvr>
                                      <p:tavLst>
                                        <p:tav tm="0">
                                          <p:val>
                                            <p:fltVal val="0"/>
                                          </p:val>
                                        </p:tav>
                                        <p:tav tm="100000">
                                          <p:val>
                                            <p:strVal val="#ppt_w"/>
                                          </p:val>
                                        </p:tav>
                                      </p:tavLst>
                                    </p:anim>
                                    <p:anim calcmode="lin" valueType="num">
                                      <p:cBhvr>
                                        <p:cTn id="49" dur="400" fill="hold"/>
                                        <p:tgtEl>
                                          <p:spTgt spid="10"/>
                                        </p:tgtEl>
                                        <p:attrNameLst>
                                          <p:attrName>ppt_h</p:attrName>
                                        </p:attrNameLst>
                                      </p:cBhvr>
                                      <p:tavLst>
                                        <p:tav tm="0">
                                          <p:val>
                                            <p:fltVal val="0"/>
                                          </p:val>
                                        </p:tav>
                                        <p:tav tm="100000">
                                          <p:val>
                                            <p:strVal val="#ppt_h"/>
                                          </p:val>
                                        </p:tav>
                                      </p:tavLst>
                                    </p:anim>
                                    <p:anim calcmode="lin" valueType="num">
                                      <p:cBhvr>
                                        <p:cTn id="50" dur="400" fill="hold"/>
                                        <p:tgtEl>
                                          <p:spTgt spid="10"/>
                                        </p:tgtEl>
                                        <p:attrNameLst>
                                          <p:attrName>style.rotation</p:attrName>
                                        </p:attrNameLst>
                                      </p:cBhvr>
                                      <p:tavLst>
                                        <p:tav tm="0">
                                          <p:val>
                                            <p:fltVal val="90"/>
                                          </p:val>
                                        </p:tav>
                                        <p:tav tm="100000">
                                          <p:val>
                                            <p:fltVal val="0"/>
                                          </p:val>
                                        </p:tav>
                                      </p:tavLst>
                                    </p:anim>
                                    <p:animEffect transition="in" filter="fade">
                                      <p:cBhvr>
                                        <p:cTn id="51" dur="400"/>
                                        <p:tgtEl>
                                          <p:spTgt spid="10"/>
                                        </p:tgtEl>
                                      </p:cBhvr>
                                    </p:animEffect>
                                  </p:childTnLst>
                                </p:cTn>
                              </p:par>
                              <p:par>
                                <p:cTn id="52" presetID="8" presetClass="emph" presetSubtype="0" fill="hold" nodeType="withEffect">
                                  <p:stCondLst>
                                    <p:cond delay="0"/>
                                  </p:stCondLst>
                                  <p:childTnLst>
                                    <p:animRot by="-21600000">
                                      <p:cBhvr>
                                        <p:cTn id="53" dur="400" fill="hold"/>
                                        <p:tgtEl>
                                          <p:spTgt spid="10"/>
                                        </p:tgtEl>
                                        <p:attrNameLst>
                                          <p:attrName>r</p:attrName>
                                        </p:attrNameLst>
                                      </p:cBhvr>
                                    </p:animRot>
                                  </p:childTnLst>
                                </p:cTn>
                              </p:par>
                            </p:childTnLst>
                          </p:cTn>
                        </p:par>
                        <p:par>
                          <p:cTn id="54" fill="hold">
                            <p:stCondLst>
                              <p:cond delay="3400"/>
                            </p:stCondLst>
                            <p:childTnLst>
                              <p:par>
                                <p:cTn id="55" presetID="31"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400" fill="hold"/>
                                        <p:tgtEl>
                                          <p:spTgt spid="23"/>
                                        </p:tgtEl>
                                        <p:attrNameLst>
                                          <p:attrName>ppt_w</p:attrName>
                                        </p:attrNameLst>
                                      </p:cBhvr>
                                      <p:tavLst>
                                        <p:tav tm="0">
                                          <p:val>
                                            <p:fltVal val="0"/>
                                          </p:val>
                                        </p:tav>
                                        <p:tav tm="100000">
                                          <p:val>
                                            <p:strVal val="#ppt_w"/>
                                          </p:val>
                                        </p:tav>
                                      </p:tavLst>
                                    </p:anim>
                                    <p:anim calcmode="lin" valueType="num">
                                      <p:cBhvr>
                                        <p:cTn id="58" dur="400" fill="hold"/>
                                        <p:tgtEl>
                                          <p:spTgt spid="23"/>
                                        </p:tgtEl>
                                        <p:attrNameLst>
                                          <p:attrName>ppt_h</p:attrName>
                                        </p:attrNameLst>
                                      </p:cBhvr>
                                      <p:tavLst>
                                        <p:tav tm="0">
                                          <p:val>
                                            <p:fltVal val="0"/>
                                          </p:val>
                                        </p:tav>
                                        <p:tav tm="100000">
                                          <p:val>
                                            <p:strVal val="#ppt_h"/>
                                          </p:val>
                                        </p:tav>
                                      </p:tavLst>
                                    </p:anim>
                                    <p:anim calcmode="lin" valueType="num">
                                      <p:cBhvr>
                                        <p:cTn id="59" dur="400" fill="hold"/>
                                        <p:tgtEl>
                                          <p:spTgt spid="23"/>
                                        </p:tgtEl>
                                        <p:attrNameLst>
                                          <p:attrName>style.rotation</p:attrName>
                                        </p:attrNameLst>
                                      </p:cBhvr>
                                      <p:tavLst>
                                        <p:tav tm="0">
                                          <p:val>
                                            <p:fltVal val="90"/>
                                          </p:val>
                                        </p:tav>
                                        <p:tav tm="100000">
                                          <p:val>
                                            <p:fltVal val="0"/>
                                          </p:val>
                                        </p:tav>
                                      </p:tavLst>
                                    </p:anim>
                                    <p:animEffect transition="in" filter="fade">
                                      <p:cBhvr>
                                        <p:cTn id="60" dur="400"/>
                                        <p:tgtEl>
                                          <p:spTgt spid="23"/>
                                        </p:tgtEl>
                                      </p:cBhvr>
                                    </p:animEffect>
                                  </p:childTnLst>
                                </p:cTn>
                              </p:par>
                            </p:childTnLst>
                          </p:cTn>
                        </p:par>
                        <p:par>
                          <p:cTn id="61" fill="hold">
                            <p:stCondLst>
                              <p:cond delay="3900"/>
                            </p:stCondLst>
                            <p:childTnLst>
                              <p:par>
                                <p:cTn id="62" presetID="22" presetClass="entr" presetSubtype="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left)">
                                      <p:cBhvr>
                                        <p:cTn id="64" dur="500"/>
                                        <p:tgtEl>
                                          <p:spTgt spid="24"/>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par>
                          <p:cTn id="68" fill="hold">
                            <p:stCondLst>
                              <p:cond delay="4400"/>
                            </p:stCondLst>
                            <p:childTnLst>
                              <p:par>
                                <p:cTn id="69" presetID="31" presetClass="entr" presetSubtype="0" fill="hold" nodeType="after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400" fill="hold"/>
                                        <p:tgtEl>
                                          <p:spTgt spid="13"/>
                                        </p:tgtEl>
                                        <p:attrNameLst>
                                          <p:attrName>ppt_w</p:attrName>
                                        </p:attrNameLst>
                                      </p:cBhvr>
                                      <p:tavLst>
                                        <p:tav tm="0">
                                          <p:val>
                                            <p:fltVal val="0"/>
                                          </p:val>
                                        </p:tav>
                                        <p:tav tm="100000">
                                          <p:val>
                                            <p:strVal val="#ppt_w"/>
                                          </p:val>
                                        </p:tav>
                                      </p:tavLst>
                                    </p:anim>
                                    <p:anim calcmode="lin" valueType="num">
                                      <p:cBhvr>
                                        <p:cTn id="72" dur="400" fill="hold"/>
                                        <p:tgtEl>
                                          <p:spTgt spid="13"/>
                                        </p:tgtEl>
                                        <p:attrNameLst>
                                          <p:attrName>ppt_h</p:attrName>
                                        </p:attrNameLst>
                                      </p:cBhvr>
                                      <p:tavLst>
                                        <p:tav tm="0">
                                          <p:val>
                                            <p:fltVal val="0"/>
                                          </p:val>
                                        </p:tav>
                                        <p:tav tm="100000">
                                          <p:val>
                                            <p:strVal val="#ppt_h"/>
                                          </p:val>
                                        </p:tav>
                                      </p:tavLst>
                                    </p:anim>
                                    <p:anim calcmode="lin" valueType="num">
                                      <p:cBhvr>
                                        <p:cTn id="73" dur="400" fill="hold"/>
                                        <p:tgtEl>
                                          <p:spTgt spid="13"/>
                                        </p:tgtEl>
                                        <p:attrNameLst>
                                          <p:attrName>style.rotation</p:attrName>
                                        </p:attrNameLst>
                                      </p:cBhvr>
                                      <p:tavLst>
                                        <p:tav tm="0">
                                          <p:val>
                                            <p:fltVal val="90"/>
                                          </p:val>
                                        </p:tav>
                                        <p:tav tm="100000">
                                          <p:val>
                                            <p:fltVal val="0"/>
                                          </p:val>
                                        </p:tav>
                                      </p:tavLst>
                                    </p:anim>
                                    <p:animEffect transition="in" filter="fade">
                                      <p:cBhvr>
                                        <p:cTn id="74" dur="400"/>
                                        <p:tgtEl>
                                          <p:spTgt spid="13"/>
                                        </p:tgtEl>
                                      </p:cBhvr>
                                    </p:animEffect>
                                  </p:childTnLst>
                                </p:cTn>
                              </p:par>
                              <p:par>
                                <p:cTn id="75" presetID="8" presetClass="emph" presetSubtype="0" fill="hold" nodeType="withEffect">
                                  <p:stCondLst>
                                    <p:cond delay="0"/>
                                  </p:stCondLst>
                                  <p:childTnLst>
                                    <p:animRot by="-21600000">
                                      <p:cBhvr>
                                        <p:cTn id="76" dur="400" fill="hold"/>
                                        <p:tgtEl>
                                          <p:spTgt spid="13"/>
                                        </p:tgtEl>
                                        <p:attrNameLst>
                                          <p:attrName>r</p:attrName>
                                        </p:attrNameLst>
                                      </p:cBhvr>
                                    </p:animRot>
                                  </p:childTnLst>
                                </p:cTn>
                              </p:par>
                            </p:childTnLst>
                          </p:cTn>
                        </p:par>
                        <p:par>
                          <p:cTn id="77" fill="hold">
                            <p:stCondLst>
                              <p:cond delay="4900"/>
                            </p:stCondLst>
                            <p:childTnLst>
                              <p:par>
                                <p:cTn id="78" presetID="31" presetClass="entr" presetSubtype="0"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p:cTn id="80" dur="400" fill="hold"/>
                                        <p:tgtEl>
                                          <p:spTgt spid="26"/>
                                        </p:tgtEl>
                                        <p:attrNameLst>
                                          <p:attrName>ppt_w</p:attrName>
                                        </p:attrNameLst>
                                      </p:cBhvr>
                                      <p:tavLst>
                                        <p:tav tm="0">
                                          <p:val>
                                            <p:fltVal val="0"/>
                                          </p:val>
                                        </p:tav>
                                        <p:tav tm="100000">
                                          <p:val>
                                            <p:strVal val="#ppt_w"/>
                                          </p:val>
                                        </p:tav>
                                      </p:tavLst>
                                    </p:anim>
                                    <p:anim calcmode="lin" valueType="num">
                                      <p:cBhvr>
                                        <p:cTn id="81" dur="400" fill="hold"/>
                                        <p:tgtEl>
                                          <p:spTgt spid="26"/>
                                        </p:tgtEl>
                                        <p:attrNameLst>
                                          <p:attrName>ppt_h</p:attrName>
                                        </p:attrNameLst>
                                      </p:cBhvr>
                                      <p:tavLst>
                                        <p:tav tm="0">
                                          <p:val>
                                            <p:fltVal val="0"/>
                                          </p:val>
                                        </p:tav>
                                        <p:tav tm="100000">
                                          <p:val>
                                            <p:strVal val="#ppt_h"/>
                                          </p:val>
                                        </p:tav>
                                      </p:tavLst>
                                    </p:anim>
                                    <p:anim calcmode="lin" valueType="num">
                                      <p:cBhvr>
                                        <p:cTn id="82" dur="400" fill="hold"/>
                                        <p:tgtEl>
                                          <p:spTgt spid="26"/>
                                        </p:tgtEl>
                                        <p:attrNameLst>
                                          <p:attrName>style.rotation</p:attrName>
                                        </p:attrNameLst>
                                      </p:cBhvr>
                                      <p:tavLst>
                                        <p:tav tm="0">
                                          <p:val>
                                            <p:fltVal val="90"/>
                                          </p:val>
                                        </p:tav>
                                        <p:tav tm="100000">
                                          <p:val>
                                            <p:fltVal val="0"/>
                                          </p:val>
                                        </p:tav>
                                      </p:tavLst>
                                    </p:anim>
                                    <p:animEffect transition="in" filter="fade">
                                      <p:cBhvr>
                                        <p:cTn id="83" dur="400"/>
                                        <p:tgtEl>
                                          <p:spTgt spid="26"/>
                                        </p:tgtEl>
                                      </p:cBhvr>
                                    </p:animEffect>
                                  </p:childTnLst>
                                </p:cTn>
                              </p:par>
                            </p:childTnLst>
                          </p:cTn>
                        </p:par>
                        <p:par>
                          <p:cTn id="84" fill="hold">
                            <p:stCondLst>
                              <p:cond delay="5400"/>
                            </p:stCondLst>
                            <p:childTnLst>
                              <p:par>
                                <p:cTn id="85" presetID="22" presetClass="entr" presetSubtype="8"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left)">
                                      <p:cBhvr>
                                        <p:cTn id="87" dur="500"/>
                                        <p:tgtEl>
                                          <p:spTgt spid="27"/>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wipe(left)">
                                      <p:cBhvr>
                                        <p:cTn id="90" dur="500"/>
                                        <p:tgtEl>
                                          <p:spTgt spid="29"/>
                                        </p:tgtEl>
                                      </p:cBhvr>
                                    </p:animEffect>
                                  </p:childTnLst>
                                </p:cTn>
                              </p:par>
                            </p:childTnLst>
                          </p:cTn>
                        </p:par>
                        <p:par>
                          <p:cTn id="91" fill="hold">
                            <p:stCondLst>
                              <p:cond delay="5900"/>
                            </p:stCondLst>
                            <p:childTnLst>
                              <p:par>
                                <p:cTn id="92" presetID="31" presetClass="entr" presetSubtype="0" fill="hold"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400" fill="hold"/>
                                        <p:tgtEl>
                                          <p:spTgt spid="35"/>
                                        </p:tgtEl>
                                        <p:attrNameLst>
                                          <p:attrName>ppt_w</p:attrName>
                                        </p:attrNameLst>
                                      </p:cBhvr>
                                      <p:tavLst>
                                        <p:tav tm="0">
                                          <p:val>
                                            <p:fltVal val="0"/>
                                          </p:val>
                                        </p:tav>
                                        <p:tav tm="100000">
                                          <p:val>
                                            <p:strVal val="#ppt_w"/>
                                          </p:val>
                                        </p:tav>
                                      </p:tavLst>
                                    </p:anim>
                                    <p:anim calcmode="lin" valueType="num">
                                      <p:cBhvr>
                                        <p:cTn id="95" dur="400" fill="hold"/>
                                        <p:tgtEl>
                                          <p:spTgt spid="35"/>
                                        </p:tgtEl>
                                        <p:attrNameLst>
                                          <p:attrName>ppt_h</p:attrName>
                                        </p:attrNameLst>
                                      </p:cBhvr>
                                      <p:tavLst>
                                        <p:tav tm="0">
                                          <p:val>
                                            <p:fltVal val="0"/>
                                          </p:val>
                                        </p:tav>
                                        <p:tav tm="100000">
                                          <p:val>
                                            <p:strVal val="#ppt_h"/>
                                          </p:val>
                                        </p:tav>
                                      </p:tavLst>
                                    </p:anim>
                                    <p:anim calcmode="lin" valueType="num">
                                      <p:cBhvr>
                                        <p:cTn id="96" dur="400" fill="hold"/>
                                        <p:tgtEl>
                                          <p:spTgt spid="35"/>
                                        </p:tgtEl>
                                        <p:attrNameLst>
                                          <p:attrName>style.rotation</p:attrName>
                                        </p:attrNameLst>
                                      </p:cBhvr>
                                      <p:tavLst>
                                        <p:tav tm="0">
                                          <p:val>
                                            <p:fltVal val="90"/>
                                          </p:val>
                                        </p:tav>
                                        <p:tav tm="100000">
                                          <p:val>
                                            <p:fltVal val="0"/>
                                          </p:val>
                                        </p:tav>
                                      </p:tavLst>
                                    </p:anim>
                                    <p:animEffect transition="in" filter="fade">
                                      <p:cBhvr>
                                        <p:cTn id="97" dur="400"/>
                                        <p:tgtEl>
                                          <p:spTgt spid="35"/>
                                        </p:tgtEl>
                                      </p:cBhvr>
                                    </p:animEffect>
                                  </p:childTnLst>
                                </p:cTn>
                              </p:par>
                              <p:par>
                                <p:cTn id="98" presetID="8" presetClass="emph" presetSubtype="0" fill="hold" nodeType="withEffect">
                                  <p:stCondLst>
                                    <p:cond delay="0"/>
                                  </p:stCondLst>
                                  <p:childTnLst>
                                    <p:animRot by="-21600000">
                                      <p:cBhvr>
                                        <p:cTn id="99" dur="400" fill="hold"/>
                                        <p:tgtEl>
                                          <p:spTgt spid="35"/>
                                        </p:tgtEl>
                                        <p:attrNameLst>
                                          <p:attrName>r</p:attrName>
                                        </p:attrNameLst>
                                      </p:cBhvr>
                                    </p:animRot>
                                  </p:childTnLst>
                                </p:cTn>
                              </p:par>
                            </p:childTnLst>
                          </p:cTn>
                        </p:par>
                        <p:par>
                          <p:cTn id="100" fill="hold">
                            <p:stCondLst>
                              <p:cond delay="6400"/>
                            </p:stCondLst>
                            <p:childTnLst>
                              <p:par>
                                <p:cTn id="101" presetID="31" presetClass="entr" presetSubtype="0" fill="hold" grpId="0" nodeType="after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p:cTn id="103" dur="400" fill="hold"/>
                                        <p:tgtEl>
                                          <p:spTgt spid="38"/>
                                        </p:tgtEl>
                                        <p:attrNameLst>
                                          <p:attrName>ppt_w</p:attrName>
                                        </p:attrNameLst>
                                      </p:cBhvr>
                                      <p:tavLst>
                                        <p:tav tm="0">
                                          <p:val>
                                            <p:fltVal val="0"/>
                                          </p:val>
                                        </p:tav>
                                        <p:tav tm="100000">
                                          <p:val>
                                            <p:strVal val="#ppt_w"/>
                                          </p:val>
                                        </p:tav>
                                      </p:tavLst>
                                    </p:anim>
                                    <p:anim calcmode="lin" valueType="num">
                                      <p:cBhvr>
                                        <p:cTn id="104" dur="400" fill="hold"/>
                                        <p:tgtEl>
                                          <p:spTgt spid="38"/>
                                        </p:tgtEl>
                                        <p:attrNameLst>
                                          <p:attrName>ppt_h</p:attrName>
                                        </p:attrNameLst>
                                      </p:cBhvr>
                                      <p:tavLst>
                                        <p:tav tm="0">
                                          <p:val>
                                            <p:fltVal val="0"/>
                                          </p:val>
                                        </p:tav>
                                        <p:tav tm="100000">
                                          <p:val>
                                            <p:strVal val="#ppt_h"/>
                                          </p:val>
                                        </p:tav>
                                      </p:tavLst>
                                    </p:anim>
                                    <p:anim calcmode="lin" valueType="num">
                                      <p:cBhvr>
                                        <p:cTn id="105" dur="400" fill="hold"/>
                                        <p:tgtEl>
                                          <p:spTgt spid="38"/>
                                        </p:tgtEl>
                                        <p:attrNameLst>
                                          <p:attrName>style.rotation</p:attrName>
                                        </p:attrNameLst>
                                      </p:cBhvr>
                                      <p:tavLst>
                                        <p:tav tm="0">
                                          <p:val>
                                            <p:fltVal val="90"/>
                                          </p:val>
                                        </p:tav>
                                        <p:tav tm="100000">
                                          <p:val>
                                            <p:fltVal val="0"/>
                                          </p:val>
                                        </p:tav>
                                      </p:tavLst>
                                    </p:anim>
                                    <p:animEffect transition="in" filter="fade">
                                      <p:cBhvr>
                                        <p:cTn id="106" dur="400"/>
                                        <p:tgtEl>
                                          <p:spTgt spid="38"/>
                                        </p:tgtEl>
                                      </p:cBhvr>
                                    </p:animEffect>
                                  </p:childTnLst>
                                </p:cTn>
                              </p:par>
                            </p:childTnLst>
                          </p:cTn>
                        </p:par>
                        <p:par>
                          <p:cTn id="107" fill="hold">
                            <p:stCondLst>
                              <p:cond delay="6900"/>
                            </p:stCondLst>
                            <p:childTnLst>
                              <p:par>
                                <p:cTn id="108" presetID="22" presetClass="entr" presetSubtype="8" fill="hold" grpId="0"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left)">
                                      <p:cBhvr>
                                        <p:cTn id="110" dur="500"/>
                                        <p:tgtEl>
                                          <p:spTgt spid="39"/>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40"/>
                                        </p:tgtEl>
                                        <p:attrNameLst>
                                          <p:attrName>style.visibility</p:attrName>
                                        </p:attrNameLst>
                                      </p:cBhvr>
                                      <p:to>
                                        <p:strVal val="visible"/>
                                      </p:to>
                                    </p:set>
                                    <p:animEffect transition="in" filter="wipe(left)">
                                      <p:cBhvr>
                                        <p:cTn id="113" dur="500"/>
                                        <p:tgtEl>
                                          <p:spTgt spid="40"/>
                                        </p:tgtEl>
                                      </p:cBhvr>
                                    </p:animEffect>
                                  </p:childTnLst>
                                </p:cTn>
                              </p:par>
                            </p:childTnLst>
                          </p:cTn>
                        </p:par>
                        <p:par>
                          <p:cTn id="114" fill="hold">
                            <p:stCondLst>
                              <p:cond delay="7400"/>
                            </p:stCondLst>
                            <p:childTnLst>
                              <p:par>
                                <p:cTn id="115" presetID="42" presetClass="entr" presetSubtype="0" fill="hold" nodeType="after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fade">
                                      <p:cBhvr>
                                        <p:cTn id="117" dur="1000"/>
                                        <p:tgtEl>
                                          <p:spTgt spid="41"/>
                                        </p:tgtEl>
                                      </p:cBhvr>
                                    </p:animEffect>
                                    <p:anim calcmode="lin" valueType="num">
                                      <p:cBhvr>
                                        <p:cTn id="118" dur="1000" fill="hold"/>
                                        <p:tgtEl>
                                          <p:spTgt spid="41"/>
                                        </p:tgtEl>
                                        <p:attrNameLst>
                                          <p:attrName>ppt_x</p:attrName>
                                        </p:attrNameLst>
                                      </p:cBhvr>
                                      <p:tavLst>
                                        <p:tav tm="0">
                                          <p:val>
                                            <p:strVal val="#ppt_x"/>
                                          </p:val>
                                        </p:tav>
                                        <p:tav tm="100000">
                                          <p:val>
                                            <p:strVal val="#ppt_x"/>
                                          </p:val>
                                        </p:tav>
                                      </p:tavLst>
                                    </p:anim>
                                    <p:anim calcmode="lin" valueType="num">
                                      <p:cBhvr>
                                        <p:cTn id="119" dur="1000" fill="hold"/>
                                        <p:tgtEl>
                                          <p:spTgt spid="41"/>
                                        </p:tgtEl>
                                        <p:attrNameLst>
                                          <p:attrName>ppt_y</p:attrName>
                                        </p:attrNameLst>
                                      </p:cBhvr>
                                      <p:tavLst>
                                        <p:tav tm="0">
                                          <p:val>
                                            <p:strVal val="#ppt_y+.1"/>
                                          </p:val>
                                        </p:tav>
                                        <p:tav tm="100000">
                                          <p:val>
                                            <p:strVal val="#ppt_y"/>
                                          </p:val>
                                        </p:tav>
                                      </p:tavLst>
                                    </p:anim>
                                  </p:childTnLst>
                                </p:cTn>
                              </p:par>
                            </p:childTnLst>
                          </p:cTn>
                        </p:par>
                        <p:par>
                          <p:cTn id="120" fill="hold">
                            <p:stCondLst>
                              <p:cond delay="8400"/>
                            </p:stCondLst>
                            <p:childTnLst>
                              <p:par>
                                <p:cTn id="121" presetID="53" presetClass="entr" presetSubtype="16" fill="hold" grpId="0"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500" fill="hold"/>
                                        <p:tgtEl>
                                          <p:spTgt spid="19"/>
                                        </p:tgtEl>
                                        <p:attrNameLst>
                                          <p:attrName>ppt_w</p:attrName>
                                        </p:attrNameLst>
                                      </p:cBhvr>
                                      <p:tavLst>
                                        <p:tav tm="0">
                                          <p:val>
                                            <p:fltVal val="0"/>
                                          </p:val>
                                        </p:tav>
                                        <p:tav tm="100000">
                                          <p:val>
                                            <p:strVal val="#ppt_w"/>
                                          </p:val>
                                        </p:tav>
                                      </p:tavLst>
                                    </p:anim>
                                    <p:anim calcmode="lin" valueType="num">
                                      <p:cBhvr>
                                        <p:cTn id="124" dur="500" fill="hold"/>
                                        <p:tgtEl>
                                          <p:spTgt spid="19"/>
                                        </p:tgtEl>
                                        <p:attrNameLst>
                                          <p:attrName>ppt_h</p:attrName>
                                        </p:attrNameLst>
                                      </p:cBhvr>
                                      <p:tavLst>
                                        <p:tav tm="0">
                                          <p:val>
                                            <p:fltVal val="0"/>
                                          </p:val>
                                        </p:tav>
                                        <p:tav tm="100000">
                                          <p:val>
                                            <p:strVal val="#ppt_h"/>
                                          </p:val>
                                        </p:tav>
                                      </p:tavLst>
                                    </p:anim>
                                    <p:animEffect transition="in" filter="fade">
                                      <p:cBhvr>
                                        <p:cTn id="1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8" grpId="0" animBg="1"/>
      <p:bldP spid="6" grpId="0" animBg="1"/>
      <p:bldP spid="19" grpId="0" animBg="1"/>
      <p:bldP spid="20" grpId="0"/>
      <p:bldP spid="21" grpId="0"/>
      <p:bldP spid="22" grpId="0"/>
      <p:bldP spid="23" grpId="0"/>
      <p:bldP spid="24" grpId="0"/>
      <p:bldP spid="25" grpId="0"/>
      <p:bldP spid="26" grpId="0"/>
      <p:bldP spid="27" grpId="0"/>
      <p:bldP spid="29"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776178" y="127505"/>
            <a:ext cx="3305979" cy="5847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b="1" dirty="0">
                <a:solidFill>
                  <a:schemeClr val="accent1"/>
                </a:solidFill>
                <a:latin typeface="微软雅黑" panose="020B0503020204020204" pitchFamily="34" charset="-122"/>
                <a:ea typeface="微软雅黑" panose="020B0503020204020204" pitchFamily="34" charset="-122"/>
              </a:rPr>
              <a:t>工作经历</a:t>
            </a:r>
          </a:p>
        </p:txBody>
      </p:sp>
      <p:sp>
        <p:nvSpPr>
          <p:cNvPr id="28" name="Freeform 5"/>
          <p:cNvSpPr>
            <a:spLocks noEditPoints="1"/>
          </p:cNvSpPr>
          <p:nvPr/>
        </p:nvSpPr>
        <p:spPr bwMode="auto">
          <a:xfrm>
            <a:off x="283122" y="173366"/>
            <a:ext cx="493056" cy="493054"/>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4" name="Freeform 5"/>
          <p:cNvSpPr/>
          <p:nvPr/>
        </p:nvSpPr>
        <p:spPr bwMode="auto">
          <a:xfrm>
            <a:off x="914400" y="2375522"/>
            <a:ext cx="4465638" cy="477838"/>
          </a:xfrm>
          <a:custGeom>
            <a:avLst/>
            <a:gdLst>
              <a:gd name="T0" fmla="*/ 326 w 6110"/>
              <a:gd name="T1" fmla="*/ 0 h 651"/>
              <a:gd name="T2" fmla="*/ 5784 w 6110"/>
              <a:gd name="T3" fmla="*/ 0 h 651"/>
              <a:gd name="T4" fmla="*/ 6110 w 6110"/>
              <a:gd name="T5" fmla="*/ 326 h 651"/>
              <a:gd name="T6" fmla="*/ 6110 w 6110"/>
              <a:gd name="T7" fmla="*/ 326 h 651"/>
              <a:gd name="T8" fmla="*/ 5784 w 6110"/>
              <a:gd name="T9" fmla="*/ 651 h 651"/>
              <a:gd name="T10" fmla="*/ 326 w 6110"/>
              <a:gd name="T11" fmla="*/ 651 h 651"/>
              <a:gd name="T12" fmla="*/ 0 w 6110"/>
              <a:gd name="T13" fmla="*/ 326 h 651"/>
              <a:gd name="T14" fmla="*/ 0 w 6110"/>
              <a:gd name="T15" fmla="*/ 326 h 651"/>
              <a:gd name="T16" fmla="*/ 326 w 6110"/>
              <a:gd name="T17"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0" h="651">
                <a:moveTo>
                  <a:pt x="326" y="0"/>
                </a:moveTo>
                <a:lnTo>
                  <a:pt x="5784" y="0"/>
                </a:lnTo>
                <a:cubicBezTo>
                  <a:pt x="5963" y="0"/>
                  <a:pt x="6110" y="146"/>
                  <a:pt x="6110" y="326"/>
                </a:cubicBezTo>
                <a:lnTo>
                  <a:pt x="6110" y="326"/>
                </a:lnTo>
                <a:cubicBezTo>
                  <a:pt x="6110" y="505"/>
                  <a:pt x="5963" y="651"/>
                  <a:pt x="5784" y="651"/>
                </a:cubicBezTo>
                <a:lnTo>
                  <a:pt x="326" y="651"/>
                </a:lnTo>
                <a:cubicBezTo>
                  <a:pt x="147" y="651"/>
                  <a:pt x="0" y="505"/>
                  <a:pt x="0" y="326"/>
                </a:cubicBezTo>
                <a:lnTo>
                  <a:pt x="0" y="326"/>
                </a:lnTo>
                <a:cubicBezTo>
                  <a:pt x="0" y="146"/>
                  <a:pt x="147" y="0"/>
                  <a:pt x="326" y="0"/>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5" name="Freeform 6"/>
          <p:cNvSpPr/>
          <p:nvPr/>
        </p:nvSpPr>
        <p:spPr bwMode="auto">
          <a:xfrm>
            <a:off x="4903788" y="2375522"/>
            <a:ext cx="476250" cy="2874963"/>
          </a:xfrm>
          <a:custGeom>
            <a:avLst/>
            <a:gdLst>
              <a:gd name="T0" fmla="*/ 652 w 652"/>
              <a:gd name="T1" fmla="*/ 326 h 3910"/>
              <a:gd name="T2" fmla="*/ 652 w 652"/>
              <a:gd name="T3" fmla="*/ 3585 h 3910"/>
              <a:gd name="T4" fmla="*/ 326 w 652"/>
              <a:gd name="T5" fmla="*/ 3910 h 3910"/>
              <a:gd name="T6" fmla="*/ 326 w 652"/>
              <a:gd name="T7" fmla="*/ 3910 h 3910"/>
              <a:gd name="T8" fmla="*/ 0 w 652"/>
              <a:gd name="T9" fmla="*/ 3585 h 3910"/>
              <a:gd name="T10" fmla="*/ 0 w 652"/>
              <a:gd name="T11" fmla="*/ 326 h 3910"/>
              <a:gd name="T12" fmla="*/ 326 w 652"/>
              <a:gd name="T13" fmla="*/ 0 h 3910"/>
              <a:gd name="T14" fmla="*/ 326 w 652"/>
              <a:gd name="T15" fmla="*/ 0 h 3910"/>
              <a:gd name="T16" fmla="*/ 652 w 652"/>
              <a:gd name="T17" fmla="*/ 326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3910">
                <a:moveTo>
                  <a:pt x="652" y="326"/>
                </a:moveTo>
                <a:lnTo>
                  <a:pt x="652" y="3585"/>
                </a:lnTo>
                <a:cubicBezTo>
                  <a:pt x="652" y="3764"/>
                  <a:pt x="505" y="3910"/>
                  <a:pt x="326" y="3910"/>
                </a:cubicBezTo>
                <a:lnTo>
                  <a:pt x="326" y="3910"/>
                </a:lnTo>
                <a:cubicBezTo>
                  <a:pt x="146" y="3910"/>
                  <a:pt x="0" y="3764"/>
                  <a:pt x="0" y="3585"/>
                </a:cubicBezTo>
                <a:lnTo>
                  <a:pt x="0" y="326"/>
                </a:lnTo>
                <a:cubicBezTo>
                  <a:pt x="0" y="146"/>
                  <a:pt x="146" y="0"/>
                  <a:pt x="326" y="0"/>
                </a:cubicBezTo>
                <a:lnTo>
                  <a:pt x="326" y="0"/>
                </a:lnTo>
                <a:cubicBezTo>
                  <a:pt x="505" y="0"/>
                  <a:pt x="652" y="146"/>
                  <a:pt x="652" y="326"/>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6" name="Freeform 7"/>
          <p:cNvSpPr/>
          <p:nvPr/>
        </p:nvSpPr>
        <p:spPr bwMode="auto">
          <a:xfrm>
            <a:off x="4903788" y="4771059"/>
            <a:ext cx="7545388" cy="479425"/>
          </a:xfrm>
          <a:custGeom>
            <a:avLst/>
            <a:gdLst>
              <a:gd name="T0" fmla="*/ 326 w 10324"/>
              <a:gd name="T1" fmla="*/ 0 h 651"/>
              <a:gd name="T2" fmla="*/ 9998 w 10324"/>
              <a:gd name="T3" fmla="*/ 0 h 651"/>
              <a:gd name="T4" fmla="*/ 10324 w 10324"/>
              <a:gd name="T5" fmla="*/ 326 h 651"/>
              <a:gd name="T6" fmla="*/ 10324 w 10324"/>
              <a:gd name="T7" fmla="*/ 326 h 651"/>
              <a:gd name="T8" fmla="*/ 9998 w 10324"/>
              <a:gd name="T9" fmla="*/ 651 h 651"/>
              <a:gd name="T10" fmla="*/ 326 w 10324"/>
              <a:gd name="T11" fmla="*/ 651 h 651"/>
              <a:gd name="T12" fmla="*/ 0 w 10324"/>
              <a:gd name="T13" fmla="*/ 326 h 651"/>
              <a:gd name="T14" fmla="*/ 0 w 10324"/>
              <a:gd name="T15" fmla="*/ 326 h 651"/>
              <a:gd name="T16" fmla="*/ 326 w 10324"/>
              <a:gd name="T17"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24" h="651">
                <a:moveTo>
                  <a:pt x="326" y="0"/>
                </a:moveTo>
                <a:lnTo>
                  <a:pt x="9998" y="0"/>
                </a:lnTo>
                <a:cubicBezTo>
                  <a:pt x="10177" y="0"/>
                  <a:pt x="10324" y="146"/>
                  <a:pt x="10324" y="326"/>
                </a:cubicBezTo>
                <a:lnTo>
                  <a:pt x="10324" y="326"/>
                </a:lnTo>
                <a:cubicBezTo>
                  <a:pt x="10324" y="505"/>
                  <a:pt x="10177" y="651"/>
                  <a:pt x="9998" y="651"/>
                </a:cubicBezTo>
                <a:lnTo>
                  <a:pt x="326" y="651"/>
                </a:lnTo>
                <a:cubicBezTo>
                  <a:pt x="146" y="651"/>
                  <a:pt x="0" y="505"/>
                  <a:pt x="0" y="326"/>
                </a:cubicBezTo>
                <a:lnTo>
                  <a:pt x="0" y="326"/>
                </a:lnTo>
                <a:cubicBezTo>
                  <a:pt x="0" y="146"/>
                  <a:pt x="146" y="0"/>
                  <a:pt x="326" y="0"/>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7" name="Freeform 10"/>
          <p:cNvSpPr/>
          <p:nvPr/>
        </p:nvSpPr>
        <p:spPr bwMode="auto">
          <a:xfrm>
            <a:off x="1182688" y="2486576"/>
            <a:ext cx="392633" cy="271077"/>
          </a:xfrm>
          <a:custGeom>
            <a:avLst/>
            <a:gdLst/>
            <a:ahLst/>
            <a:cxnLst/>
            <a:rect l="l" t="t" r="r" b="b"/>
            <a:pathLst>
              <a:path w="392633" h="271077">
                <a:moveTo>
                  <a:pt x="22048" y="352"/>
                </a:moveTo>
                <a:cubicBezTo>
                  <a:pt x="26267" y="1110"/>
                  <a:pt x="31031" y="3083"/>
                  <a:pt x="36293" y="6204"/>
                </a:cubicBezTo>
                <a:lnTo>
                  <a:pt x="117590" y="59071"/>
                </a:lnTo>
                <a:lnTo>
                  <a:pt x="176212" y="97045"/>
                </a:lnTo>
                <a:cubicBezTo>
                  <a:pt x="176212" y="73933"/>
                  <a:pt x="176212" y="50930"/>
                  <a:pt x="176212" y="28232"/>
                </a:cubicBezTo>
                <a:cubicBezTo>
                  <a:pt x="179136" y="-405"/>
                  <a:pt x="192296" y="-6279"/>
                  <a:pt x="213497" y="6204"/>
                </a:cubicBezTo>
                <a:lnTo>
                  <a:pt x="294648" y="59071"/>
                </a:lnTo>
                <a:cubicBezTo>
                  <a:pt x="322429" y="76694"/>
                  <a:pt x="350210" y="95051"/>
                  <a:pt x="377992" y="112673"/>
                </a:cubicBezTo>
                <a:cubicBezTo>
                  <a:pt x="398462" y="129561"/>
                  <a:pt x="397000" y="144981"/>
                  <a:pt x="376530" y="159666"/>
                </a:cubicBezTo>
                <a:lnTo>
                  <a:pt x="294648" y="212534"/>
                </a:lnTo>
                <a:cubicBezTo>
                  <a:pt x="267598" y="230156"/>
                  <a:pt x="239817" y="247779"/>
                  <a:pt x="212035" y="266136"/>
                </a:cubicBezTo>
                <a:cubicBezTo>
                  <a:pt x="188641" y="277884"/>
                  <a:pt x="177674" y="268339"/>
                  <a:pt x="176212" y="241171"/>
                </a:cubicBezTo>
                <a:lnTo>
                  <a:pt x="176212" y="174069"/>
                </a:lnTo>
                <a:lnTo>
                  <a:pt x="117590" y="212534"/>
                </a:lnTo>
                <a:cubicBezTo>
                  <a:pt x="90007" y="230156"/>
                  <a:pt x="62424" y="247779"/>
                  <a:pt x="34842" y="266136"/>
                </a:cubicBezTo>
                <a:cubicBezTo>
                  <a:pt x="11614" y="277884"/>
                  <a:pt x="726" y="268339"/>
                  <a:pt x="0" y="241171"/>
                </a:cubicBezTo>
                <a:lnTo>
                  <a:pt x="0" y="135435"/>
                </a:lnTo>
                <a:cubicBezTo>
                  <a:pt x="0" y="99456"/>
                  <a:pt x="0" y="63477"/>
                  <a:pt x="0" y="28232"/>
                </a:cubicBezTo>
                <a:cubicBezTo>
                  <a:pt x="1633" y="6755"/>
                  <a:pt x="9391" y="-1919"/>
                  <a:pt x="22048" y="3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8" name="组合 7"/>
          <p:cNvGrpSpPr/>
          <p:nvPr/>
        </p:nvGrpSpPr>
        <p:grpSpPr>
          <a:xfrm>
            <a:off x="5010150" y="3613772"/>
            <a:ext cx="282575" cy="403225"/>
            <a:chOff x="5010150" y="3613772"/>
            <a:chExt cx="282575" cy="403225"/>
          </a:xfrm>
        </p:grpSpPr>
        <p:sp>
          <p:nvSpPr>
            <p:cNvPr id="9" name="Freeform 12"/>
            <p:cNvSpPr/>
            <p:nvPr/>
          </p:nvSpPr>
          <p:spPr bwMode="auto">
            <a:xfrm>
              <a:off x="5010150" y="3613772"/>
              <a:ext cx="282575" cy="223838"/>
            </a:xfrm>
            <a:custGeom>
              <a:avLst/>
              <a:gdLst>
                <a:gd name="T0" fmla="*/ 161 w 387"/>
                <a:gd name="T1" fmla="*/ 274 h 304"/>
                <a:gd name="T2" fmla="*/ 89 w 387"/>
                <a:gd name="T3" fmla="*/ 162 h 304"/>
                <a:gd name="T4" fmla="*/ 16 w 387"/>
                <a:gd name="T5" fmla="*/ 48 h 304"/>
                <a:gd name="T6" fmla="*/ 50 w 387"/>
                <a:gd name="T7" fmla="*/ 0 h 304"/>
                <a:gd name="T8" fmla="*/ 194 w 387"/>
                <a:gd name="T9" fmla="*/ 0 h 304"/>
                <a:gd name="T10" fmla="*/ 340 w 387"/>
                <a:gd name="T11" fmla="*/ 0 h 304"/>
                <a:gd name="T12" fmla="*/ 370 w 387"/>
                <a:gd name="T13" fmla="*/ 51 h 304"/>
                <a:gd name="T14" fmla="*/ 298 w 387"/>
                <a:gd name="T15" fmla="*/ 162 h 304"/>
                <a:gd name="T16" fmla="*/ 225 w 387"/>
                <a:gd name="T17" fmla="*/ 276 h 304"/>
                <a:gd name="T18" fmla="*/ 161 w 387"/>
                <a:gd name="T19" fmla="*/ 27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04">
                  <a:moveTo>
                    <a:pt x="161" y="274"/>
                  </a:moveTo>
                  <a:lnTo>
                    <a:pt x="89" y="162"/>
                  </a:lnTo>
                  <a:cubicBezTo>
                    <a:pt x="65" y="124"/>
                    <a:pt x="41" y="86"/>
                    <a:pt x="16" y="48"/>
                  </a:cubicBezTo>
                  <a:cubicBezTo>
                    <a:pt x="0" y="17"/>
                    <a:pt x="13" y="2"/>
                    <a:pt x="50" y="0"/>
                  </a:cubicBezTo>
                  <a:lnTo>
                    <a:pt x="194" y="0"/>
                  </a:lnTo>
                  <a:cubicBezTo>
                    <a:pt x="243" y="0"/>
                    <a:pt x="292" y="0"/>
                    <a:pt x="340" y="0"/>
                  </a:cubicBezTo>
                  <a:cubicBezTo>
                    <a:pt x="379" y="4"/>
                    <a:pt x="387" y="21"/>
                    <a:pt x="370" y="51"/>
                  </a:cubicBezTo>
                  <a:lnTo>
                    <a:pt x="298" y="162"/>
                  </a:lnTo>
                  <a:cubicBezTo>
                    <a:pt x="274" y="200"/>
                    <a:pt x="249" y="238"/>
                    <a:pt x="225" y="276"/>
                  </a:cubicBezTo>
                  <a:cubicBezTo>
                    <a:pt x="202" y="304"/>
                    <a:pt x="181" y="302"/>
                    <a:pt x="161" y="2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3"/>
            <p:cNvSpPr/>
            <p:nvPr/>
          </p:nvSpPr>
          <p:spPr bwMode="auto">
            <a:xfrm>
              <a:off x="5010150" y="3793159"/>
              <a:ext cx="282575" cy="223838"/>
            </a:xfrm>
            <a:custGeom>
              <a:avLst/>
              <a:gdLst>
                <a:gd name="T0" fmla="*/ 161 w 387"/>
                <a:gd name="T1" fmla="*/ 273 h 304"/>
                <a:gd name="T2" fmla="*/ 89 w 387"/>
                <a:gd name="T3" fmla="*/ 162 h 304"/>
                <a:gd name="T4" fmla="*/ 16 w 387"/>
                <a:gd name="T5" fmla="*/ 48 h 304"/>
                <a:gd name="T6" fmla="*/ 50 w 387"/>
                <a:gd name="T7" fmla="*/ 0 h 304"/>
                <a:gd name="T8" fmla="*/ 194 w 387"/>
                <a:gd name="T9" fmla="*/ 0 h 304"/>
                <a:gd name="T10" fmla="*/ 340 w 387"/>
                <a:gd name="T11" fmla="*/ 0 h 304"/>
                <a:gd name="T12" fmla="*/ 370 w 387"/>
                <a:gd name="T13" fmla="*/ 50 h 304"/>
                <a:gd name="T14" fmla="*/ 298 w 387"/>
                <a:gd name="T15" fmla="*/ 162 h 304"/>
                <a:gd name="T16" fmla="*/ 225 w 387"/>
                <a:gd name="T17" fmla="*/ 276 h 304"/>
                <a:gd name="T18" fmla="*/ 161 w 387"/>
                <a:gd name="T19" fmla="*/ 27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04">
                  <a:moveTo>
                    <a:pt x="161" y="273"/>
                  </a:moveTo>
                  <a:lnTo>
                    <a:pt x="89" y="162"/>
                  </a:lnTo>
                  <a:cubicBezTo>
                    <a:pt x="65" y="124"/>
                    <a:pt x="41" y="86"/>
                    <a:pt x="16" y="48"/>
                  </a:cubicBezTo>
                  <a:cubicBezTo>
                    <a:pt x="0" y="16"/>
                    <a:pt x="13" y="1"/>
                    <a:pt x="50" y="0"/>
                  </a:cubicBezTo>
                  <a:lnTo>
                    <a:pt x="194" y="0"/>
                  </a:lnTo>
                  <a:cubicBezTo>
                    <a:pt x="243" y="0"/>
                    <a:pt x="292" y="0"/>
                    <a:pt x="340" y="0"/>
                  </a:cubicBezTo>
                  <a:cubicBezTo>
                    <a:pt x="379" y="3"/>
                    <a:pt x="387" y="21"/>
                    <a:pt x="370" y="50"/>
                  </a:cubicBezTo>
                  <a:lnTo>
                    <a:pt x="298" y="162"/>
                  </a:lnTo>
                  <a:cubicBezTo>
                    <a:pt x="274" y="200"/>
                    <a:pt x="249" y="238"/>
                    <a:pt x="225" y="276"/>
                  </a:cubicBezTo>
                  <a:cubicBezTo>
                    <a:pt x="202" y="304"/>
                    <a:pt x="181" y="301"/>
                    <a:pt x="161" y="27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 name="Freeform 14"/>
          <p:cNvSpPr/>
          <p:nvPr/>
        </p:nvSpPr>
        <p:spPr bwMode="auto">
          <a:xfrm>
            <a:off x="11345863" y="4866274"/>
            <a:ext cx="395361" cy="272606"/>
          </a:xfrm>
          <a:custGeom>
            <a:avLst/>
            <a:gdLst/>
            <a:ahLst/>
            <a:cxnLst/>
            <a:rect l="l" t="t" r="r" b="b"/>
            <a:pathLst>
              <a:path w="395361" h="272606">
                <a:moveTo>
                  <a:pt x="22309" y="354"/>
                </a:moveTo>
                <a:cubicBezTo>
                  <a:pt x="26502" y="1115"/>
                  <a:pt x="31254" y="3100"/>
                  <a:pt x="36554" y="6238"/>
                </a:cubicBezTo>
                <a:lnTo>
                  <a:pt x="118436" y="59400"/>
                </a:lnTo>
                <a:lnTo>
                  <a:pt x="179387" y="99359"/>
                </a:lnTo>
                <a:cubicBezTo>
                  <a:pt x="179387" y="75702"/>
                  <a:pt x="179387" y="52045"/>
                  <a:pt x="179387" y="28389"/>
                </a:cubicBezTo>
                <a:cubicBezTo>
                  <a:pt x="181580" y="-408"/>
                  <a:pt x="194740" y="-6315"/>
                  <a:pt x="215941" y="6238"/>
                </a:cubicBezTo>
                <a:lnTo>
                  <a:pt x="297823" y="59400"/>
                </a:lnTo>
                <a:cubicBezTo>
                  <a:pt x="325604" y="77860"/>
                  <a:pt x="352654" y="95581"/>
                  <a:pt x="380436" y="114040"/>
                </a:cubicBezTo>
                <a:cubicBezTo>
                  <a:pt x="401637" y="130284"/>
                  <a:pt x="399444" y="146528"/>
                  <a:pt x="378973" y="160557"/>
                </a:cubicBezTo>
                <a:lnTo>
                  <a:pt x="297823" y="213720"/>
                </a:lnTo>
                <a:cubicBezTo>
                  <a:pt x="270042" y="232179"/>
                  <a:pt x="242260" y="249900"/>
                  <a:pt x="214479" y="267621"/>
                </a:cubicBezTo>
                <a:cubicBezTo>
                  <a:pt x="191084" y="279435"/>
                  <a:pt x="180118" y="269836"/>
                  <a:pt x="179387" y="243255"/>
                </a:cubicBezTo>
                <a:lnTo>
                  <a:pt x="179387" y="174147"/>
                </a:lnTo>
                <a:lnTo>
                  <a:pt x="118436" y="213720"/>
                </a:lnTo>
                <a:cubicBezTo>
                  <a:pt x="90655" y="232179"/>
                  <a:pt x="62873" y="249900"/>
                  <a:pt x="35092" y="267621"/>
                </a:cubicBezTo>
                <a:cubicBezTo>
                  <a:pt x="11697" y="279435"/>
                  <a:pt x="731" y="269836"/>
                  <a:pt x="0" y="243255"/>
                </a:cubicBezTo>
                <a:lnTo>
                  <a:pt x="0" y="136929"/>
                </a:lnTo>
                <a:cubicBezTo>
                  <a:pt x="0" y="100749"/>
                  <a:pt x="0" y="64569"/>
                  <a:pt x="0" y="28389"/>
                </a:cubicBezTo>
                <a:cubicBezTo>
                  <a:pt x="2193" y="6791"/>
                  <a:pt x="9733" y="-1931"/>
                  <a:pt x="22309" y="3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20"/>
          <p:cNvSpPr/>
          <p:nvPr/>
        </p:nvSpPr>
        <p:spPr bwMode="auto">
          <a:xfrm>
            <a:off x="5445125" y="2450134"/>
            <a:ext cx="222250" cy="284163"/>
          </a:xfrm>
          <a:custGeom>
            <a:avLst/>
            <a:gdLst>
              <a:gd name="T0" fmla="*/ 274 w 304"/>
              <a:gd name="T1" fmla="*/ 226 h 387"/>
              <a:gd name="T2" fmla="*/ 162 w 304"/>
              <a:gd name="T3" fmla="*/ 298 h 387"/>
              <a:gd name="T4" fmla="*/ 49 w 304"/>
              <a:gd name="T5" fmla="*/ 371 h 387"/>
              <a:gd name="T6" fmla="*/ 0 w 304"/>
              <a:gd name="T7" fmla="*/ 337 h 387"/>
              <a:gd name="T8" fmla="*/ 0 w 304"/>
              <a:gd name="T9" fmla="*/ 193 h 387"/>
              <a:gd name="T10" fmla="*/ 0 w 304"/>
              <a:gd name="T11" fmla="*/ 47 h 387"/>
              <a:gd name="T12" fmla="*/ 51 w 304"/>
              <a:gd name="T13" fmla="*/ 17 h 387"/>
              <a:gd name="T14" fmla="*/ 162 w 304"/>
              <a:gd name="T15" fmla="*/ 89 h 387"/>
              <a:gd name="T16" fmla="*/ 276 w 304"/>
              <a:gd name="T17" fmla="*/ 162 h 387"/>
              <a:gd name="T18" fmla="*/ 274 w 304"/>
              <a:gd name="T19" fmla="*/ 22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87">
                <a:moveTo>
                  <a:pt x="274" y="226"/>
                </a:moveTo>
                <a:lnTo>
                  <a:pt x="162" y="298"/>
                </a:lnTo>
                <a:cubicBezTo>
                  <a:pt x="124" y="322"/>
                  <a:pt x="86" y="347"/>
                  <a:pt x="49" y="371"/>
                </a:cubicBezTo>
                <a:cubicBezTo>
                  <a:pt x="17" y="387"/>
                  <a:pt x="2" y="374"/>
                  <a:pt x="0" y="337"/>
                </a:cubicBezTo>
                <a:lnTo>
                  <a:pt x="0" y="193"/>
                </a:lnTo>
                <a:cubicBezTo>
                  <a:pt x="0" y="145"/>
                  <a:pt x="0" y="96"/>
                  <a:pt x="0" y="47"/>
                </a:cubicBezTo>
                <a:cubicBezTo>
                  <a:pt x="4" y="8"/>
                  <a:pt x="21" y="0"/>
                  <a:pt x="51" y="17"/>
                </a:cubicBezTo>
                <a:lnTo>
                  <a:pt x="162" y="89"/>
                </a:lnTo>
                <a:cubicBezTo>
                  <a:pt x="200" y="114"/>
                  <a:pt x="238" y="138"/>
                  <a:pt x="276" y="162"/>
                </a:cubicBezTo>
                <a:cubicBezTo>
                  <a:pt x="304" y="185"/>
                  <a:pt x="302" y="206"/>
                  <a:pt x="274" y="226"/>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3" name="Freeform 21"/>
          <p:cNvSpPr/>
          <p:nvPr/>
        </p:nvSpPr>
        <p:spPr bwMode="auto">
          <a:xfrm>
            <a:off x="2197100" y="2088184"/>
            <a:ext cx="282575" cy="223838"/>
          </a:xfrm>
          <a:custGeom>
            <a:avLst/>
            <a:gdLst>
              <a:gd name="T0" fmla="*/ 226 w 387"/>
              <a:gd name="T1" fmla="*/ 30 h 304"/>
              <a:gd name="T2" fmla="*/ 298 w 387"/>
              <a:gd name="T3" fmla="*/ 142 h 304"/>
              <a:gd name="T4" fmla="*/ 371 w 387"/>
              <a:gd name="T5" fmla="*/ 256 h 304"/>
              <a:gd name="T6" fmla="*/ 337 w 387"/>
              <a:gd name="T7" fmla="*/ 304 h 304"/>
              <a:gd name="T8" fmla="*/ 194 w 387"/>
              <a:gd name="T9" fmla="*/ 304 h 304"/>
              <a:gd name="T10" fmla="*/ 47 w 387"/>
              <a:gd name="T11" fmla="*/ 304 h 304"/>
              <a:gd name="T12" fmla="*/ 17 w 387"/>
              <a:gd name="T13" fmla="*/ 253 h 304"/>
              <a:gd name="T14" fmla="*/ 89 w 387"/>
              <a:gd name="T15" fmla="*/ 142 h 304"/>
              <a:gd name="T16" fmla="*/ 163 w 387"/>
              <a:gd name="T17" fmla="*/ 28 h 304"/>
              <a:gd name="T18" fmla="*/ 226 w 387"/>
              <a:gd name="T19" fmla="*/ 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04">
                <a:moveTo>
                  <a:pt x="226" y="30"/>
                </a:moveTo>
                <a:lnTo>
                  <a:pt x="298" y="142"/>
                </a:lnTo>
                <a:cubicBezTo>
                  <a:pt x="322" y="180"/>
                  <a:pt x="347" y="218"/>
                  <a:pt x="371" y="256"/>
                </a:cubicBezTo>
                <a:cubicBezTo>
                  <a:pt x="387" y="287"/>
                  <a:pt x="374" y="302"/>
                  <a:pt x="337" y="304"/>
                </a:cubicBezTo>
                <a:lnTo>
                  <a:pt x="194" y="304"/>
                </a:lnTo>
                <a:cubicBezTo>
                  <a:pt x="145" y="304"/>
                  <a:pt x="96" y="304"/>
                  <a:pt x="47" y="304"/>
                </a:cubicBezTo>
                <a:cubicBezTo>
                  <a:pt x="8" y="300"/>
                  <a:pt x="0" y="283"/>
                  <a:pt x="17" y="253"/>
                </a:cubicBezTo>
                <a:lnTo>
                  <a:pt x="89" y="142"/>
                </a:lnTo>
                <a:cubicBezTo>
                  <a:pt x="114" y="104"/>
                  <a:pt x="138" y="66"/>
                  <a:pt x="163" y="28"/>
                </a:cubicBezTo>
                <a:cubicBezTo>
                  <a:pt x="185" y="0"/>
                  <a:pt x="206" y="2"/>
                  <a:pt x="226" y="3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Freeform 22"/>
          <p:cNvSpPr/>
          <p:nvPr/>
        </p:nvSpPr>
        <p:spPr bwMode="auto">
          <a:xfrm>
            <a:off x="3589338" y="2932734"/>
            <a:ext cx="282575" cy="223838"/>
          </a:xfrm>
          <a:custGeom>
            <a:avLst/>
            <a:gdLst>
              <a:gd name="T0" fmla="*/ 226 w 387"/>
              <a:gd name="T1" fmla="*/ 274 h 304"/>
              <a:gd name="T2" fmla="*/ 298 w 387"/>
              <a:gd name="T3" fmla="*/ 162 h 304"/>
              <a:gd name="T4" fmla="*/ 371 w 387"/>
              <a:gd name="T5" fmla="*/ 48 h 304"/>
              <a:gd name="T6" fmla="*/ 337 w 387"/>
              <a:gd name="T7" fmla="*/ 0 h 304"/>
              <a:gd name="T8" fmla="*/ 193 w 387"/>
              <a:gd name="T9" fmla="*/ 0 h 304"/>
              <a:gd name="T10" fmla="*/ 47 w 387"/>
              <a:gd name="T11" fmla="*/ 0 h 304"/>
              <a:gd name="T12" fmla="*/ 17 w 387"/>
              <a:gd name="T13" fmla="*/ 51 h 304"/>
              <a:gd name="T14" fmla="*/ 89 w 387"/>
              <a:gd name="T15" fmla="*/ 162 h 304"/>
              <a:gd name="T16" fmla="*/ 162 w 387"/>
              <a:gd name="T17" fmla="*/ 276 h 304"/>
              <a:gd name="T18" fmla="*/ 226 w 387"/>
              <a:gd name="T19" fmla="*/ 27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04">
                <a:moveTo>
                  <a:pt x="226" y="274"/>
                </a:moveTo>
                <a:lnTo>
                  <a:pt x="298" y="162"/>
                </a:lnTo>
                <a:cubicBezTo>
                  <a:pt x="322" y="124"/>
                  <a:pt x="347" y="86"/>
                  <a:pt x="371" y="48"/>
                </a:cubicBezTo>
                <a:cubicBezTo>
                  <a:pt x="387" y="17"/>
                  <a:pt x="374" y="1"/>
                  <a:pt x="337" y="0"/>
                </a:cubicBezTo>
                <a:lnTo>
                  <a:pt x="193" y="0"/>
                </a:lnTo>
                <a:cubicBezTo>
                  <a:pt x="144" y="0"/>
                  <a:pt x="96" y="0"/>
                  <a:pt x="47" y="0"/>
                </a:cubicBezTo>
                <a:cubicBezTo>
                  <a:pt x="8" y="4"/>
                  <a:pt x="0" y="21"/>
                  <a:pt x="17" y="51"/>
                </a:cubicBezTo>
                <a:lnTo>
                  <a:pt x="89" y="162"/>
                </a:lnTo>
                <a:cubicBezTo>
                  <a:pt x="113" y="200"/>
                  <a:pt x="138" y="238"/>
                  <a:pt x="162" y="276"/>
                </a:cubicBezTo>
                <a:cubicBezTo>
                  <a:pt x="185" y="304"/>
                  <a:pt x="206" y="302"/>
                  <a:pt x="226" y="274"/>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5" name="Freeform 24"/>
          <p:cNvSpPr/>
          <p:nvPr/>
        </p:nvSpPr>
        <p:spPr bwMode="auto">
          <a:xfrm>
            <a:off x="6948698" y="4494834"/>
            <a:ext cx="282575" cy="223838"/>
          </a:xfrm>
          <a:custGeom>
            <a:avLst/>
            <a:gdLst>
              <a:gd name="T0" fmla="*/ 226 w 387"/>
              <a:gd name="T1" fmla="*/ 30 h 304"/>
              <a:gd name="T2" fmla="*/ 298 w 387"/>
              <a:gd name="T3" fmla="*/ 142 h 304"/>
              <a:gd name="T4" fmla="*/ 371 w 387"/>
              <a:gd name="T5" fmla="*/ 255 h 304"/>
              <a:gd name="T6" fmla="*/ 337 w 387"/>
              <a:gd name="T7" fmla="*/ 304 h 304"/>
              <a:gd name="T8" fmla="*/ 194 w 387"/>
              <a:gd name="T9" fmla="*/ 304 h 304"/>
              <a:gd name="T10" fmla="*/ 47 w 387"/>
              <a:gd name="T11" fmla="*/ 304 h 304"/>
              <a:gd name="T12" fmla="*/ 17 w 387"/>
              <a:gd name="T13" fmla="*/ 253 h 304"/>
              <a:gd name="T14" fmla="*/ 89 w 387"/>
              <a:gd name="T15" fmla="*/ 142 h 304"/>
              <a:gd name="T16" fmla="*/ 163 w 387"/>
              <a:gd name="T17" fmla="*/ 28 h 304"/>
              <a:gd name="T18" fmla="*/ 226 w 387"/>
              <a:gd name="T19" fmla="*/ 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04">
                <a:moveTo>
                  <a:pt x="226" y="30"/>
                </a:moveTo>
                <a:lnTo>
                  <a:pt x="298" y="142"/>
                </a:lnTo>
                <a:cubicBezTo>
                  <a:pt x="322" y="180"/>
                  <a:pt x="347" y="217"/>
                  <a:pt x="371" y="255"/>
                </a:cubicBezTo>
                <a:cubicBezTo>
                  <a:pt x="387" y="287"/>
                  <a:pt x="374" y="302"/>
                  <a:pt x="337" y="304"/>
                </a:cubicBezTo>
                <a:lnTo>
                  <a:pt x="194" y="304"/>
                </a:lnTo>
                <a:cubicBezTo>
                  <a:pt x="145" y="304"/>
                  <a:pt x="96" y="304"/>
                  <a:pt x="47" y="304"/>
                </a:cubicBezTo>
                <a:cubicBezTo>
                  <a:pt x="8" y="300"/>
                  <a:pt x="0" y="282"/>
                  <a:pt x="17" y="253"/>
                </a:cubicBezTo>
                <a:lnTo>
                  <a:pt x="89" y="142"/>
                </a:lnTo>
                <a:cubicBezTo>
                  <a:pt x="114" y="104"/>
                  <a:pt x="138" y="66"/>
                  <a:pt x="163" y="28"/>
                </a:cubicBezTo>
                <a:cubicBezTo>
                  <a:pt x="185" y="0"/>
                  <a:pt x="206" y="2"/>
                  <a:pt x="226" y="3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6" name="TextBox 15"/>
          <p:cNvSpPr txBox="1"/>
          <p:nvPr/>
        </p:nvSpPr>
        <p:spPr>
          <a:xfrm>
            <a:off x="1484491" y="1138076"/>
            <a:ext cx="1760280" cy="400110"/>
          </a:xfrm>
          <a:prstGeom prst="rect">
            <a:avLst/>
          </a:prstGeom>
          <a:noFill/>
        </p:spPr>
        <p:txBody>
          <a:bodyPr wrap="square" rtlCol="0">
            <a:spAutoFit/>
          </a:bodyPr>
          <a:lstStyle/>
          <a:p>
            <a:pPr algn="ctr"/>
            <a:r>
              <a:rPr lang="en-US" altLang="zh-CN" sz="2000" b="1" dirty="0">
                <a:solidFill>
                  <a:schemeClr val="accent1"/>
                </a:solidFill>
                <a:latin typeface="+mn-ea"/>
                <a:ea typeface="+mn-ea"/>
              </a:rPr>
              <a:t>2007</a:t>
            </a:r>
            <a:r>
              <a:rPr lang="zh-CN" altLang="en-US" sz="2000" b="1" dirty="0">
                <a:solidFill>
                  <a:schemeClr val="accent1"/>
                </a:solidFill>
                <a:latin typeface="+mn-ea"/>
                <a:ea typeface="+mn-ea"/>
              </a:rPr>
              <a:t>年</a:t>
            </a:r>
            <a:r>
              <a:rPr lang="en-US" altLang="zh-CN" sz="2000" b="1" dirty="0">
                <a:solidFill>
                  <a:schemeClr val="accent1"/>
                </a:solidFill>
                <a:latin typeface="+mn-ea"/>
                <a:ea typeface="+mn-ea"/>
              </a:rPr>
              <a:t>5</a:t>
            </a:r>
            <a:r>
              <a:rPr lang="zh-CN" altLang="en-US" sz="2000" b="1" dirty="0">
                <a:solidFill>
                  <a:schemeClr val="accent1"/>
                </a:solidFill>
                <a:latin typeface="+mn-ea"/>
                <a:ea typeface="+mn-ea"/>
              </a:rPr>
              <a:t>月</a:t>
            </a:r>
            <a:endParaRPr lang="en-US" altLang="zh-CN" sz="2000" b="1" dirty="0">
              <a:solidFill>
                <a:schemeClr val="accent1"/>
              </a:solidFill>
              <a:latin typeface="+mn-ea"/>
              <a:ea typeface="+mn-ea"/>
            </a:endParaRPr>
          </a:p>
        </p:txBody>
      </p:sp>
      <p:sp>
        <p:nvSpPr>
          <p:cNvPr id="17" name="TextBox 16"/>
          <p:cNvSpPr txBox="1"/>
          <p:nvPr/>
        </p:nvSpPr>
        <p:spPr>
          <a:xfrm>
            <a:off x="1182688" y="1503160"/>
            <a:ext cx="2390035" cy="646331"/>
          </a:xfrm>
          <a:prstGeom prst="rect">
            <a:avLst/>
          </a:prstGeom>
          <a:noFill/>
        </p:spPr>
        <p:txBody>
          <a:bodyPr wrap="square" rtlCol="0">
            <a:spAutoFit/>
          </a:bodyPr>
          <a:lstStyle/>
          <a:p>
            <a:pPr algn="just"/>
            <a:r>
              <a:rPr lang="zh-CN" altLang="en-US" dirty="0">
                <a:solidFill>
                  <a:schemeClr val="accent1"/>
                </a:solidFill>
                <a:latin typeface="+mn-ea"/>
                <a:ea typeface="+mn-ea"/>
              </a:rPr>
              <a:t>某某公司实习三个月，岗位是网站运营</a:t>
            </a:r>
          </a:p>
        </p:txBody>
      </p:sp>
      <p:sp>
        <p:nvSpPr>
          <p:cNvPr id="18" name="TextBox 17"/>
          <p:cNvSpPr txBox="1"/>
          <p:nvPr/>
        </p:nvSpPr>
        <p:spPr>
          <a:xfrm>
            <a:off x="2709198" y="3277288"/>
            <a:ext cx="1760280" cy="400110"/>
          </a:xfrm>
          <a:prstGeom prst="rect">
            <a:avLst/>
          </a:prstGeom>
          <a:noFill/>
        </p:spPr>
        <p:txBody>
          <a:bodyPr wrap="square" rtlCol="0">
            <a:spAutoFit/>
          </a:bodyPr>
          <a:lstStyle/>
          <a:p>
            <a:pPr algn="ctr"/>
            <a:r>
              <a:rPr lang="en-US" altLang="zh-CN" sz="2000" b="1" dirty="0">
                <a:solidFill>
                  <a:schemeClr val="accent1"/>
                </a:solidFill>
                <a:latin typeface="+mn-ea"/>
                <a:ea typeface="+mn-ea"/>
              </a:rPr>
              <a:t>2007</a:t>
            </a:r>
            <a:r>
              <a:rPr lang="zh-CN" altLang="en-US" sz="2000" b="1" dirty="0">
                <a:solidFill>
                  <a:schemeClr val="accent1"/>
                </a:solidFill>
                <a:latin typeface="+mn-ea"/>
                <a:ea typeface="+mn-ea"/>
              </a:rPr>
              <a:t>年</a:t>
            </a:r>
            <a:r>
              <a:rPr lang="en-US" altLang="zh-CN" sz="2000" b="1" dirty="0">
                <a:solidFill>
                  <a:schemeClr val="accent1"/>
                </a:solidFill>
                <a:latin typeface="+mn-ea"/>
                <a:ea typeface="+mn-ea"/>
              </a:rPr>
              <a:t>9</a:t>
            </a:r>
            <a:r>
              <a:rPr lang="zh-CN" altLang="en-US" sz="2000" b="1" dirty="0">
                <a:solidFill>
                  <a:schemeClr val="accent1"/>
                </a:solidFill>
                <a:latin typeface="+mn-ea"/>
                <a:ea typeface="+mn-ea"/>
              </a:rPr>
              <a:t>月</a:t>
            </a:r>
            <a:endParaRPr lang="en-US" altLang="zh-CN" sz="2000" b="1" dirty="0">
              <a:solidFill>
                <a:schemeClr val="accent1"/>
              </a:solidFill>
              <a:latin typeface="+mn-ea"/>
              <a:ea typeface="+mn-ea"/>
            </a:endParaRPr>
          </a:p>
        </p:txBody>
      </p:sp>
      <p:sp>
        <p:nvSpPr>
          <p:cNvPr id="19" name="TextBox 18"/>
          <p:cNvSpPr txBox="1"/>
          <p:nvPr/>
        </p:nvSpPr>
        <p:spPr>
          <a:xfrm>
            <a:off x="2586742" y="3642372"/>
            <a:ext cx="2068386" cy="923330"/>
          </a:xfrm>
          <a:prstGeom prst="rect">
            <a:avLst/>
          </a:prstGeom>
          <a:noFill/>
        </p:spPr>
        <p:txBody>
          <a:bodyPr wrap="square" rtlCol="0">
            <a:spAutoFit/>
          </a:bodyPr>
          <a:lstStyle/>
          <a:p>
            <a:pPr algn="just"/>
            <a:r>
              <a:rPr lang="zh-CN" altLang="en-US" dirty="0">
                <a:solidFill>
                  <a:schemeClr val="accent1"/>
                </a:solidFill>
                <a:latin typeface="+mn-ea"/>
                <a:ea typeface="+mn-ea"/>
              </a:rPr>
              <a:t>获得</a:t>
            </a:r>
            <a:r>
              <a:rPr lang="en-US" altLang="zh-CN" dirty="0">
                <a:solidFill>
                  <a:schemeClr val="accent1"/>
                </a:solidFill>
                <a:latin typeface="+mn-ea"/>
                <a:ea typeface="+mn-ea"/>
              </a:rPr>
              <a:t>A</a:t>
            </a:r>
            <a:r>
              <a:rPr lang="zh-CN" altLang="en-US" dirty="0">
                <a:solidFill>
                  <a:schemeClr val="accent1"/>
                </a:solidFill>
                <a:latin typeface="+mn-ea"/>
                <a:ea typeface="+mn-ea"/>
              </a:rPr>
              <a:t>公司第一份工作，任企划部助理策划。</a:t>
            </a:r>
          </a:p>
        </p:txBody>
      </p:sp>
      <p:sp>
        <p:nvSpPr>
          <p:cNvPr id="20" name="TextBox 19"/>
          <p:cNvSpPr txBox="1"/>
          <p:nvPr/>
        </p:nvSpPr>
        <p:spPr>
          <a:xfrm>
            <a:off x="5711980" y="1983697"/>
            <a:ext cx="1760280" cy="400110"/>
          </a:xfrm>
          <a:prstGeom prst="rect">
            <a:avLst/>
          </a:prstGeom>
          <a:noFill/>
        </p:spPr>
        <p:txBody>
          <a:bodyPr wrap="square" rtlCol="0">
            <a:spAutoFit/>
          </a:bodyPr>
          <a:lstStyle/>
          <a:p>
            <a:r>
              <a:rPr lang="en-US" altLang="zh-CN" sz="2000" b="1" dirty="0">
                <a:solidFill>
                  <a:schemeClr val="accent1"/>
                </a:solidFill>
                <a:latin typeface="+mn-ea"/>
              </a:rPr>
              <a:t>2009</a:t>
            </a:r>
            <a:r>
              <a:rPr lang="zh-CN" altLang="en-US" sz="2000" b="1" dirty="0">
                <a:solidFill>
                  <a:schemeClr val="accent1"/>
                </a:solidFill>
                <a:latin typeface="+mn-ea"/>
              </a:rPr>
              <a:t>年</a:t>
            </a:r>
            <a:r>
              <a:rPr lang="en-US" altLang="zh-CN" sz="2000" b="1" dirty="0">
                <a:solidFill>
                  <a:schemeClr val="accent1"/>
                </a:solidFill>
                <a:latin typeface="+mn-ea"/>
              </a:rPr>
              <a:t>5</a:t>
            </a:r>
            <a:r>
              <a:rPr lang="zh-CN" altLang="en-US" sz="2000" b="1" dirty="0">
                <a:solidFill>
                  <a:schemeClr val="accent1"/>
                </a:solidFill>
                <a:latin typeface="+mn-ea"/>
              </a:rPr>
              <a:t>月</a:t>
            </a:r>
            <a:endParaRPr lang="en-US" altLang="zh-CN" sz="2000" b="1" dirty="0">
              <a:solidFill>
                <a:schemeClr val="accent1"/>
              </a:solidFill>
              <a:latin typeface="+mn-ea"/>
            </a:endParaRPr>
          </a:p>
        </p:txBody>
      </p:sp>
      <p:sp>
        <p:nvSpPr>
          <p:cNvPr id="21" name="TextBox 20"/>
          <p:cNvSpPr txBox="1"/>
          <p:nvPr/>
        </p:nvSpPr>
        <p:spPr>
          <a:xfrm>
            <a:off x="5711980" y="2300950"/>
            <a:ext cx="2834673" cy="646331"/>
          </a:xfrm>
          <a:prstGeom prst="rect">
            <a:avLst/>
          </a:prstGeom>
          <a:noFill/>
        </p:spPr>
        <p:txBody>
          <a:bodyPr wrap="square" rtlCol="0">
            <a:spAutoFit/>
          </a:bodyPr>
          <a:lstStyle/>
          <a:p>
            <a:r>
              <a:rPr lang="zh-CN" altLang="en-US" dirty="0">
                <a:solidFill>
                  <a:schemeClr val="accent1"/>
                </a:solidFill>
                <a:latin typeface="+mn-ea"/>
                <a:ea typeface="+mn-ea"/>
              </a:rPr>
              <a:t>提升为企划部副经理，协助经理工作分管某某工作。</a:t>
            </a:r>
          </a:p>
        </p:txBody>
      </p:sp>
      <p:sp>
        <p:nvSpPr>
          <p:cNvPr id="22" name="椭圆 21"/>
          <p:cNvSpPr/>
          <p:nvPr/>
        </p:nvSpPr>
        <p:spPr bwMode="auto">
          <a:xfrm>
            <a:off x="2114979" y="2396896"/>
            <a:ext cx="383753" cy="383753"/>
          </a:xfrm>
          <a:prstGeom prst="ellipse">
            <a:avLst/>
          </a:prstGeom>
          <a:solidFill>
            <a:schemeClr val="bg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600" b="1" i="0" u="none" strike="noStrike" cap="none" normalizeH="0" baseline="0" dirty="0">
                <a:ln>
                  <a:noFill/>
                </a:ln>
                <a:solidFill>
                  <a:schemeClr val="accent2"/>
                </a:solidFill>
                <a:effectLst/>
                <a:latin typeface="+mn-ea"/>
                <a:ea typeface="+mn-ea"/>
              </a:rPr>
              <a:t>1</a:t>
            </a:r>
            <a:endParaRPr kumimoji="0" lang="zh-CN" altLang="en-US" sz="1600" b="1" i="0" u="none" strike="noStrike" cap="none" normalizeH="0" baseline="0" dirty="0">
              <a:ln>
                <a:noFill/>
              </a:ln>
              <a:solidFill>
                <a:schemeClr val="accent2"/>
              </a:solidFill>
              <a:effectLst/>
              <a:latin typeface="+mn-ea"/>
              <a:ea typeface="+mn-ea"/>
            </a:endParaRPr>
          </a:p>
        </p:txBody>
      </p:sp>
      <p:sp>
        <p:nvSpPr>
          <p:cNvPr id="23" name="椭圆 22"/>
          <p:cNvSpPr/>
          <p:nvPr/>
        </p:nvSpPr>
        <p:spPr bwMode="auto">
          <a:xfrm>
            <a:off x="3530077" y="2403095"/>
            <a:ext cx="383753" cy="383753"/>
          </a:xfrm>
          <a:prstGeom prst="ellipse">
            <a:avLst/>
          </a:prstGeom>
          <a:solidFill>
            <a:schemeClr val="bg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600" b="1" i="0" u="none" strike="noStrike" cap="none" normalizeH="0" baseline="0" dirty="0">
                <a:ln>
                  <a:noFill/>
                </a:ln>
                <a:solidFill>
                  <a:schemeClr val="accent2"/>
                </a:solidFill>
                <a:effectLst/>
                <a:latin typeface="+mn-ea"/>
                <a:ea typeface="+mn-ea"/>
              </a:rPr>
              <a:t>2</a:t>
            </a:r>
            <a:endParaRPr kumimoji="0" lang="zh-CN" altLang="en-US" sz="1600" b="1" i="0" u="none" strike="noStrike" cap="none" normalizeH="0" baseline="0" dirty="0">
              <a:ln>
                <a:noFill/>
              </a:ln>
              <a:solidFill>
                <a:schemeClr val="accent2"/>
              </a:solidFill>
              <a:effectLst/>
              <a:latin typeface="+mn-ea"/>
              <a:ea typeface="+mn-ea"/>
            </a:endParaRPr>
          </a:p>
        </p:txBody>
      </p:sp>
      <p:sp>
        <p:nvSpPr>
          <p:cNvPr id="24" name="椭圆 23"/>
          <p:cNvSpPr/>
          <p:nvPr/>
        </p:nvSpPr>
        <p:spPr bwMode="auto">
          <a:xfrm>
            <a:off x="4908972" y="2422564"/>
            <a:ext cx="383753" cy="383753"/>
          </a:xfrm>
          <a:prstGeom prst="ellipse">
            <a:avLst/>
          </a:prstGeom>
          <a:solidFill>
            <a:schemeClr val="bg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600" b="1" i="0" u="none" strike="noStrike" cap="none" normalizeH="0" baseline="0" dirty="0">
                <a:ln>
                  <a:noFill/>
                </a:ln>
                <a:solidFill>
                  <a:schemeClr val="accent2"/>
                </a:solidFill>
                <a:effectLst/>
                <a:latin typeface="+mn-ea"/>
                <a:ea typeface="+mn-ea"/>
              </a:rPr>
              <a:t>3</a:t>
            </a:r>
            <a:endParaRPr kumimoji="0" lang="zh-CN" altLang="en-US" sz="1600" b="1" i="0" u="none" strike="noStrike" cap="none" normalizeH="0" baseline="0" dirty="0">
              <a:ln>
                <a:noFill/>
              </a:ln>
              <a:solidFill>
                <a:schemeClr val="accent2"/>
              </a:solidFill>
              <a:effectLst/>
              <a:latin typeface="+mn-ea"/>
              <a:ea typeface="+mn-ea"/>
            </a:endParaRPr>
          </a:p>
        </p:txBody>
      </p:sp>
      <p:sp>
        <p:nvSpPr>
          <p:cNvPr id="25" name="椭圆 24"/>
          <p:cNvSpPr/>
          <p:nvPr/>
        </p:nvSpPr>
        <p:spPr bwMode="auto">
          <a:xfrm>
            <a:off x="4964144" y="4771059"/>
            <a:ext cx="383753" cy="383753"/>
          </a:xfrm>
          <a:prstGeom prst="ellipse">
            <a:avLst/>
          </a:prstGeom>
          <a:solidFill>
            <a:schemeClr val="bg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600" b="1" i="0" u="none" strike="noStrike" cap="none" normalizeH="0" baseline="0" dirty="0">
                <a:ln>
                  <a:noFill/>
                </a:ln>
                <a:solidFill>
                  <a:schemeClr val="accent2"/>
                </a:solidFill>
                <a:effectLst/>
                <a:latin typeface="+mn-ea"/>
                <a:ea typeface="+mn-ea"/>
              </a:rPr>
              <a:t>4</a:t>
            </a:r>
            <a:endParaRPr kumimoji="0" lang="zh-CN" altLang="en-US" sz="1600" b="1" i="0" u="none" strike="noStrike" cap="none" normalizeH="0" baseline="0" dirty="0">
              <a:ln>
                <a:noFill/>
              </a:ln>
              <a:solidFill>
                <a:schemeClr val="accent2"/>
              </a:solidFill>
              <a:effectLst/>
              <a:latin typeface="+mn-ea"/>
              <a:ea typeface="+mn-ea"/>
            </a:endParaRPr>
          </a:p>
        </p:txBody>
      </p:sp>
      <p:sp>
        <p:nvSpPr>
          <p:cNvPr id="26" name="椭圆 25"/>
          <p:cNvSpPr/>
          <p:nvPr/>
        </p:nvSpPr>
        <p:spPr bwMode="auto">
          <a:xfrm>
            <a:off x="6898110" y="4818894"/>
            <a:ext cx="383753" cy="383753"/>
          </a:xfrm>
          <a:prstGeom prst="ellipse">
            <a:avLst/>
          </a:prstGeom>
          <a:solidFill>
            <a:schemeClr val="bg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600" b="1" i="0" u="none" strike="noStrike" cap="none" normalizeH="0" baseline="0" dirty="0">
                <a:ln>
                  <a:noFill/>
                </a:ln>
                <a:solidFill>
                  <a:schemeClr val="accent2"/>
                </a:solidFill>
                <a:effectLst/>
                <a:latin typeface="+mn-ea"/>
                <a:ea typeface="+mn-ea"/>
              </a:rPr>
              <a:t>5</a:t>
            </a:r>
            <a:endParaRPr kumimoji="0" lang="zh-CN" altLang="en-US" sz="1600" b="1" i="0" u="none" strike="noStrike" cap="none" normalizeH="0" baseline="0" dirty="0">
              <a:ln>
                <a:noFill/>
              </a:ln>
              <a:solidFill>
                <a:schemeClr val="accent2"/>
              </a:solidFill>
              <a:effectLst/>
              <a:latin typeface="+mn-ea"/>
              <a:ea typeface="+mn-ea"/>
            </a:endParaRPr>
          </a:p>
        </p:txBody>
      </p:sp>
      <p:sp>
        <p:nvSpPr>
          <p:cNvPr id="27" name="椭圆 26"/>
          <p:cNvSpPr/>
          <p:nvPr/>
        </p:nvSpPr>
        <p:spPr bwMode="auto">
          <a:xfrm>
            <a:off x="8928310" y="4810700"/>
            <a:ext cx="383753" cy="383753"/>
          </a:xfrm>
          <a:prstGeom prst="ellipse">
            <a:avLst/>
          </a:prstGeom>
          <a:solidFill>
            <a:schemeClr val="bg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600" b="1" i="0" u="none" strike="noStrike" cap="none" normalizeH="0" baseline="0" dirty="0">
                <a:ln>
                  <a:noFill/>
                </a:ln>
                <a:solidFill>
                  <a:schemeClr val="accent2"/>
                </a:solidFill>
                <a:effectLst/>
                <a:latin typeface="+mn-ea"/>
                <a:ea typeface="+mn-ea"/>
              </a:rPr>
              <a:t>6</a:t>
            </a:r>
            <a:endParaRPr kumimoji="0" lang="zh-CN" altLang="en-US" sz="1600" b="1" i="0" u="none" strike="noStrike" cap="none" normalizeH="0" baseline="0" dirty="0">
              <a:ln>
                <a:noFill/>
              </a:ln>
              <a:solidFill>
                <a:schemeClr val="accent2"/>
              </a:solidFill>
              <a:effectLst/>
              <a:latin typeface="+mn-ea"/>
              <a:ea typeface="+mn-ea"/>
            </a:endParaRPr>
          </a:p>
        </p:txBody>
      </p:sp>
      <p:sp>
        <p:nvSpPr>
          <p:cNvPr id="29" name="Freeform 23"/>
          <p:cNvSpPr/>
          <p:nvPr/>
        </p:nvSpPr>
        <p:spPr bwMode="auto">
          <a:xfrm>
            <a:off x="4981302" y="5309222"/>
            <a:ext cx="282575" cy="223838"/>
          </a:xfrm>
          <a:custGeom>
            <a:avLst/>
            <a:gdLst>
              <a:gd name="T0" fmla="*/ 226 w 387"/>
              <a:gd name="T1" fmla="*/ 274 h 304"/>
              <a:gd name="T2" fmla="*/ 298 w 387"/>
              <a:gd name="T3" fmla="*/ 162 h 304"/>
              <a:gd name="T4" fmla="*/ 371 w 387"/>
              <a:gd name="T5" fmla="*/ 49 h 304"/>
              <a:gd name="T6" fmla="*/ 338 w 387"/>
              <a:gd name="T7" fmla="*/ 0 h 304"/>
              <a:gd name="T8" fmla="*/ 194 w 387"/>
              <a:gd name="T9" fmla="*/ 0 h 304"/>
              <a:gd name="T10" fmla="*/ 47 w 387"/>
              <a:gd name="T11" fmla="*/ 0 h 304"/>
              <a:gd name="T12" fmla="*/ 18 w 387"/>
              <a:gd name="T13" fmla="*/ 51 h 304"/>
              <a:gd name="T14" fmla="*/ 89 w 387"/>
              <a:gd name="T15" fmla="*/ 162 h 304"/>
              <a:gd name="T16" fmla="*/ 163 w 387"/>
              <a:gd name="T17" fmla="*/ 276 h 304"/>
              <a:gd name="T18" fmla="*/ 226 w 387"/>
              <a:gd name="T19" fmla="*/ 27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04">
                <a:moveTo>
                  <a:pt x="226" y="274"/>
                </a:moveTo>
                <a:lnTo>
                  <a:pt x="298" y="162"/>
                </a:lnTo>
                <a:cubicBezTo>
                  <a:pt x="323" y="124"/>
                  <a:pt x="347" y="86"/>
                  <a:pt x="371" y="49"/>
                </a:cubicBezTo>
                <a:cubicBezTo>
                  <a:pt x="387" y="17"/>
                  <a:pt x="374" y="2"/>
                  <a:pt x="338" y="0"/>
                </a:cubicBezTo>
                <a:lnTo>
                  <a:pt x="194" y="0"/>
                </a:lnTo>
                <a:cubicBezTo>
                  <a:pt x="145" y="0"/>
                  <a:pt x="96" y="0"/>
                  <a:pt x="47" y="0"/>
                </a:cubicBezTo>
                <a:cubicBezTo>
                  <a:pt x="9" y="4"/>
                  <a:pt x="0" y="22"/>
                  <a:pt x="18" y="51"/>
                </a:cubicBezTo>
                <a:lnTo>
                  <a:pt x="89" y="162"/>
                </a:lnTo>
                <a:cubicBezTo>
                  <a:pt x="114" y="200"/>
                  <a:pt x="138" y="238"/>
                  <a:pt x="163" y="276"/>
                </a:cubicBezTo>
                <a:cubicBezTo>
                  <a:pt x="186" y="304"/>
                  <a:pt x="207" y="302"/>
                  <a:pt x="226" y="274"/>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0" name="Freeform 23"/>
          <p:cNvSpPr/>
          <p:nvPr/>
        </p:nvSpPr>
        <p:spPr bwMode="auto">
          <a:xfrm>
            <a:off x="8969978" y="5309222"/>
            <a:ext cx="282575" cy="223838"/>
          </a:xfrm>
          <a:custGeom>
            <a:avLst/>
            <a:gdLst>
              <a:gd name="T0" fmla="*/ 226 w 387"/>
              <a:gd name="T1" fmla="*/ 274 h 304"/>
              <a:gd name="T2" fmla="*/ 298 w 387"/>
              <a:gd name="T3" fmla="*/ 162 h 304"/>
              <a:gd name="T4" fmla="*/ 371 w 387"/>
              <a:gd name="T5" fmla="*/ 49 h 304"/>
              <a:gd name="T6" fmla="*/ 338 w 387"/>
              <a:gd name="T7" fmla="*/ 0 h 304"/>
              <a:gd name="T8" fmla="*/ 194 w 387"/>
              <a:gd name="T9" fmla="*/ 0 h 304"/>
              <a:gd name="T10" fmla="*/ 47 w 387"/>
              <a:gd name="T11" fmla="*/ 0 h 304"/>
              <a:gd name="T12" fmla="*/ 18 w 387"/>
              <a:gd name="T13" fmla="*/ 51 h 304"/>
              <a:gd name="T14" fmla="*/ 89 w 387"/>
              <a:gd name="T15" fmla="*/ 162 h 304"/>
              <a:gd name="T16" fmla="*/ 163 w 387"/>
              <a:gd name="T17" fmla="*/ 276 h 304"/>
              <a:gd name="T18" fmla="*/ 226 w 387"/>
              <a:gd name="T19" fmla="*/ 27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04">
                <a:moveTo>
                  <a:pt x="226" y="274"/>
                </a:moveTo>
                <a:lnTo>
                  <a:pt x="298" y="162"/>
                </a:lnTo>
                <a:cubicBezTo>
                  <a:pt x="323" y="124"/>
                  <a:pt x="347" y="86"/>
                  <a:pt x="371" y="49"/>
                </a:cubicBezTo>
                <a:cubicBezTo>
                  <a:pt x="387" y="17"/>
                  <a:pt x="374" y="2"/>
                  <a:pt x="338" y="0"/>
                </a:cubicBezTo>
                <a:lnTo>
                  <a:pt x="194" y="0"/>
                </a:lnTo>
                <a:cubicBezTo>
                  <a:pt x="145" y="0"/>
                  <a:pt x="96" y="0"/>
                  <a:pt x="47" y="0"/>
                </a:cubicBezTo>
                <a:cubicBezTo>
                  <a:pt x="9" y="4"/>
                  <a:pt x="0" y="22"/>
                  <a:pt x="18" y="51"/>
                </a:cubicBezTo>
                <a:lnTo>
                  <a:pt x="89" y="162"/>
                </a:lnTo>
                <a:cubicBezTo>
                  <a:pt x="114" y="200"/>
                  <a:pt x="138" y="238"/>
                  <a:pt x="163" y="276"/>
                </a:cubicBezTo>
                <a:cubicBezTo>
                  <a:pt x="186" y="304"/>
                  <a:pt x="207" y="302"/>
                  <a:pt x="226" y="274"/>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1" name="TextBox 30"/>
          <p:cNvSpPr txBox="1"/>
          <p:nvPr/>
        </p:nvSpPr>
        <p:spPr>
          <a:xfrm>
            <a:off x="4214256" y="5545581"/>
            <a:ext cx="1760280" cy="400110"/>
          </a:xfrm>
          <a:prstGeom prst="rect">
            <a:avLst/>
          </a:prstGeom>
          <a:noFill/>
        </p:spPr>
        <p:txBody>
          <a:bodyPr wrap="square" rtlCol="0">
            <a:spAutoFit/>
          </a:bodyPr>
          <a:lstStyle/>
          <a:p>
            <a:r>
              <a:rPr lang="en-US" altLang="zh-CN" sz="2000" b="1" dirty="0">
                <a:solidFill>
                  <a:schemeClr val="accent1"/>
                </a:solidFill>
                <a:latin typeface="+mn-ea"/>
                <a:ea typeface="+mn-ea"/>
              </a:rPr>
              <a:t>2011</a:t>
            </a:r>
            <a:r>
              <a:rPr lang="zh-CN" altLang="en-US" sz="2000" b="1" dirty="0">
                <a:solidFill>
                  <a:schemeClr val="accent1"/>
                </a:solidFill>
                <a:latin typeface="+mn-ea"/>
                <a:ea typeface="+mn-ea"/>
              </a:rPr>
              <a:t>年</a:t>
            </a:r>
            <a:r>
              <a:rPr lang="en-US" altLang="zh-CN" sz="2000" b="1" dirty="0">
                <a:solidFill>
                  <a:schemeClr val="accent1"/>
                </a:solidFill>
                <a:latin typeface="+mn-ea"/>
                <a:ea typeface="+mn-ea"/>
              </a:rPr>
              <a:t>3</a:t>
            </a:r>
            <a:r>
              <a:rPr lang="zh-CN" altLang="en-US" sz="2000" b="1" dirty="0">
                <a:solidFill>
                  <a:schemeClr val="accent1"/>
                </a:solidFill>
                <a:latin typeface="+mn-ea"/>
                <a:ea typeface="+mn-ea"/>
              </a:rPr>
              <a:t>月</a:t>
            </a:r>
            <a:endParaRPr lang="en-US" altLang="zh-CN" sz="2000" b="1" dirty="0">
              <a:solidFill>
                <a:schemeClr val="accent1"/>
              </a:solidFill>
              <a:latin typeface="+mn-ea"/>
              <a:ea typeface="+mn-ea"/>
            </a:endParaRPr>
          </a:p>
        </p:txBody>
      </p:sp>
      <p:sp>
        <p:nvSpPr>
          <p:cNvPr id="32" name="TextBox 31"/>
          <p:cNvSpPr txBox="1"/>
          <p:nvPr/>
        </p:nvSpPr>
        <p:spPr>
          <a:xfrm>
            <a:off x="4214256" y="5910665"/>
            <a:ext cx="2210689" cy="646331"/>
          </a:xfrm>
          <a:prstGeom prst="rect">
            <a:avLst/>
          </a:prstGeom>
          <a:noFill/>
        </p:spPr>
        <p:txBody>
          <a:bodyPr wrap="square" rtlCol="0">
            <a:spAutoFit/>
          </a:bodyPr>
          <a:lstStyle/>
          <a:p>
            <a:r>
              <a:rPr lang="zh-CN" altLang="en-US" dirty="0">
                <a:solidFill>
                  <a:schemeClr val="accent1"/>
                </a:solidFill>
                <a:latin typeface="+mn-ea"/>
                <a:ea typeface="+mn-ea"/>
              </a:rPr>
              <a:t>任</a:t>
            </a:r>
            <a:r>
              <a:rPr lang="en-US" altLang="zh-CN" dirty="0">
                <a:solidFill>
                  <a:schemeClr val="accent1"/>
                </a:solidFill>
                <a:latin typeface="+mn-ea"/>
                <a:ea typeface="+mn-ea"/>
              </a:rPr>
              <a:t>B</a:t>
            </a:r>
            <a:r>
              <a:rPr lang="zh-CN" altLang="en-US" dirty="0">
                <a:solidFill>
                  <a:schemeClr val="accent1"/>
                </a:solidFill>
                <a:latin typeface="+mn-ea"/>
                <a:ea typeface="+mn-ea"/>
              </a:rPr>
              <a:t>公司某市区域运营经理</a:t>
            </a:r>
          </a:p>
        </p:txBody>
      </p:sp>
      <p:sp>
        <p:nvSpPr>
          <p:cNvPr id="33" name="TextBox 32"/>
          <p:cNvSpPr txBox="1"/>
          <p:nvPr/>
        </p:nvSpPr>
        <p:spPr>
          <a:xfrm>
            <a:off x="6252495" y="3526835"/>
            <a:ext cx="1760280" cy="400110"/>
          </a:xfrm>
          <a:prstGeom prst="rect">
            <a:avLst/>
          </a:prstGeom>
          <a:noFill/>
        </p:spPr>
        <p:txBody>
          <a:bodyPr wrap="square" rtlCol="0">
            <a:spAutoFit/>
          </a:bodyPr>
          <a:lstStyle/>
          <a:p>
            <a:pPr algn="ctr"/>
            <a:r>
              <a:rPr lang="en-US" altLang="zh-CN" sz="2000" b="1" dirty="0">
                <a:solidFill>
                  <a:schemeClr val="accent1"/>
                </a:solidFill>
                <a:latin typeface="+mn-ea"/>
                <a:ea typeface="+mn-ea"/>
              </a:rPr>
              <a:t>2013</a:t>
            </a:r>
            <a:r>
              <a:rPr lang="zh-CN" altLang="en-US" sz="2000" b="1" dirty="0">
                <a:solidFill>
                  <a:schemeClr val="accent1"/>
                </a:solidFill>
                <a:latin typeface="+mn-ea"/>
                <a:ea typeface="+mn-ea"/>
              </a:rPr>
              <a:t>年</a:t>
            </a:r>
            <a:r>
              <a:rPr lang="en-US" altLang="zh-CN" sz="2000" b="1" dirty="0">
                <a:solidFill>
                  <a:schemeClr val="accent1"/>
                </a:solidFill>
                <a:latin typeface="+mn-ea"/>
                <a:ea typeface="+mn-ea"/>
              </a:rPr>
              <a:t>5</a:t>
            </a:r>
            <a:r>
              <a:rPr lang="zh-CN" altLang="en-US" sz="2000" b="1" dirty="0">
                <a:solidFill>
                  <a:schemeClr val="accent1"/>
                </a:solidFill>
                <a:latin typeface="+mn-ea"/>
                <a:ea typeface="+mn-ea"/>
              </a:rPr>
              <a:t>月</a:t>
            </a:r>
            <a:endParaRPr lang="en-US" altLang="zh-CN" sz="2000" b="1" dirty="0">
              <a:solidFill>
                <a:schemeClr val="accent1"/>
              </a:solidFill>
              <a:latin typeface="+mn-ea"/>
              <a:ea typeface="+mn-ea"/>
            </a:endParaRPr>
          </a:p>
        </p:txBody>
      </p:sp>
      <p:sp>
        <p:nvSpPr>
          <p:cNvPr id="34" name="TextBox 33"/>
          <p:cNvSpPr txBox="1"/>
          <p:nvPr/>
        </p:nvSpPr>
        <p:spPr>
          <a:xfrm>
            <a:off x="6027291" y="3891919"/>
            <a:ext cx="2210689" cy="646331"/>
          </a:xfrm>
          <a:prstGeom prst="rect">
            <a:avLst/>
          </a:prstGeom>
          <a:noFill/>
        </p:spPr>
        <p:txBody>
          <a:bodyPr wrap="square" rtlCol="0">
            <a:spAutoFit/>
          </a:bodyPr>
          <a:lstStyle/>
          <a:p>
            <a:pPr algn="ctr"/>
            <a:r>
              <a:rPr lang="en-US" altLang="zh-CN" dirty="0">
                <a:solidFill>
                  <a:schemeClr val="accent1"/>
                </a:solidFill>
                <a:latin typeface="+mn-ea"/>
                <a:ea typeface="+mn-ea"/>
              </a:rPr>
              <a:t>B</a:t>
            </a:r>
            <a:r>
              <a:rPr lang="zh-CN" altLang="en-US" dirty="0">
                <a:solidFill>
                  <a:schemeClr val="accent1"/>
                </a:solidFill>
                <a:latin typeface="+mn-ea"/>
                <a:ea typeface="+mn-ea"/>
              </a:rPr>
              <a:t>公司华中大区经理助理</a:t>
            </a:r>
          </a:p>
        </p:txBody>
      </p:sp>
      <p:sp>
        <p:nvSpPr>
          <p:cNvPr id="35" name="TextBox 34"/>
          <p:cNvSpPr txBox="1"/>
          <p:nvPr/>
        </p:nvSpPr>
        <p:spPr>
          <a:xfrm>
            <a:off x="8272498" y="5545581"/>
            <a:ext cx="1760280" cy="400110"/>
          </a:xfrm>
          <a:prstGeom prst="rect">
            <a:avLst/>
          </a:prstGeom>
          <a:noFill/>
        </p:spPr>
        <p:txBody>
          <a:bodyPr wrap="square" rtlCol="0">
            <a:spAutoFit/>
          </a:bodyPr>
          <a:lstStyle/>
          <a:p>
            <a:pPr algn="ctr"/>
            <a:r>
              <a:rPr lang="en-US" altLang="zh-CN" sz="2000" b="1" dirty="0">
                <a:solidFill>
                  <a:schemeClr val="accent1"/>
                </a:solidFill>
                <a:latin typeface="+mn-ea"/>
                <a:ea typeface="+mn-ea"/>
              </a:rPr>
              <a:t>2014</a:t>
            </a:r>
            <a:r>
              <a:rPr lang="zh-CN" altLang="en-US" sz="2000" b="1" dirty="0">
                <a:solidFill>
                  <a:schemeClr val="accent1"/>
                </a:solidFill>
                <a:latin typeface="+mn-ea"/>
                <a:ea typeface="+mn-ea"/>
              </a:rPr>
              <a:t>年</a:t>
            </a:r>
            <a:r>
              <a:rPr lang="en-US" altLang="zh-CN" sz="2000" b="1" dirty="0">
                <a:solidFill>
                  <a:schemeClr val="accent1"/>
                </a:solidFill>
                <a:latin typeface="+mn-ea"/>
                <a:ea typeface="+mn-ea"/>
              </a:rPr>
              <a:t>7</a:t>
            </a:r>
            <a:r>
              <a:rPr lang="zh-CN" altLang="en-US" sz="2000" b="1" dirty="0">
                <a:solidFill>
                  <a:schemeClr val="accent1"/>
                </a:solidFill>
                <a:latin typeface="+mn-ea"/>
                <a:ea typeface="+mn-ea"/>
              </a:rPr>
              <a:t>月</a:t>
            </a:r>
            <a:endParaRPr lang="en-US" altLang="zh-CN" sz="2000" b="1" dirty="0">
              <a:solidFill>
                <a:schemeClr val="accent1"/>
              </a:solidFill>
              <a:latin typeface="+mn-ea"/>
              <a:ea typeface="+mn-ea"/>
            </a:endParaRPr>
          </a:p>
        </p:txBody>
      </p:sp>
      <p:sp>
        <p:nvSpPr>
          <p:cNvPr id="36" name="TextBox 35"/>
          <p:cNvSpPr txBox="1"/>
          <p:nvPr/>
        </p:nvSpPr>
        <p:spPr>
          <a:xfrm>
            <a:off x="7814408" y="5910665"/>
            <a:ext cx="2676462" cy="646331"/>
          </a:xfrm>
          <a:prstGeom prst="rect">
            <a:avLst/>
          </a:prstGeom>
          <a:noFill/>
        </p:spPr>
        <p:txBody>
          <a:bodyPr wrap="square" rtlCol="0">
            <a:spAutoFit/>
          </a:bodyPr>
          <a:lstStyle/>
          <a:p>
            <a:pPr algn="ctr"/>
            <a:r>
              <a:rPr lang="zh-CN" altLang="en-US" dirty="0">
                <a:solidFill>
                  <a:schemeClr val="accent1"/>
                </a:solidFill>
                <a:latin typeface="+mn-ea"/>
                <a:ea typeface="+mn-ea"/>
              </a:rPr>
              <a:t>回到公司总部，协助部门经理负责营销工作。</a:t>
            </a:r>
          </a:p>
        </p:txBody>
      </p:sp>
    </p:spTree>
  </p:cSld>
  <p:clrMapOvr>
    <a:masterClrMapping/>
  </p:clrMapOvr>
  <p:transition spd="slow" advTm="112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fltVal val="0"/>
                                          </p:val>
                                        </p:tav>
                                        <p:tav tm="100000">
                                          <p:val>
                                            <p:strVal val="#ppt_w"/>
                                          </p:val>
                                        </p:tav>
                                      </p:tavLst>
                                    </p:anim>
                                    <p:anim calcmode="lin" valueType="num">
                                      <p:cBhvr>
                                        <p:cTn id="8" dur="300" fill="hold"/>
                                        <p:tgtEl>
                                          <p:spTgt spid="28"/>
                                        </p:tgtEl>
                                        <p:attrNameLst>
                                          <p:attrName>ppt_h</p:attrName>
                                        </p:attrNameLst>
                                      </p:cBhvr>
                                      <p:tavLst>
                                        <p:tav tm="0">
                                          <p:val>
                                            <p:fltVal val="0"/>
                                          </p:val>
                                        </p:tav>
                                        <p:tav tm="100000">
                                          <p:val>
                                            <p:strVal val="#ppt_h"/>
                                          </p:val>
                                        </p:tav>
                                      </p:tavLst>
                                    </p:anim>
                                    <p:animEffect transition="in" filter="fade">
                                      <p:cBhvr>
                                        <p:cTn id="9" dur="300"/>
                                        <p:tgtEl>
                                          <p:spTgt spid="28"/>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5"/>
                                        </p:tgtEl>
                                        <p:attrNameLst>
                                          <p:attrName>style.visibility</p:attrName>
                                        </p:attrNameLst>
                                      </p:cBhvr>
                                      <p:to>
                                        <p:strVal val="visible"/>
                                      </p:to>
                                    </p:set>
                                    <p:anim calcmode="lin" valueType="num">
                                      <p:cBhvr>
                                        <p:cTn id="13" dur="4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5"/>
                                        </p:tgtEl>
                                        <p:attrNameLst>
                                          <p:attrName>ppt_y</p:attrName>
                                        </p:attrNameLst>
                                      </p:cBhvr>
                                      <p:tavLst>
                                        <p:tav tm="0">
                                          <p:val>
                                            <p:strVal val="#ppt_y"/>
                                          </p:val>
                                        </p:tav>
                                        <p:tav tm="100000">
                                          <p:val>
                                            <p:strVal val="#ppt_y"/>
                                          </p:val>
                                        </p:tav>
                                      </p:tavLst>
                                    </p:anim>
                                    <p:anim calcmode="lin" valueType="num">
                                      <p:cBhvr>
                                        <p:cTn id="15" dur="4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5"/>
                                        </p:tgtEl>
                                      </p:cBhvr>
                                    </p:animEffect>
                                  </p:childTnLst>
                                </p:cTn>
                              </p:par>
                            </p:childTnLst>
                          </p:cTn>
                        </p:par>
                        <p:par>
                          <p:cTn id="18" fill="hold">
                            <p:stCondLst>
                              <p:cond delay="819"/>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400"/>
                                        <p:tgtEl>
                                          <p:spTgt spid="4"/>
                                        </p:tgtEl>
                                      </p:cBhvr>
                                    </p:animEffect>
                                  </p:childTnLst>
                                </p:cTn>
                              </p:par>
                            </p:childTnLst>
                          </p:cTn>
                        </p:par>
                        <p:par>
                          <p:cTn id="22" fill="hold">
                            <p:stCondLst>
                              <p:cond delay="1319"/>
                            </p:stCondLst>
                            <p:childTnLst>
                              <p:par>
                                <p:cTn id="23" presetID="22" presetClass="entr" presetSubtype="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300"/>
                                        <p:tgtEl>
                                          <p:spTgt spid="5"/>
                                        </p:tgtEl>
                                      </p:cBhvr>
                                    </p:animEffect>
                                  </p:childTnLst>
                                </p:cTn>
                              </p:par>
                            </p:childTnLst>
                          </p:cTn>
                        </p:par>
                        <p:par>
                          <p:cTn id="26" fill="hold">
                            <p:stCondLst>
                              <p:cond delay="1819"/>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400"/>
                                        <p:tgtEl>
                                          <p:spTgt spid="6"/>
                                        </p:tgtEl>
                                      </p:cBhvr>
                                    </p:animEffect>
                                  </p:childTnLst>
                                </p:cTn>
                              </p:par>
                            </p:childTnLst>
                          </p:cTn>
                        </p:par>
                        <p:par>
                          <p:cTn id="30" fill="hold">
                            <p:stCondLst>
                              <p:cond delay="2319"/>
                            </p:stCondLst>
                            <p:childTnLst>
                              <p:par>
                                <p:cTn id="31" presetID="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300" fill="hold"/>
                                        <p:tgtEl>
                                          <p:spTgt spid="7"/>
                                        </p:tgtEl>
                                        <p:attrNameLst>
                                          <p:attrName>ppt_x</p:attrName>
                                        </p:attrNameLst>
                                      </p:cBhvr>
                                      <p:tavLst>
                                        <p:tav tm="0">
                                          <p:val>
                                            <p:strVal val="0-#ppt_w/2"/>
                                          </p:val>
                                        </p:tav>
                                        <p:tav tm="100000">
                                          <p:val>
                                            <p:strVal val="#ppt_x"/>
                                          </p:val>
                                        </p:tav>
                                      </p:tavLst>
                                    </p:anim>
                                    <p:anim calcmode="lin" valueType="num">
                                      <p:cBhvr additive="base">
                                        <p:cTn id="34" dur="300" fill="hold"/>
                                        <p:tgtEl>
                                          <p:spTgt spid="7"/>
                                        </p:tgtEl>
                                        <p:attrNameLst>
                                          <p:attrName>ppt_y</p:attrName>
                                        </p:attrNameLst>
                                      </p:cBhvr>
                                      <p:tavLst>
                                        <p:tav tm="0">
                                          <p:val>
                                            <p:strVal val="#ppt_y"/>
                                          </p:val>
                                        </p:tav>
                                        <p:tav tm="100000">
                                          <p:val>
                                            <p:strVal val="#ppt_y"/>
                                          </p:val>
                                        </p:tav>
                                      </p:tavLst>
                                    </p:anim>
                                  </p:childTnLst>
                                </p:cTn>
                              </p:par>
                            </p:childTnLst>
                          </p:cTn>
                        </p:par>
                        <p:par>
                          <p:cTn id="35" fill="hold">
                            <p:stCondLst>
                              <p:cond delay="2819"/>
                            </p:stCondLst>
                            <p:childTnLst>
                              <p:par>
                                <p:cTn id="36" presetID="53" presetClass="entr" presetSubtype="16"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300" fill="hold"/>
                                        <p:tgtEl>
                                          <p:spTgt spid="22"/>
                                        </p:tgtEl>
                                        <p:attrNameLst>
                                          <p:attrName>ppt_w</p:attrName>
                                        </p:attrNameLst>
                                      </p:cBhvr>
                                      <p:tavLst>
                                        <p:tav tm="0">
                                          <p:val>
                                            <p:fltVal val="0"/>
                                          </p:val>
                                        </p:tav>
                                        <p:tav tm="100000">
                                          <p:val>
                                            <p:strVal val="#ppt_w"/>
                                          </p:val>
                                        </p:tav>
                                      </p:tavLst>
                                    </p:anim>
                                    <p:anim calcmode="lin" valueType="num">
                                      <p:cBhvr>
                                        <p:cTn id="39" dur="300" fill="hold"/>
                                        <p:tgtEl>
                                          <p:spTgt spid="22"/>
                                        </p:tgtEl>
                                        <p:attrNameLst>
                                          <p:attrName>ppt_h</p:attrName>
                                        </p:attrNameLst>
                                      </p:cBhvr>
                                      <p:tavLst>
                                        <p:tav tm="0">
                                          <p:val>
                                            <p:fltVal val="0"/>
                                          </p:val>
                                        </p:tav>
                                        <p:tav tm="100000">
                                          <p:val>
                                            <p:strVal val="#ppt_h"/>
                                          </p:val>
                                        </p:tav>
                                      </p:tavLst>
                                    </p:anim>
                                    <p:animEffect transition="in" filter="fade">
                                      <p:cBhvr>
                                        <p:cTn id="40" dur="300"/>
                                        <p:tgtEl>
                                          <p:spTgt spid="22"/>
                                        </p:tgtEl>
                                      </p:cBhvr>
                                    </p:animEffect>
                                  </p:childTnLst>
                                </p:cTn>
                              </p:par>
                            </p:childTnLst>
                          </p:cTn>
                        </p:par>
                        <p:par>
                          <p:cTn id="41" fill="hold">
                            <p:stCondLst>
                              <p:cond delay="3319"/>
                            </p:stCondLst>
                            <p:childTnLst>
                              <p:par>
                                <p:cTn id="42" presetID="12" presetClass="entr" presetSubtype="4"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300"/>
                                        <p:tgtEl>
                                          <p:spTgt spid="13"/>
                                        </p:tgtEl>
                                        <p:attrNameLst>
                                          <p:attrName>ppt_y</p:attrName>
                                        </p:attrNameLst>
                                      </p:cBhvr>
                                      <p:tavLst>
                                        <p:tav tm="0">
                                          <p:val>
                                            <p:strVal val="#ppt_y+#ppt_h*1.125000"/>
                                          </p:val>
                                        </p:tav>
                                        <p:tav tm="100000">
                                          <p:val>
                                            <p:strVal val="#ppt_y"/>
                                          </p:val>
                                        </p:tav>
                                      </p:tavLst>
                                    </p:anim>
                                    <p:animEffect transition="in" filter="wipe(up)">
                                      <p:cBhvr>
                                        <p:cTn id="45" dur="300"/>
                                        <p:tgtEl>
                                          <p:spTgt spid="13"/>
                                        </p:tgtEl>
                                      </p:cBhvr>
                                    </p:animEffect>
                                  </p:childTnLst>
                                </p:cTn>
                              </p:par>
                            </p:childTnLst>
                          </p:cTn>
                        </p:par>
                        <p:par>
                          <p:cTn id="46" fill="hold">
                            <p:stCondLst>
                              <p:cond delay="3819"/>
                            </p:stCondLst>
                            <p:childTnLst>
                              <p:par>
                                <p:cTn id="47" presetID="31"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300" fill="hold"/>
                                        <p:tgtEl>
                                          <p:spTgt spid="16"/>
                                        </p:tgtEl>
                                        <p:attrNameLst>
                                          <p:attrName>ppt_w</p:attrName>
                                        </p:attrNameLst>
                                      </p:cBhvr>
                                      <p:tavLst>
                                        <p:tav tm="0">
                                          <p:val>
                                            <p:fltVal val="0"/>
                                          </p:val>
                                        </p:tav>
                                        <p:tav tm="100000">
                                          <p:val>
                                            <p:strVal val="#ppt_w"/>
                                          </p:val>
                                        </p:tav>
                                      </p:tavLst>
                                    </p:anim>
                                    <p:anim calcmode="lin" valueType="num">
                                      <p:cBhvr>
                                        <p:cTn id="50" dur="300" fill="hold"/>
                                        <p:tgtEl>
                                          <p:spTgt spid="16"/>
                                        </p:tgtEl>
                                        <p:attrNameLst>
                                          <p:attrName>ppt_h</p:attrName>
                                        </p:attrNameLst>
                                      </p:cBhvr>
                                      <p:tavLst>
                                        <p:tav tm="0">
                                          <p:val>
                                            <p:fltVal val="0"/>
                                          </p:val>
                                        </p:tav>
                                        <p:tav tm="100000">
                                          <p:val>
                                            <p:strVal val="#ppt_h"/>
                                          </p:val>
                                        </p:tav>
                                      </p:tavLst>
                                    </p:anim>
                                    <p:anim calcmode="lin" valueType="num">
                                      <p:cBhvr>
                                        <p:cTn id="51" dur="300" fill="hold"/>
                                        <p:tgtEl>
                                          <p:spTgt spid="16"/>
                                        </p:tgtEl>
                                        <p:attrNameLst>
                                          <p:attrName>style.rotation</p:attrName>
                                        </p:attrNameLst>
                                      </p:cBhvr>
                                      <p:tavLst>
                                        <p:tav tm="0">
                                          <p:val>
                                            <p:fltVal val="90"/>
                                          </p:val>
                                        </p:tav>
                                        <p:tav tm="100000">
                                          <p:val>
                                            <p:fltVal val="0"/>
                                          </p:val>
                                        </p:tav>
                                      </p:tavLst>
                                    </p:anim>
                                    <p:animEffect transition="in" filter="fade">
                                      <p:cBhvr>
                                        <p:cTn id="52" dur="300"/>
                                        <p:tgtEl>
                                          <p:spTgt spid="16"/>
                                        </p:tgtEl>
                                      </p:cBhvr>
                                    </p:animEffect>
                                  </p:childTnLst>
                                </p:cTn>
                              </p:par>
                            </p:childTnLst>
                          </p:cTn>
                        </p:par>
                        <p:par>
                          <p:cTn id="53" fill="hold">
                            <p:stCondLst>
                              <p:cond delay="4319"/>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300"/>
                                        <p:tgtEl>
                                          <p:spTgt spid="17"/>
                                        </p:tgtEl>
                                      </p:cBhvr>
                                    </p:animEffect>
                                  </p:childTnLst>
                                </p:cTn>
                              </p:par>
                            </p:childTnLst>
                          </p:cTn>
                        </p:par>
                        <p:par>
                          <p:cTn id="57" fill="hold">
                            <p:stCondLst>
                              <p:cond delay="4819"/>
                            </p:stCondLst>
                            <p:childTnLst>
                              <p:par>
                                <p:cTn id="58" presetID="53" presetClass="entr" presetSubtype="16"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300" fill="hold"/>
                                        <p:tgtEl>
                                          <p:spTgt spid="23"/>
                                        </p:tgtEl>
                                        <p:attrNameLst>
                                          <p:attrName>ppt_w</p:attrName>
                                        </p:attrNameLst>
                                      </p:cBhvr>
                                      <p:tavLst>
                                        <p:tav tm="0">
                                          <p:val>
                                            <p:fltVal val="0"/>
                                          </p:val>
                                        </p:tav>
                                        <p:tav tm="100000">
                                          <p:val>
                                            <p:strVal val="#ppt_w"/>
                                          </p:val>
                                        </p:tav>
                                      </p:tavLst>
                                    </p:anim>
                                    <p:anim calcmode="lin" valueType="num">
                                      <p:cBhvr>
                                        <p:cTn id="61" dur="300" fill="hold"/>
                                        <p:tgtEl>
                                          <p:spTgt spid="23"/>
                                        </p:tgtEl>
                                        <p:attrNameLst>
                                          <p:attrName>ppt_h</p:attrName>
                                        </p:attrNameLst>
                                      </p:cBhvr>
                                      <p:tavLst>
                                        <p:tav tm="0">
                                          <p:val>
                                            <p:fltVal val="0"/>
                                          </p:val>
                                        </p:tav>
                                        <p:tav tm="100000">
                                          <p:val>
                                            <p:strVal val="#ppt_h"/>
                                          </p:val>
                                        </p:tav>
                                      </p:tavLst>
                                    </p:anim>
                                    <p:animEffect transition="in" filter="fade">
                                      <p:cBhvr>
                                        <p:cTn id="62" dur="300"/>
                                        <p:tgtEl>
                                          <p:spTgt spid="23"/>
                                        </p:tgtEl>
                                      </p:cBhvr>
                                    </p:animEffect>
                                  </p:childTnLst>
                                </p:cTn>
                              </p:par>
                            </p:childTnLst>
                          </p:cTn>
                        </p:par>
                        <p:par>
                          <p:cTn id="63" fill="hold">
                            <p:stCondLst>
                              <p:cond delay="5319"/>
                            </p:stCondLst>
                            <p:childTnLst>
                              <p:par>
                                <p:cTn id="64" presetID="12" presetClass="entr" presetSubtype="1"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300"/>
                                        <p:tgtEl>
                                          <p:spTgt spid="14"/>
                                        </p:tgtEl>
                                        <p:attrNameLst>
                                          <p:attrName>ppt_y</p:attrName>
                                        </p:attrNameLst>
                                      </p:cBhvr>
                                      <p:tavLst>
                                        <p:tav tm="0">
                                          <p:val>
                                            <p:strVal val="#ppt_y-#ppt_h*1.125000"/>
                                          </p:val>
                                        </p:tav>
                                        <p:tav tm="100000">
                                          <p:val>
                                            <p:strVal val="#ppt_y"/>
                                          </p:val>
                                        </p:tav>
                                      </p:tavLst>
                                    </p:anim>
                                    <p:animEffect transition="in" filter="wipe(down)">
                                      <p:cBhvr>
                                        <p:cTn id="67" dur="300"/>
                                        <p:tgtEl>
                                          <p:spTgt spid="14"/>
                                        </p:tgtEl>
                                      </p:cBhvr>
                                    </p:animEffect>
                                  </p:childTnLst>
                                </p:cTn>
                              </p:par>
                            </p:childTnLst>
                          </p:cTn>
                        </p:par>
                        <p:par>
                          <p:cTn id="68" fill="hold">
                            <p:stCondLst>
                              <p:cond delay="5819"/>
                            </p:stCondLst>
                            <p:childTnLst>
                              <p:par>
                                <p:cTn id="69" presetID="31"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300" fill="hold"/>
                                        <p:tgtEl>
                                          <p:spTgt spid="18"/>
                                        </p:tgtEl>
                                        <p:attrNameLst>
                                          <p:attrName>ppt_w</p:attrName>
                                        </p:attrNameLst>
                                      </p:cBhvr>
                                      <p:tavLst>
                                        <p:tav tm="0">
                                          <p:val>
                                            <p:fltVal val="0"/>
                                          </p:val>
                                        </p:tav>
                                        <p:tav tm="100000">
                                          <p:val>
                                            <p:strVal val="#ppt_w"/>
                                          </p:val>
                                        </p:tav>
                                      </p:tavLst>
                                    </p:anim>
                                    <p:anim calcmode="lin" valueType="num">
                                      <p:cBhvr>
                                        <p:cTn id="72" dur="300" fill="hold"/>
                                        <p:tgtEl>
                                          <p:spTgt spid="18"/>
                                        </p:tgtEl>
                                        <p:attrNameLst>
                                          <p:attrName>ppt_h</p:attrName>
                                        </p:attrNameLst>
                                      </p:cBhvr>
                                      <p:tavLst>
                                        <p:tav tm="0">
                                          <p:val>
                                            <p:fltVal val="0"/>
                                          </p:val>
                                        </p:tav>
                                        <p:tav tm="100000">
                                          <p:val>
                                            <p:strVal val="#ppt_h"/>
                                          </p:val>
                                        </p:tav>
                                      </p:tavLst>
                                    </p:anim>
                                    <p:anim calcmode="lin" valueType="num">
                                      <p:cBhvr>
                                        <p:cTn id="73" dur="300" fill="hold"/>
                                        <p:tgtEl>
                                          <p:spTgt spid="18"/>
                                        </p:tgtEl>
                                        <p:attrNameLst>
                                          <p:attrName>style.rotation</p:attrName>
                                        </p:attrNameLst>
                                      </p:cBhvr>
                                      <p:tavLst>
                                        <p:tav tm="0">
                                          <p:val>
                                            <p:fltVal val="90"/>
                                          </p:val>
                                        </p:tav>
                                        <p:tav tm="100000">
                                          <p:val>
                                            <p:fltVal val="0"/>
                                          </p:val>
                                        </p:tav>
                                      </p:tavLst>
                                    </p:anim>
                                    <p:animEffect transition="in" filter="fade">
                                      <p:cBhvr>
                                        <p:cTn id="74" dur="300"/>
                                        <p:tgtEl>
                                          <p:spTgt spid="18"/>
                                        </p:tgtEl>
                                      </p:cBhvr>
                                    </p:animEffect>
                                  </p:childTnLst>
                                </p:cTn>
                              </p:par>
                            </p:childTnLst>
                          </p:cTn>
                        </p:par>
                        <p:par>
                          <p:cTn id="75" fill="hold">
                            <p:stCondLst>
                              <p:cond delay="6319"/>
                            </p:stCondLst>
                            <p:childTnLst>
                              <p:par>
                                <p:cTn id="76" presetID="22" presetClass="entr" presetSubtype="1"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up)">
                                      <p:cBhvr>
                                        <p:cTn id="78" dur="300"/>
                                        <p:tgtEl>
                                          <p:spTgt spid="19"/>
                                        </p:tgtEl>
                                      </p:cBhvr>
                                    </p:animEffect>
                                  </p:childTnLst>
                                </p:cTn>
                              </p:par>
                            </p:childTnLst>
                          </p:cTn>
                        </p:par>
                        <p:par>
                          <p:cTn id="79" fill="hold">
                            <p:stCondLst>
                              <p:cond delay="6819"/>
                            </p:stCondLst>
                            <p:childTnLst>
                              <p:par>
                                <p:cTn id="80" presetID="53" presetClass="entr" presetSubtype="16"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300" fill="hold"/>
                                        <p:tgtEl>
                                          <p:spTgt spid="24"/>
                                        </p:tgtEl>
                                        <p:attrNameLst>
                                          <p:attrName>ppt_w</p:attrName>
                                        </p:attrNameLst>
                                      </p:cBhvr>
                                      <p:tavLst>
                                        <p:tav tm="0">
                                          <p:val>
                                            <p:fltVal val="0"/>
                                          </p:val>
                                        </p:tav>
                                        <p:tav tm="100000">
                                          <p:val>
                                            <p:strVal val="#ppt_w"/>
                                          </p:val>
                                        </p:tav>
                                      </p:tavLst>
                                    </p:anim>
                                    <p:anim calcmode="lin" valueType="num">
                                      <p:cBhvr>
                                        <p:cTn id="83" dur="300" fill="hold"/>
                                        <p:tgtEl>
                                          <p:spTgt spid="24"/>
                                        </p:tgtEl>
                                        <p:attrNameLst>
                                          <p:attrName>ppt_h</p:attrName>
                                        </p:attrNameLst>
                                      </p:cBhvr>
                                      <p:tavLst>
                                        <p:tav tm="0">
                                          <p:val>
                                            <p:fltVal val="0"/>
                                          </p:val>
                                        </p:tav>
                                        <p:tav tm="100000">
                                          <p:val>
                                            <p:strVal val="#ppt_h"/>
                                          </p:val>
                                        </p:tav>
                                      </p:tavLst>
                                    </p:anim>
                                    <p:animEffect transition="in" filter="fade">
                                      <p:cBhvr>
                                        <p:cTn id="84" dur="300"/>
                                        <p:tgtEl>
                                          <p:spTgt spid="24"/>
                                        </p:tgtEl>
                                      </p:cBhvr>
                                    </p:animEffect>
                                  </p:childTnLst>
                                </p:cTn>
                              </p:par>
                            </p:childTnLst>
                          </p:cTn>
                        </p:par>
                        <p:par>
                          <p:cTn id="85" fill="hold">
                            <p:stCondLst>
                              <p:cond delay="7319"/>
                            </p:stCondLst>
                            <p:childTnLst>
                              <p:par>
                                <p:cTn id="86" presetID="12" presetClass="entr" presetSubtype="8" fill="hold" grpId="0" nodeType="afterEffect">
                                  <p:stCondLst>
                                    <p:cond delay="0"/>
                                  </p:stCondLst>
                                  <p:childTnLst>
                                    <p:set>
                                      <p:cBhvr>
                                        <p:cTn id="87" dur="1" fill="hold">
                                          <p:stCondLst>
                                            <p:cond delay="0"/>
                                          </p:stCondLst>
                                        </p:cTn>
                                        <p:tgtEl>
                                          <p:spTgt spid="12"/>
                                        </p:tgtEl>
                                        <p:attrNameLst>
                                          <p:attrName>style.visibility</p:attrName>
                                        </p:attrNameLst>
                                      </p:cBhvr>
                                      <p:to>
                                        <p:strVal val="visible"/>
                                      </p:to>
                                    </p:set>
                                    <p:anim calcmode="lin" valueType="num">
                                      <p:cBhvr additive="base">
                                        <p:cTn id="88" dur="300"/>
                                        <p:tgtEl>
                                          <p:spTgt spid="12"/>
                                        </p:tgtEl>
                                        <p:attrNameLst>
                                          <p:attrName>ppt_x</p:attrName>
                                        </p:attrNameLst>
                                      </p:cBhvr>
                                      <p:tavLst>
                                        <p:tav tm="0">
                                          <p:val>
                                            <p:strVal val="#ppt_x-#ppt_w*1.125000"/>
                                          </p:val>
                                        </p:tav>
                                        <p:tav tm="100000">
                                          <p:val>
                                            <p:strVal val="#ppt_x"/>
                                          </p:val>
                                        </p:tav>
                                      </p:tavLst>
                                    </p:anim>
                                    <p:animEffect transition="in" filter="wipe(right)">
                                      <p:cBhvr>
                                        <p:cTn id="89" dur="300"/>
                                        <p:tgtEl>
                                          <p:spTgt spid="12"/>
                                        </p:tgtEl>
                                      </p:cBhvr>
                                    </p:animEffect>
                                  </p:childTnLst>
                                </p:cTn>
                              </p:par>
                            </p:childTnLst>
                          </p:cTn>
                        </p:par>
                        <p:par>
                          <p:cTn id="90" fill="hold">
                            <p:stCondLst>
                              <p:cond delay="7819"/>
                            </p:stCondLst>
                            <p:childTnLst>
                              <p:par>
                                <p:cTn id="91" presetID="31" presetClass="entr" presetSubtype="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300" fill="hold"/>
                                        <p:tgtEl>
                                          <p:spTgt spid="20"/>
                                        </p:tgtEl>
                                        <p:attrNameLst>
                                          <p:attrName>ppt_w</p:attrName>
                                        </p:attrNameLst>
                                      </p:cBhvr>
                                      <p:tavLst>
                                        <p:tav tm="0">
                                          <p:val>
                                            <p:fltVal val="0"/>
                                          </p:val>
                                        </p:tav>
                                        <p:tav tm="100000">
                                          <p:val>
                                            <p:strVal val="#ppt_w"/>
                                          </p:val>
                                        </p:tav>
                                      </p:tavLst>
                                    </p:anim>
                                    <p:anim calcmode="lin" valueType="num">
                                      <p:cBhvr>
                                        <p:cTn id="94" dur="300" fill="hold"/>
                                        <p:tgtEl>
                                          <p:spTgt spid="20"/>
                                        </p:tgtEl>
                                        <p:attrNameLst>
                                          <p:attrName>ppt_h</p:attrName>
                                        </p:attrNameLst>
                                      </p:cBhvr>
                                      <p:tavLst>
                                        <p:tav tm="0">
                                          <p:val>
                                            <p:fltVal val="0"/>
                                          </p:val>
                                        </p:tav>
                                        <p:tav tm="100000">
                                          <p:val>
                                            <p:strVal val="#ppt_h"/>
                                          </p:val>
                                        </p:tav>
                                      </p:tavLst>
                                    </p:anim>
                                    <p:anim calcmode="lin" valueType="num">
                                      <p:cBhvr>
                                        <p:cTn id="95" dur="300" fill="hold"/>
                                        <p:tgtEl>
                                          <p:spTgt spid="20"/>
                                        </p:tgtEl>
                                        <p:attrNameLst>
                                          <p:attrName>style.rotation</p:attrName>
                                        </p:attrNameLst>
                                      </p:cBhvr>
                                      <p:tavLst>
                                        <p:tav tm="0">
                                          <p:val>
                                            <p:fltVal val="90"/>
                                          </p:val>
                                        </p:tav>
                                        <p:tav tm="100000">
                                          <p:val>
                                            <p:fltVal val="0"/>
                                          </p:val>
                                        </p:tav>
                                      </p:tavLst>
                                    </p:anim>
                                    <p:animEffect transition="in" filter="fade">
                                      <p:cBhvr>
                                        <p:cTn id="96" dur="300"/>
                                        <p:tgtEl>
                                          <p:spTgt spid="20"/>
                                        </p:tgtEl>
                                      </p:cBhvr>
                                    </p:animEffect>
                                  </p:childTnLst>
                                </p:cTn>
                              </p:par>
                            </p:childTnLst>
                          </p:cTn>
                        </p:par>
                        <p:par>
                          <p:cTn id="97" fill="hold">
                            <p:stCondLst>
                              <p:cond delay="8319"/>
                            </p:stCondLst>
                            <p:childTnLst>
                              <p:par>
                                <p:cTn id="98" presetID="22" presetClass="entr" presetSubtype="1" fill="hold" grpId="0"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wipe(up)">
                                      <p:cBhvr>
                                        <p:cTn id="100" dur="300"/>
                                        <p:tgtEl>
                                          <p:spTgt spid="21"/>
                                        </p:tgtEl>
                                      </p:cBhvr>
                                    </p:animEffect>
                                  </p:childTnLst>
                                </p:cTn>
                              </p:par>
                            </p:childTnLst>
                          </p:cTn>
                        </p:par>
                        <p:par>
                          <p:cTn id="101" fill="hold">
                            <p:stCondLst>
                              <p:cond delay="8819"/>
                            </p:stCondLst>
                            <p:childTnLst>
                              <p:par>
                                <p:cTn id="102" presetID="2" presetClass="entr" presetSubtype="1" fill="hold" nodeType="afterEffect">
                                  <p:stCondLst>
                                    <p:cond delay="0"/>
                                  </p:stCondLst>
                                  <p:childTnLst>
                                    <p:set>
                                      <p:cBhvr>
                                        <p:cTn id="103" dur="1" fill="hold">
                                          <p:stCondLst>
                                            <p:cond delay="0"/>
                                          </p:stCondLst>
                                        </p:cTn>
                                        <p:tgtEl>
                                          <p:spTgt spid="8"/>
                                        </p:tgtEl>
                                        <p:attrNameLst>
                                          <p:attrName>style.visibility</p:attrName>
                                        </p:attrNameLst>
                                      </p:cBhvr>
                                      <p:to>
                                        <p:strVal val="visible"/>
                                      </p:to>
                                    </p:set>
                                    <p:anim calcmode="lin" valueType="num">
                                      <p:cBhvr additive="base">
                                        <p:cTn id="104" dur="300" fill="hold"/>
                                        <p:tgtEl>
                                          <p:spTgt spid="8"/>
                                        </p:tgtEl>
                                        <p:attrNameLst>
                                          <p:attrName>ppt_x</p:attrName>
                                        </p:attrNameLst>
                                      </p:cBhvr>
                                      <p:tavLst>
                                        <p:tav tm="0">
                                          <p:val>
                                            <p:strVal val="#ppt_x"/>
                                          </p:val>
                                        </p:tav>
                                        <p:tav tm="100000">
                                          <p:val>
                                            <p:strVal val="#ppt_x"/>
                                          </p:val>
                                        </p:tav>
                                      </p:tavLst>
                                    </p:anim>
                                    <p:anim calcmode="lin" valueType="num">
                                      <p:cBhvr additive="base">
                                        <p:cTn id="105" dur="300" fill="hold"/>
                                        <p:tgtEl>
                                          <p:spTgt spid="8"/>
                                        </p:tgtEl>
                                        <p:attrNameLst>
                                          <p:attrName>ppt_y</p:attrName>
                                        </p:attrNameLst>
                                      </p:cBhvr>
                                      <p:tavLst>
                                        <p:tav tm="0">
                                          <p:val>
                                            <p:strVal val="0-#ppt_h/2"/>
                                          </p:val>
                                        </p:tav>
                                        <p:tav tm="100000">
                                          <p:val>
                                            <p:strVal val="#ppt_y"/>
                                          </p:val>
                                        </p:tav>
                                      </p:tavLst>
                                    </p:anim>
                                  </p:childTnLst>
                                </p:cTn>
                              </p:par>
                            </p:childTnLst>
                          </p:cTn>
                        </p:par>
                        <p:par>
                          <p:cTn id="106" fill="hold">
                            <p:stCondLst>
                              <p:cond delay="9319"/>
                            </p:stCondLst>
                            <p:childTnLst>
                              <p:par>
                                <p:cTn id="107" presetID="53" presetClass="entr" presetSubtype="16"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 calcmode="lin" valueType="num">
                                      <p:cBhvr>
                                        <p:cTn id="109" dur="300" fill="hold"/>
                                        <p:tgtEl>
                                          <p:spTgt spid="25"/>
                                        </p:tgtEl>
                                        <p:attrNameLst>
                                          <p:attrName>ppt_w</p:attrName>
                                        </p:attrNameLst>
                                      </p:cBhvr>
                                      <p:tavLst>
                                        <p:tav tm="0">
                                          <p:val>
                                            <p:fltVal val="0"/>
                                          </p:val>
                                        </p:tav>
                                        <p:tav tm="100000">
                                          <p:val>
                                            <p:strVal val="#ppt_w"/>
                                          </p:val>
                                        </p:tav>
                                      </p:tavLst>
                                    </p:anim>
                                    <p:anim calcmode="lin" valueType="num">
                                      <p:cBhvr>
                                        <p:cTn id="110" dur="300" fill="hold"/>
                                        <p:tgtEl>
                                          <p:spTgt spid="25"/>
                                        </p:tgtEl>
                                        <p:attrNameLst>
                                          <p:attrName>ppt_h</p:attrName>
                                        </p:attrNameLst>
                                      </p:cBhvr>
                                      <p:tavLst>
                                        <p:tav tm="0">
                                          <p:val>
                                            <p:fltVal val="0"/>
                                          </p:val>
                                        </p:tav>
                                        <p:tav tm="100000">
                                          <p:val>
                                            <p:strVal val="#ppt_h"/>
                                          </p:val>
                                        </p:tav>
                                      </p:tavLst>
                                    </p:anim>
                                    <p:animEffect transition="in" filter="fade">
                                      <p:cBhvr>
                                        <p:cTn id="111" dur="300"/>
                                        <p:tgtEl>
                                          <p:spTgt spid="25"/>
                                        </p:tgtEl>
                                      </p:cBhvr>
                                    </p:animEffect>
                                  </p:childTnLst>
                                </p:cTn>
                              </p:par>
                            </p:childTnLst>
                          </p:cTn>
                        </p:par>
                        <p:par>
                          <p:cTn id="112" fill="hold">
                            <p:stCondLst>
                              <p:cond delay="9819"/>
                            </p:stCondLst>
                            <p:childTnLst>
                              <p:par>
                                <p:cTn id="113" presetID="12" presetClass="entr" presetSubtype="1" fill="hold" grpId="0" nodeType="afterEffect">
                                  <p:stCondLst>
                                    <p:cond delay="0"/>
                                  </p:stCondLst>
                                  <p:childTnLst>
                                    <p:set>
                                      <p:cBhvr>
                                        <p:cTn id="114" dur="1" fill="hold">
                                          <p:stCondLst>
                                            <p:cond delay="0"/>
                                          </p:stCondLst>
                                        </p:cTn>
                                        <p:tgtEl>
                                          <p:spTgt spid="29"/>
                                        </p:tgtEl>
                                        <p:attrNameLst>
                                          <p:attrName>style.visibility</p:attrName>
                                        </p:attrNameLst>
                                      </p:cBhvr>
                                      <p:to>
                                        <p:strVal val="visible"/>
                                      </p:to>
                                    </p:set>
                                    <p:anim calcmode="lin" valueType="num">
                                      <p:cBhvr additive="base">
                                        <p:cTn id="115" dur="300"/>
                                        <p:tgtEl>
                                          <p:spTgt spid="29"/>
                                        </p:tgtEl>
                                        <p:attrNameLst>
                                          <p:attrName>ppt_y</p:attrName>
                                        </p:attrNameLst>
                                      </p:cBhvr>
                                      <p:tavLst>
                                        <p:tav tm="0">
                                          <p:val>
                                            <p:strVal val="#ppt_y-#ppt_h*1.125000"/>
                                          </p:val>
                                        </p:tav>
                                        <p:tav tm="100000">
                                          <p:val>
                                            <p:strVal val="#ppt_y"/>
                                          </p:val>
                                        </p:tav>
                                      </p:tavLst>
                                    </p:anim>
                                    <p:animEffect transition="in" filter="wipe(down)">
                                      <p:cBhvr>
                                        <p:cTn id="116" dur="300"/>
                                        <p:tgtEl>
                                          <p:spTgt spid="29"/>
                                        </p:tgtEl>
                                      </p:cBhvr>
                                    </p:animEffect>
                                  </p:childTnLst>
                                </p:cTn>
                              </p:par>
                            </p:childTnLst>
                          </p:cTn>
                        </p:par>
                        <p:par>
                          <p:cTn id="117" fill="hold">
                            <p:stCondLst>
                              <p:cond delay="10319"/>
                            </p:stCondLst>
                            <p:childTnLst>
                              <p:par>
                                <p:cTn id="118" presetID="31" presetClass="entr" presetSubtype="0" fill="hold" grpId="0" nodeType="afterEffect">
                                  <p:stCondLst>
                                    <p:cond delay="0"/>
                                  </p:stCondLst>
                                  <p:childTnLst>
                                    <p:set>
                                      <p:cBhvr>
                                        <p:cTn id="119" dur="1" fill="hold">
                                          <p:stCondLst>
                                            <p:cond delay="0"/>
                                          </p:stCondLst>
                                        </p:cTn>
                                        <p:tgtEl>
                                          <p:spTgt spid="31"/>
                                        </p:tgtEl>
                                        <p:attrNameLst>
                                          <p:attrName>style.visibility</p:attrName>
                                        </p:attrNameLst>
                                      </p:cBhvr>
                                      <p:to>
                                        <p:strVal val="visible"/>
                                      </p:to>
                                    </p:set>
                                    <p:anim calcmode="lin" valueType="num">
                                      <p:cBhvr>
                                        <p:cTn id="120" dur="300" fill="hold"/>
                                        <p:tgtEl>
                                          <p:spTgt spid="31"/>
                                        </p:tgtEl>
                                        <p:attrNameLst>
                                          <p:attrName>ppt_w</p:attrName>
                                        </p:attrNameLst>
                                      </p:cBhvr>
                                      <p:tavLst>
                                        <p:tav tm="0">
                                          <p:val>
                                            <p:fltVal val="0"/>
                                          </p:val>
                                        </p:tav>
                                        <p:tav tm="100000">
                                          <p:val>
                                            <p:strVal val="#ppt_w"/>
                                          </p:val>
                                        </p:tav>
                                      </p:tavLst>
                                    </p:anim>
                                    <p:anim calcmode="lin" valueType="num">
                                      <p:cBhvr>
                                        <p:cTn id="121" dur="300" fill="hold"/>
                                        <p:tgtEl>
                                          <p:spTgt spid="31"/>
                                        </p:tgtEl>
                                        <p:attrNameLst>
                                          <p:attrName>ppt_h</p:attrName>
                                        </p:attrNameLst>
                                      </p:cBhvr>
                                      <p:tavLst>
                                        <p:tav tm="0">
                                          <p:val>
                                            <p:fltVal val="0"/>
                                          </p:val>
                                        </p:tav>
                                        <p:tav tm="100000">
                                          <p:val>
                                            <p:strVal val="#ppt_h"/>
                                          </p:val>
                                        </p:tav>
                                      </p:tavLst>
                                    </p:anim>
                                    <p:anim calcmode="lin" valueType="num">
                                      <p:cBhvr>
                                        <p:cTn id="122" dur="300" fill="hold"/>
                                        <p:tgtEl>
                                          <p:spTgt spid="31"/>
                                        </p:tgtEl>
                                        <p:attrNameLst>
                                          <p:attrName>style.rotation</p:attrName>
                                        </p:attrNameLst>
                                      </p:cBhvr>
                                      <p:tavLst>
                                        <p:tav tm="0">
                                          <p:val>
                                            <p:fltVal val="90"/>
                                          </p:val>
                                        </p:tav>
                                        <p:tav tm="100000">
                                          <p:val>
                                            <p:fltVal val="0"/>
                                          </p:val>
                                        </p:tav>
                                      </p:tavLst>
                                    </p:anim>
                                    <p:animEffect transition="in" filter="fade">
                                      <p:cBhvr>
                                        <p:cTn id="123" dur="300"/>
                                        <p:tgtEl>
                                          <p:spTgt spid="31"/>
                                        </p:tgtEl>
                                      </p:cBhvr>
                                    </p:animEffect>
                                  </p:childTnLst>
                                </p:cTn>
                              </p:par>
                            </p:childTnLst>
                          </p:cTn>
                        </p:par>
                        <p:par>
                          <p:cTn id="124" fill="hold">
                            <p:stCondLst>
                              <p:cond delay="10819"/>
                            </p:stCondLst>
                            <p:childTnLst>
                              <p:par>
                                <p:cTn id="125" presetID="22" presetClass="entr" presetSubtype="1"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wipe(up)">
                                      <p:cBhvr>
                                        <p:cTn id="127" dur="300"/>
                                        <p:tgtEl>
                                          <p:spTgt spid="32"/>
                                        </p:tgtEl>
                                      </p:cBhvr>
                                    </p:animEffect>
                                  </p:childTnLst>
                                </p:cTn>
                              </p:par>
                            </p:childTnLst>
                          </p:cTn>
                        </p:par>
                        <p:par>
                          <p:cTn id="128" fill="hold">
                            <p:stCondLst>
                              <p:cond delay="11319"/>
                            </p:stCondLst>
                            <p:childTnLst>
                              <p:par>
                                <p:cTn id="129" presetID="53" presetClass="entr" presetSubtype="16" fill="hold" grpId="0"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300" fill="hold"/>
                                        <p:tgtEl>
                                          <p:spTgt spid="26"/>
                                        </p:tgtEl>
                                        <p:attrNameLst>
                                          <p:attrName>ppt_w</p:attrName>
                                        </p:attrNameLst>
                                      </p:cBhvr>
                                      <p:tavLst>
                                        <p:tav tm="0">
                                          <p:val>
                                            <p:fltVal val="0"/>
                                          </p:val>
                                        </p:tav>
                                        <p:tav tm="100000">
                                          <p:val>
                                            <p:strVal val="#ppt_w"/>
                                          </p:val>
                                        </p:tav>
                                      </p:tavLst>
                                    </p:anim>
                                    <p:anim calcmode="lin" valueType="num">
                                      <p:cBhvr>
                                        <p:cTn id="132" dur="300" fill="hold"/>
                                        <p:tgtEl>
                                          <p:spTgt spid="26"/>
                                        </p:tgtEl>
                                        <p:attrNameLst>
                                          <p:attrName>ppt_h</p:attrName>
                                        </p:attrNameLst>
                                      </p:cBhvr>
                                      <p:tavLst>
                                        <p:tav tm="0">
                                          <p:val>
                                            <p:fltVal val="0"/>
                                          </p:val>
                                        </p:tav>
                                        <p:tav tm="100000">
                                          <p:val>
                                            <p:strVal val="#ppt_h"/>
                                          </p:val>
                                        </p:tav>
                                      </p:tavLst>
                                    </p:anim>
                                    <p:animEffect transition="in" filter="fade">
                                      <p:cBhvr>
                                        <p:cTn id="133" dur="300"/>
                                        <p:tgtEl>
                                          <p:spTgt spid="26"/>
                                        </p:tgtEl>
                                      </p:cBhvr>
                                    </p:animEffect>
                                  </p:childTnLst>
                                </p:cTn>
                              </p:par>
                            </p:childTnLst>
                          </p:cTn>
                        </p:par>
                        <p:par>
                          <p:cTn id="134" fill="hold">
                            <p:stCondLst>
                              <p:cond delay="11819"/>
                            </p:stCondLst>
                            <p:childTnLst>
                              <p:par>
                                <p:cTn id="135" presetID="12" presetClass="entr" presetSubtype="4" fill="hold" grpId="0" nodeType="afterEffect">
                                  <p:stCondLst>
                                    <p:cond delay="0"/>
                                  </p:stCondLst>
                                  <p:childTnLst>
                                    <p:set>
                                      <p:cBhvr>
                                        <p:cTn id="136" dur="1" fill="hold">
                                          <p:stCondLst>
                                            <p:cond delay="0"/>
                                          </p:stCondLst>
                                        </p:cTn>
                                        <p:tgtEl>
                                          <p:spTgt spid="15"/>
                                        </p:tgtEl>
                                        <p:attrNameLst>
                                          <p:attrName>style.visibility</p:attrName>
                                        </p:attrNameLst>
                                      </p:cBhvr>
                                      <p:to>
                                        <p:strVal val="visible"/>
                                      </p:to>
                                    </p:set>
                                    <p:anim calcmode="lin" valueType="num">
                                      <p:cBhvr additive="base">
                                        <p:cTn id="137" dur="300"/>
                                        <p:tgtEl>
                                          <p:spTgt spid="15"/>
                                        </p:tgtEl>
                                        <p:attrNameLst>
                                          <p:attrName>ppt_y</p:attrName>
                                        </p:attrNameLst>
                                      </p:cBhvr>
                                      <p:tavLst>
                                        <p:tav tm="0">
                                          <p:val>
                                            <p:strVal val="#ppt_y+#ppt_h*1.125000"/>
                                          </p:val>
                                        </p:tav>
                                        <p:tav tm="100000">
                                          <p:val>
                                            <p:strVal val="#ppt_y"/>
                                          </p:val>
                                        </p:tav>
                                      </p:tavLst>
                                    </p:anim>
                                    <p:animEffect transition="in" filter="wipe(up)">
                                      <p:cBhvr>
                                        <p:cTn id="138" dur="300"/>
                                        <p:tgtEl>
                                          <p:spTgt spid="15"/>
                                        </p:tgtEl>
                                      </p:cBhvr>
                                    </p:animEffect>
                                  </p:childTnLst>
                                </p:cTn>
                              </p:par>
                            </p:childTnLst>
                          </p:cTn>
                        </p:par>
                        <p:par>
                          <p:cTn id="139" fill="hold">
                            <p:stCondLst>
                              <p:cond delay="12319"/>
                            </p:stCondLst>
                            <p:childTnLst>
                              <p:par>
                                <p:cTn id="140" presetID="31" presetClass="entr" presetSubtype="0" fill="hold" grpId="0" nodeType="afterEffect">
                                  <p:stCondLst>
                                    <p:cond delay="0"/>
                                  </p:stCondLst>
                                  <p:childTnLst>
                                    <p:set>
                                      <p:cBhvr>
                                        <p:cTn id="141" dur="1" fill="hold">
                                          <p:stCondLst>
                                            <p:cond delay="0"/>
                                          </p:stCondLst>
                                        </p:cTn>
                                        <p:tgtEl>
                                          <p:spTgt spid="33"/>
                                        </p:tgtEl>
                                        <p:attrNameLst>
                                          <p:attrName>style.visibility</p:attrName>
                                        </p:attrNameLst>
                                      </p:cBhvr>
                                      <p:to>
                                        <p:strVal val="visible"/>
                                      </p:to>
                                    </p:set>
                                    <p:anim calcmode="lin" valueType="num">
                                      <p:cBhvr>
                                        <p:cTn id="142" dur="300" fill="hold"/>
                                        <p:tgtEl>
                                          <p:spTgt spid="33"/>
                                        </p:tgtEl>
                                        <p:attrNameLst>
                                          <p:attrName>ppt_w</p:attrName>
                                        </p:attrNameLst>
                                      </p:cBhvr>
                                      <p:tavLst>
                                        <p:tav tm="0">
                                          <p:val>
                                            <p:fltVal val="0"/>
                                          </p:val>
                                        </p:tav>
                                        <p:tav tm="100000">
                                          <p:val>
                                            <p:strVal val="#ppt_w"/>
                                          </p:val>
                                        </p:tav>
                                      </p:tavLst>
                                    </p:anim>
                                    <p:anim calcmode="lin" valueType="num">
                                      <p:cBhvr>
                                        <p:cTn id="143" dur="300" fill="hold"/>
                                        <p:tgtEl>
                                          <p:spTgt spid="33"/>
                                        </p:tgtEl>
                                        <p:attrNameLst>
                                          <p:attrName>ppt_h</p:attrName>
                                        </p:attrNameLst>
                                      </p:cBhvr>
                                      <p:tavLst>
                                        <p:tav tm="0">
                                          <p:val>
                                            <p:fltVal val="0"/>
                                          </p:val>
                                        </p:tav>
                                        <p:tav tm="100000">
                                          <p:val>
                                            <p:strVal val="#ppt_h"/>
                                          </p:val>
                                        </p:tav>
                                      </p:tavLst>
                                    </p:anim>
                                    <p:anim calcmode="lin" valueType="num">
                                      <p:cBhvr>
                                        <p:cTn id="144" dur="300" fill="hold"/>
                                        <p:tgtEl>
                                          <p:spTgt spid="33"/>
                                        </p:tgtEl>
                                        <p:attrNameLst>
                                          <p:attrName>style.rotation</p:attrName>
                                        </p:attrNameLst>
                                      </p:cBhvr>
                                      <p:tavLst>
                                        <p:tav tm="0">
                                          <p:val>
                                            <p:fltVal val="90"/>
                                          </p:val>
                                        </p:tav>
                                        <p:tav tm="100000">
                                          <p:val>
                                            <p:fltVal val="0"/>
                                          </p:val>
                                        </p:tav>
                                      </p:tavLst>
                                    </p:anim>
                                    <p:animEffect transition="in" filter="fade">
                                      <p:cBhvr>
                                        <p:cTn id="145" dur="300"/>
                                        <p:tgtEl>
                                          <p:spTgt spid="33"/>
                                        </p:tgtEl>
                                      </p:cBhvr>
                                    </p:animEffect>
                                  </p:childTnLst>
                                </p:cTn>
                              </p:par>
                            </p:childTnLst>
                          </p:cTn>
                        </p:par>
                        <p:par>
                          <p:cTn id="146" fill="hold">
                            <p:stCondLst>
                              <p:cond delay="12819"/>
                            </p:stCondLst>
                            <p:childTnLst>
                              <p:par>
                                <p:cTn id="147" presetID="22" presetClass="entr" presetSubtype="1" fill="hold" grpId="0" nodeType="afterEffect">
                                  <p:stCondLst>
                                    <p:cond delay="0"/>
                                  </p:stCondLst>
                                  <p:childTnLst>
                                    <p:set>
                                      <p:cBhvr>
                                        <p:cTn id="148" dur="1" fill="hold">
                                          <p:stCondLst>
                                            <p:cond delay="0"/>
                                          </p:stCondLst>
                                        </p:cTn>
                                        <p:tgtEl>
                                          <p:spTgt spid="34"/>
                                        </p:tgtEl>
                                        <p:attrNameLst>
                                          <p:attrName>style.visibility</p:attrName>
                                        </p:attrNameLst>
                                      </p:cBhvr>
                                      <p:to>
                                        <p:strVal val="visible"/>
                                      </p:to>
                                    </p:set>
                                    <p:animEffect transition="in" filter="wipe(up)">
                                      <p:cBhvr>
                                        <p:cTn id="149" dur="300"/>
                                        <p:tgtEl>
                                          <p:spTgt spid="34"/>
                                        </p:tgtEl>
                                      </p:cBhvr>
                                    </p:animEffect>
                                  </p:childTnLst>
                                </p:cTn>
                              </p:par>
                            </p:childTnLst>
                          </p:cTn>
                        </p:par>
                        <p:par>
                          <p:cTn id="150" fill="hold">
                            <p:stCondLst>
                              <p:cond delay="13319"/>
                            </p:stCondLst>
                            <p:childTnLst>
                              <p:par>
                                <p:cTn id="151" presetID="53" presetClass="entr" presetSubtype="16" fill="hold" grpId="0"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300" fill="hold"/>
                                        <p:tgtEl>
                                          <p:spTgt spid="27"/>
                                        </p:tgtEl>
                                        <p:attrNameLst>
                                          <p:attrName>ppt_w</p:attrName>
                                        </p:attrNameLst>
                                      </p:cBhvr>
                                      <p:tavLst>
                                        <p:tav tm="0">
                                          <p:val>
                                            <p:fltVal val="0"/>
                                          </p:val>
                                        </p:tav>
                                        <p:tav tm="100000">
                                          <p:val>
                                            <p:strVal val="#ppt_w"/>
                                          </p:val>
                                        </p:tav>
                                      </p:tavLst>
                                    </p:anim>
                                    <p:anim calcmode="lin" valueType="num">
                                      <p:cBhvr>
                                        <p:cTn id="154" dur="300" fill="hold"/>
                                        <p:tgtEl>
                                          <p:spTgt spid="27"/>
                                        </p:tgtEl>
                                        <p:attrNameLst>
                                          <p:attrName>ppt_h</p:attrName>
                                        </p:attrNameLst>
                                      </p:cBhvr>
                                      <p:tavLst>
                                        <p:tav tm="0">
                                          <p:val>
                                            <p:fltVal val="0"/>
                                          </p:val>
                                        </p:tav>
                                        <p:tav tm="100000">
                                          <p:val>
                                            <p:strVal val="#ppt_h"/>
                                          </p:val>
                                        </p:tav>
                                      </p:tavLst>
                                    </p:anim>
                                    <p:animEffect transition="in" filter="fade">
                                      <p:cBhvr>
                                        <p:cTn id="155" dur="300"/>
                                        <p:tgtEl>
                                          <p:spTgt spid="27"/>
                                        </p:tgtEl>
                                      </p:cBhvr>
                                    </p:animEffect>
                                  </p:childTnLst>
                                </p:cTn>
                              </p:par>
                            </p:childTnLst>
                          </p:cTn>
                        </p:par>
                        <p:par>
                          <p:cTn id="156" fill="hold">
                            <p:stCondLst>
                              <p:cond delay="13819"/>
                            </p:stCondLst>
                            <p:childTnLst>
                              <p:par>
                                <p:cTn id="157" presetID="12" presetClass="entr" presetSubtype="1" fill="hold" grpId="0" nodeType="afterEffect">
                                  <p:stCondLst>
                                    <p:cond delay="0"/>
                                  </p:stCondLst>
                                  <p:childTnLst>
                                    <p:set>
                                      <p:cBhvr>
                                        <p:cTn id="158" dur="1" fill="hold">
                                          <p:stCondLst>
                                            <p:cond delay="0"/>
                                          </p:stCondLst>
                                        </p:cTn>
                                        <p:tgtEl>
                                          <p:spTgt spid="30"/>
                                        </p:tgtEl>
                                        <p:attrNameLst>
                                          <p:attrName>style.visibility</p:attrName>
                                        </p:attrNameLst>
                                      </p:cBhvr>
                                      <p:to>
                                        <p:strVal val="visible"/>
                                      </p:to>
                                    </p:set>
                                    <p:anim calcmode="lin" valueType="num">
                                      <p:cBhvr additive="base">
                                        <p:cTn id="159" dur="300"/>
                                        <p:tgtEl>
                                          <p:spTgt spid="30"/>
                                        </p:tgtEl>
                                        <p:attrNameLst>
                                          <p:attrName>ppt_y</p:attrName>
                                        </p:attrNameLst>
                                      </p:cBhvr>
                                      <p:tavLst>
                                        <p:tav tm="0">
                                          <p:val>
                                            <p:strVal val="#ppt_y-#ppt_h*1.125000"/>
                                          </p:val>
                                        </p:tav>
                                        <p:tav tm="100000">
                                          <p:val>
                                            <p:strVal val="#ppt_y"/>
                                          </p:val>
                                        </p:tav>
                                      </p:tavLst>
                                    </p:anim>
                                    <p:animEffect transition="in" filter="wipe(down)">
                                      <p:cBhvr>
                                        <p:cTn id="160" dur="300"/>
                                        <p:tgtEl>
                                          <p:spTgt spid="30"/>
                                        </p:tgtEl>
                                      </p:cBhvr>
                                    </p:animEffect>
                                  </p:childTnLst>
                                </p:cTn>
                              </p:par>
                            </p:childTnLst>
                          </p:cTn>
                        </p:par>
                        <p:par>
                          <p:cTn id="161" fill="hold">
                            <p:stCondLst>
                              <p:cond delay="14319"/>
                            </p:stCondLst>
                            <p:childTnLst>
                              <p:par>
                                <p:cTn id="162" presetID="31" presetClass="entr" presetSubtype="0" fill="hold" grpId="0" nodeType="afterEffect">
                                  <p:stCondLst>
                                    <p:cond delay="0"/>
                                  </p:stCondLst>
                                  <p:childTnLst>
                                    <p:set>
                                      <p:cBhvr>
                                        <p:cTn id="163" dur="1" fill="hold">
                                          <p:stCondLst>
                                            <p:cond delay="0"/>
                                          </p:stCondLst>
                                        </p:cTn>
                                        <p:tgtEl>
                                          <p:spTgt spid="35"/>
                                        </p:tgtEl>
                                        <p:attrNameLst>
                                          <p:attrName>style.visibility</p:attrName>
                                        </p:attrNameLst>
                                      </p:cBhvr>
                                      <p:to>
                                        <p:strVal val="visible"/>
                                      </p:to>
                                    </p:set>
                                    <p:anim calcmode="lin" valueType="num">
                                      <p:cBhvr>
                                        <p:cTn id="164" dur="300" fill="hold"/>
                                        <p:tgtEl>
                                          <p:spTgt spid="35"/>
                                        </p:tgtEl>
                                        <p:attrNameLst>
                                          <p:attrName>ppt_w</p:attrName>
                                        </p:attrNameLst>
                                      </p:cBhvr>
                                      <p:tavLst>
                                        <p:tav tm="0">
                                          <p:val>
                                            <p:fltVal val="0"/>
                                          </p:val>
                                        </p:tav>
                                        <p:tav tm="100000">
                                          <p:val>
                                            <p:strVal val="#ppt_w"/>
                                          </p:val>
                                        </p:tav>
                                      </p:tavLst>
                                    </p:anim>
                                    <p:anim calcmode="lin" valueType="num">
                                      <p:cBhvr>
                                        <p:cTn id="165" dur="300" fill="hold"/>
                                        <p:tgtEl>
                                          <p:spTgt spid="35"/>
                                        </p:tgtEl>
                                        <p:attrNameLst>
                                          <p:attrName>ppt_h</p:attrName>
                                        </p:attrNameLst>
                                      </p:cBhvr>
                                      <p:tavLst>
                                        <p:tav tm="0">
                                          <p:val>
                                            <p:fltVal val="0"/>
                                          </p:val>
                                        </p:tav>
                                        <p:tav tm="100000">
                                          <p:val>
                                            <p:strVal val="#ppt_h"/>
                                          </p:val>
                                        </p:tav>
                                      </p:tavLst>
                                    </p:anim>
                                    <p:anim calcmode="lin" valueType="num">
                                      <p:cBhvr>
                                        <p:cTn id="166" dur="300" fill="hold"/>
                                        <p:tgtEl>
                                          <p:spTgt spid="35"/>
                                        </p:tgtEl>
                                        <p:attrNameLst>
                                          <p:attrName>style.rotation</p:attrName>
                                        </p:attrNameLst>
                                      </p:cBhvr>
                                      <p:tavLst>
                                        <p:tav tm="0">
                                          <p:val>
                                            <p:fltVal val="90"/>
                                          </p:val>
                                        </p:tav>
                                        <p:tav tm="100000">
                                          <p:val>
                                            <p:fltVal val="0"/>
                                          </p:val>
                                        </p:tav>
                                      </p:tavLst>
                                    </p:anim>
                                    <p:animEffect transition="in" filter="fade">
                                      <p:cBhvr>
                                        <p:cTn id="167" dur="300"/>
                                        <p:tgtEl>
                                          <p:spTgt spid="35"/>
                                        </p:tgtEl>
                                      </p:cBhvr>
                                    </p:animEffect>
                                  </p:childTnLst>
                                </p:cTn>
                              </p:par>
                            </p:childTnLst>
                          </p:cTn>
                        </p:par>
                        <p:par>
                          <p:cTn id="168" fill="hold">
                            <p:stCondLst>
                              <p:cond delay="14819"/>
                            </p:stCondLst>
                            <p:childTnLst>
                              <p:par>
                                <p:cTn id="169" presetID="22" presetClass="entr" presetSubtype="1" fill="hold" grpId="0" nodeType="afterEffect">
                                  <p:stCondLst>
                                    <p:cond delay="0"/>
                                  </p:stCondLst>
                                  <p:childTnLst>
                                    <p:set>
                                      <p:cBhvr>
                                        <p:cTn id="170" dur="1" fill="hold">
                                          <p:stCondLst>
                                            <p:cond delay="0"/>
                                          </p:stCondLst>
                                        </p:cTn>
                                        <p:tgtEl>
                                          <p:spTgt spid="36"/>
                                        </p:tgtEl>
                                        <p:attrNameLst>
                                          <p:attrName>style.visibility</p:attrName>
                                        </p:attrNameLst>
                                      </p:cBhvr>
                                      <p:to>
                                        <p:strVal val="visible"/>
                                      </p:to>
                                    </p:set>
                                    <p:animEffect transition="in" filter="wipe(up)">
                                      <p:cBhvr>
                                        <p:cTn id="171" dur="300"/>
                                        <p:tgtEl>
                                          <p:spTgt spid="36"/>
                                        </p:tgtEl>
                                      </p:cBhvr>
                                    </p:animEffect>
                                  </p:childTnLst>
                                </p:cTn>
                              </p:par>
                            </p:childTnLst>
                          </p:cTn>
                        </p:par>
                        <p:par>
                          <p:cTn id="172" fill="hold">
                            <p:stCondLst>
                              <p:cond delay="15319"/>
                            </p:stCondLst>
                            <p:childTnLst>
                              <p:par>
                                <p:cTn id="173" presetID="2" presetClass="entr" presetSubtype="8" fill="hold" grpId="0" nodeType="afterEffect">
                                  <p:stCondLst>
                                    <p:cond delay="0"/>
                                  </p:stCondLst>
                                  <p:childTnLst>
                                    <p:set>
                                      <p:cBhvr>
                                        <p:cTn id="174" dur="1" fill="hold">
                                          <p:stCondLst>
                                            <p:cond delay="0"/>
                                          </p:stCondLst>
                                        </p:cTn>
                                        <p:tgtEl>
                                          <p:spTgt spid="11"/>
                                        </p:tgtEl>
                                        <p:attrNameLst>
                                          <p:attrName>style.visibility</p:attrName>
                                        </p:attrNameLst>
                                      </p:cBhvr>
                                      <p:to>
                                        <p:strVal val="visible"/>
                                      </p:to>
                                    </p:set>
                                    <p:anim calcmode="lin" valueType="num">
                                      <p:cBhvr additive="base">
                                        <p:cTn id="175" dur="300" fill="hold"/>
                                        <p:tgtEl>
                                          <p:spTgt spid="11"/>
                                        </p:tgtEl>
                                        <p:attrNameLst>
                                          <p:attrName>ppt_x</p:attrName>
                                        </p:attrNameLst>
                                      </p:cBhvr>
                                      <p:tavLst>
                                        <p:tav tm="0">
                                          <p:val>
                                            <p:strVal val="0-#ppt_w/2"/>
                                          </p:val>
                                        </p:tav>
                                        <p:tav tm="100000">
                                          <p:val>
                                            <p:strVal val="#ppt_x"/>
                                          </p:val>
                                        </p:tav>
                                      </p:tavLst>
                                    </p:anim>
                                    <p:anim calcmode="lin" valueType="num">
                                      <p:cBhvr additive="base">
                                        <p:cTn id="176" dur="3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8" grpId="0" animBg="1"/>
      <p:bldP spid="4" grpId="0" animBg="1"/>
      <p:bldP spid="5" grpId="0" animBg="1"/>
      <p:bldP spid="6" grpId="0" animBg="1"/>
      <p:bldP spid="7"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animBg="1"/>
      <p:bldP spid="23" grpId="0" animBg="1"/>
      <p:bldP spid="24" grpId="0" animBg="1"/>
      <p:bldP spid="25" grpId="0" animBg="1"/>
      <p:bldP spid="26" grpId="0" animBg="1"/>
      <p:bldP spid="27" grpId="0" animBg="1"/>
      <p:bldP spid="29" grpId="0" animBg="1"/>
      <p:bldP spid="30" grpId="0" animBg="1"/>
      <p:bldP spid="31"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776178" y="127505"/>
            <a:ext cx="3305979" cy="5847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b="1" dirty="0">
                <a:solidFill>
                  <a:schemeClr val="accent1"/>
                </a:solidFill>
                <a:latin typeface="微软雅黑" panose="020B0503020204020204" pitchFamily="34" charset="-122"/>
                <a:ea typeface="微软雅黑" panose="020B0503020204020204" pitchFamily="34" charset="-122"/>
              </a:rPr>
              <a:t>荣誉奖项</a:t>
            </a:r>
          </a:p>
        </p:txBody>
      </p:sp>
      <p:sp>
        <p:nvSpPr>
          <p:cNvPr id="28" name="Freeform 5"/>
          <p:cNvSpPr>
            <a:spLocks noEditPoints="1"/>
          </p:cNvSpPr>
          <p:nvPr/>
        </p:nvSpPr>
        <p:spPr bwMode="auto">
          <a:xfrm>
            <a:off x="283122" y="173366"/>
            <a:ext cx="493056" cy="493054"/>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pic>
        <p:nvPicPr>
          <p:cNvPr id="2050" name="Picture 2" descr="C:\Users\Administrator\Documents\证书1.png"/>
          <p:cNvPicPr>
            <a:picLocks noChangeAspect="1" noChangeArrowheads="1"/>
          </p:cNvPicPr>
          <p:nvPr/>
        </p:nvPicPr>
        <p:blipFill>
          <a:blip r:embed="rId3" cstate="screen"/>
          <a:srcRect/>
          <a:stretch>
            <a:fillRect/>
          </a:stretch>
        </p:blipFill>
        <p:spPr bwMode="auto">
          <a:xfrm>
            <a:off x="7466533" y="807522"/>
            <a:ext cx="3425872" cy="244818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istrator\Documents\证书.png"/>
          <p:cNvPicPr>
            <a:picLocks noChangeAspect="1" noChangeArrowheads="1"/>
          </p:cNvPicPr>
          <p:nvPr/>
        </p:nvPicPr>
        <p:blipFill>
          <a:blip r:embed="rId4" cstate="screen"/>
          <a:srcRect/>
          <a:stretch>
            <a:fillRect/>
          </a:stretch>
        </p:blipFill>
        <p:spPr bwMode="auto">
          <a:xfrm>
            <a:off x="3843904" y="647275"/>
            <a:ext cx="3193653" cy="26890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8"/>
          <p:cNvSpPr txBox="1">
            <a:spLocks noChangeArrowheads="1"/>
          </p:cNvSpPr>
          <p:nvPr/>
        </p:nvSpPr>
        <p:spPr bwMode="auto">
          <a:xfrm>
            <a:off x="4785824" y="3401261"/>
            <a:ext cx="6281109" cy="553998"/>
          </a:xfrm>
          <a:prstGeom prst="rect">
            <a:avLst/>
          </a:prstGeom>
        </p:spPr>
        <p:txBody>
          <a:bodyPr wrap="square">
            <a:spAutoFit/>
          </a:bodyPr>
          <a:lstStyle>
            <a:defPPr>
              <a:defRPr lang="zh-CN"/>
            </a:defPPr>
            <a:lvl1pPr algn="just">
              <a:defRPr>
                <a:solidFill>
                  <a:schemeClr val="bg2"/>
                </a:solidFill>
                <a:latin typeface="+mj-ea"/>
                <a:ea typeface="+mj-ea"/>
              </a:defRPr>
            </a:lvl1pPr>
          </a:lstStyle>
          <a:p>
            <a:pPr>
              <a:lnSpc>
                <a:spcPct val="150000"/>
              </a:lnSpc>
            </a:pPr>
            <a:r>
              <a:rPr lang="en-US" altLang="zh-CN" sz="2000" dirty="0">
                <a:solidFill>
                  <a:schemeClr val="accent1"/>
                </a:solidFill>
              </a:rPr>
              <a:t>2009</a:t>
            </a:r>
            <a:r>
              <a:rPr lang="zh-CN" altLang="en-US" sz="2000" dirty="0">
                <a:solidFill>
                  <a:schemeClr val="accent1"/>
                </a:solidFill>
              </a:rPr>
              <a:t>年</a:t>
            </a:r>
            <a:r>
              <a:rPr lang="zh-CN" altLang="de-DE" sz="2000" dirty="0">
                <a:solidFill>
                  <a:schemeClr val="accent1"/>
                </a:solidFill>
              </a:rPr>
              <a:t>荣获</a:t>
            </a:r>
            <a:r>
              <a:rPr lang="en-US" altLang="zh-CN" sz="2000" dirty="0">
                <a:solidFill>
                  <a:schemeClr val="accent1"/>
                </a:solidFill>
              </a:rPr>
              <a:t>A</a:t>
            </a:r>
            <a:r>
              <a:rPr lang="zh-CN" altLang="en-US" sz="2000" dirty="0">
                <a:solidFill>
                  <a:schemeClr val="accent1"/>
                </a:solidFill>
              </a:rPr>
              <a:t>公司</a:t>
            </a:r>
            <a:r>
              <a:rPr lang="zh-CN" altLang="de-DE" sz="2000" dirty="0">
                <a:solidFill>
                  <a:schemeClr val="accent1"/>
                </a:solidFill>
              </a:rPr>
              <a:t>“</a:t>
            </a:r>
            <a:r>
              <a:rPr lang="zh-CN" altLang="en-US" sz="2000" dirty="0">
                <a:solidFill>
                  <a:schemeClr val="accent1"/>
                </a:solidFill>
              </a:rPr>
              <a:t>年度杰出贡献员工</a:t>
            </a:r>
            <a:r>
              <a:rPr lang="zh-CN" altLang="de-DE" sz="2000" dirty="0">
                <a:solidFill>
                  <a:schemeClr val="accent1"/>
                </a:solidFill>
              </a:rPr>
              <a:t>”</a:t>
            </a:r>
            <a:r>
              <a:rPr lang="zh-CN" altLang="en-US" sz="2000" dirty="0">
                <a:solidFill>
                  <a:schemeClr val="accent1"/>
                </a:solidFill>
              </a:rPr>
              <a:t>称号</a:t>
            </a:r>
            <a:endParaRPr lang="zh-CN" altLang="de-DE" sz="2000" dirty="0">
              <a:solidFill>
                <a:schemeClr val="accent1"/>
              </a:solidFill>
            </a:endParaRPr>
          </a:p>
        </p:txBody>
      </p:sp>
      <p:pic>
        <p:nvPicPr>
          <p:cNvPr id="10" name="图片 9"/>
          <p:cNvPicPr>
            <a:picLocks noChangeAspect="1"/>
          </p:cNvPicPr>
          <p:nvPr/>
        </p:nvPicPr>
        <p:blipFill>
          <a:blip r:embed="rId5" cstate="print"/>
          <a:stretch>
            <a:fillRect/>
          </a:stretch>
        </p:blipFill>
        <p:spPr>
          <a:xfrm>
            <a:off x="200003" y="2057386"/>
            <a:ext cx="3276113" cy="4633436"/>
          </a:xfrm>
          <a:prstGeom prst="rect">
            <a:avLst/>
          </a:prstGeom>
        </p:spPr>
      </p:pic>
      <p:sp>
        <p:nvSpPr>
          <p:cNvPr id="11" name="Oval 7"/>
          <p:cNvSpPr>
            <a:spLocks noChangeArrowheads="1"/>
          </p:cNvSpPr>
          <p:nvPr/>
        </p:nvSpPr>
        <p:spPr bwMode="auto">
          <a:xfrm>
            <a:off x="4252001" y="3445677"/>
            <a:ext cx="409517" cy="410793"/>
          </a:xfrm>
          <a:prstGeom prst="ellipse">
            <a:avLst/>
          </a:prstGeom>
          <a:solidFill>
            <a:schemeClr val="bg2"/>
          </a:solidFill>
          <a:ln>
            <a:noFill/>
          </a:ln>
        </p:spPr>
        <p:txBody>
          <a:bodyPr/>
          <a:lstStyle/>
          <a:p>
            <a:pPr algn="ctr">
              <a:buFont typeface="Arial" panose="020B0604020202020204" pitchFamily="34" charset="0"/>
              <a:buNone/>
            </a:pPr>
            <a:r>
              <a:rPr lang="en-US" altLang="zh-CN" sz="1600" b="1" dirty="0">
                <a:solidFill>
                  <a:schemeClr val="accent2"/>
                </a:solidFill>
                <a:latin typeface="微软雅黑" panose="020B0503020204020204" pitchFamily="34" charset="-122"/>
                <a:ea typeface="微软雅黑" panose="020B0503020204020204" pitchFamily="34" charset="-122"/>
              </a:rPr>
              <a:t>1</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sp>
        <p:nvSpPr>
          <p:cNvPr id="12" name="Text Box 18"/>
          <p:cNvSpPr txBox="1">
            <a:spLocks noChangeArrowheads="1"/>
          </p:cNvSpPr>
          <p:nvPr/>
        </p:nvSpPr>
        <p:spPr bwMode="auto">
          <a:xfrm>
            <a:off x="4785824" y="3988115"/>
            <a:ext cx="6281109" cy="553998"/>
          </a:xfrm>
          <a:prstGeom prst="rect">
            <a:avLst/>
          </a:prstGeom>
        </p:spPr>
        <p:txBody>
          <a:bodyPr wrap="square">
            <a:spAutoFit/>
          </a:bodyPr>
          <a:lstStyle>
            <a:defPPr>
              <a:defRPr lang="zh-CN"/>
            </a:defPPr>
            <a:lvl1pPr algn="just">
              <a:defRPr>
                <a:solidFill>
                  <a:schemeClr val="bg2"/>
                </a:solidFill>
                <a:latin typeface="+mj-ea"/>
                <a:ea typeface="+mj-ea"/>
              </a:defRPr>
            </a:lvl1pPr>
          </a:lstStyle>
          <a:p>
            <a:pPr>
              <a:lnSpc>
                <a:spcPct val="150000"/>
              </a:lnSpc>
            </a:pPr>
            <a:r>
              <a:rPr lang="en-US" altLang="zh-CN" sz="2000" dirty="0">
                <a:solidFill>
                  <a:schemeClr val="accent1"/>
                </a:solidFill>
              </a:rPr>
              <a:t>2010</a:t>
            </a:r>
            <a:r>
              <a:rPr lang="zh-CN" altLang="en-US" sz="2000" dirty="0">
                <a:solidFill>
                  <a:schemeClr val="accent1"/>
                </a:solidFill>
              </a:rPr>
              <a:t>年</a:t>
            </a:r>
            <a:r>
              <a:rPr lang="zh-CN" altLang="de-DE" sz="2000" dirty="0">
                <a:solidFill>
                  <a:schemeClr val="accent1"/>
                </a:solidFill>
              </a:rPr>
              <a:t>荣获</a:t>
            </a:r>
            <a:r>
              <a:rPr lang="en-US" altLang="zh-CN" sz="2000" dirty="0">
                <a:solidFill>
                  <a:schemeClr val="accent1"/>
                </a:solidFill>
              </a:rPr>
              <a:t>A</a:t>
            </a:r>
            <a:r>
              <a:rPr lang="zh-CN" altLang="en-US" sz="2000" dirty="0">
                <a:solidFill>
                  <a:schemeClr val="accent1"/>
                </a:solidFill>
              </a:rPr>
              <a:t>公司</a:t>
            </a:r>
            <a:r>
              <a:rPr lang="zh-CN" altLang="de-DE" sz="2000" dirty="0">
                <a:solidFill>
                  <a:schemeClr val="accent1"/>
                </a:solidFill>
              </a:rPr>
              <a:t>“</a:t>
            </a:r>
            <a:r>
              <a:rPr lang="zh-CN" altLang="en-US" sz="2000" dirty="0">
                <a:solidFill>
                  <a:schemeClr val="accent1"/>
                </a:solidFill>
              </a:rPr>
              <a:t>卓越贡献奖</a:t>
            </a:r>
            <a:r>
              <a:rPr lang="zh-CN" altLang="de-DE" sz="2000" dirty="0">
                <a:solidFill>
                  <a:schemeClr val="accent1"/>
                </a:solidFill>
              </a:rPr>
              <a:t>”</a:t>
            </a:r>
          </a:p>
        </p:txBody>
      </p:sp>
      <p:sp>
        <p:nvSpPr>
          <p:cNvPr id="13" name="Oval 7"/>
          <p:cNvSpPr>
            <a:spLocks noChangeArrowheads="1"/>
          </p:cNvSpPr>
          <p:nvPr/>
        </p:nvSpPr>
        <p:spPr bwMode="auto">
          <a:xfrm>
            <a:off x="4252001" y="4032531"/>
            <a:ext cx="409517" cy="410793"/>
          </a:xfrm>
          <a:prstGeom prst="ellipse">
            <a:avLst/>
          </a:prstGeom>
          <a:solidFill>
            <a:schemeClr val="bg2"/>
          </a:solidFill>
          <a:ln>
            <a:noFill/>
          </a:ln>
        </p:spPr>
        <p:txBody>
          <a:bodyPr/>
          <a:lstStyle/>
          <a:p>
            <a:pPr algn="ctr">
              <a:buFont typeface="Arial" panose="020B0604020202020204" pitchFamily="34" charset="0"/>
              <a:buNone/>
            </a:pPr>
            <a:r>
              <a:rPr lang="en-US" altLang="zh-CN" sz="1600" b="1" dirty="0">
                <a:solidFill>
                  <a:schemeClr val="accent2"/>
                </a:solidFill>
                <a:latin typeface="微软雅黑" panose="020B0503020204020204" pitchFamily="34" charset="-122"/>
                <a:ea typeface="微软雅黑" panose="020B0503020204020204" pitchFamily="34" charset="-122"/>
              </a:rPr>
              <a:t>2</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sp>
        <p:nvSpPr>
          <p:cNvPr id="14" name="Text Box 18"/>
          <p:cNvSpPr txBox="1">
            <a:spLocks noChangeArrowheads="1"/>
          </p:cNvSpPr>
          <p:nvPr/>
        </p:nvSpPr>
        <p:spPr bwMode="auto">
          <a:xfrm>
            <a:off x="4785824" y="4547673"/>
            <a:ext cx="6281109" cy="553998"/>
          </a:xfrm>
          <a:prstGeom prst="rect">
            <a:avLst/>
          </a:prstGeom>
        </p:spPr>
        <p:txBody>
          <a:bodyPr wrap="square">
            <a:spAutoFit/>
          </a:bodyPr>
          <a:lstStyle>
            <a:defPPr>
              <a:defRPr lang="zh-CN"/>
            </a:defPPr>
            <a:lvl1pPr algn="just">
              <a:defRPr>
                <a:solidFill>
                  <a:schemeClr val="bg2"/>
                </a:solidFill>
                <a:latin typeface="+mj-ea"/>
                <a:ea typeface="+mj-ea"/>
              </a:defRPr>
            </a:lvl1pPr>
          </a:lstStyle>
          <a:p>
            <a:pPr>
              <a:lnSpc>
                <a:spcPct val="150000"/>
              </a:lnSpc>
            </a:pPr>
            <a:r>
              <a:rPr lang="en-US" altLang="zh-CN" sz="2000" dirty="0">
                <a:solidFill>
                  <a:schemeClr val="accent1"/>
                </a:solidFill>
              </a:rPr>
              <a:t>2011</a:t>
            </a:r>
            <a:r>
              <a:rPr lang="zh-CN" altLang="en-US" sz="2000" dirty="0">
                <a:solidFill>
                  <a:schemeClr val="accent1"/>
                </a:solidFill>
              </a:rPr>
              <a:t>年参与的“某某项目”获得公司明星项目奖</a:t>
            </a:r>
            <a:endParaRPr lang="zh-CN" altLang="de-DE" sz="2000" dirty="0">
              <a:solidFill>
                <a:schemeClr val="accent1"/>
              </a:solidFill>
            </a:endParaRPr>
          </a:p>
        </p:txBody>
      </p:sp>
      <p:sp>
        <p:nvSpPr>
          <p:cNvPr id="15" name="Oval 7"/>
          <p:cNvSpPr>
            <a:spLocks noChangeArrowheads="1"/>
          </p:cNvSpPr>
          <p:nvPr/>
        </p:nvSpPr>
        <p:spPr bwMode="auto">
          <a:xfrm>
            <a:off x="4252001" y="4592089"/>
            <a:ext cx="409517" cy="410793"/>
          </a:xfrm>
          <a:prstGeom prst="ellipse">
            <a:avLst/>
          </a:prstGeom>
          <a:solidFill>
            <a:schemeClr val="bg2"/>
          </a:solidFill>
          <a:ln>
            <a:noFill/>
          </a:ln>
        </p:spPr>
        <p:txBody>
          <a:bodyPr/>
          <a:lstStyle/>
          <a:p>
            <a:pPr algn="ctr">
              <a:buFont typeface="Arial" panose="020B0604020202020204" pitchFamily="34" charset="0"/>
              <a:buNone/>
            </a:pPr>
            <a:r>
              <a:rPr lang="en-US" altLang="zh-CN" sz="1600" b="1" dirty="0">
                <a:solidFill>
                  <a:schemeClr val="accent2"/>
                </a:solidFill>
                <a:latin typeface="微软雅黑" panose="020B0503020204020204" pitchFamily="34" charset="-122"/>
                <a:ea typeface="微软雅黑" panose="020B0503020204020204" pitchFamily="34" charset="-122"/>
              </a:rPr>
              <a:t>3</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sp>
        <p:nvSpPr>
          <p:cNvPr id="16" name="Text Box 18"/>
          <p:cNvSpPr txBox="1">
            <a:spLocks noChangeArrowheads="1"/>
          </p:cNvSpPr>
          <p:nvPr/>
        </p:nvSpPr>
        <p:spPr bwMode="auto">
          <a:xfrm>
            <a:off x="4785824" y="5093583"/>
            <a:ext cx="6281109" cy="553998"/>
          </a:xfrm>
          <a:prstGeom prst="rect">
            <a:avLst/>
          </a:prstGeom>
        </p:spPr>
        <p:txBody>
          <a:bodyPr wrap="square">
            <a:spAutoFit/>
          </a:bodyPr>
          <a:lstStyle>
            <a:defPPr>
              <a:defRPr lang="zh-CN"/>
            </a:defPPr>
            <a:lvl1pPr algn="just">
              <a:defRPr>
                <a:solidFill>
                  <a:schemeClr val="bg2"/>
                </a:solidFill>
                <a:latin typeface="+mj-ea"/>
                <a:ea typeface="+mj-ea"/>
              </a:defRPr>
            </a:lvl1pPr>
          </a:lstStyle>
          <a:p>
            <a:pPr>
              <a:lnSpc>
                <a:spcPct val="150000"/>
              </a:lnSpc>
            </a:pPr>
            <a:r>
              <a:rPr lang="en-US" altLang="zh-CN" sz="2000" dirty="0">
                <a:solidFill>
                  <a:schemeClr val="accent1"/>
                </a:solidFill>
              </a:rPr>
              <a:t>2012</a:t>
            </a:r>
            <a:r>
              <a:rPr lang="zh-CN" altLang="en-US" sz="2000" dirty="0">
                <a:solidFill>
                  <a:schemeClr val="accent1"/>
                </a:solidFill>
              </a:rPr>
              <a:t>年获得</a:t>
            </a:r>
            <a:r>
              <a:rPr lang="en-US" altLang="zh-CN" sz="2000" dirty="0">
                <a:solidFill>
                  <a:schemeClr val="accent1"/>
                </a:solidFill>
              </a:rPr>
              <a:t>B</a:t>
            </a:r>
            <a:r>
              <a:rPr lang="zh-CN" altLang="en-US" sz="2000" dirty="0">
                <a:solidFill>
                  <a:schemeClr val="accent1"/>
                </a:solidFill>
              </a:rPr>
              <a:t>公司“个人业绩突出奖”</a:t>
            </a:r>
            <a:endParaRPr lang="zh-CN" altLang="de-DE" sz="2000" dirty="0">
              <a:solidFill>
                <a:schemeClr val="accent1"/>
              </a:solidFill>
            </a:endParaRPr>
          </a:p>
        </p:txBody>
      </p:sp>
      <p:sp>
        <p:nvSpPr>
          <p:cNvPr id="17" name="Oval 7"/>
          <p:cNvSpPr>
            <a:spLocks noChangeArrowheads="1"/>
          </p:cNvSpPr>
          <p:nvPr/>
        </p:nvSpPr>
        <p:spPr bwMode="auto">
          <a:xfrm>
            <a:off x="4252001" y="5137999"/>
            <a:ext cx="409517" cy="410793"/>
          </a:xfrm>
          <a:prstGeom prst="ellipse">
            <a:avLst/>
          </a:prstGeom>
          <a:solidFill>
            <a:schemeClr val="bg2"/>
          </a:solidFill>
          <a:ln>
            <a:noFill/>
          </a:ln>
        </p:spPr>
        <p:txBody>
          <a:bodyPr/>
          <a:lstStyle/>
          <a:p>
            <a:pPr algn="ctr">
              <a:buFont typeface="Arial" panose="020B0604020202020204" pitchFamily="34" charset="0"/>
              <a:buNone/>
            </a:pPr>
            <a:r>
              <a:rPr lang="en-US" altLang="zh-CN" sz="1600" b="1" dirty="0">
                <a:solidFill>
                  <a:schemeClr val="accent2"/>
                </a:solidFill>
                <a:latin typeface="微软雅黑" panose="020B0503020204020204" pitchFamily="34" charset="-122"/>
                <a:ea typeface="微软雅黑" panose="020B0503020204020204" pitchFamily="34" charset="-122"/>
              </a:rPr>
              <a:t>4</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sp>
        <p:nvSpPr>
          <p:cNvPr id="18" name="Text Box 18"/>
          <p:cNvSpPr txBox="1">
            <a:spLocks noChangeArrowheads="1"/>
          </p:cNvSpPr>
          <p:nvPr/>
        </p:nvSpPr>
        <p:spPr bwMode="auto">
          <a:xfrm>
            <a:off x="4785824" y="5666789"/>
            <a:ext cx="6281109" cy="553998"/>
          </a:xfrm>
          <a:prstGeom prst="rect">
            <a:avLst/>
          </a:prstGeom>
        </p:spPr>
        <p:txBody>
          <a:bodyPr wrap="square">
            <a:spAutoFit/>
          </a:bodyPr>
          <a:lstStyle>
            <a:defPPr>
              <a:defRPr lang="zh-CN"/>
            </a:defPPr>
            <a:lvl1pPr algn="just">
              <a:defRPr>
                <a:solidFill>
                  <a:schemeClr val="bg2"/>
                </a:solidFill>
                <a:latin typeface="+mj-ea"/>
                <a:ea typeface="+mj-ea"/>
              </a:defRPr>
            </a:lvl1pPr>
          </a:lstStyle>
          <a:p>
            <a:pPr>
              <a:lnSpc>
                <a:spcPct val="150000"/>
              </a:lnSpc>
            </a:pPr>
            <a:r>
              <a:rPr lang="en-US" altLang="zh-CN" sz="2000" dirty="0">
                <a:solidFill>
                  <a:schemeClr val="accent1"/>
                </a:solidFill>
              </a:rPr>
              <a:t>2013</a:t>
            </a:r>
            <a:r>
              <a:rPr lang="zh-CN" altLang="en-US" sz="2000" dirty="0">
                <a:solidFill>
                  <a:schemeClr val="accent1"/>
                </a:solidFill>
              </a:rPr>
              <a:t>年获得</a:t>
            </a:r>
            <a:r>
              <a:rPr lang="en-US" altLang="zh-CN" sz="2000" dirty="0">
                <a:solidFill>
                  <a:schemeClr val="accent1"/>
                </a:solidFill>
              </a:rPr>
              <a:t>B</a:t>
            </a:r>
            <a:r>
              <a:rPr lang="zh-CN" altLang="en-US" sz="2000" dirty="0">
                <a:solidFill>
                  <a:schemeClr val="accent1"/>
                </a:solidFill>
              </a:rPr>
              <a:t>公司“最佳策划师”称号</a:t>
            </a:r>
            <a:endParaRPr lang="zh-CN" altLang="de-DE" sz="2000" dirty="0">
              <a:solidFill>
                <a:schemeClr val="accent1"/>
              </a:solidFill>
            </a:endParaRPr>
          </a:p>
        </p:txBody>
      </p:sp>
      <p:sp>
        <p:nvSpPr>
          <p:cNvPr id="19" name="Oval 7"/>
          <p:cNvSpPr>
            <a:spLocks noChangeArrowheads="1"/>
          </p:cNvSpPr>
          <p:nvPr/>
        </p:nvSpPr>
        <p:spPr bwMode="auto">
          <a:xfrm>
            <a:off x="4252001" y="5711205"/>
            <a:ext cx="409517" cy="410793"/>
          </a:xfrm>
          <a:prstGeom prst="ellipse">
            <a:avLst/>
          </a:prstGeom>
          <a:solidFill>
            <a:schemeClr val="bg2"/>
          </a:solidFill>
          <a:ln>
            <a:noFill/>
          </a:ln>
        </p:spPr>
        <p:txBody>
          <a:bodyPr/>
          <a:lstStyle/>
          <a:p>
            <a:pPr algn="ctr">
              <a:buFont typeface="Arial" panose="020B0604020202020204" pitchFamily="34" charset="0"/>
              <a:buNone/>
            </a:pPr>
            <a:r>
              <a:rPr lang="en-US" altLang="zh-CN" sz="1600" b="1" dirty="0">
                <a:solidFill>
                  <a:schemeClr val="accent2"/>
                </a:solidFill>
                <a:latin typeface="微软雅黑" panose="020B0503020204020204" pitchFamily="34" charset="-122"/>
                <a:ea typeface="微软雅黑" panose="020B0503020204020204" pitchFamily="34" charset="-122"/>
              </a:rPr>
              <a:t>5</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ransition spd="slow" advTm="645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fltVal val="0"/>
                                          </p:val>
                                        </p:tav>
                                        <p:tav tm="100000">
                                          <p:val>
                                            <p:strVal val="#ppt_w"/>
                                          </p:val>
                                        </p:tav>
                                      </p:tavLst>
                                    </p:anim>
                                    <p:anim calcmode="lin" valueType="num">
                                      <p:cBhvr>
                                        <p:cTn id="8" dur="300" fill="hold"/>
                                        <p:tgtEl>
                                          <p:spTgt spid="28"/>
                                        </p:tgtEl>
                                        <p:attrNameLst>
                                          <p:attrName>ppt_h</p:attrName>
                                        </p:attrNameLst>
                                      </p:cBhvr>
                                      <p:tavLst>
                                        <p:tav tm="0">
                                          <p:val>
                                            <p:fltVal val="0"/>
                                          </p:val>
                                        </p:tav>
                                        <p:tav tm="100000">
                                          <p:val>
                                            <p:strVal val="#ppt_h"/>
                                          </p:val>
                                        </p:tav>
                                      </p:tavLst>
                                    </p:anim>
                                    <p:animEffect transition="in" filter="fade">
                                      <p:cBhvr>
                                        <p:cTn id="9" dur="300"/>
                                        <p:tgtEl>
                                          <p:spTgt spid="28"/>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5"/>
                                        </p:tgtEl>
                                        <p:attrNameLst>
                                          <p:attrName>style.visibility</p:attrName>
                                        </p:attrNameLst>
                                      </p:cBhvr>
                                      <p:to>
                                        <p:strVal val="visible"/>
                                      </p:to>
                                    </p:set>
                                    <p:anim calcmode="lin" valueType="num">
                                      <p:cBhvr>
                                        <p:cTn id="13" dur="4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5"/>
                                        </p:tgtEl>
                                        <p:attrNameLst>
                                          <p:attrName>ppt_y</p:attrName>
                                        </p:attrNameLst>
                                      </p:cBhvr>
                                      <p:tavLst>
                                        <p:tav tm="0">
                                          <p:val>
                                            <p:strVal val="#ppt_y"/>
                                          </p:val>
                                        </p:tav>
                                        <p:tav tm="100000">
                                          <p:val>
                                            <p:strVal val="#ppt_y"/>
                                          </p:val>
                                        </p:tav>
                                      </p:tavLst>
                                    </p:anim>
                                    <p:anim calcmode="lin" valueType="num">
                                      <p:cBhvr>
                                        <p:cTn id="15" dur="4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5"/>
                                        </p:tgtEl>
                                      </p:cBhvr>
                                    </p:animEffect>
                                  </p:childTnLst>
                                </p:cTn>
                              </p:par>
                            </p:childTnLst>
                          </p:cTn>
                        </p:par>
                        <p:par>
                          <p:cTn id="18" fill="hold">
                            <p:stCondLst>
                              <p:cond delay="819"/>
                            </p:stCondLst>
                            <p:childTnLst>
                              <p:par>
                                <p:cTn id="19" presetID="42"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1819"/>
                            </p:stCondLst>
                            <p:childTnLst>
                              <p:par>
                                <p:cTn id="25" presetID="47" presetClass="entr" presetSubtype="0" fill="hold" nodeType="afterEffect">
                                  <p:stCondLst>
                                    <p:cond delay="0"/>
                                  </p:stCondLst>
                                  <p:childTnLst>
                                    <p:set>
                                      <p:cBhvr>
                                        <p:cTn id="26" dur="1" fill="hold">
                                          <p:stCondLst>
                                            <p:cond delay="0"/>
                                          </p:stCondLst>
                                        </p:cTn>
                                        <p:tgtEl>
                                          <p:spTgt spid="2051"/>
                                        </p:tgtEl>
                                        <p:attrNameLst>
                                          <p:attrName>style.visibility</p:attrName>
                                        </p:attrNameLst>
                                      </p:cBhvr>
                                      <p:to>
                                        <p:strVal val="visible"/>
                                      </p:to>
                                    </p:set>
                                    <p:animEffect transition="in" filter="fade">
                                      <p:cBhvr>
                                        <p:cTn id="27" dur="1000"/>
                                        <p:tgtEl>
                                          <p:spTgt spid="2051"/>
                                        </p:tgtEl>
                                      </p:cBhvr>
                                    </p:animEffect>
                                    <p:anim calcmode="lin" valueType="num">
                                      <p:cBhvr>
                                        <p:cTn id="28" dur="1000" fill="hold"/>
                                        <p:tgtEl>
                                          <p:spTgt spid="2051"/>
                                        </p:tgtEl>
                                        <p:attrNameLst>
                                          <p:attrName>ppt_x</p:attrName>
                                        </p:attrNameLst>
                                      </p:cBhvr>
                                      <p:tavLst>
                                        <p:tav tm="0">
                                          <p:val>
                                            <p:strVal val="#ppt_x"/>
                                          </p:val>
                                        </p:tav>
                                        <p:tav tm="100000">
                                          <p:val>
                                            <p:strVal val="#ppt_x"/>
                                          </p:val>
                                        </p:tav>
                                      </p:tavLst>
                                    </p:anim>
                                    <p:anim calcmode="lin" valueType="num">
                                      <p:cBhvr>
                                        <p:cTn id="29" dur="1000" fill="hold"/>
                                        <p:tgtEl>
                                          <p:spTgt spid="2051"/>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fade">
                                      <p:cBhvr>
                                        <p:cTn id="32" dur="1000"/>
                                        <p:tgtEl>
                                          <p:spTgt spid="2050"/>
                                        </p:tgtEl>
                                      </p:cBhvr>
                                    </p:animEffect>
                                    <p:anim calcmode="lin" valueType="num">
                                      <p:cBhvr>
                                        <p:cTn id="33" dur="1000" fill="hold"/>
                                        <p:tgtEl>
                                          <p:spTgt spid="2050"/>
                                        </p:tgtEl>
                                        <p:attrNameLst>
                                          <p:attrName>ppt_x</p:attrName>
                                        </p:attrNameLst>
                                      </p:cBhvr>
                                      <p:tavLst>
                                        <p:tav tm="0">
                                          <p:val>
                                            <p:strVal val="#ppt_x"/>
                                          </p:val>
                                        </p:tav>
                                        <p:tav tm="100000">
                                          <p:val>
                                            <p:strVal val="#ppt_x"/>
                                          </p:val>
                                        </p:tav>
                                      </p:tavLst>
                                    </p:anim>
                                    <p:anim calcmode="lin" valueType="num">
                                      <p:cBhvr>
                                        <p:cTn id="34" dur="1000" fill="hold"/>
                                        <p:tgtEl>
                                          <p:spTgt spid="2050"/>
                                        </p:tgtEl>
                                        <p:attrNameLst>
                                          <p:attrName>ppt_y</p:attrName>
                                        </p:attrNameLst>
                                      </p:cBhvr>
                                      <p:tavLst>
                                        <p:tav tm="0">
                                          <p:val>
                                            <p:strVal val="#ppt_y-.1"/>
                                          </p:val>
                                        </p:tav>
                                        <p:tav tm="100000">
                                          <p:val>
                                            <p:strVal val="#ppt_y"/>
                                          </p:val>
                                        </p:tav>
                                      </p:tavLst>
                                    </p:anim>
                                  </p:childTnLst>
                                </p:cTn>
                              </p:par>
                            </p:childTnLst>
                          </p:cTn>
                        </p:par>
                        <p:par>
                          <p:cTn id="35" fill="hold">
                            <p:stCondLst>
                              <p:cond delay="2819"/>
                            </p:stCondLst>
                            <p:childTnLst>
                              <p:par>
                                <p:cTn id="36" presetID="2" presetClass="entr" presetSubtype="6"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1+#ppt_w/2"/>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6" fill="hold" grpId="0" nodeType="withEffect">
                                  <p:stCondLst>
                                    <p:cond delay="10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par>
                                <p:cTn id="44" presetID="2" presetClass="entr" presetSubtype="6" fill="hold" grpId="0" nodeType="withEffect">
                                  <p:stCondLst>
                                    <p:cond delay="20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1+#ppt_w/2"/>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par>
                                <p:cTn id="48" presetID="2" presetClass="entr" presetSubtype="6" fill="hold" grpId="0" nodeType="withEffect">
                                  <p:stCondLst>
                                    <p:cond delay="30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1+#ppt_w/2"/>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par>
                                <p:cTn id="52" presetID="2" presetClass="entr" presetSubtype="6" fill="hold" grpId="0" nodeType="withEffect">
                                  <p:stCondLst>
                                    <p:cond delay="40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1+#ppt_w/2"/>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childTnLst>
                          </p:cTn>
                        </p:par>
                        <p:par>
                          <p:cTn id="56" fill="hold">
                            <p:stCondLst>
                              <p:cond delay="3319"/>
                            </p:stCondLst>
                            <p:childTnLst>
                              <p:par>
                                <p:cTn id="57" presetID="22" presetClass="entr" presetSubtype="8"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left)">
                                      <p:cBhvr>
                                        <p:cTn id="59" dur="500"/>
                                        <p:tgtEl>
                                          <p:spTgt spid="6"/>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left)">
                                      <p:cBhvr>
                                        <p:cTn id="65" dur="500"/>
                                        <p:tgtEl>
                                          <p:spTgt spid="14"/>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left)">
                                      <p:cBhvr>
                                        <p:cTn id="7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8" grpId="0" animBg="1"/>
      <p:bldP spid="6" grpId="0"/>
      <p:bldP spid="11" grpId="0" animBg="1"/>
      <p:bldP spid="12" grpId="0"/>
      <p:bldP spid="13" grpId="0" animBg="1"/>
      <p:bldP spid="14" grpId="0"/>
      <p:bldP spid="15" grpId="0" animBg="1"/>
      <p:bldP spid="16" grpId="0"/>
      <p:bldP spid="17" grpId="0" animBg="1"/>
      <p:bldP spid="18" grpId="0"/>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0" y="2161800"/>
            <a:ext cx="2112545" cy="2534400"/>
          </a:xfrm>
          <a:prstGeom prst="rect">
            <a:avLst/>
          </a:prstGeom>
          <a:solidFill>
            <a:schemeClr val="tx1"/>
          </a:solidFill>
          <a:ln>
            <a:noFill/>
          </a:ln>
        </p:spPr>
        <p:txBody>
          <a:bodyPr vert="horz" wrap="square" lIns="91440" tIns="45720" rIns="91440" bIns="45720" numCol="1" anchor="t" anchorCtr="0" compatLnSpc="1"/>
          <a:lstStyle/>
          <a:p>
            <a:endParaRPr lang="zh-CN" altLang="en-US"/>
          </a:p>
        </p:txBody>
      </p:sp>
      <p:sp>
        <p:nvSpPr>
          <p:cNvPr id="8" name="Rectangle 6"/>
          <p:cNvSpPr>
            <a:spLocks noChangeArrowheads="1"/>
          </p:cNvSpPr>
          <p:nvPr/>
        </p:nvSpPr>
        <p:spPr bwMode="auto">
          <a:xfrm>
            <a:off x="8832468" y="2161800"/>
            <a:ext cx="2709244" cy="2527885"/>
          </a:xfrm>
          <a:prstGeom prst="rect">
            <a:avLst/>
          </a:prstGeom>
          <a:blipFill>
            <a:blip r:embed="rId4" cstate="screen"/>
            <a:stretch>
              <a:fillRect/>
            </a:stretch>
          </a:blipFill>
          <a:ln>
            <a:noFill/>
          </a:ln>
        </p:spPr>
        <p:txBody>
          <a:bodyPr vert="horz" wrap="square" lIns="91440" tIns="45720" rIns="91440" bIns="45720" numCol="1" anchor="t" anchorCtr="0" compatLnSpc="1"/>
          <a:lstStyle/>
          <a:p>
            <a:endParaRPr lang="zh-CN" altLang="en-US"/>
          </a:p>
        </p:txBody>
      </p:sp>
      <p:sp>
        <p:nvSpPr>
          <p:cNvPr id="11" name="Oval 9"/>
          <p:cNvSpPr>
            <a:spLocks noChangeArrowheads="1"/>
          </p:cNvSpPr>
          <p:nvPr/>
        </p:nvSpPr>
        <p:spPr bwMode="auto">
          <a:xfrm>
            <a:off x="638251" y="2950135"/>
            <a:ext cx="1130237" cy="1110836"/>
          </a:xfrm>
          <a:prstGeom prst="ellipse">
            <a:avLst/>
          </a:prstGeom>
          <a:solidFill>
            <a:srgbClr val="FFFFFF"/>
          </a:solidFill>
          <a:ln w="9"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3" name="Rectangle 11"/>
          <p:cNvSpPr>
            <a:spLocks noChangeArrowheads="1"/>
          </p:cNvSpPr>
          <p:nvPr/>
        </p:nvSpPr>
        <p:spPr bwMode="auto">
          <a:xfrm>
            <a:off x="11648266" y="2161800"/>
            <a:ext cx="548497" cy="2534400"/>
          </a:xfrm>
          <a:prstGeom prst="rect">
            <a:avLst/>
          </a:prstGeom>
          <a:solidFill>
            <a:schemeClr val="tx1"/>
          </a:solidFill>
          <a:ln>
            <a:noFill/>
          </a:ln>
        </p:spPr>
        <p:txBody>
          <a:bodyPr vert="horz" wrap="square" lIns="91440" tIns="45720" rIns="91440" bIns="45720" numCol="1" anchor="t" anchorCtr="0" compatLnSpc="1"/>
          <a:lstStyle/>
          <a:p>
            <a:endParaRPr lang="zh-CN" altLang="en-US"/>
          </a:p>
        </p:txBody>
      </p:sp>
      <p:sp>
        <p:nvSpPr>
          <p:cNvPr id="22" name="Rectangle 24"/>
          <p:cNvSpPr>
            <a:spLocks noChangeArrowheads="1"/>
          </p:cNvSpPr>
          <p:nvPr/>
        </p:nvSpPr>
        <p:spPr bwMode="auto">
          <a:xfrm>
            <a:off x="2353965" y="2714025"/>
            <a:ext cx="566093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a:buFontTx/>
              <a:buNone/>
            </a:pPr>
            <a:r>
              <a:rPr lang="zh-CN" altLang="zh-CN" sz="8000" b="1"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岗位理解</a:t>
            </a:r>
          </a:p>
        </p:txBody>
      </p:sp>
      <p:sp>
        <p:nvSpPr>
          <p:cNvPr id="16" name="TextBox 15"/>
          <p:cNvSpPr txBox="1"/>
          <p:nvPr/>
        </p:nvSpPr>
        <p:spPr>
          <a:xfrm>
            <a:off x="2353965" y="2132856"/>
            <a:ext cx="1415772" cy="646331"/>
          </a:xfrm>
          <a:prstGeom prst="rect">
            <a:avLst/>
          </a:prstGeom>
          <a:noFill/>
        </p:spPr>
        <p:txBody>
          <a:bodyPr wrap="none" rtlCol="0">
            <a:spAutoFit/>
          </a:bodyPr>
          <a:lstStyle/>
          <a:p>
            <a:r>
              <a:rPr lang="en-US" altLang="zh-CN" sz="3600" dirty="0"/>
              <a:t>Part 2</a:t>
            </a:r>
            <a:endParaRPr lang="zh-CN" altLang="en-US" sz="3600" dirty="0"/>
          </a:p>
        </p:txBody>
      </p:sp>
      <p:sp>
        <p:nvSpPr>
          <p:cNvPr id="26" name="TextBox 25"/>
          <p:cNvSpPr txBox="1"/>
          <p:nvPr/>
        </p:nvSpPr>
        <p:spPr>
          <a:xfrm>
            <a:off x="2661415" y="3977069"/>
            <a:ext cx="1204729"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r>
              <a:rPr lang="zh-CN" altLang="en-US" sz="2000" dirty="0">
                <a:sym typeface="Arial" panose="020B0604020202020204" pitchFamily="34" charset="0"/>
              </a:rPr>
              <a:t>行业概述</a:t>
            </a:r>
          </a:p>
        </p:txBody>
      </p:sp>
      <p:sp>
        <p:nvSpPr>
          <p:cNvPr id="27" name="Freeform 21"/>
          <p:cNvSpPr>
            <a:spLocks noEditPoints="1"/>
          </p:cNvSpPr>
          <p:nvPr/>
        </p:nvSpPr>
        <p:spPr bwMode="auto">
          <a:xfrm>
            <a:off x="2497981" y="4042380"/>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440" tIns="45720" rIns="91440" bIns="45720" numCol="1" anchor="t" anchorCtr="0" compatLnSpc="1"/>
          <a:lstStyle/>
          <a:p>
            <a:endParaRPr lang="zh-CN" altLang="en-US" sz="1400">
              <a:solidFill>
                <a:schemeClr val="accent1"/>
              </a:solidFill>
            </a:endParaRPr>
          </a:p>
        </p:txBody>
      </p:sp>
      <p:sp>
        <p:nvSpPr>
          <p:cNvPr id="28" name="TextBox 27"/>
          <p:cNvSpPr txBox="1"/>
          <p:nvPr/>
        </p:nvSpPr>
        <p:spPr>
          <a:xfrm>
            <a:off x="7034485" y="3977069"/>
            <a:ext cx="1514035"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r>
              <a:rPr lang="en-US" altLang="zh-CN" sz="2000" dirty="0">
                <a:sym typeface="Arial" panose="020B0604020202020204" pitchFamily="34" charset="0"/>
              </a:rPr>
              <a:t>SWOT</a:t>
            </a:r>
            <a:r>
              <a:rPr lang="zh-CN" altLang="en-US" sz="2000" dirty="0">
                <a:sym typeface="Arial" panose="020B0604020202020204" pitchFamily="34" charset="0"/>
              </a:rPr>
              <a:t>分析</a:t>
            </a:r>
          </a:p>
        </p:txBody>
      </p:sp>
      <p:sp>
        <p:nvSpPr>
          <p:cNvPr id="29" name="Freeform 21"/>
          <p:cNvSpPr>
            <a:spLocks noEditPoints="1"/>
          </p:cNvSpPr>
          <p:nvPr/>
        </p:nvSpPr>
        <p:spPr bwMode="auto">
          <a:xfrm>
            <a:off x="6871052" y="4042380"/>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440" tIns="45720" rIns="91440" bIns="45720" numCol="1" anchor="t" anchorCtr="0" compatLnSpc="1"/>
          <a:lstStyle/>
          <a:p>
            <a:endParaRPr lang="zh-CN" altLang="en-US" sz="1400">
              <a:solidFill>
                <a:schemeClr val="accent1"/>
              </a:solidFill>
            </a:endParaRPr>
          </a:p>
        </p:txBody>
      </p:sp>
      <p:sp>
        <p:nvSpPr>
          <p:cNvPr id="30" name="TextBox 29"/>
          <p:cNvSpPr txBox="1"/>
          <p:nvPr/>
        </p:nvSpPr>
        <p:spPr>
          <a:xfrm>
            <a:off x="4557106" y="3977069"/>
            <a:ext cx="1973324"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r>
              <a:rPr lang="zh-CN" altLang="en-US" sz="2000" dirty="0">
                <a:sym typeface="Arial" panose="020B0604020202020204" pitchFamily="34" charset="0"/>
              </a:rPr>
              <a:t>现状及优势分析</a:t>
            </a:r>
          </a:p>
        </p:txBody>
      </p:sp>
      <p:sp>
        <p:nvSpPr>
          <p:cNvPr id="31" name="TextBox 30"/>
          <p:cNvSpPr txBox="1"/>
          <p:nvPr/>
        </p:nvSpPr>
        <p:spPr>
          <a:xfrm>
            <a:off x="2661415" y="4377179"/>
            <a:ext cx="1708785"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r>
              <a:rPr lang="zh-CN" altLang="en-US" sz="2000" dirty="0">
                <a:sym typeface="Arial" panose="020B0604020202020204" pitchFamily="34" charset="0"/>
              </a:rPr>
              <a:t>竞争对手分析</a:t>
            </a:r>
          </a:p>
        </p:txBody>
      </p:sp>
      <p:sp>
        <p:nvSpPr>
          <p:cNvPr id="36" name="Freeform 21"/>
          <p:cNvSpPr>
            <a:spLocks noEditPoints="1"/>
          </p:cNvSpPr>
          <p:nvPr/>
        </p:nvSpPr>
        <p:spPr bwMode="auto">
          <a:xfrm>
            <a:off x="4381076" y="4042380"/>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440" tIns="45720" rIns="91440" bIns="45720" numCol="1" anchor="t" anchorCtr="0" compatLnSpc="1"/>
          <a:lstStyle/>
          <a:p>
            <a:endParaRPr lang="zh-CN" altLang="en-US" sz="1400">
              <a:solidFill>
                <a:schemeClr val="accent1"/>
              </a:solidFill>
            </a:endParaRPr>
          </a:p>
        </p:txBody>
      </p:sp>
      <p:sp>
        <p:nvSpPr>
          <p:cNvPr id="38" name="Freeform 21"/>
          <p:cNvSpPr>
            <a:spLocks noEditPoints="1"/>
          </p:cNvSpPr>
          <p:nvPr/>
        </p:nvSpPr>
        <p:spPr bwMode="auto">
          <a:xfrm>
            <a:off x="2485387" y="4442490"/>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440" tIns="45720" rIns="91440" bIns="45720" numCol="1" anchor="t" anchorCtr="0" compatLnSpc="1"/>
          <a:lstStyle/>
          <a:p>
            <a:endParaRPr lang="zh-CN" altLang="en-US" sz="1400">
              <a:solidFill>
                <a:schemeClr val="accent1"/>
              </a:solidFill>
            </a:endParaRPr>
          </a:p>
        </p:txBody>
      </p:sp>
      <p:sp>
        <p:nvSpPr>
          <p:cNvPr id="17" name="Freeform 23"/>
          <p:cNvSpPr>
            <a:spLocks noEditPoints="1"/>
          </p:cNvSpPr>
          <p:nvPr/>
        </p:nvSpPr>
        <p:spPr bwMode="auto">
          <a:xfrm>
            <a:off x="828097" y="3103071"/>
            <a:ext cx="750544" cy="804963"/>
          </a:xfrm>
          <a:custGeom>
            <a:avLst/>
            <a:gdLst>
              <a:gd name="T0" fmla="*/ 265 w 699"/>
              <a:gd name="T1" fmla="*/ 463 h 745"/>
              <a:gd name="T2" fmla="*/ 252 w 699"/>
              <a:gd name="T3" fmla="*/ 421 h 745"/>
              <a:gd name="T4" fmla="*/ 305 w 699"/>
              <a:gd name="T5" fmla="*/ 203 h 745"/>
              <a:gd name="T6" fmla="*/ 362 w 699"/>
              <a:gd name="T7" fmla="*/ 380 h 745"/>
              <a:gd name="T8" fmla="*/ 433 w 699"/>
              <a:gd name="T9" fmla="*/ 175 h 745"/>
              <a:gd name="T10" fmla="*/ 276 w 699"/>
              <a:gd name="T11" fmla="*/ 348 h 745"/>
              <a:gd name="T12" fmla="*/ 263 w 699"/>
              <a:gd name="T13" fmla="*/ 371 h 745"/>
              <a:gd name="T14" fmla="*/ 359 w 699"/>
              <a:gd name="T15" fmla="*/ 427 h 745"/>
              <a:gd name="T16" fmla="*/ 461 w 699"/>
              <a:gd name="T17" fmla="*/ 148 h 745"/>
              <a:gd name="T18" fmla="*/ 466 w 699"/>
              <a:gd name="T19" fmla="*/ 94 h 745"/>
              <a:gd name="T20" fmla="*/ 461 w 699"/>
              <a:gd name="T21" fmla="*/ 148 h 745"/>
              <a:gd name="T22" fmla="*/ 545 w 699"/>
              <a:gd name="T23" fmla="*/ 175 h 745"/>
              <a:gd name="T24" fmla="*/ 491 w 699"/>
              <a:gd name="T25" fmla="*/ 180 h 745"/>
              <a:gd name="T26" fmla="*/ 398 w 699"/>
              <a:gd name="T27" fmla="*/ 125 h 745"/>
              <a:gd name="T28" fmla="*/ 376 w 699"/>
              <a:gd name="T29" fmla="*/ 76 h 745"/>
              <a:gd name="T30" fmla="*/ 398 w 699"/>
              <a:gd name="T31" fmla="*/ 125 h 745"/>
              <a:gd name="T32" fmla="*/ 308 w 699"/>
              <a:gd name="T33" fmla="*/ 93 h 745"/>
              <a:gd name="T34" fmla="*/ 313 w 699"/>
              <a:gd name="T35" fmla="*/ 147 h 745"/>
              <a:gd name="T36" fmla="*/ 513 w 699"/>
              <a:gd name="T37" fmla="*/ 266 h 745"/>
              <a:gd name="T38" fmla="*/ 563 w 699"/>
              <a:gd name="T39" fmla="*/ 243 h 745"/>
              <a:gd name="T40" fmla="*/ 513 w 699"/>
              <a:gd name="T41" fmla="*/ 266 h 745"/>
              <a:gd name="T42" fmla="*/ 257 w 699"/>
              <a:gd name="T43" fmla="*/ 381 h 745"/>
              <a:gd name="T44" fmla="*/ 243 w 699"/>
              <a:gd name="T45" fmla="*/ 405 h 745"/>
              <a:gd name="T46" fmla="*/ 339 w 699"/>
              <a:gd name="T47" fmla="*/ 461 h 745"/>
              <a:gd name="T48" fmla="*/ 255 w 699"/>
              <a:gd name="T49" fmla="*/ 745 h 745"/>
              <a:gd name="T50" fmla="*/ 273 w 699"/>
              <a:gd name="T51" fmla="*/ 43 h 745"/>
              <a:gd name="T52" fmla="*/ 665 w 699"/>
              <a:gd name="T53" fmla="*/ 212 h 745"/>
              <a:gd name="T54" fmla="*/ 671 w 699"/>
              <a:gd name="T55" fmla="*/ 324 h 745"/>
              <a:gd name="T56" fmla="*/ 691 w 699"/>
              <a:gd name="T57" fmla="*/ 466 h 745"/>
              <a:gd name="T58" fmla="*/ 666 w 699"/>
              <a:gd name="T59" fmla="*/ 586 h 745"/>
              <a:gd name="T60" fmla="*/ 522 w 699"/>
              <a:gd name="T61" fmla="*/ 619 h 745"/>
              <a:gd name="T62" fmla="*/ 255 w 699"/>
              <a:gd name="T63" fmla="*/ 745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9" h="745">
                <a:moveTo>
                  <a:pt x="252" y="421"/>
                </a:moveTo>
                <a:cubicBezTo>
                  <a:pt x="244" y="436"/>
                  <a:pt x="250" y="455"/>
                  <a:pt x="265" y="463"/>
                </a:cubicBezTo>
                <a:cubicBezTo>
                  <a:pt x="277" y="471"/>
                  <a:pt x="292" y="469"/>
                  <a:pt x="303" y="460"/>
                </a:cubicBezTo>
                <a:lnTo>
                  <a:pt x="252" y="421"/>
                </a:lnTo>
                <a:close/>
                <a:moveTo>
                  <a:pt x="433" y="175"/>
                </a:moveTo>
                <a:cubicBezTo>
                  <a:pt x="387" y="148"/>
                  <a:pt x="329" y="161"/>
                  <a:pt x="305" y="203"/>
                </a:cubicBezTo>
                <a:cubicBezTo>
                  <a:pt x="280" y="246"/>
                  <a:pt x="312" y="294"/>
                  <a:pt x="290" y="338"/>
                </a:cubicBezTo>
                <a:lnTo>
                  <a:pt x="362" y="380"/>
                </a:lnTo>
                <a:cubicBezTo>
                  <a:pt x="390" y="338"/>
                  <a:pt x="448" y="343"/>
                  <a:pt x="472" y="300"/>
                </a:cubicBezTo>
                <a:cubicBezTo>
                  <a:pt x="497" y="257"/>
                  <a:pt x="479" y="202"/>
                  <a:pt x="433" y="175"/>
                </a:cubicBezTo>
                <a:close/>
                <a:moveTo>
                  <a:pt x="355" y="407"/>
                </a:moveTo>
                <a:lnTo>
                  <a:pt x="276" y="348"/>
                </a:lnTo>
                <a:cubicBezTo>
                  <a:pt x="270" y="343"/>
                  <a:pt x="262" y="345"/>
                  <a:pt x="259" y="351"/>
                </a:cubicBezTo>
                <a:cubicBezTo>
                  <a:pt x="255" y="357"/>
                  <a:pt x="257" y="366"/>
                  <a:pt x="263" y="371"/>
                </a:cubicBezTo>
                <a:lnTo>
                  <a:pt x="341" y="430"/>
                </a:lnTo>
                <a:cubicBezTo>
                  <a:pt x="347" y="435"/>
                  <a:pt x="355" y="433"/>
                  <a:pt x="359" y="427"/>
                </a:cubicBezTo>
                <a:cubicBezTo>
                  <a:pt x="363" y="420"/>
                  <a:pt x="361" y="412"/>
                  <a:pt x="355" y="407"/>
                </a:cubicBezTo>
                <a:close/>
                <a:moveTo>
                  <a:pt x="461" y="148"/>
                </a:moveTo>
                <a:lnTo>
                  <a:pt x="485" y="106"/>
                </a:lnTo>
                <a:lnTo>
                  <a:pt x="466" y="94"/>
                </a:lnTo>
                <a:lnTo>
                  <a:pt x="441" y="137"/>
                </a:lnTo>
                <a:lnTo>
                  <a:pt x="461" y="148"/>
                </a:lnTo>
                <a:close/>
                <a:moveTo>
                  <a:pt x="503" y="200"/>
                </a:moveTo>
                <a:lnTo>
                  <a:pt x="545" y="175"/>
                </a:lnTo>
                <a:lnTo>
                  <a:pt x="534" y="156"/>
                </a:lnTo>
                <a:lnTo>
                  <a:pt x="491" y="180"/>
                </a:lnTo>
                <a:lnTo>
                  <a:pt x="503" y="200"/>
                </a:lnTo>
                <a:close/>
                <a:moveTo>
                  <a:pt x="398" y="125"/>
                </a:moveTo>
                <a:lnTo>
                  <a:pt x="398" y="76"/>
                </a:lnTo>
                <a:lnTo>
                  <a:pt x="376" y="76"/>
                </a:lnTo>
                <a:lnTo>
                  <a:pt x="376" y="125"/>
                </a:lnTo>
                <a:lnTo>
                  <a:pt x="398" y="125"/>
                </a:lnTo>
                <a:close/>
                <a:moveTo>
                  <a:pt x="333" y="136"/>
                </a:moveTo>
                <a:lnTo>
                  <a:pt x="308" y="93"/>
                </a:lnTo>
                <a:lnTo>
                  <a:pt x="288" y="104"/>
                </a:lnTo>
                <a:lnTo>
                  <a:pt x="313" y="147"/>
                </a:lnTo>
                <a:lnTo>
                  <a:pt x="333" y="136"/>
                </a:lnTo>
                <a:close/>
                <a:moveTo>
                  <a:pt x="513" y="266"/>
                </a:moveTo>
                <a:lnTo>
                  <a:pt x="563" y="266"/>
                </a:lnTo>
                <a:lnTo>
                  <a:pt x="563" y="243"/>
                </a:lnTo>
                <a:lnTo>
                  <a:pt x="513" y="243"/>
                </a:lnTo>
                <a:lnTo>
                  <a:pt x="513" y="266"/>
                </a:lnTo>
                <a:close/>
                <a:moveTo>
                  <a:pt x="335" y="441"/>
                </a:moveTo>
                <a:lnTo>
                  <a:pt x="257" y="381"/>
                </a:lnTo>
                <a:cubicBezTo>
                  <a:pt x="251" y="377"/>
                  <a:pt x="243" y="378"/>
                  <a:pt x="239" y="385"/>
                </a:cubicBezTo>
                <a:cubicBezTo>
                  <a:pt x="236" y="391"/>
                  <a:pt x="237" y="400"/>
                  <a:pt x="243" y="405"/>
                </a:cubicBezTo>
                <a:lnTo>
                  <a:pt x="322" y="464"/>
                </a:lnTo>
                <a:cubicBezTo>
                  <a:pt x="328" y="469"/>
                  <a:pt x="336" y="467"/>
                  <a:pt x="339" y="461"/>
                </a:cubicBezTo>
                <a:cubicBezTo>
                  <a:pt x="343" y="454"/>
                  <a:pt x="341" y="445"/>
                  <a:pt x="335" y="441"/>
                </a:cubicBezTo>
                <a:close/>
                <a:moveTo>
                  <a:pt x="255" y="745"/>
                </a:moveTo>
                <a:cubicBezTo>
                  <a:pt x="263" y="687"/>
                  <a:pt x="263" y="624"/>
                  <a:pt x="247" y="569"/>
                </a:cubicBezTo>
                <a:cubicBezTo>
                  <a:pt x="0" y="430"/>
                  <a:pt x="65" y="108"/>
                  <a:pt x="273" y="43"/>
                </a:cubicBezTo>
                <a:cubicBezTo>
                  <a:pt x="382" y="0"/>
                  <a:pt x="531" y="26"/>
                  <a:pt x="628" y="123"/>
                </a:cubicBezTo>
                <a:cubicBezTo>
                  <a:pt x="699" y="193"/>
                  <a:pt x="665" y="212"/>
                  <a:pt x="665" y="212"/>
                </a:cubicBezTo>
                <a:lnTo>
                  <a:pt x="649" y="220"/>
                </a:lnTo>
                <a:cubicBezTo>
                  <a:pt x="658" y="254"/>
                  <a:pt x="673" y="316"/>
                  <a:pt x="671" y="324"/>
                </a:cubicBezTo>
                <a:cubicBezTo>
                  <a:pt x="668" y="336"/>
                  <a:pt x="655" y="347"/>
                  <a:pt x="655" y="347"/>
                </a:cubicBezTo>
                <a:lnTo>
                  <a:pt x="691" y="466"/>
                </a:lnTo>
                <a:lnTo>
                  <a:pt x="659" y="479"/>
                </a:lnTo>
                <a:cubicBezTo>
                  <a:pt x="666" y="517"/>
                  <a:pt x="670" y="548"/>
                  <a:pt x="666" y="586"/>
                </a:cubicBezTo>
                <a:cubicBezTo>
                  <a:pt x="666" y="592"/>
                  <a:pt x="645" y="611"/>
                  <a:pt x="627" y="612"/>
                </a:cubicBezTo>
                <a:lnTo>
                  <a:pt x="522" y="619"/>
                </a:lnTo>
                <a:lnTo>
                  <a:pt x="529" y="745"/>
                </a:lnTo>
                <a:lnTo>
                  <a:pt x="255" y="745"/>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ransition spd="slow" advTm="56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style.rotation</p:attrName>
                                        </p:attrNameLst>
                                      </p:cBhvr>
                                      <p:tavLst>
                                        <p:tav tm="0">
                                          <p:val>
                                            <p:fltVal val="90"/>
                                          </p:val>
                                        </p:tav>
                                        <p:tav tm="100000">
                                          <p:val>
                                            <p:fltVal val="0"/>
                                          </p:val>
                                        </p:tav>
                                      </p:tavLst>
                                    </p:anim>
                                    <p:animEffect transition="in" filter="fade">
                                      <p:cBhvr>
                                        <p:cTn id="20" dur="500"/>
                                        <p:tgtEl>
                                          <p:spTgt spid="17"/>
                                        </p:tgtEl>
                                      </p:cBhvr>
                                    </p:animEffect>
                                  </p:childTnLst>
                                </p:cTn>
                              </p:par>
                              <p:par>
                                <p:cTn id="21" presetID="8" presetClass="emph" presetSubtype="0" fill="hold" grpId="1" nodeType="withEffect">
                                  <p:stCondLst>
                                    <p:cond delay="0"/>
                                  </p:stCondLst>
                                  <p:childTnLst>
                                    <p:animRot by="21600000">
                                      <p:cBhvr>
                                        <p:cTn id="22" dur="500" fill="hold"/>
                                        <p:tgtEl>
                                          <p:spTgt spid="17"/>
                                        </p:tgtEl>
                                        <p:attrNameLst>
                                          <p:attrName>r</p:attrName>
                                        </p:attrNameLst>
                                      </p:cBhvr>
                                    </p:animRot>
                                  </p:childTnLst>
                                </p:cTn>
                              </p:par>
                            </p:childTnLst>
                          </p:cTn>
                        </p:par>
                        <p:par>
                          <p:cTn id="23" fill="hold">
                            <p:stCondLst>
                              <p:cond delay="1500"/>
                            </p:stCondLst>
                            <p:childTnLst>
                              <p:par>
                                <p:cTn id="24" presetID="31"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400" fill="hold"/>
                                        <p:tgtEl>
                                          <p:spTgt spid="16"/>
                                        </p:tgtEl>
                                        <p:attrNameLst>
                                          <p:attrName>ppt_w</p:attrName>
                                        </p:attrNameLst>
                                      </p:cBhvr>
                                      <p:tavLst>
                                        <p:tav tm="0">
                                          <p:val>
                                            <p:fltVal val="0"/>
                                          </p:val>
                                        </p:tav>
                                        <p:tav tm="100000">
                                          <p:val>
                                            <p:strVal val="#ppt_w"/>
                                          </p:val>
                                        </p:tav>
                                      </p:tavLst>
                                    </p:anim>
                                    <p:anim calcmode="lin" valueType="num">
                                      <p:cBhvr>
                                        <p:cTn id="27" dur="400" fill="hold"/>
                                        <p:tgtEl>
                                          <p:spTgt spid="16"/>
                                        </p:tgtEl>
                                        <p:attrNameLst>
                                          <p:attrName>ppt_h</p:attrName>
                                        </p:attrNameLst>
                                      </p:cBhvr>
                                      <p:tavLst>
                                        <p:tav tm="0">
                                          <p:val>
                                            <p:fltVal val="0"/>
                                          </p:val>
                                        </p:tav>
                                        <p:tav tm="100000">
                                          <p:val>
                                            <p:strVal val="#ppt_h"/>
                                          </p:val>
                                        </p:tav>
                                      </p:tavLst>
                                    </p:anim>
                                    <p:anim calcmode="lin" valueType="num">
                                      <p:cBhvr>
                                        <p:cTn id="28" dur="400" fill="hold"/>
                                        <p:tgtEl>
                                          <p:spTgt spid="16"/>
                                        </p:tgtEl>
                                        <p:attrNameLst>
                                          <p:attrName>style.rotation</p:attrName>
                                        </p:attrNameLst>
                                      </p:cBhvr>
                                      <p:tavLst>
                                        <p:tav tm="0">
                                          <p:val>
                                            <p:fltVal val="90"/>
                                          </p:val>
                                        </p:tav>
                                        <p:tav tm="100000">
                                          <p:val>
                                            <p:fltVal val="0"/>
                                          </p:val>
                                        </p:tav>
                                      </p:tavLst>
                                    </p:anim>
                                    <p:animEffect transition="in" filter="fade">
                                      <p:cBhvr>
                                        <p:cTn id="29" dur="400"/>
                                        <p:tgtEl>
                                          <p:spTgt spid="16"/>
                                        </p:tgtEl>
                                      </p:cBhvr>
                                    </p:animEffect>
                                  </p:childTnLst>
                                </p:cTn>
                              </p:par>
                            </p:childTnLst>
                          </p:cTn>
                        </p:par>
                        <p:par>
                          <p:cTn id="30" fill="hold">
                            <p:stCondLst>
                              <p:cond delay="20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22"/>
                                        </p:tgtEl>
                                        <p:attrNameLst>
                                          <p:attrName>style.visibility</p:attrName>
                                        </p:attrNameLst>
                                      </p:cBhvr>
                                      <p:to>
                                        <p:strVal val="visible"/>
                                      </p:to>
                                    </p:set>
                                    <p:anim by="(-#ppt_w*2)" calcmode="lin" valueType="num">
                                      <p:cBhvr rctx="PPT">
                                        <p:cTn id="33" dur="250" autoRev="1" fill="hold">
                                          <p:stCondLst>
                                            <p:cond delay="0"/>
                                          </p:stCondLst>
                                        </p:cTn>
                                        <p:tgtEl>
                                          <p:spTgt spid="22"/>
                                        </p:tgtEl>
                                        <p:attrNameLst>
                                          <p:attrName>ppt_w</p:attrName>
                                        </p:attrNameLst>
                                      </p:cBhvr>
                                    </p:anim>
                                    <p:anim by="(#ppt_w*0.50)" calcmode="lin" valueType="num">
                                      <p:cBhvr>
                                        <p:cTn id="34" dur="250" decel="50000" autoRev="1" fill="hold">
                                          <p:stCondLst>
                                            <p:cond delay="0"/>
                                          </p:stCondLst>
                                        </p:cTn>
                                        <p:tgtEl>
                                          <p:spTgt spid="22"/>
                                        </p:tgtEl>
                                        <p:attrNameLst>
                                          <p:attrName>ppt_x</p:attrName>
                                        </p:attrNameLst>
                                      </p:cBhvr>
                                    </p:anim>
                                    <p:anim from="(-#ppt_h/2)" to="(#ppt_y)" calcmode="lin" valueType="num">
                                      <p:cBhvr>
                                        <p:cTn id="35" dur="500" fill="hold">
                                          <p:stCondLst>
                                            <p:cond delay="0"/>
                                          </p:stCondLst>
                                        </p:cTn>
                                        <p:tgtEl>
                                          <p:spTgt spid="22"/>
                                        </p:tgtEl>
                                        <p:attrNameLst>
                                          <p:attrName>ppt_y</p:attrName>
                                        </p:attrNameLst>
                                      </p:cBhvr>
                                    </p:anim>
                                    <p:animRot by="21600000">
                                      <p:cBhvr>
                                        <p:cTn id="36" dur="500" fill="hold">
                                          <p:stCondLst>
                                            <p:cond delay="0"/>
                                          </p:stCondLst>
                                        </p:cTn>
                                        <p:tgtEl>
                                          <p:spTgt spid="22"/>
                                        </p:tgtEl>
                                        <p:attrNameLst>
                                          <p:attrName>r</p:attrName>
                                        </p:attrNameLst>
                                      </p:cBhvr>
                                    </p:animRot>
                                  </p:childTnLst>
                                </p:cTn>
                              </p:par>
                            </p:childTnLst>
                          </p:cTn>
                        </p:par>
                        <p:par>
                          <p:cTn id="37" fill="hold">
                            <p:stCondLst>
                              <p:cond delay="2549"/>
                            </p:stCondLst>
                            <p:childTnLst>
                              <p:par>
                                <p:cTn id="38" presetID="2" presetClass="entr" presetSubtype="12"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0-#ppt_w/2"/>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par>
                                <p:cTn id="42" presetID="2" presetClass="entr" presetSubtype="12"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0-#ppt_w/2"/>
                                          </p:val>
                                        </p:tav>
                                        <p:tav tm="100000">
                                          <p:val>
                                            <p:strVal val="#ppt_x"/>
                                          </p:val>
                                        </p:tav>
                                      </p:tavLst>
                                    </p:anim>
                                    <p:anim calcmode="lin" valueType="num">
                                      <p:cBhvr additive="base">
                                        <p:cTn id="45" dur="500" fill="hold"/>
                                        <p:tgtEl>
                                          <p:spTgt spid="36"/>
                                        </p:tgtEl>
                                        <p:attrNameLst>
                                          <p:attrName>ppt_y</p:attrName>
                                        </p:attrNameLst>
                                      </p:cBhvr>
                                      <p:tavLst>
                                        <p:tav tm="0">
                                          <p:val>
                                            <p:strVal val="1+#ppt_h/2"/>
                                          </p:val>
                                        </p:tav>
                                        <p:tav tm="100000">
                                          <p:val>
                                            <p:strVal val="#ppt_y"/>
                                          </p:val>
                                        </p:tav>
                                      </p:tavLst>
                                    </p:anim>
                                  </p:childTnLst>
                                </p:cTn>
                              </p:par>
                              <p:par>
                                <p:cTn id="46" presetID="2" presetClass="entr" presetSubtype="12"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additive="base">
                                        <p:cTn id="48" dur="500" fill="hold"/>
                                        <p:tgtEl>
                                          <p:spTgt spid="29"/>
                                        </p:tgtEl>
                                        <p:attrNameLst>
                                          <p:attrName>ppt_x</p:attrName>
                                        </p:attrNameLst>
                                      </p:cBhvr>
                                      <p:tavLst>
                                        <p:tav tm="0">
                                          <p:val>
                                            <p:strVal val="0-#ppt_w/2"/>
                                          </p:val>
                                        </p:tav>
                                        <p:tav tm="100000">
                                          <p:val>
                                            <p:strVal val="#ppt_x"/>
                                          </p:val>
                                        </p:tav>
                                      </p:tavLst>
                                    </p:anim>
                                    <p:anim calcmode="lin" valueType="num">
                                      <p:cBhvr additive="base">
                                        <p:cTn id="49" dur="500" fill="hold"/>
                                        <p:tgtEl>
                                          <p:spTgt spid="29"/>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0-#ppt_w/2"/>
                                          </p:val>
                                        </p:tav>
                                        <p:tav tm="100000">
                                          <p:val>
                                            <p:strVal val="#ppt_x"/>
                                          </p:val>
                                        </p:tav>
                                      </p:tavLst>
                                    </p:anim>
                                    <p:anim calcmode="lin" valueType="num">
                                      <p:cBhvr additive="base">
                                        <p:cTn id="53" dur="500" fill="hold"/>
                                        <p:tgtEl>
                                          <p:spTgt spid="38"/>
                                        </p:tgtEl>
                                        <p:attrNameLst>
                                          <p:attrName>ppt_y</p:attrName>
                                        </p:attrNameLst>
                                      </p:cBhvr>
                                      <p:tavLst>
                                        <p:tav tm="0">
                                          <p:val>
                                            <p:strVal val="1+#ppt_h/2"/>
                                          </p:val>
                                        </p:tav>
                                        <p:tav tm="100000">
                                          <p:val>
                                            <p:strVal val="#ppt_y"/>
                                          </p:val>
                                        </p:tav>
                                      </p:tavLst>
                                    </p:anim>
                                  </p:childTnLst>
                                </p:cTn>
                              </p:par>
                            </p:childTnLst>
                          </p:cTn>
                        </p:par>
                        <p:par>
                          <p:cTn id="54" fill="hold">
                            <p:stCondLst>
                              <p:cond delay="3049"/>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left)">
                                      <p:cBhvr>
                                        <p:cTn id="60" dur="500"/>
                                        <p:tgtEl>
                                          <p:spTgt spid="30"/>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3549"/>
                            </p:stCondLst>
                            <p:childTnLst>
                              <p:par>
                                <p:cTn id="68" presetID="2" presetClass="entr" presetSubtype="2"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 calcmode="lin" valueType="num">
                                      <p:cBhvr additive="base">
                                        <p:cTn id="70" dur="400" fill="hold"/>
                                        <p:tgtEl>
                                          <p:spTgt spid="8"/>
                                        </p:tgtEl>
                                        <p:attrNameLst>
                                          <p:attrName>ppt_x</p:attrName>
                                        </p:attrNameLst>
                                      </p:cBhvr>
                                      <p:tavLst>
                                        <p:tav tm="0">
                                          <p:val>
                                            <p:strVal val="1+#ppt_w/2"/>
                                          </p:val>
                                        </p:tav>
                                        <p:tav tm="100000">
                                          <p:val>
                                            <p:strVal val="#ppt_x"/>
                                          </p:val>
                                        </p:tav>
                                      </p:tavLst>
                                    </p:anim>
                                    <p:anim calcmode="lin" valueType="num">
                                      <p:cBhvr additive="base">
                                        <p:cTn id="71" dur="400" fill="hold"/>
                                        <p:tgtEl>
                                          <p:spTgt spid="8"/>
                                        </p:tgtEl>
                                        <p:attrNameLst>
                                          <p:attrName>ppt_y</p:attrName>
                                        </p:attrNameLst>
                                      </p:cBhvr>
                                      <p:tavLst>
                                        <p:tav tm="0">
                                          <p:val>
                                            <p:strVal val="#ppt_y"/>
                                          </p:val>
                                        </p:tav>
                                        <p:tav tm="100000">
                                          <p:val>
                                            <p:strVal val="#ppt_y"/>
                                          </p:val>
                                        </p:tav>
                                      </p:tavLst>
                                    </p:anim>
                                  </p:childTnLst>
                                </p:cTn>
                              </p:par>
                            </p:childTnLst>
                          </p:cTn>
                        </p:par>
                        <p:par>
                          <p:cTn id="72" fill="hold">
                            <p:stCondLst>
                              <p:cond delay="4049"/>
                            </p:stCondLst>
                            <p:childTnLst>
                              <p:par>
                                <p:cTn id="73" presetID="22" presetClass="entr" presetSubtype="8"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3" grpId="0" animBg="1"/>
      <p:bldP spid="22" grpId="0"/>
      <p:bldP spid="16" grpId="0"/>
      <p:bldP spid="26" grpId="0"/>
      <p:bldP spid="27" grpId="0" animBg="1"/>
      <p:bldP spid="28" grpId="0"/>
      <p:bldP spid="29" grpId="0" animBg="1"/>
      <p:bldP spid="30" grpId="0"/>
      <p:bldP spid="31" grpId="0"/>
      <p:bldP spid="36" grpId="0" animBg="1"/>
      <p:bldP spid="38" grpId="0" animBg="1"/>
      <p:bldP spid="17" grpId="0" animBg="1"/>
      <p:bldP spid="1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776178" y="127505"/>
            <a:ext cx="3305979" cy="5847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b="1" dirty="0">
                <a:solidFill>
                  <a:schemeClr val="accent1"/>
                </a:solidFill>
                <a:latin typeface="微软雅黑" panose="020B0503020204020204" pitchFamily="34" charset="-122"/>
                <a:ea typeface="微软雅黑" panose="020B0503020204020204" pitchFamily="34" charset="-122"/>
              </a:rPr>
              <a:t>行业概述</a:t>
            </a:r>
          </a:p>
        </p:txBody>
      </p:sp>
      <p:sp>
        <p:nvSpPr>
          <p:cNvPr id="28" name="Freeform 5"/>
          <p:cNvSpPr>
            <a:spLocks noEditPoints="1"/>
          </p:cNvSpPr>
          <p:nvPr/>
        </p:nvSpPr>
        <p:spPr bwMode="auto">
          <a:xfrm>
            <a:off x="283122" y="173366"/>
            <a:ext cx="493056" cy="493054"/>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4" name="TextBox 3"/>
          <p:cNvSpPr txBox="1"/>
          <p:nvPr/>
        </p:nvSpPr>
        <p:spPr>
          <a:xfrm>
            <a:off x="2059169" y="1484592"/>
            <a:ext cx="3679172" cy="1200329"/>
          </a:xfrm>
          <a:prstGeom prst="rect">
            <a:avLst/>
          </a:prstGeom>
          <a:noFill/>
        </p:spPr>
        <p:txBody>
          <a:bodyPr wrap="square" rtlCol="0">
            <a:spAutoFit/>
          </a:bodyPr>
          <a:lstStyle/>
          <a:p>
            <a:r>
              <a:rPr lang="zh-CN" altLang="en-US" dirty="0">
                <a:solidFill>
                  <a:schemeClr val="accent1"/>
                </a:solidFill>
                <a:latin typeface="+mn-ea"/>
                <a:ea typeface="+mn-ea"/>
              </a:rPr>
              <a:t>本行业处于上升阶段，国家政策扶持、经过多年的发展，逐渐形成了一个固定消费群体。且市场还有很大的发展空间。</a:t>
            </a:r>
          </a:p>
        </p:txBody>
      </p:sp>
      <p:sp>
        <p:nvSpPr>
          <p:cNvPr id="5" name="Freeform 14"/>
          <p:cNvSpPr/>
          <p:nvPr/>
        </p:nvSpPr>
        <p:spPr bwMode="auto">
          <a:xfrm>
            <a:off x="870650" y="1556354"/>
            <a:ext cx="1112120" cy="1111394"/>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6" name="TextBox 5"/>
          <p:cNvSpPr txBox="1"/>
          <p:nvPr/>
        </p:nvSpPr>
        <p:spPr>
          <a:xfrm>
            <a:off x="1010985" y="1771463"/>
            <a:ext cx="843280" cy="646331"/>
          </a:xfrm>
          <a:prstGeom prst="rect">
            <a:avLst/>
          </a:prstGeom>
          <a:noFill/>
        </p:spPr>
        <p:txBody>
          <a:bodyPr wrap="square" rtlCol="0">
            <a:spAutoFit/>
          </a:bodyPr>
          <a:lstStyle/>
          <a:p>
            <a:pPr algn="ctr"/>
            <a:r>
              <a:rPr lang="en-US" altLang="zh-CN" sz="3600" dirty="0">
                <a:solidFill>
                  <a:schemeClr val="accent2"/>
                </a:solidFill>
                <a:latin typeface="+mn-ea"/>
                <a:ea typeface="+mn-ea"/>
              </a:rPr>
              <a:t>01</a:t>
            </a:r>
            <a:endParaRPr lang="zh-CN" altLang="en-US" sz="3600" dirty="0">
              <a:solidFill>
                <a:schemeClr val="accent2"/>
              </a:solidFill>
              <a:latin typeface="+mn-ea"/>
              <a:ea typeface="+mn-ea"/>
            </a:endParaRPr>
          </a:p>
        </p:txBody>
      </p:sp>
      <p:sp>
        <p:nvSpPr>
          <p:cNvPr id="7" name="TextBox 6"/>
          <p:cNvSpPr txBox="1"/>
          <p:nvPr/>
        </p:nvSpPr>
        <p:spPr>
          <a:xfrm>
            <a:off x="2059169" y="4283517"/>
            <a:ext cx="3679172" cy="1477328"/>
          </a:xfrm>
          <a:prstGeom prst="rect">
            <a:avLst/>
          </a:prstGeom>
          <a:noFill/>
        </p:spPr>
        <p:txBody>
          <a:bodyPr wrap="square" rtlCol="0">
            <a:spAutoFit/>
          </a:bodyPr>
          <a:lstStyle/>
          <a:p>
            <a:r>
              <a:rPr lang="zh-CN" altLang="en-US" dirty="0">
                <a:solidFill>
                  <a:schemeClr val="accent1"/>
                </a:solidFill>
                <a:latin typeface="+mn-ea"/>
                <a:ea typeface="+mn-ea"/>
              </a:rPr>
              <a:t>行业的竞争逐渐激烈，全国有一百多家企业在做。但彼此规模相差不大，还没有出现超大的规模的企业。预计未来几年会出现兼并潮，会有一批企业倒掉。</a:t>
            </a:r>
          </a:p>
        </p:txBody>
      </p:sp>
      <p:sp>
        <p:nvSpPr>
          <p:cNvPr id="8" name="Freeform 14"/>
          <p:cNvSpPr/>
          <p:nvPr/>
        </p:nvSpPr>
        <p:spPr bwMode="auto">
          <a:xfrm>
            <a:off x="870650" y="4260663"/>
            <a:ext cx="1112120" cy="1111394"/>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chemeClr val="accent4"/>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10" name="TextBox 9"/>
          <p:cNvSpPr txBox="1"/>
          <p:nvPr/>
        </p:nvSpPr>
        <p:spPr>
          <a:xfrm>
            <a:off x="7538541" y="1556354"/>
            <a:ext cx="3679172" cy="1477328"/>
          </a:xfrm>
          <a:prstGeom prst="rect">
            <a:avLst/>
          </a:prstGeom>
          <a:noFill/>
        </p:spPr>
        <p:txBody>
          <a:bodyPr wrap="square" rtlCol="0">
            <a:spAutoFit/>
          </a:bodyPr>
          <a:lstStyle>
            <a:defPPr>
              <a:defRPr lang="zh-CN"/>
            </a:defPPr>
            <a:lvl1pPr>
              <a:defRPr>
                <a:solidFill>
                  <a:schemeClr val="accent1"/>
                </a:solidFill>
                <a:latin typeface="+mn-ea"/>
                <a:ea typeface="+mn-ea"/>
              </a:defRPr>
            </a:lvl1pPr>
          </a:lstStyle>
          <a:p>
            <a:r>
              <a:rPr lang="zh-CN" altLang="en-US" dirty="0"/>
              <a:t>当前，“互联网</a:t>
            </a:r>
            <a:r>
              <a:rPr lang="en-US" altLang="zh-CN" dirty="0"/>
              <a:t>+</a:t>
            </a:r>
            <a:r>
              <a:rPr lang="zh-CN" altLang="en-US" dirty="0"/>
              <a:t>”概念风靡全国，已然成为当前企业经营的新思维之一。据最近的种种行业新动态分析，本行业的经营观念比较陈旧，新的经营模式即将到来。</a:t>
            </a:r>
          </a:p>
        </p:txBody>
      </p:sp>
      <p:sp>
        <p:nvSpPr>
          <p:cNvPr id="11" name="Freeform 14"/>
          <p:cNvSpPr/>
          <p:nvPr/>
        </p:nvSpPr>
        <p:spPr bwMode="auto">
          <a:xfrm>
            <a:off x="6333299" y="1556354"/>
            <a:ext cx="1112120" cy="1111394"/>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13" name="TextBox 12"/>
          <p:cNvSpPr txBox="1"/>
          <p:nvPr/>
        </p:nvSpPr>
        <p:spPr>
          <a:xfrm>
            <a:off x="7538541" y="4260663"/>
            <a:ext cx="3679172" cy="1477328"/>
          </a:xfrm>
          <a:prstGeom prst="rect">
            <a:avLst/>
          </a:prstGeom>
          <a:noFill/>
        </p:spPr>
        <p:txBody>
          <a:bodyPr wrap="square" rtlCol="0">
            <a:spAutoFit/>
          </a:bodyPr>
          <a:lstStyle/>
          <a:p>
            <a:r>
              <a:rPr lang="zh-CN" altLang="en-US" dirty="0">
                <a:solidFill>
                  <a:schemeClr val="accent1"/>
                </a:solidFill>
                <a:latin typeface="+mn-ea"/>
                <a:ea typeface="+mn-ea"/>
              </a:rPr>
              <a:t>本行业的健全发展，还需要克服不少困难。人才的短缺是一个比较严重的问题，克服尚需时日。另一个就是政策的制订仍处于摸索阶段，造成的不利影响仍将持续一段时间。</a:t>
            </a:r>
          </a:p>
        </p:txBody>
      </p:sp>
      <p:sp>
        <p:nvSpPr>
          <p:cNvPr id="14" name="Freeform 14"/>
          <p:cNvSpPr/>
          <p:nvPr/>
        </p:nvSpPr>
        <p:spPr bwMode="auto">
          <a:xfrm>
            <a:off x="6333299" y="4260663"/>
            <a:ext cx="1112120" cy="1111394"/>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16" name="TextBox 15"/>
          <p:cNvSpPr txBox="1"/>
          <p:nvPr/>
        </p:nvSpPr>
        <p:spPr>
          <a:xfrm>
            <a:off x="1010985" y="4511952"/>
            <a:ext cx="843280" cy="646331"/>
          </a:xfrm>
          <a:prstGeom prst="rect">
            <a:avLst/>
          </a:prstGeom>
          <a:noFill/>
        </p:spPr>
        <p:txBody>
          <a:bodyPr wrap="square" rtlCol="0">
            <a:spAutoFit/>
          </a:bodyPr>
          <a:lstStyle/>
          <a:p>
            <a:pPr algn="ctr"/>
            <a:r>
              <a:rPr lang="en-US" altLang="zh-CN" sz="3600" dirty="0">
                <a:solidFill>
                  <a:schemeClr val="accent2"/>
                </a:solidFill>
                <a:latin typeface="+mn-ea"/>
                <a:ea typeface="+mn-ea"/>
              </a:rPr>
              <a:t>02</a:t>
            </a:r>
            <a:endParaRPr lang="zh-CN" altLang="en-US" sz="3600" dirty="0">
              <a:solidFill>
                <a:schemeClr val="accent2"/>
              </a:solidFill>
              <a:latin typeface="+mn-ea"/>
              <a:ea typeface="+mn-ea"/>
            </a:endParaRPr>
          </a:p>
        </p:txBody>
      </p:sp>
      <p:sp>
        <p:nvSpPr>
          <p:cNvPr id="17" name="TextBox 16"/>
          <p:cNvSpPr txBox="1"/>
          <p:nvPr/>
        </p:nvSpPr>
        <p:spPr>
          <a:xfrm>
            <a:off x="6509260" y="1771463"/>
            <a:ext cx="843280" cy="646331"/>
          </a:xfrm>
          <a:prstGeom prst="rect">
            <a:avLst/>
          </a:prstGeom>
          <a:noFill/>
        </p:spPr>
        <p:txBody>
          <a:bodyPr wrap="square" rtlCol="0">
            <a:spAutoFit/>
          </a:bodyPr>
          <a:lstStyle/>
          <a:p>
            <a:pPr algn="ctr"/>
            <a:r>
              <a:rPr lang="en-US" altLang="zh-CN" sz="3600" dirty="0">
                <a:solidFill>
                  <a:schemeClr val="accent2"/>
                </a:solidFill>
                <a:latin typeface="+mn-ea"/>
                <a:ea typeface="+mn-ea"/>
              </a:rPr>
              <a:t>03</a:t>
            </a:r>
            <a:endParaRPr lang="zh-CN" altLang="en-US" sz="3600" dirty="0">
              <a:solidFill>
                <a:schemeClr val="accent2"/>
              </a:solidFill>
              <a:latin typeface="+mn-ea"/>
              <a:ea typeface="+mn-ea"/>
            </a:endParaRPr>
          </a:p>
        </p:txBody>
      </p:sp>
      <p:sp>
        <p:nvSpPr>
          <p:cNvPr id="18" name="TextBox 17"/>
          <p:cNvSpPr txBox="1"/>
          <p:nvPr/>
        </p:nvSpPr>
        <p:spPr>
          <a:xfrm>
            <a:off x="6509260" y="4511952"/>
            <a:ext cx="843280" cy="646331"/>
          </a:xfrm>
          <a:prstGeom prst="rect">
            <a:avLst/>
          </a:prstGeom>
          <a:noFill/>
        </p:spPr>
        <p:txBody>
          <a:bodyPr wrap="square" rtlCol="0">
            <a:spAutoFit/>
          </a:bodyPr>
          <a:lstStyle/>
          <a:p>
            <a:pPr algn="ctr"/>
            <a:r>
              <a:rPr lang="en-US" altLang="zh-CN" sz="3600" dirty="0">
                <a:solidFill>
                  <a:schemeClr val="accent2"/>
                </a:solidFill>
                <a:latin typeface="+mn-ea"/>
                <a:ea typeface="+mn-ea"/>
              </a:rPr>
              <a:t>04</a:t>
            </a:r>
            <a:endParaRPr lang="zh-CN" altLang="en-US" sz="3600" dirty="0">
              <a:solidFill>
                <a:schemeClr val="accent2"/>
              </a:solidFill>
              <a:latin typeface="+mn-ea"/>
              <a:ea typeface="+mn-ea"/>
            </a:endParaRPr>
          </a:p>
        </p:txBody>
      </p:sp>
      <p:sp>
        <p:nvSpPr>
          <p:cNvPr id="19" name="TextBox 18"/>
          <p:cNvSpPr txBox="1"/>
          <p:nvPr/>
        </p:nvSpPr>
        <p:spPr>
          <a:xfrm>
            <a:off x="2059169" y="1128332"/>
            <a:ext cx="3384376" cy="400110"/>
          </a:xfrm>
          <a:prstGeom prst="rect">
            <a:avLst/>
          </a:prstGeom>
          <a:noFill/>
        </p:spPr>
        <p:txBody>
          <a:bodyPr wrap="square" rtlCol="0">
            <a:spAutoFit/>
          </a:bodyPr>
          <a:lstStyle/>
          <a:p>
            <a:r>
              <a:rPr lang="zh-CN" altLang="en-US" sz="2000" b="1" dirty="0">
                <a:solidFill>
                  <a:schemeClr val="accent1"/>
                </a:solidFill>
                <a:latin typeface="+mn-ea"/>
                <a:ea typeface="+mn-ea"/>
              </a:rPr>
              <a:t>朝阳行业，大有可为</a:t>
            </a:r>
          </a:p>
        </p:txBody>
      </p:sp>
      <p:sp>
        <p:nvSpPr>
          <p:cNvPr id="20" name="TextBox 19"/>
          <p:cNvSpPr txBox="1"/>
          <p:nvPr/>
        </p:nvSpPr>
        <p:spPr>
          <a:xfrm>
            <a:off x="2059169" y="3883407"/>
            <a:ext cx="3384376" cy="400110"/>
          </a:xfrm>
          <a:prstGeom prst="rect">
            <a:avLst/>
          </a:prstGeom>
          <a:noFill/>
        </p:spPr>
        <p:txBody>
          <a:bodyPr wrap="square" rtlCol="0">
            <a:spAutoFit/>
          </a:bodyPr>
          <a:lstStyle/>
          <a:p>
            <a:r>
              <a:rPr lang="zh-CN" altLang="en-US" sz="2000" b="1" dirty="0">
                <a:solidFill>
                  <a:schemeClr val="accent1"/>
                </a:solidFill>
                <a:latin typeface="+mn-ea"/>
                <a:ea typeface="+mn-ea"/>
              </a:rPr>
              <a:t>竞争激烈，规模相差不大</a:t>
            </a:r>
          </a:p>
        </p:txBody>
      </p:sp>
      <p:sp>
        <p:nvSpPr>
          <p:cNvPr id="21" name="TextBox 20"/>
          <p:cNvSpPr txBox="1"/>
          <p:nvPr/>
        </p:nvSpPr>
        <p:spPr>
          <a:xfrm>
            <a:off x="7544566" y="1128332"/>
            <a:ext cx="3673147" cy="400110"/>
          </a:xfrm>
          <a:prstGeom prst="rect">
            <a:avLst/>
          </a:prstGeom>
          <a:noFill/>
        </p:spPr>
        <p:txBody>
          <a:bodyPr wrap="square" rtlCol="0">
            <a:spAutoFit/>
          </a:bodyPr>
          <a:lstStyle/>
          <a:p>
            <a:r>
              <a:rPr lang="zh-CN" altLang="en-US" sz="2000" b="1" dirty="0">
                <a:solidFill>
                  <a:schemeClr val="accent1"/>
                </a:solidFill>
                <a:latin typeface="+mn-ea"/>
                <a:ea typeface="+mn-ea"/>
              </a:rPr>
              <a:t>经营观念阵旧，升级即将到来</a:t>
            </a:r>
          </a:p>
        </p:txBody>
      </p:sp>
      <p:sp>
        <p:nvSpPr>
          <p:cNvPr id="22" name="TextBox 21"/>
          <p:cNvSpPr txBox="1"/>
          <p:nvPr/>
        </p:nvSpPr>
        <p:spPr>
          <a:xfrm>
            <a:off x="7621669" y="3883407"/>
            <a:ext cx="3384376" cy="400110"/>
          </a:xfrm>
          <a:prstGeom prst="rect">
            <a:avLst/>
          </a:prstGeom>
          <a:noFill/>
        </p:spPr>
        <p:txBody>
          <a:bodyPr wrap="square" rtlCol="0">
            <a:spAutoFit/>
          </a:bodyPr>
          <a:lstStyle/>
          <a:p>
            <a:r>
              <a:rPr lang="zh-CN" altLang="en-US" sz="2000" b="1" dirty="0">
                <a:solidFill>
                  <a:schemeClr val="accent1"/>
                </a:solidFill>
                <a:latin typeface="+mn-ea"/>
                <a:ea typeface="+mn-ea"/>
              </a:rPr>
              <a:t>人才短缺，政策尚不健全</a:t>
            </a:r>
          </a:p>
        </p:txBody>
      </p:sp>
    </p:spTree>
  </p:cSld>
  <p:clrMapOvr>
    <a:masterClrMapping/>
  </p:clrMapOvr>
  <p:transition spd="slow" advTm="7751">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fltVal val="0"/>
                                          </p:val>
                                        </p:tav>
                                        <p:tav tm="100000">
                                          <p:val>
                                            <p:strVal val="#ppt_w"/>
                                          </p:val>
                                        </p:tav>
                                      </p:tavLst>
                                    </p:anim>
                                    <p:anim calcmode="lin" valueType="num">
                                      <p:cBhvr>
                                        <p:cTn id="8" dur="300" fill="hold"/>
                                        <p:tgtEl>
                                          <p:spTgt spid="28"/>
                                        </p:tgtEl>
                                        <p:attrNameLst>
                                          <p:attrName>ppt_h</p:attrName>
                                        </p:attrNameLst>
                                      </p:cBhvr>
                                      <p:tavLst>
                                        <p:tav tm="0">
                                          <p:val>
                                            <p:fltVal val="0"/>
                                          </p:val>
                                        </p:tav>
                                        <p:tav tm="100000">
                                          <p:val>
                                            <p:strVal val="#ppt_h"/>
                                          </p:val>
                                        </p:tav>
                                      </p:tavLst>
                                    </p:anim>
                                    <p:animEffect transition="in" filter="fade">
                                      <p:cBhvr>
                                        <p:cTn id="9" dur="300"/>
                                        <p:tgtEl>
                                          <p:spTgt spid="28"/>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5"/>
                                        </p:tgtEl>
                                        <p:attrNameLst>
                                          <p:attrName>style.visibility</p:attrName>
                                        </p:attrNameLst>
                                      </p:cBhvr>
                                      <p:to>
                                        <p:strVal val="visible"/>
                                      </p:to>
                                    </p:set>
                                    <p:anim calcmode="lin" valueType="num">
                                      <p:cBhvr>
                                        <p:cTn id="13" dur="4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5"/>
                                        </p:tgtEl>
                                        <p:attrNameLst>
                                          <p:attrName>ppt_y</p:attrName>
                                        </p:attrNameLst>
                                      </p:cBhvr>
                                      <p:tavLst>
                                        <p:tav tm="0">
                                          <p:val>
                                            <p:strVal val="#ppt_y"/>
                                          </p:val>
                                        </p:tav>
                                        <p:tav tm="100000">
                                          <p:val>
                                            <p:strVal val="#ppt_y"/>
                                          </p:val>
                                        </p:tav>
                                      </p:tavLst>
                                    </p:anim>
                                    <p:anim calcmode="lin" valueType="num">
                                      <p:cBhvr>
                                        <p:cTn id="15" dur="4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5"/>
                                        </p:tgtEl>
                                      </p:cBhvr>
                                    </p:animEffect>
                                  </p:childTnLst>
                                </p:cTn>
                              </p:par>
                            </p:childTnLst>
                          </p:cTn>
                        </p:par>
                        <p:par>
                          <p:cTn id="18" fill="hold">
                            <p:stCondLst>
                              <p:cond delay="819"/>
                            </p:stCondLst>
                            <p:childTnLst>
                              <p:par>
                                <p:cTn id="19" presetID="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35" presetClass="path" presetSubtype="0" accel="50000" fill="hold" grpId="1" nodeType="withEffect">
                                  <p:stCondLst>
                                    <p:cond delay="0"/>
                                  </p:stCondLst>
                                  <p:childTnLst>
                                    <p:animMotion origin="layout" path="M 4.19464E-6 4.43108E-6 L -0.1482 0.75832 " pathEditMode="relative" rAng="0" ptsTypes="AA">
                                      <p:cBhvr>
                                        <p:cTn id="22" dur="500" spd="-100000" fill="hold"/>
                                        <p:tgtEl>
                                          <p:spTgt spid="5"/>
                                        </p:tgtEl>
                                        <p:attrNameLst>
                                          <p:attrName>ppt_x</p:attrName>
                                          <p:attrName>ppt_y</p:attrName>
                                        </p:attrNameLst>
                                      </p:cBhvr>
                                      <p:rCtr x="-7416" y="37905"/>
                                    </p:animMotion>
                                  </p:childTnLst>
                                </p:cTn>
                              </p:par>
                              <p:par>
                                <p:cTn id="23" presetID="1" presetClass="entr" presetSubtype="0" fill="hold" grpId="0" nodeType="withEffect">
                                  <p:stCondLst>
                                    <p:cond delay="100"/>
                                  </p:stCondLst>
                                  <p:childTnLst>
                                    <p:set>
                                      <p:cBhvr>
                                        <p:cTn id="24" dur="1" fill="hold">
                                          <p:stCondLst>
                                            <p:cond delay="0"/>
                                          </p:stCondLst>
                                        </p:cTn>
                                        <p:tgtEl>
                                          <p:spTgt spid="8"/>
                                        </p:tgtEl>
                                        <p:attrNameLst>
                                          <p:attrName>style.visibility</p:attrName>
                                        </p:attrNameLst>
                                      </p:cBhvr>
                                      <p:to>
                                        <p:strVal val="visible"/>
                                      </p:to>
                                    </p:set>
                                  </p:childTnLst>
                                </p:cTn>
                              </p:par>
                              <p:par>
                                <p:cTn id="25" presetID="35" presetClass="path" presetSubtype="0" accel="50000" fill="hold" grpId="1" nodeType="withEffect">
                                  <p:stCondLst>
                                    <p:cond delay="100"/>
                                  </p:stCondLst>
                                  <p:childTnLst>
                                    <p:animMotion origin="layout" path="M -6.06218E-7 -4.81481E-6 L -0.14817 0.36459 " pathEditMode="relative" rAng="0" ptsTypes="AA">
                                      <p:cBhvr>
                                        <p:cTn id="26" dur="500" spd="-100000" fill="hold"/>
                                        <p:tgtEl>
                                          <p:spTgt spid="8"/>
                                        </p:tgtEl>
                                        <p:attrNameLst>
                                          <p:attrName>ppt_x</p:attrName>
                                          <p:attrName>ppt_y</p:attrName>
                                        </p:attrNameLst>
                                      </p:cBhvr>
                                      <p:rCtr x="-7415" y="18218"/>
                                    </p:animMotion>
                                  </p:childTnLst>
                                </p:cTn>
                              </p:par>
                              <p:par>
                                <p:cTn id="27" presetID="1" presetClass="entr" presetSubtype="0" fill="hold" grpId="0" nodeType="withEffect">
                                  <p:stCondLst>
                                    <p:cond delay="200"/>
                                  </p:stCondLst>
                                  <p:childTnLst>
                                    <p:set>
                                      <p:cBhvr>
                                        <p:cTn id="28" dur="1" fill="hold">
                                          <p:stCondLst>
                                            <p:cond delay="0"/>
                                          </p:stCondLst>
                                        </p:cTn>
                                        <p:tgtEl>
                                          <p:spTgt spid="11"/>
                                        </p:tgtEl>
                                        <p:attrNameLst>
                                          <p:attrName>style.visibility</p:attrName>
                                        </p:attrNameLst>
                                      </p:cBhvr>
                                      <p:to>
                                        <p:strVal val="visible"/>
                                      </p:to>
                                    </p:set>
                                  </p:childTnLst>
                                </p:cTn>
                              </p:par>
                              <p:par>
                                <p:cTn id="29" presetID="35" presetClass="path" presetSubtype="0" accel="50000" fill="hold" grpId="1" nodeType="withEffect">
                                  <p:stCondLst>
                                    <p:cond delay="200"/>
                                  </p:stCondLst>
                                  <p:childTnLst>
                                    <p:animMotion origin="layout" path="M 5.22961E-7 -3.7037E-7 L -0.59581 0.75903 " pathEditMode="relative" rAng="0" ptsTypes="AA">
                                      <p:cBhvr>
                                        <p:cTn id="30" dur="500" spd="-100000" fill="hold"/>
                                        <p:tgtEl>
                                          <p:spTgt spid="11"/>
                                        </p:tgtEl>
                                        <p:attrNameLst>
                                          <p:attrName>ppt_x</p:attrName>
                                          <p:attrName>ppt_y</p:attrName>
                                        </p:attrNameLst>
                                      </p:cBhvr>
                                      <p:rCtr x="-29791" y="37940"/>
                                    </p:animMotion>
                                  </p:childTnLst>
                                </p:cTn>
                              </p:par>
                              <p:par>
                                <p:cTn id="31" presetID="1" presetClass="entr" presetSubtype="0" fill="hold" grpId="0" nodeType="withEffect">
                                  <p:stCondLst>
                                    <p:cond delay="300"/>
                                  </p:stCondLst>
                                  <p:childTnLst>
                                    <p:set>
                                      <p:cBhvr>
                                        <p:cTn id="32" dur="1" fill="hold">
                                          <p:stCondLst>
                                            <p:cond delay="0"/>
                                          </p:stCondLst>
                                        </p:cTn>
                                        <p:tgtEl>
                                          <p:spTgt spid="14"/>
                                        </p:tgtEl>
                                        <p:attrNameLst>
                                          <p:attrName>style.visibility</p:attrName>
                                        </p:attrNameLst>
                                      </p:cBhvr>
                                      <p:to>
                                        <p:strVal val="visible"/>
                                      </p:to>
                                    </p:set>
                                  </p:childTnLst>
                                </p:cTn>
                              </p:par>
                              <p:par>
                                <p:cTn id="33" presetID="35" presetClass="path" presetSubtype="0" accel="50000" fill="hold" grpId="1" nodeType="withEffect">
                                  <p:stCondLst>
                                    <p:cond delay="300"/>
                                  </p:stCondLst>
                                  <p:childTnLst>
                                    <p:animMotion origin="layout" path="M 5.22961E-7 -4.81481E-6 L -0.59581 0.36459 " pathEditMode="relative" rAng="0" ptsTypes="AA">
                                      <p:cBhvr>
                                        <p:cTn id="34" dur="500" spd="-100000" fill="hold"/>
                                        <p:tgtEl>
                                          <p:spTgt spid="14"/>
                                        </p:tgtEl>
                                        <p:attrNameLst>
                                          <p:attrName>ppt_x</p:attrName>
                                          <p:attrName>ppt_y</p:attrName>
                                        </p:attrNameLst>
                                      </p:cBhvr>
                                      <p:rCtr x="-29791" y="18218"/>
                                    </p:animMotion>
                                  </p:childTnLst>
                                </p:cTn>
                              </p:par>
                            </p:childTnLst>
                          </p:cTn>
                        </p:par>
                        <p:par>
                          <p:cTn id="35" fill="hold">
                            <p:stCondLst>
                              <p:cond delay="819"/>
                            </p:stCondLst>
                            <p:childTnLst>
                              <p:par>
                                <p:cTn id="36" presetID="31"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300" fill="hold"/>
                                        <p:tgtEl>
                                          <p:spTgt spid="6"/>
                                        </p:tgtEl>
                                        <p:attrNameLst>
                                          <p:attrName>ppt_w</p:attrName>
                                        </p:attrNameLst>
                                      </p:cBhvr>
                                      <p:tavLst>
                                        <p:tav tm="0">
                                          <p:val>
                                            <p:fltVal val="0"/>
                                          </p:val>
                                        </p:tav>
                                        <p:tav tm="100000">
                                          <p:val>
                                            <p:strVal val="#ppt_w"/>
                                          </p:val>
                                        </p:tav>
                                      </p:tavLst>
                                    </p:anim>
                                    <p:anim calcmode="lin" valueType="num">
                                      <p:cBhvr>
                                        <p:cTn id="39" dur="300" fill="hold"/>
                                        <p:tgtEl>
                                          <p:spTgt spid="6"/>
                                        </p:tgtEl>
                                        <p:attrNameLst>
                                          <p:attrName>ppt_h</p:attrName>
                                        </p:attrNameLst>
                                      </p:cBhvr>
                                      <p:tavLst>
                                        <p:tav tm="0">
                                          <p:val>
                                            <p:fltVal val="0"/>
                                          </p:val>
                                        </p:tav>
                                        <p:tav tm="100000">
                                          <p:val>
                                            <p:strVal val="#ppt_h"/>
                                          </p:val>
                                        </p:tav>
                                      </p:tavLst>
                                    </p:anim>
                                    <p:anim calcmode="lin" valueType="num">
                                      <p:cBhvr>
                                        <p:cTn id="40" dur="300" fill="hold"/>
                                        <p:tgtEl>
                                          <p:spTgt spid="6"/>
                                        </p:tgtEl>
                                        <p:attrNameLst>
                                          <p:attrName>style.rotation</p:attrName>
                                        </p:attrNameLst>
                                      </p:cBhvr>
                                      <p:tavLst>
                                        <p:tav tm="0">
                                          <p:val>
                                            <p:fltVal val="90"/>
                                          </p:val>
                                        </p:tav>
                                        <p:tav tm="100000">
                                          <p:val>
                                            <p:fltVal val="0"/>
                                          </p:val>
                                        </p:tav>
                                      </p:tavLst>
                                    </p:anim>
                                    <p:animEffect transition="in" filter="fade">
                                      <p:cBhvr>
                                        <p:cTn id="41" dur="300"/>
                                        <p:tgtEl>
                                          <p:spTgt spid="6"/>
                                        </p:tgtEl>
                                      </p:cBhvr>
                                    </p:animEffect>
                                  </p:childTnLst>
                                </p:cTn>
                              </p:par>
                            </p:childTnLst>
                          </p:cTn>
                        </p:par>
                        <p:par>
                          <p:cTn id="42" fill="hold">
                            <p:stCondLst>
                              <p:cond delay="1319"/>
                            </p:stCondLst>
                            <p:childTnLst>
                              <p:par>
                                <p:cTn id="43" presetID="22" presetClass="entr" presetSubtype="8"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par>
                          <p:cTn id="46" fill="hold">
                            <p:stCondLst>
                              <p:cond delay="1819"/>
                            </p:stCondLst>
                            <p:childTnLst>
                              <p:par>
                                <p:cTn id="47" presetID="22" presetClass="entr" presetSubtype="1"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up)">
                                      <p:cBhvr>
                                        <p:cTn id="49" dur="500"/>
                                        <p:tgtEl>
                                          <p:spTgt spid="4"/>
                                        </p:tgtEl>
                                      </p:cBhvr>
                                    </p:animEffect>
                                  </p:childTnLst>
                                </p:cTn>
                              </p:par>
                            </p:childTnLst>
                          </p:cTn>
                        </p:par>
                        <p:par>
                          <p:cTn id="50" fill="hold">
                            <p:stCondLst>
                              <p:cond delay="2319"/>
                            </p:stCondLst>
                            <p:childTnLst>
                              <p:par>
                                <p:cTn id="51" presetID="31"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300" fill="hold"/>
                                        <p:tgtEl>
                                          <p:spTgt spid="16"/>
                                        </p:tgtEl>
                                        <p:attrNameLst>
                                          <p:attrName>ppt_w</p:attrName>
                                        </p:attrNameLst>
                                      </p:cBhvr>
                                      <p:tavLst>
                                        <p:tav tm="0">
                                          <p:val>
                                            <p:fltVal val="0"/>
                                          </p:val>
                                        </p:tav>
                                        <p:tav tm="100000">
                                          <p:val>
                                            <p:strVal val="#ppt_w"/>
                                          </p:val>
                                        </p:tav>
                                      </p:tavLst>
                                    </p:anim>
                                    <p:anim calcmode="lin" valueType="num">
                                      <p:cBhvr>
                                        <p:cTn id="54" dur="300" fill="hold"/>
                                        <p:tgtEl>
                                          <p:spTgt spid="16"/>
                                        </p:tgtEl>
                                        <p:attrNameLst>
                                          <p:attrName>ppt_h</p:attrName>
                                        </p:attrNameLst>
                                      </p:cBhvr>
                                      <p:tavLst>
                                        <p:tav tm="0">
                                          <p:val>
                                            <p:fltVal val="0"/>
                                          </p:val>
                                        </p:tav>
                                        <p:tav tm="100000">
                                          <p:val>
                                            <p:strVal val="#ppt_h"/>
                                          </p:val>
                                        </p:tav>
                                      </p:tavLst>
                                    </p:anim>
                                    <p:anim calcmode="lin" valueType="num">
                                      <p:cBhvr>
                                        <p:cTn id="55" dur="300" fill="hold"/>
                                        <p:tgtEl>
                                          <p:spTgt spid="16"/>
                                        </p:tgtEl>
                                        <p:attrNameLst>
                                          <p:attrName>style.rotation</p:attrName>
                                        </p:attrNameLst>
                                      </p:cBhvr>
                                      <p:tavLst>
                                        <p:tav tm="0">
                                          <p:val>
                                            <p:fltVal val="90"/>
                                          </p:val>
                                        </p:tav>
                                        <p:tav tm="100000">
                                          <p:val>
                                            <p:fltVal val="0"/>
                                          </p:val>
                                        </p:tav>
                                      </p:tavLst>
                                    </p:anim>
                                    <p:animEffect transition="in" filter="fade">
                                      <p:cBhvr>
                                        <p:cTn id="56" dur="300"/>
                                        <p:tgtEl>
                                          <p:spTgt spid="16"/>
                                        </p:tgtEl>
                                      </p:cBhvr>
                                    </p:animEffect>
                                  </p:childTnLst>
                                </p:cTn>
                              </p:par>
                            </p:childTnLst>
                          </p:cTn>
                        </p:par>
                        <p:par>
                          <p:cTn id="57" fill="hold">
                            <p:stCondLst>
                              <p:cond delay="2819"/>
                            </p:stCondLst>
                            <p:childTnLst>
                              <p:par>
                                <p:cTn id="58" presetID="22" presetClass="entr" presetSubtype="8"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500"/>
                                        <p:tgtEl>
                                          <p:spTgt spid="20"/>
                                        </p:tgtEl>
                                      </p:cBhvr>
                                    </p:animEffect>
                                  </p:childTnLst>
                                </p:cTn>
                              </p:par>
                            </p:childTnLst>
                          </p:cTn>
                        </p:par>
                        <p:par>
                          <p:cTn id="61" fill="hold">
                            <p:stCondLst>
                              <p:cond delay="3319"/>
                            </p:stCondLst>
                            <p:childTnLst>
                              <p:par>
                                <p:cTn id="62" presetID="22" presetClass="entr" presetSubtype="1" fill="hold" grpId="0" nodeType="after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up)">
                                      <p:cBhvr>
                                        <p:cTn id="64" dur="500"/>
                                        <p:tgtEl>
                                          <p:spTgt spid="7"/>
                                        </p:tgtEl>
                                      </p:cBhvr>
                                    </p:animEffect>
                                  </p:childTnLst>
                                </p:cTn>
                              </p:par>
                            </p:childTnLst>
                          </p:cTn>
                        </p:par>
                        <p:par>
                          <p:cTn id="65" fill="hold">
                            <p:stCondLst>
                              <p:cond delay="3819"/>
                            </p:stCondLst>
                            <p:childTnLst>
                              <p:par>
                                <p:cTn id="66" presetID="31" presetClass="entr" presetSubtype="0" fill="hold" grpId="0"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300" fill="hold"/>
                                        <p:tgtEl>
                                          <p:spTgt spid="17"/>
                                        </p:tgtEl>
                                        <p:attrNameLst>
                                          <p:attrName>ppt_w</p:attrName>
                                        </p:attrNameLst>
                                      </p:cBhvr>
                                      <p:tavLst>
                                        <p:tav tm="0">
                                          <p:val>
                                            <p:fltVal val="0"/>
                                          </p:val>
                                        </p:tav>
                                        <p:tav tm="100000">
                                          <p:val>
                                            <p:strVal val="#ppt_w"/>
                                          </p:val>
                                        </p:tav>
                                      </p:tavLst>
                                    </p:anim>
                                    <p:anim calcmode="lin" valueType="num">
                                      <p:cBhvr>
                                        <p:cTn id="69" dur="300" fill="hold"/>
                                        <p:tgtEl>
                                          <p:spTgt spid="17"/>
                                        </p:tgtEl>
                                        <p:attrNameLst>
                                          <p:attrName>ppt_h</p:attrName>
                                        </p:attrNameLst>
                                      </p:cBhvr>
                                      <p:tavLst>
                                        <p:tav tm="0">
                                          <p:val>
                                            <p:fltVal val="0"/>
                                          </p:val>
                                        </p:tav>
                                        <p:tav tm="100000">
                                          <p:val>
                                            <p:strVal val="#ppt_h"/>
                                          </p:val>
                                        </p:tav>
                                      </p:tavLst>
                                    </p:anim>
                                    <p:anim calcmode="lin" valueType="num">
                                      <p:cBhvr>
                                        <p:cTn id="70" dur="300" fill="hold"/>
                                        <p:tgtEl>
                                          <p:spTgt spid="17"/>
                                        </p:tgtEl>
                                        <p:attrNameLst>
                                          <p:attrName>style.rotation</p:attrName>
                                        </p:attrNameLst>
                                      </p:cBhvr>
                                      <p:tavLst>
                                        <p:tav tm="0">
                                          <p:val>
                                            <p:fltVal val="90"/>
                                          </p:val>
                                        </p:tav>
                                        <p:tav tm="100000">
                                          <p:val>
                                            <p:fltVal val="0"/>
                                          </p:val>
                                        </p:tav>
                                      </p:tavLst>
                                    </p:anim>
                                    <p:animEffect transition="in" filter="fade">
                                      <p:cBhvr>
                                        <p:cTn id="71" dur="300"/>
                                        <p:tgtEl>
                                          <p:spTgt spid="17"/>
                                        </p:tgtEl>
                                      </p:cBhvr>
                                    </p:animEffect>
                                  </p:childTnLst>
                                </p:cTn>
                              </p:par>
                            </p:childTnLst>
                          </p:cTn>
                        </p:par>
                        <p:par>
                          <p:cTn id="72" fill="hold">
                            <p:stCondLst>
                              <p:cond delay="4319"/>
                            </p:stCondLst>
                            <p:childTnLst>
                              <p:par>
                                <p:cTn id="73" presetID="22" presetClass="entr" presetSubtype="8"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left)">
                                      <p:cBhvr>
                                        <p:cTn id="75" dur="500"/>
                                        <p:tgtEl>
                                          <p:spTgt spid="21"/>
                                        </p:tgtEl>
                                      </p:cBhvr>
                                    </p:animEffect>
                                  </p:childTnLst>
                                </p:cTn>
                              </p:par>
                            </p:childTnLst>
                          </p:cTn>
                        </p:par>
                        <p:par>
                          <p:cTn id="76" fill="hold">
                            <p:stCondLst>
                              <p:cond delay="4819"/>
                            </p:stCondLst>
                            <p:childTnLst>
                              <p:par>
                                <p:cTn id="77" presetID="22" presetClass="entr" presetSubtype="1"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par>
                          <p:cTn id="80" fill="hold">
                            <p:stCondLst>
                              <p:cond delay="5319"/>
                            </p:stCondLst>
                            <p:childTnLst>
                              <p:par>
                                <p:cTn id="81" presetID="31" presetClass="entr" presetSubtype="0"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300" fill="hold"/>
                                        <p:tgtEl>
                                          <p:spTgt spid="18"/>
                                        </p:tgtEl>
                                        <p:attrNameLst>
                                          <p:attrName>ppt_w</p:attrName>
                                        </p:attrNameLst>
                                      </p:cBhvr>
                                      <p:tavLst>
                                        <p:tav tm="0">
                                          <p:val>
                                            <p:fltVal val="0"/>
                                          </p:val>
                                        </p:tav>
                                        <p:tav tm="100000">
                                          <p:val>
                                            <p:strVal val="#ppt_w"/>
                                          </p:val>
                                        </p:tav>
                                      </p:tavLst>
                                    </p:anim>
                                    <p:anim calcmode="lin" valueType="num">
                                      <p:cBhvr>
                                        <p:cTn id="84" dur="300" fill="hold"/>
                                        <p:tgtEl>
                                          <p:spTgt spid="18"/>
                                        </p:tgtEl>
                                        <p:attrNameLst>
                                          <p:attrName>ppt_h</p:attrName>
                                        </p:attrNameLst>
                                      </p:cBhvr>
                                      <p:tavLst>
                                        <p:tav tm="0">
                                          <p:val>
                                            <p:fltVal val="0"/>
                                          </p:val>
                                        </p:tav>
                                        <p:tav tm="100000">
                                          <p:val>
                                            <p:strVal val="#ppt_h"/>
                                          </p:val>
                                        </p:tav>
                                      </p:tavLst>
                                    </p:anim>
                                    <p:anim calcmode="lin" valueType="num">
                                      <p:cBhvr>
                                        <p:cTn id="85" dur="300" fill="hold"/>
                                        <p:tgtEl>
                                          <p:spTgt spid="18"/>
                                        </p:tgtEl>
                                        <p:attrNameLst>
                                          <p:attrName>style.rotation</p:attrName>
                                        </p:attrNameLst>
                                      </p:cBhvr>
                                      <p:tavLst>
                                        <p:tav tm="0">
                                          <p:val>
                                            <p:fltVal val="90"/>
                                          </p:val>
                                        </p:tav>
                                        <p:tav tm="100000">
                                          <p:val>
                                            <p:fltVal val="0"/>
                                          </p:val>
                                        </p:tav>
                                      </p:tavLst>
                                    </p:anim>
                                    <p:animEffect transition="in" filter="fade">
                                      <p:cBhvr>
                                        <p:cTn id="86" dur="300"/>
                                        <p:tgtEl>
                                          <p:spTgt spid="18"/>
                                        </p:tgtEl>
                                      </p:cBhvr>
                                    </p:animEffect>
                                  </p:childTnLst>
                                </p:cTn>
                              </p:par>
                            </p:childTnLst>
                          </p:cTn>
                        </p:par>
                        <p:par>
                          <p:cTn id="87" fill="hold">
                            <p:stCondLst>
                              <p:cond delay="5819"/>
                            </p:stCondLst>
                            <p:childTnLst>
                              <p:par>
                                <p:cTn id="88" presetID="22" presetClass="entr" presetSubtype="8"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ipe(left)">
                                      <p:cBhvr>
                                        <p:cTn id="90" dur="500"/>
                                        <p:tgtEl>
                                          <p:spTgt spid="22"/>
                                        </p:tgtEl>
                                      </p:cBhvr>
                                    </p:animEffect>
                                  </p:childTnLst>
                                </p:cTn>
                              </p:par>
                            </p:childTnLst>
                          </p:cTn>
                        </p:par>
                        <p:par>
                          <p:cTn id="91" fill="hold">
                            <p:stCondLst>
                              <p:cond delay="6319"/>
                            </p:stCondLst>
                            <p:childTnLst>
                              <p:par>
                                <p:cTn id="92" presetID="22" presetClass="entr" presetSubtype="1"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ipe(up)">
                                      <p:cBhvr>
                                        <p:cTn id="9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8" grpId="0" animBg="1"/>
      <p:bldP spid="4" grpId="0"/>
      <p:bldP spid="5" grpId="0" animBg="1"/>
      <p:bldP spid="5" grpId="1" animBg="1"/>
      <p:bldP spid="6" grpId="0"/>
      <p:bldP spid="7" grpId="0"/>
      <p:bldP spid="8" grpId="0" animBg="1"/>
      <p:bldP spid="8" grpId="1" animBg="1"/>
      <p:bldP spid="10" grpId="0"/>
      <p:bldP spid="11" grpId="0" animBg="1"/>
      <p:bldP spid="11" grpId="1" animBg="1"/>
      <p:bldP spid="13" grpId="0"/>
      <p:bldP spid="14" grpId="0" animBg="1"/>
      <p:bldP spid="14" grpId="1" animBg="1"/>
      <p:bldP spid="16" grpId="0"/>
      <p:bldP spid="17" grpId="0"/>
      <p:bldP spid="18" grpId="0"/>
      <p:bldP spid="19" grpId="0"/>
      <p:bldP spid="20" grpId="0"/>
      <p:bldP spid="21"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竞聘 简历 扁平"/>
</p:tagLst>
</file>

<file path=ppt/tags/tag2.xml><?xml version="1.0" encoding="utf-8"?>
<p:tagLst xmlns:a="http://schemas.openxmlformats.org/drawingml/2006/main" xmlns:r="http://schemas.openxmlformats.org/officeDocument/2006/relationships" xmlns:p="http://schemas.openxmlformats.org/presentationml/2006/main">
  <p:tag name="TIMING" val="|2.5"/>
</p:tagLst>
</file>

<file path=ppt/theme/theme1.xml><?xml version="1.0" encoding="utf-8"?>
<a:theme xmlns:a="http://schemas.openxmlformats.org/drawingml/2006/main" name="WWW.2PPT.COM">
  <a:themeElements>
    <a:clrScheme name="155">
      <a:dk1>
        <a:srgbClr val="294A5A"/>
      </a:dk1>
      <a:lt1>
        <a:srgbClr val="99CC39"/>
      </a:lt1>
      <a:dk2>
        <a:srgbClr val="F9C900"/>
      </a:dk2>
      <a:lt2>
        <a:srgbClr val="ED5A00"/>
      </a:lt2>
      <a:accent1>
        <a:srgbClr val="484849"/>
      </a:accent1>
      <a:accent2>
        <a:srgbClr val="FFFFFF"/>
      </a:accent2>
      <a:accent3>
        <a:srgbClr val="969696"/>
      </a:accent3>
      <a:accent4>
        <a:srgbClr val="00AAA2"/>
      </a:accent4>
      <a:accent5>
        <a:srgbClr val="99CC39"/>
      </a:accent5>
      <a:accent6>
        <a:srgbClr val="F9C900"/>
      </a:accent6>
      <a:hlink>
        <a:srgbClr val="ED5A00"/>
      </a:hlink>
      <a:folHlink>
        <a:srgbClr val="484849"/>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1817</Words>
  <Application>Microsoft Office PowerPoint</Application>
  <PresentationFormat>自定义</PresentationFormat>
  <Paragraphs>251</Paragraphs>
  <Slides>26</Slides>
  <Notes>26</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26</vt:i4>
      </vt:variant>
    </vt:vector>
  </HeadingPairs>
  <TitlesOfParts>
    <vt:vector size="33" baseType="lpstr">
      <vt:lpstr>仿宋_GB2312</vt:lpstr>
      <vt:lpstr>楷体</vt:lpstr>
      <vt:lpstr>宋体</vt:lpstr>
      <vt:lpstr>微软雅黑</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2013-01-25T01:44:00Z</dcterms:created>
  <dcterms:modified xsi:type="dcterms:W3CDTF">2023-01-10T06:50:51Z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2E23F43D51784BDBB3DEEF840161E5BC</vt:lpwstr>
  </property>
  <property fmtid="{A09F084E-AD41-489F-8076-AA5BE3082BCA}" pid="100">
    <vt:ui4>5</vt:ui4>
  </property>
  <property fmtid="{64440492-4C8B-11D1-8B70-080036B11A03}" pid="11">
    <vt:lpwstr>www.2ppt.com-爱PPT提供资源下载</vt:lpwstr>
  </property>
</Properties>
</file>