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256" r:id="rId3"/>
    <p:sldId id="258" r:id="rId4"/>
    <p:sldId id="257" r:id="rId5"/>
    <p:sldId id="260" r:id="rId6"/>
    <p:sldId id="272" r:id="rId7"/>
    <p:sldId id="273" r:id="rId8"/>
    <p:sldId id="274" r:id="rId9"/>
    <p:sldId id="259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0066"/>
    <a:srgbClr val="777777"/>
    <a:srgbClr val="FF9B05"/>
    <a:srgbClr val="FCE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Objects="1">
      <p:cViewPr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4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5125" name="Rectangle 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512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512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E65ADF1D-66BB-4FA2-A514-4C08ADA50CC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7169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39825" y="752475"/>
            <a:ext cx="4391025" cy="3294063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文本占位符 7170"/>
          <p:cNvSpPr>
            <a:spLocks noGrp="1" noChangeArrowheads="1"/>
          </p:cNvSpPr>
          <p:nvPr>
            <p:ph type="body" idx="4294967295"/>
          </p:nvPr>
        </p:nvSpPr>
        <p:spPr>
          <a:xfrm>
            <a:off x="536575" y="4386263"/>
            <a:ext cx="5780088" cy="3952875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7B30F-7A24-46C1-AF85-81A839ACE5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4B4C7-A221-42F7-8F6E-5D447A16BEF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AC12C-8E99-4EF4-B3B1-DB3FC8EEE5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00C7A-1E2E-43A0-8341-3B4E323DD6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53AED-366B-4C6F-B5D6-6A4BCC3921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64A27-7D35-4DD0-803F-C73FA4AEF8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5CCA2-A23E-4931-8F4B-8BB5D9C2F2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6562B-B0A2-4A95-9C07-A86F55D59B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F657A-BE56-404B-947A-BD00C20D75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B721E-E8D5-4322-B1D5-43B0812BA9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9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900" noProof="1" dirty="0">
                <a:latin typeface="微软雅黑" panose="020B0503020204020204" pitchFamily="2" charset="-122"/>
                <a:ea typeface="微软雅黑" panose="020B0503020204020204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900" noProof="1" dirty="0">
                <a:latin typeface="微软雅黑" panose="020B0503020204020204" pitchFamily="2" charset="-122"/>
                <a:ea typeface="微软雅黑" panose="020B0503020204020204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900">
                <a:latin typeface="微软雅黑" panose="020B0503020204020204" pitchFamily="2" charset="-122"/>
                <a:ea typeface="微软雅黑" panose="020B0503020204020204" pitchFamily="2" charset="-122"/>
              </a:defRPr>
            </a:lvl1pPr>
          </a:lstStyle>
          <a:p>
            <a:fld id="{2BF0A486-1F80-40F5-A8C1-F98BA4945EA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/>
          <p:nvPr/>
        </p:nvSpPr>
        <p:spPr>
          <a:xfrm>
            <a:off x="1763688" y="-3056"/>
            <a:ext cx="5832648" cy="5592296"/>
          </a:xfrm>
          <a:prstGeom prst="diamond">
            <a:avLst/>
          </a:prstGeom>
          <a:blipFill rotWithShape="0">
            <a:blip r:embed="rId3"/>
          </a:blipFill>
          <a:ln w="9525">
            <a:noFill/>
            <a:miter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2" charset="0"/>
                <a:ea typeface="+mn-ea"/>
                <a:sym typeface="+mn-ea"/>
              </a:rPr>
              <a:t>Unit 1</a:t>
            </a:r>
          </a:p>
          <a:p>
            <a:pPr algn="ctr">
              <a:buFontTx/>
              <a:buNone/>
              <a:defRPr/>
            </a:pP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2" charset="0"/>
                <a:ea typeface="+mn-ea"/>
                <a:sym typeface="+mn-ea"/>
              </a:rPr>
              <a:t>I 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2" charset="0"/>
                <a:ea typeface="+mn-ea"/>
                <a:sym typeface="+mn-ea"/>
              </a:rPr>
              <a:t>go to 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2" charset="0"/>
                <a:ea typeface="+mn-ea"/>
                <a:sym typeface="+mn-ea"/>
              </a:rPr>
              <a:t>school at 8:00</a:t>
            </a:r>
            <a:endParaRPr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2" charset="0"/>
              <a:ea typeface="+mn-ea"/>
              <a:sym typeface="+mn-ea"/>
            </a:endParaRPr>
          </a:p>
        </p:txBody>
      </p:sp>
      <p:pic>
        <p:nvPicPr>
          <p:cNvPr id="8195" name="图片 6149" descr="未标题-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54812" y="1556792"/>
            <a:ext cx="2389188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6150" descr="未标题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6" y="1340768"/>
            <a:ext cx="27114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-7495" y="5949280"/>
            <a:ext cx="915149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78 0.010361 L 0.009787 0.045146 L -0.013744 0.045146 L -0.001978 0.010361 Z " pathEditMode="relative" rAng="0" ptsTypes="">
                                      <p:cBhvr>
                                        <p:cTn id="15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nimBg="1"/>
      <p:bldP spid="6146" grpId="1" bldLvl="0" animBg="1"/>
      <p:bldP spid="6146" grpId="2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 descr="86da9efb56fdfbb113dcdff327acce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283075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462463" y="3357563"/>
            <a:ext cx="4576762" cy="1309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sz="4000" noProof="1">
                <a:latin typeface="Times New Roman" panose="02020603050405020304" pitchFamily="2" charset="0"/>
              </a:rPr>
              <a:t> </a:t>
            </a:r>
            <a:r>
              <a:rPr lang="en-US" altLang="zh-CN" sz="4000" b="1" noProof="1">
                <a:latin typeface="Times New Roman" panose="02020603050405020304" pitchFamily="2" charset="0"/>
              </a:rPr>
              <a:t>What does she do on  saturday?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 descr="3dc5a9931f654ee4388c5c9d97c530b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913" y="44450"/>
            <a:ext cx="330835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2" descr="f04c6c47df18401dab3081f4b6a2ebb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625" y="3286125"/>
            <a:ext cx="3287713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1498600" y="2492375"/>
            <a:ext cx="2697163" cy="5762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3200" b="1" noProof="1">
                <a:latin typeface="Times New Roman" panose="02020603050405020304" pitchFamily="2" charset="0"/>
              </a:rPr>
              <a:t>study English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498600" y="4292600"/>
            <a:ext cx="3978275" cy="5810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3200" b="1" noProof="1"/>
              <a:t>do the homework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 descr="99bb009e13881b7ce9e002ef9bec3e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433705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059430" y="3573145"/>
            <a:ext cx="5728335" cy="1737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zh-CN" sz="540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What does he do in saturday</a:t>
            </a:r>
            <a:endParaRPr lang="zh-CN" altLang="en-US" sz="5400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 descr="bc79660991f17a58eae0d053c57348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7475"/>
            <a:ext cx="3636962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2" descr="3c5b264afe102375ecfc2a9abe0859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781300"/>
            <a:ext cx="38100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611188" y="2781300"/>
            <a:ext cx="2736850" cy="536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3200" b="1" noProof="1"/>
              <a:t>play football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184775" y="2082800"/>
            <a:ext cx="2874963" cy="5667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3200" b="1" noProof="1">
                <a:latin typeface="Times New Roman" panose="02020603050405020304" pitchFamily="2" charset="0"/>
              </a:rPr>
              <a:t>play basketball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3345047" y="365051"/>
            <a:ext cx="5351278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my </a:t>
            </a:r>
            <a:r>
              <a:rPr lang="en-US" altLang="zh-CN" sz="3600" b="1" kern="10" dirty="0" err="1">
                <a:ln w="12700">
                  <a:noFill/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colour</a:t>
            </a:r>
            <a:r>
              <a:rPr lang="en-US" altLang="zh-CN" sz="3600" b="1" kern="10" dirty="0">
                <a:ln w="12700">
                  <a:noFill/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weekends</a:t>
            </a:r>
            <a:endParaRPr lang="zh-CN" altLang="en-US" sz="3600" b="1" kern="10" dirty="0">
              <a:ln w="12700">
                <a:noFill/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531" name="AutoShape 7"/>
          <p:cNvSpPr>
            <a:spLocks noChangeArrowheads="1"/>
          </p:cNvSpPr>
          <p:nvPr/>
        </p:nvSpPr>
        <p:spPr bwMode="auto">
          <a:xfrm>
            <a:off x="0" y="0"/>
            <a:ext cx="2819400" cy="914400"/>
          </a:xfrm>
          <a:prstGeom prst="homePlate">
            <a:avLst>
              <a:gd name="adj" fmla="val 77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3600" b="1" dirty="0">
                <a:solidFill>
                  <a:srgbClr val="FF00FF"/>
                </a:solidFill>
              </a:rPr>
              <a:t>Exercises</a:t>
            </a:r>
          </a:p>
        </p:txBody>
      </p:sp>
      <p:sp>
        <p:nvSpPr>
          <p:cNvPr id="17411" name="Rectangle 3"/>
          <p:cNvSpPr>
            <a:spLocks noGrp="1"/>
          </p:cNvSpPr>
          <p:nvPr/>
        </p:nvSpPr>
        <p:spPr>
          <a:xfrm>
            <a:off x="466725" y="1340545"/>
            <a:ext cx="8229600" cy="51127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noProof="1"/>
              <a:t>On weekends I have a lot of things to do…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noProof="1"/>
              <a:t>1.I often _________  in the morning.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noProof="1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noProof="1"/>
              <a:t>2.Then I usually __________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noProof="1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noProof="1"/>
              <a:t>3.In the afternoon, I often________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noProof="1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noProof="1"/>
              <a:t>4.After dinner, I always ________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noProof="1"/>
              <a:t>What about your weekends?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noProof="1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124075" y="1772346"/>
            <a:ext cx="2133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FF00FF"/>
                </a:solidFill>
              </a:rPr>
              <a:t>play football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563938" y="2924871"/>
            <a:ext cx="2362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3600">
                <a:solidFill>
                  <a:srgbClr val="FF00FF"/>
                </a:solidFill>
              </a:rPr>
              <a:t>watch TV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5219700" y="3932933"/>
            <a:ext cx="2438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FF00FF"/>
                </a:solidFill>
              </a:rPr>
              <a:t>play the piano</a:t>
            </a: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4787900" y="4940996"/>
            <a:ext cx="2590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3600" b="1">
                <a:solidFill>
                  <a:srgbClr val="FF00FF"/>
                </a:solidFill>
              </a:rPr>
              <a:t>read stories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bldLvl="0" animBg="1"/>
      <p:bldP spid="26637" grpId="0" bldLvl="0" animBg="1"/>
      <p:bldP spid="26640" grpId="0" bldLvl="0" animBg="1"/>
      <p:bldP spid="2664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文本框 2"/>
          <p:cNvSpPr txBox="1">
            <a:spLocks noChangeArrowheads="1"/>
          </p:cNvSpPr>
          <p:nvPr/>
        </p:nvSpPr>
        <p:spPr bwMode="auto">
          <a:xfrm>
            <a:off x="898525" y="764704"/>
            <a:ext cx="41751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/>
              <a:t>J</a:t>
            </a:r>
            <a:r>
              <a:rPr lang="en-US" altLang="zh-CN" sz="3600" b="1" dirty="0"/>
              <a:t>ust read and talk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7217" y="1900274"/>
            <a:ext cx="7837488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sz="3200" b="1" noProof="1" smtClean="0">
                <a:latin typeface="Times New Roman" panose="02020603050405020304" pitchFamily="2" charset="0"/>
              </a:rPr>
              <a:t>Kate</a:t>
            </a:r>
            <a:r>
              <a:rPr lang="en-US" altLang="zh-CN" sz="3200" b="1" noProof="1">
                <a:latin typeface="Times New Roman" panose="02020603050405020304" pitchFamily="2" charset="0"/>
              </a:rPr>
              <a:t>: Hi,Peter! tomorrow is      saturday,what do you do on saturdays?</a:t>
            </a:r>
          </a:p>
          <a:p>
            <a:r>
              <a:rPr lang="en-US" altLang="zh-CN" sz="3200" b="1" noProof="1" smtClean="0">
                <a:latin typeface="Times New Roman" panose="02020603050405020304" pitchFamily="2" charset="0"/>
              </a:rPr>
              <a:t>Peter:I </a:t>
            </a:r>
            <a:r>
              <a:rPr lang="en-US" altLang="zh-CN" sz="3200" b="1" noProof="1">
                <a:latin typeface="Times New Roman" panose="02020603050405020304" pitchFamily="2" charset="0"/>
              </a:rPr>
              <a:t>often go and see films with my   parents,what about you?</a:t>
            </a:r>
          </a:p>
          <a:p>
            <a:r>
              <a:rPr lang="en-US" altLang="zh-CN" sz="3200" b="1" noProof="1" smtClean="0">
                <a:latin typeface="Times New Roman" panose="02020603050405020304" pitchFamily="2" charset="0"/>
                <a:sym typeface="+mn-ea"/>
              </a:rPr>
              <a:t>Kate</a:t>
            </a:r>
            <a:r>
              <a:rPr lang="en-US" altLang="zh-CN" sz="3200" b="1" noProof="1">
                <a:latin typeface="Times New Roman" panose="02020603050405020304" pitchFamily="2" charset="0"/>
                <a:sym typeface="+mn-ea"/>
              </a:rPr>
              <a:t>: </a:t>
            </a:r>
            <a:r>
              <a:rPr lang="en-US" altLang="zh-CN" sz="3200" b="1" noProof="1">
                <a:latin typeface="Times New Roman" panose="02020603050405020304" pitchFamily="2" charset="0"/>
              </a:rPr>
              <a:t>I usually have piano lessons</a:t>
            </a:r>
          </a:p>
          <a:p>
            <a:r>
              <a:rPr lang="en-US" altLang="zh-CN" sz="3200" b="1" noProof="1" smtClean="0">
                <a:latin typeface="Times New Roman" panose="02020603050405020304" pitchFamily="2" charset="0"/>
                <a:sym typeface="+mn-ea"/>
              </a:rPr>
              <a:t>Peter:I</a:t>
            </a:r>
            <a:r>
              <a:rPr lang="en-US" altLang="zh-CN" sz="3200" b="1" noProof="1" smtClean="0">
                <a:latin typeface="Times New Roman" panose="02020603050405020304" pitchFamily="2" charset="0"/>
              </a:rPr>
              <a:t>s </a:t>
            </a:r>
            <a:r>
              <a:rPr lang="en-US" altLang="zh-CN" sz="3200" b="1" noProof="1">
                <a:latin typeface="Times New Roman" panose="02020603050405020304" pitchFamily="2" charset="0"/>
              </a:rPr>
              <a:t>it difficult to play the piano?</a:t>
            </a:r>
          </a:p>
          <a:p>
            <a:r>
              <a:rPr lang="en-US" altLang="zh-CN" sz="3200" b="1" noProof="1" smtClean="0">
                <a:latin typeface="Times New Roman" panose="02020603050405020304" pitchFamily="2" charset="0"/>
                <a:sym typeface="+mn-ea"/>
              </a:rPr>
              <a:t>Kate</a:t>
            </a:r>
            <a:r>
              <a:rPr lang="en-US" altLang="zh-CN" sz="3200" b="1" noProof="1">
                <a:latin typeface="Times New Roman" panose="02020603050405020304" pitchFamily="2" charset="0"/>
                <a:sym typeface="+mn-ea"/>
              </a:rPr>
              <a:t>: </a:t>
            </a:r>
            <a:r>
              <a:rPr lang="en-US" altLang="zh-CN" sz="3200" b="1" noProof="1">
                <a:latin typeface="Times New Roman" panose="02020603050405020304" pitchFamily="2" charset="0"/>
              </a:rPr>
              <a:t>Yes,but Zhou Pei always helps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76" y="1428131"/>
            <a:ext cx="7704856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b="1" noProof="1" smtClean="0">
                <a:latin typeface="Times New Roman" panose="02020603050405020304" pitchFamily="2" charset="0"/>
              </a:rPr>
              <a:t>Peter:Does </a:t>
            </a:r>
            <a:r>
              <a:rPr lang="en-US" altLang="zh-CN" sz="3200" b="1" noProof="1">
                <a:latin typeface="Times New Roman" panose="02020603050405020304" pitchFamily="2" charset="0"/>
              </a:rPr>
              <a:t>she play the piano at saturdays?</a:t>
            </a:r>
          </a:p>
          <a:p>
            <a:r>
              <a:rPr lang="en-US" altLang="zh-CN" sz="3200" b="1" noProof="1" smtClean="0">
                <a:latin typeface="Times New Roman" panose="02020603050405020304" pitchFamily="2" charset="0"/>
              </a:rPr>
              <a:t>Kate:Yes,she </a:t>
            </a:r>
            <a:r>
              <a:rPr lang="en-US" altLang="zh-CN" sz="3200" b="1" noProof="1">
                <a:latin typeface="Times New Roman" panose="02020603050405020304" pitchFamily="2" charset="0"/>
              </a:rPr>
              <a:t>practises it at home,but sometimes she helps her mum to do the housework.</a:t>
            </a:r>
          </a:p>
          <a:p>
            <a:r>
              <a:rPr lang="en-US" altLang="zh-CN" sz="3200" b="1" noProof="1" smtClean="0">
                <a:latin typeface="Times New Roman" panose="02020603050405020304" pitchFamily="2" charset="0"/>
              </a:rPr>
              <a:t>Peter:really</a:t>
            </a:r>
            <a:r>
              <a:rPr lang="en-US" altLang="zh-CN" sz="3200" b="1" noProof="1">
                <a:latin typeface="Times New Roman" panose="02020603050405020304" pitchFamily="2" charset="0"/>
              </a:rPr>
              <a:t>?</a:t>
            </a:r>
          </a:p>
          <a:p>
            <a:r>
              <a:rPr lang="en-US" altLang="zh-CN" sz="3200" b="1" noProof="1" smtClean="0">
                <a:latin typeface="Times New Roman" panose="02020603050405020304" pitchFamily="2" charset="0"/>
              </a:rPr>
              <a:t>Kate:Sure,we </a:t>
            </a:r>
            <a:r>
              <a:rPr lang="en-US" altLang="zh-CN" sz="3200" b="1" noProof="1">
                <a:latin typeface="Times New Roman" panose="02020603050405020304" pitchFamily="2" charset="0"/>
              </a:rPr>
              <a:t>should learn from 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495" y="260985"/>
            <a:ext cx="643763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5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ea"/>
                <a:sym typeface="+mn-ea"/>
              </a:rPr>
              <a:t>Find out the phrases</a:t>
            </a:r>
            <a:endParaRPr lang="zh-CN" altLang="en-US" sz="5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288" y="1557338"/>
            <a:ext cx="8562975" cy="3932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sz="3600" b="1" noProof="1">
                <a:sym typeface="+mn-ea"/>
              </a:rPr>
              <a:t> </a:t>
            </a:r>
          </a:p>
          <a:p>
            <a:r>
              <a:rPr lang="en-US" altLang="zh-CN" sz="3600" b="1" noProof="1">
                <a:sym typeface="+mn-ea"/>
              </a:rPr>
              <a:t> 1.</a:t>
            </a:r>
            <a:r>
              <a:rPr lang="zh-CN" altLang="en-US" sz="3600" b="1" noProof="1">
                <a:sym typeface="+mn-ea"/>
              </a:rPr>
              <a:t>在每个周六  </a:t>
            </a:r>
            <a:r>
              <a:rPr lang="en-US" altLang="zh-CN" sz="3600" b="1" noProof="1">
                <a:solidFill>
                  <a:schemeClr val="tx1"/>
                </a:solidFill>
                <a:latin typeface="Times New Roman" panose="02020603050405020304" pitchFamily="2" charset="0"/>
                <a:sym typeface="+mn-ea"/>
              </a:rPr>
              <a:t>on Saturdays</a:t>
            </a:r>
          </a:p>
          <a:p>
            <a:r>
              <a:rPr lang="en-US" altLang="zh-CN" sz="3600" b="1" noProof="1">
                <a:sym typeface="+mn-ea"/>
              </a:rPr>
              <a:t> 2.</a:t>
            </a:r>
            <a:r>
              <a:rPr lang="zh-CN" altLang="en-US" sz="3600" b="1" noProof="1">
                <a:sym typeface="+mn-ea"/>
              </a:rPr>
              <a:t>去看电影  </a:t>
            </a:r>
            <a:r>
              <a:rPr lang="en-US" altLang="zh-CN" sz="3600" b="1" noProof="1">
                <a:solidFill>
                  <a:schemeClr val="tx1"/>
                </a:solidFill>
                <a:latin typeface="Times New Roman" panose="02020603050405020304" pitchFamily="2" charset="0"/>
                <a:sym typeface="+mn-ea"/>
              </a:rPr>
              <a:t>go and see a film</a:t>
            </a:r>
          </a:p>
          <a:p>
            <a:r>
              <a:rPr lang="en-US" altLang="zh-CN" sz="3600" b="1" noProof="1">
                <a:sym typeface="+mn-ea"/>
              </a:rPr>
              <a:t> 3.</a:t>
            </a:r>
            <a:r>
              <a:rPr lang="zh-CN" altLang="en-US" sz="3600" b="1" noProof="1">
                <a:sym typeface="+mn-ea"/>
              </a:rPr>
              <a:t>你呢？</a:t>
            </a:r>
            <a:r>
              <a:rPr lang="en-US" altLang="zh-CN" sz="3600" b="1" noProof="1">
                <a:sym typeface="+mn-ea"/>
              </a:rPr>
              <a:t>/</a:t>
            </a:r>
            <a:r>
              <a:rPr lang="zh-CN" altLang="en-US" sz="3600" b="1" noProof="1">
                <a:sym typeface="+mn-ea"/>
              </a:rPr>
              <a:t>你怎么样 </a:t>
            </a:r>
            <a:r>
              <a:rPr lang="zh-CN" altLang="en-US" sz="3600" b="1" noProof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3600" b="1" noProof="1">
                <a:solidFill>
                  <a:schemeClr val="tx1"/>
                </a:solidFill>
                <a:latin typeface="Times New Roman" panose="02020603050405020304" pitchFamily="2" charset="0"/>
                <a:sym typeface="+mn-ea"/>
              </a:rPr>
              <a:t>How/what about you?</a:t>
            </a:r>
          </a:p>
          <a:p>
            <a:r>
              <a:rPr lang="en-US" altLang="zh-CN" sz="3600" b="1" noProof="1">
                <a:sym typeface="+mn-ea"/>
              </a:rPr>
              <a:t> 4.</a:t>
            </a:r>
            <a:r>
              <a:rPr lang="zh-CN" altLang="en-US" sz="3600" b="1" noProof="1">
                <a:sym typeface="+mn-ea"/>
              </a:rPr>
              <a:t>上钢琴课  </a:t>
            </a:r>
            <a:r>
              <a:rPr lang="en-US" altLang="zh-CN" sz="3600" b="1" noProof="1">
                <a:solidFill>
                  <a:schemeClr val="tx1"/>
                </a:solidFill>
                <a:latin typeface="Times New Roman" panose="02020603050405020304" pitchFamily="2" charset="0"/>
                <a:sym typeface="+mn-ea"/>
              </a:rPr>
              <a:t>have piano lessons</a:t>
            </a:r>
          </a:p>
          <a:p>
            <a:r>
              <a:rPr lang="en-US" altLang="zh-CN" sz="3600" b="1" noProof="1">
                <a:sym typeface="+mn-ea"/>
              </a:rPr>
              <a:t> 5. </a:t>
            </a:r>
            <a:r>
              <a:rPr lang="zh-CN" altLang="en-US" sz="3600" b="1" noProof="1">
                <a:sym typeface="+mn-ea"/>
              </a:rPr>
              <a:t>做某事是困难的  </a:t>
            </a:r>
            <a:r>
              <a:rPr lang="en-US" altLang="zh-CN" sz="3600" b="1" noProof="1">
                <a:solidFill>
                  <a:schemeClr val="tx1"/>
                </a:solidFill>
                <a:latin typeface="Times New Roman" panose="02020603050405020304" pitchFamily="2" charset="0"/>
                <a:sym typeface="+mn-ea"/>
              </a:rPr>
              <a:t>be difficult to do sth</a:t>
            </a:r>
          </a:p>
          <a:p>
            <a:endParaRPr lang="zh-CN" altLang="en-US" sz="3600" b="1" noProof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8525" y="1268413"/>
            <a:ext cx="7415213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sz="3600" b="1" noProof="1">
                <a:solidFill>
                  <a:schemeClr val="tx1"/>
                </a:solidFill>
                <a:sym typeface="+mn-ea"/>
              </a:rPr>
              <a:t>6.</a:t>
            </a:r>
            <a:r>
              <a:rPr lang="zh-CN" altLang="en-US" sz="3600" b="1" noProof="1">
                <a:solidFill>
                  <a:schemeClr val="tx1"/>
                </a:solidFill>
                <a:sym typeface="+mn-ea"/>
              </a:rPr>
              <a:t>弹钢琴</a:t>
            </a:r>
            <a:r>
              <a:rPr lang="en-US" altLang="zh-CN" sz="3600" b="1" noProof="1">
                <a:solidFill>
                  <a:schemeClr val="tx1"/>
                </a:solidFill>
                <a:latin typeface="Times New Roman" panose="02020603050405020304" pitchFamily="2" charset="0"/>
                <a:sym typeface="+mn-ea"/>
              </a:rPr>
              <a:t>play the piano</a:t>
            </a:r>
          </a:p>
          <a:p>
            <a:r>
              <a:rPr lang="en-US" altLang="zh-CN" sz="3600" b="1" noProof="1">
                <a:solidFill>
                  <a:schemeClr val="tx1"/>
                </a:solidFill>
                <a:sym typeface="+mn-ea"/>
              </a:rPr>
              <a:t>7.</a:t>
            </a:r>
            <a:r>
              <a:rPr lang="zh-CN" altLang="en-US" sz="3600" b="1" noProof="1">
                <a:solidFill>
                  <a:schemeClr val="tx1"/>
                </a:solidFill>
                <a:sym typeface="+mn-ea"/>
              </a:rPr>
              <a:t>练习做某事</a:t>
            </a:r>
            <a:r>
              <a:rPr lang="en-US" altLang="zh-CN" sz="3600" b="1" noProof="1">
                <a:solidFill>
                  <a:schemeClr val="tx1"/>
                </a:solidFill>
                <a:latin typeface="Times New Roman" panose="02020603050405020304" pitchFamily="2" charset="0"/>
                <a:sym typeface="+mn-ea"/>
              </a:rPr>
              <a:t>practise doing sth</a:t>
            </a:r>
          </a:p>
          <a:p>
            <a:r>
              <a:rPr lang="en-US" altLang="zh-CN" sz="3600" b="1" noProof="1">
                <a:solidFill>
                  <a:schemeClr val="tx1"/>
                </a:solidFill>
                <a:sym typeface="+mn-ea"/>
              </a:rPr>
              <a:t>8.</a:t>
            </a:r>
            <a:r>
              <a:rPr lang="zh-CN" altLang="en-US" sz="3600" b="1" noProof="1">
                <a:solidFill>
                  <a:schemeClr val="tx1"/>
                </a:solidFill>
                <a:sym typeface="+mn-ea"/>
              </a:rPr>
              <a:t>在家</a:t>
            </a:r>
            <a:r>
              <a:rPr lang="en-US" altLang="zh-CN" sz="3600" b="1" noProof="1">
                <a:solidFill>
                  <a:schemeClr val="tx1"/>
                </a:solidFill>
                <a:latin typeface="Times New Roman" panose="02020603050405020304" pitchFamily="2" charset="0"/>
                <a:sym typeface="+mn-ea"/>
              </a:rPr>
              <a:t>at home</a:t>
            </a:r>
          </a:p>
          <a:p>
            <a:r>
              <a:rPr lang="en-US" altLang="zh-CN" sz="3600" b="1" noProof="1">
                <a:solidFill>
                  <a:schemeClr val="tx1"/>
                </a:solidFill>
                <a:sym typeface="+mn-ea"/>
              </a:rPr>
              <a:t>9.</a:t>
            </a:r>
            <a:r>
              <a:rPr lang="zh-CN" altLang="en-US" sz="3600" b="1" noProof="1">
                <a:solidFill>
                  <a:schemeClr val="tx1"/>
                </a:solidFill>
                <a:sym typeface="+mn-ea"/>
              </a:rPr>
              <a:t>帮助某人做某事</a:t>
            </a:r>
            <a:r>
              <a:rPr lang="en-US" altLang="zh-CN" sz="3600" b="1" noProof="1">
                <a:solidFill>
                  <a:schemeClr val="tx1"/>
                </a:solidFill>
                <a:latin typeface="Times New Roman" panose="02020603050405020304" pitchFamily="2" charset="0"/>
                <a:sym typeface="+mn-ea"/>
              </a:rPr>
              <a:t>help sb. (to) do sth </a:t>
            </a:r>
          </a:p>
          <a:p>
            <a:r>
              <a:rPr lang="en-US" altLang="zh-CN" sz="3600" b="1" noProof="1">
                <a:solidFill>
                  <a:schemeClr val="tx1"/>
                </a:solidFill>
                <a:latin typeface="Times New Roman" panose="02020603050405020304" pitchFamily="2" charset="0"/>
                <a:sym typeface="+mn-ea"/>
              </a:rPr>
              <a:t>   help sb. with </a:t>
            </a:r>
            <a:r>
              <a:rPr lang="en-US" altLang="zh-CN" sz="3600" b="1" noProof="1" smtClean="0">
                <a:solidFill>
                  <a:schemeClr val="tx1"/>
                </a:solidFill>
                <a:latin typeface="Times New Roman" panose="02020603050405020304" pitchFamily="2" charset="0"/>
                <a:sym typeface="+mn-ea"/>
              </a:rPr>
              <a:t>sth</a:t>
            </a:r>
            <a:endParaRPr lang="en-US" altLang="zh-CN" sz="3600" b="1" noProof="1">
              <a:solidFill>
                <a:schemeClr val="tx1"/>
              </a:solidFill>
              <a:latin typeface="Times New Roman" panose="02020603050405020304" pitchFamily="2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7450" y="1412875"/>
            <a:ext cx="6115050" cy="39322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sz="3600" b="1" noProof="1">
                <a:solidFill>
                  <a:schemeClr val="tx1"/>
                </a:solidFill>
                <a:sym typeface="+mn-ea"/>
              </a:rPr>
              <a:t>  </a:t>
            </a:r>
          </a:p>
          <a:p>
            <a:r>
              <a:rPr lang="en-US" altLang="zh-CN" sz="3600" b="1" noProof="1">
                <a:solidFill>
                  <a:schemeClr val="tx1"/>
                </a:solidFill>
                <a:sym typeface="+mn-ea"/>
              </a:rPr>
              <a:t>  10.</a:t>
            </a:r>
            <a:r>
              <a:rPr lang="zh-CN" altLang="en-US" sz="3600" b="1" noProof="1">
                <a:solidFill>
                  <a:schemeClr val="tx1"/>
                </a:solidFill>
                <a:sym typeface="+mn-ea"/>
              </a:rPr>
              <a:t>做家务</a:t>
            </a:r>
            <a:r>
              <a:rPr lang="en-US" altLang="zh-CN" sz="3600" b="1" noProof="1">
                <a:solidFill>
                  <a:schemeClr val="tx1"/>
                </a:solidFill>
                <a:latin typeface="Times New Roman" panose="02020603050405020304" pitchFamily="2" charset="0"/>
                <a:sym typeface="+mn-ea"/>
              </a:rPr>
              <a:t>do the housework</a:t>
            </a:r>
          </a:p>
          <a:p>
            <a:endParaRPr lang="en-US" altLang="zh-CN" sz="3600" b="1" noProof="1">
              <a:solidFill>
                <a:schemeClr val="tx1"/>
              </a:solidFill>
              <a:latin typeface="Times New Roman" panose="02020603050405020304" pitchFamily="2" charset="0"/>
              <a:sym typeface="+mn-ea"/>
            </a:endParaRPr>
          </a:p>
          <a:p>
            <a:r>
              <a:rPr lang="en-US" altLang="zh-CN" sz="3600" b="1" noProof="1">
                <a:solidFill>
                  <a:schemeClr val="tx1"/>
                </a:solidFill>
                <a:sym typeface="+mn-ea"/>
              </a:rPr>
              <a:t>  11.</a:t>
            </a:r>
            <a:r>
              <a:rPr lang="zh-CN" altLang="en-US" sz="3600" b="1" noProof="1">
                <a:solidFill>
                  <a:schemeClr val="tx1"/>
                </a:solidFill>
                <a:sym typeface="+mn-ea"/>
              </a:rPr>
              <a:t>应该做某事</a:t>
            </a:r>
            <a:r>
              <a:rPr lang="en-US" altLang="zh-CN" sz="3600" b="1" noProof="1">
                <a:solidFill>
                  <a:schemeClr val="tx1"/>
                </a:solidFill>
                <a:latin typeface="Times New Roman" panose="02020603050405020304" pitchFamily="2" charset="0"/>
                <a:sym typeface="+mn-ea"/>
              </a:rPr>
              <a:t>should +V</a:t>
            </a:r>
            <a:r>
              <a:rPr lang="zh-CN" altLang="en-US" sz="3600" b="1" noProof="1">
                <a:solidFill>
                  <a:schemeClr val="tx1"/>
                </a:solidFill>
                <a:latin typeface="Times New Roman" panose="02020603050405020304" pitchFamily="2" charset="0"/>
                <a:sym typeface="+mn-ea"/>
              </a:rPr>
              <a:t>原</a:t>
            </a:r>
          </a:p>
          <a:p>
            <a:endParaRPr lang="zh-CN" altLang="en-US" sz="3600" b="1" noProof="1">
              <a:solidFill>
                <a:schemeClr val="tx1"/>
              </a:solidFill>
              <a:latin typeface="Times New Roman" panose="02020603050405020304" pitchFamily="2" charset="0"/>
              <a:sym typeface="+mn-ea"/>
            </a:endParaRPr>
          </a:p>
          <a:p>
            <a:r>
              <a:rPr lang="en-US" altLang="zh-CN" sz="3600" b="1" noProof="1">
                <a:solidFill>
                  <a:schemeClr val="tx1"/>
                </a:solidFill>
                <a:sym typeface="+mn-ea"/>
              </a:rPr>
              <a:t>  12.</a:t>
            </a:r>
            <a:r>
              <a:rPr lang="zh-CN" altLang="en-US" sz="3600" b="1" noProof="1">
                <a:solidFill>
                  <a:schemeClr val="tx1"/>
                </a:solidFill>
                <a:sym typeface="+mn-ea"/>
              </a:rPr>
              <a:t>向某人学习</a:t>
            </a:r>
            <a:r>
              <a:rPr lang="en-US" altLang="zh-CN" sz="3600" b="1" noProof="1">
                <a:solidFill>
                  <a:schemeClr val="tx1"/>
                </a:solidFill>
                <a:latin typeface="Times New Roman" panose="02020603050405020304" pitchFamily="2" charset="0"/>
                <a:sym typeface="+mn-ea"/>
              </a:rPr>
              <a:t>learn from sb.</a:t>
            </a:r>
          </a:p>
          <a:p>
            <a:endParaRPr lang="en-US" altLang="zh-CN" sz="3600" b="1" noProof="1">
              <a:solidFill>
                <a:schemeClr val="tx1"/>
              </a:solidFill>
              <a:latin typeface="Times New Roman" panose="02020603050405020304" pitchFamily="2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85750" y="642938"/>
            <a:ext cx="8143875" cy="107156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None/>
              <a:defRPr/>
            </a:pPr>
            <a:r>
              <a:rPr lang="en-US" altLang="zh-CN" sz="4400" b="1" dirty="0">
                <a:solidFill>
                  <a:srgbClr val="3333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What do you do on Saturdays?</a:t>
            </a:r>
          </a:p>
        </p:txBody>
      </p:sp>
      <p:sp>
        <p:nvSpPr>
          <p:cNvPr id="4" name="云形 3"/>
          <p:cNvSpPr/>
          <p:nvPr/>
        </p:nvSpPr>
        <p:spPr>
          <a:xfrm>
            <a:off x="1979613" y="2492375"/>
            <a:ext cx="7045325" cy="32654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3600" b="1" noProof="1">
                <a:solidFill>
                  <a:schemeClr val="tx1"/>
                </a:solidFill>
                <a:latin typeface="+mn-ea"/>
                <a:sym typeface="+mn-ea"/>
              </a:rPr>
              <a:t>第一个</a:t>
            </a:r>
            <a:r>
              <a:rPr lang="en-US" altLang="zh-CN" sz="3600" b="1" noProof="1">
                <a:solidFill>
                  <a:schemeClr val="tx1"/>
                </a:solidFill>
                <a:latin typeface="+mn-ea"/>
                <a:sym typeface="+mn-ea"/>
              </a:rPr>
              <a:t>do</a:t>
            </a:r>
            <a:r>
              <a:rPr lang="zh-CN" altLang="en-US" sz="3600" b="1" noProof="1">
                <a:solidFill>
                  <a:schemeClr val="tx1"/>
                </a:solidFill>
                <a:latin typeface="+mn-ea"/>
                <a:sym typeface="+mn-ea"/>
              </a:rPr>
              <a:t>是个助动词，没有实际意义；</a:t>
            </a:r>
          </a:p>
          <a:p>
            <a:pPr algn="ctr"/>
            <a:r>
              <a:rPr lang="zh-CN" altLang="en-US" sz="3600" b="1" noProof="1">
                <a:solidFill>
                  <a:schemeClr val="tx1"/>
                </a:solidFill>
                <a:latin typeface="+mn-ea"/>
                <a:sym typeface="+mn-ea"/>
              </a:rPr>
              <a:t>第二个</a:t>
            </a:r>
            <a:r>
              <a:rPr lang="en-US" altLang="zh-CN" sz="3600" b="1" noProof="1">
                <a:solidFill>
                  <a:schemeClr val="tx1"/>
                </a:solidFill>
                <a:latin typeface="+mn-ea"/>
                <a:sym typeface="+mn-ea"/>
              </a:rPr>
              <a:t>do</a:t>
            </a:r>
            <a:r>
              <a:rPr lang="zh-CN" altLang="en-US" sz="3600" b="1" noProof="1">
                <a:solidFill>
                  <a:schemeClr val="tx1"/>
                </a:solidFill>
                <a:latin typeface="+mn-ea"/>
                <a:sym typeface="+mn-ea"/>
              </a:rPr>
              <a:t>是实意动词，意为：做，干。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 descr="97e2fbfc591d04d1874ac318db06d9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1525" y="333375"/>
            <a:ext cx="2855913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3" descr="d3d29a5bfca310ef3c9130a7bbe126cd_副本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088" y="333375"/>
            <a:ext cx="334168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4" descr="58da0099ce4e42ec0b7f933d63a7703f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1525" y="3213100"/>
            <a:ext cx="30543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682625" y="2349500"/>
            <a:ext cx="2825750" cy="5762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3200" noProof="1"/>
              <a:t>play the piano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883275" y="2349500"/>
            <a:ext cx="2824163" cy="5762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3200" noProof="1"/>
              <a:t>do housework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757488" y="4221163"/>
            <a:ext cx="2824162" cy="576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3200" noProof="1"/>
              <a:t>see a movie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555875" y="404813"/>
            <a:ext cx="2736850" cy="720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3600" b="1" noProof="1"/>
              <a:t>星期几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63713" y="1268413"/>
            <a:ext cx="5268912" cy="5578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endParaRPr lang="zh-CN" altLang="en-US" sz="4000" b="1" noProof="1"/>
          </a:p>
          <a:p>
            <a:r>
              <a:rPr lang="zh-CN" altLang="en-US" sz="4000" b="1" noProof="1"/>
              <a:t>  星期一     </a:t>
            </a:r>
            <a:r>
              <a:rPr lang="en-US" altLang="zh-CN" sz="4000" b="1" noProof="1">
                <a:latin typeface="Times New Roman" panose="02020603050405020304" pitchFamily="2" charset="0"/>
              </a:rPr>
              <a:t>Monday</a:t>
            </a:r>
          </a:p>
          <a:p>
            <a:r>
              <a:rPr lang="zh-CN" altLang="en-US" sz="4000" b="1" noProof="1"/>
              <a:t>  星期二     </a:t>
            </a:r>
            <a:r>
              <a:rPr lang="en-US" altLang="zh-CN" sz="4000" b="1" noProof="1">
                <a:latin typeface="Times New Roman" panose="02020603050405020304" pitchFamily="2" charset="0"/>
              </a:rPr>
              <a:t>Tuesday</a:t>
            </a:r>
          </a:p>
          <a:p>
            <a:r>
              <a:rPr lang="zh-CN" altLang="en-US" sz="4000" b="1" noProof="1"/>
              <a:t>  星期三    </a:t>
            </a:r>
            <a:r>
              <a:rPr lang="zh-CN" altLang="en-US" sz="4000" b="1" noProof="1">
                <a:latin typeface="Times New Roman" panose="02020603050405020304" pitchFamily="2" charset="0"/>
              </a:rPr>
              <a:t> </a:t>
            </a:r>
            <a:r>
              <a:rPr lang="en-US" altLang="zh-CN" sz="4000" b="1" noProof="1">
                <a:latin typeface="Times New Roman" panose="02020603050405020304" pitchFamily="2" charset="0"/>
              </a:rPr>
              <a:t>wedesday</a:t>
            </a:r>
          </a:p>
          <a:p>
            <a:r>
              <a:rPr lang="zh-CN" altLang="en-US" sz="4000" b="1" noProof="1"/>
              <a:t>  星期四     </a:t>
            </a:r>
            <a:r>
              <a:rPr lang="zh-CN" altLang="en-US" sz="4000" b="1" noProof="1">
                <a:latin typeface="Times New Roman" panose="02020603050405020304" pitchFamily="2" charset="0"/>
              </a:rPr>
              <a:t>Thusday</a:t>
            </a:r>
            <a:endParaRPr lang="en-US" altLang="zh-CN" sz="4000" b="1" noProof="1"/>
          </a:p>
          <a:p>
            <a:r>
              <a:rPr lang="zh-CN" altLang="en-US" sz="4000" b="1" noProof="1"/>
              <a:t>  星期五     </a:t>
            </a:r>
            <a:r>
              <a:rPr lang="zh-CN" altLang="en-US" sz="4000" b="1" noProof="1">
                <a:latin typeface="Times New Roman" panose="02020603050405020304" pitchFamily="2" charset="0"/>
                <a:sym typeface="+mn-ea"/>
              </a:rPr>
              <a:t>Friday</a:t>
            </a:r>
          </a:p>
          <a:p>
            <a:r>
              <a:rPr lang="zh-CN" altLang="en-US" sz="4000" b="1" noProof="1">
                <a:latin typeface="Times New Roman" panose="02020603050405020304" pitchFamily="2" charset="0"/>
                <a:sym typeface="+mn-ea"/>
              </a:rPr>
              <a:t>  星期六      Saturday</a:t>
            </a:r>
          </a:p>
          <a:p>
            <a:r>
              <a:rPr lang="zh-CN" altLang="en-US" sz="4000" b="1" noProof="1">
                <a:sym typeface="+mn-ea"/>
              </a:rPr>
              <a:t>  星期天     </a:t>
            </a:r>
            <a:r>
              <a:rPr lang="zh-CN" altLang="en-US" sz="4000" b="1" noProof="1">
                <a:latin typeface="Times New Roman" panose="02020603050405020304" pitchFamily="2" charset="0"/>
                <a:sym typeface="+mn-ea"/>
              </a:rPr>
              <a:t>Sunday</a:t>
            </a:r>
            <a:endParaRPr lang="en-US" altLang="zh-CN" sz="4000" b="1" noProof="1">
              <a:sym typeface="+mn-ea"/>
            </a:endParaRPr>
          </a:p>
          <a:p>
            <a:endParaRPr lang="en-US" altLang="zh-CN" sz="4000" b="1" noProof="1"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全屏显示(4:3)</PresentationFormat>
  <Paragraphs>67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华文新魏</vt:lpstr>
      <vt:lpstr>宋体</vt:lpstr>
      <vt:lpstr>微软雅黑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2012-09-21T09:22:00Z</dcterms:created>
  <dcterms:modified xsi:type="dcterms:W3CDTF">2023-01-17T00:09:22Z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6E500752DBCD48F299C8A5818F665438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