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8" r:id="rId3"/>
    <p:sldId id="456" r:id="rId4"/>
    <p:sldId id="489" r:id="rId5"/>
    <p:sldId id="490" r:id="rId6"/>
    <p:sldId id="488" r:id="rId7"/>
    <p:sldId id="476" r:id="rId8"/>
    <p:sldId id="491" r:id="rId9"/>
    <p:sldId id="492" r:id="rId10"/>
    <p:sldId id="493" r:id="rId11"/>
    <p:sldId id="494" r:id="rId12"/>
    <p:sldId id="495" r:id="rId13"/>
    <p:sldId id="498" r:id="rId14"/>
    <p:sldId id="496" r:id="rId15"/>
    <p:sldId id="497" r:id="rId16"/>
    <p:sldId id="27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312"/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pitchFamily="18" charset="-122"/>
              </a:rPr>
              <a:t>2023-01-17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pitchFamily="18" charset="-122"/>
              </a:rPr>
              <a:t>‹#›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AA05A4A5-3A17-4E3E-BE32-C9E24C07F256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16E6BB69-BD07-478D-8F98-CDE63AB24DE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6BB69-BD07-478D-8F98-CDE63AB24DE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+mj-ea"/>
          <a:cs typeface="阿里巴巴普惠体 R" panose="00020600040101010101" pitchFamily="18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334965" y="2327972"/>
            <a:ext cx="6447130" cy="1410460"/>
            <a:chOff x="1213147" y="2658172"/>
            <a:chExt cx="6447130" cy="1410460"/>
          </a:xfrm>
        </p:grpSpPr>
        <p:sp>
          <p:nvSpPr>
            <p:cNvPr id="40" name="矩形 39"/>
            <p:cNvSpPr/>
            <p:nvPr/>
          </p:nvSpPr>
          <p:spPr bwMode="auto">
            <a:xfrm>
              <a:off x="1213147" y="2658172"/>
              <a:ext cx="642789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24.1.3 </a:t>
              </a:r>
              <a:r>
                <a:rPr lang="zh-CN" altLang="en-US" sz="4400" b="1" kern="100" dirty="0">
                  <a:cs typeface="+mn-ea"/>
                  <a:sym typeface="+mn-lt"/>
                </a:rPr>
                <a:t>弧、弦、圆心角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213147" y="3577843"/>
              <a:ext cx="632834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>
            <a:spLocks noChangeArrowheads="1"/>
          </p:cNvSpPr>
          <p:nvPr/>
        </p:nvSpPr>
        <p:spPr bwMode="auto">
          <a:xfrm>
            <a:off x="912285" y="1202267"/>
            <a:ext cx="10991849" cy="131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如图在⊙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AB=AC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，∠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ACB=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60°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，求证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AOB=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BOC=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AOC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2908217" y="755070"/>
            <a:ext cx="14435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42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⌒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516845" y="781755"/>
            <a:ext cx="14435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42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⌒</a:t>
            </a:r>
          </a:p>
        </p:txBody>
      </p:sp>
      <p:sp>
        <p:nvSpPr>
          <p:cNvPr id="26" name="椭圆 25"/>
          <p:cNvSpPr/>
          <p:nvPr/>
        </p:nvSpPr>
        <p:spPr>
          <a:xfrm>
            <a:off x="7390609" y="2703646"/>
            <a:ext cx="3266017" cy="3266017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914400"/>
            <a:r>
              <a:rPr lang="en-US" altLang="zh-CN" sz="3735">
                <a:solidFill>
                  <a:srgbClr val="FF0000"/>
                </a:solidFill>
                <a:cs typeface="+mn-ea"/>
                <a:sym typeface="+mn-lt"/>
              </a:rPr>
              <a:t>·</a:t>
            </a:r>
          </a:p>
        </p:txBody>
      </p:sp>
      <p:sp>
        <p:nvSpPr>
          <p:cNvPr id="27" name="等腰三角形 26"/>
          <p:cNvSpPr/>
          <p:nvPr/>
        </p:nvSpPr>
        <p:spPr>
          <a:xfrm>
            <a:off x="7644608" y="2716346"/>
            <a:ext cx="2779184" cy="2402417"/>
          </a:xfrm>
          <a:prstGeom prst="triangle">
            <a:avLst>
              <a:gd name="adj" fmla="val 50000"/>
            </a:avLst>
          </a:pr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未知"/>
          <p:cNvSpPr/>
          <p:nvPr/>
        </p:nvSpPr>
        <p:spPr>
          <a:xfrm>
            <a:off x="7627674" y="4335597"/>
            <a:ext cx="1397000" cy="800100"/>
          </a:xfrm>
          <a:custGeom>
            <a:avLst/>
            <a:gdLst/>
            <a:ahLst/>
            <a:cxnLst/>
            <a:rect l="0" t="0" r="0" b="0"/>
            <a:pathLst>
              <a:path w="660" h="378">
                <a:moveTo>
                  <a:pt x="660" y="0"/>
                </a:moveTo>
                <a:lnTo>
                  <a:pt x="651" y="12"/>
                </a:lnTo>
                <a:lnTo>
                  <a:pt x="0" y="37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未知"/>
          <p:cNvSpPr/>
          <p:nvPr/>
        </p:nvSpPr>
        <p:spPr>
          <a:xfrm>
            <a:off x="9011974" y="4354645"/>
            <a:ext cx="1441451" cy="781051"/>
          </a:xfrm>
          <a:custGeom>
            <a:avLst/>
            <a:gdLst/>
            <a:ahLst/>
            <a:cxnLst/>
            <a:rect l="0" t="0" r="0" b="0"/>
            <a:pathLst>
              <a:path w="681" h="369">
                <a:moveTo>
                  <a:pt x="0" y="0"/>
                </a:moveTo>
                <a:lnTo>
                  <a:pt x="681" y="36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未知"/>
          <p:cNvSpPr/>
          <p:nvPr/>
        </p:nvSpPr>
        <p:spPr>
          <a:xfrm>
            <a:off x="9011974" y="2703645"/>
            <a:ext cx="19051" cy="1651000"/>
          </a:xfrm>
          <a:custGeom>
            <a:avLst/>
            <a:gdLst/>
            <a:ahLst/>
            <a:cxnLst/>
            <a:rect l="0" t="0" r="0" b="0"/>
            <a:pathLst>
              <a:path w="9" h="780">
                <a:moveTo>
                  <a:pt x="0" y="780"/>
                </a:moveTo>
                <a:lnTo>
                  <a:pt x="9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63808" y="2005145"/>
            <a:ext cx="1151467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735" b="1" i="1">
                <a:solidFill>
                  <a:prstClr val="black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7100625" y="4911329"/>
            <a:ext cx="1151467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735" b="1" i="1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0366642" y="4960012"/>
            <a:ext cx="624417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735" b="1" i="1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457408" y="3852996"/>
            <a:ext cx="575733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735" b="1" i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55133" y="2660854"/>
            <a:ext cx="7742767" cy="4190314"/>
            <a:chOff x="641349" y="1995641"/>
            <a:chExt cx="5807075" cy="3142735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641349" y="1995641"/>
              <a:ext cx="5807075" cy="314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证明：</a:t>
              </a:r>
              <a:endParaRPr lang="en-US" altLang="zh-CN" sz="2000" dirty="0">
                <a:latin typeface="+mn-lt"/>
                <a:ea typeface="+mn-ea"/>
                <a:cs typeface="+mn-ea"/>
                <a:sym typeface="+mn-lt"/>
              </a:endParaRPr>
            </a:p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∵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AB=AC</a:t>
              </a:r>
            </a:p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∴AB=AC, △ABC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等腰三角形．</a:t>
              </a:r>
              <a:endParaRPr lang="en-US" altLang="zh-CN" sz="2000" dirty="0">
                <a:latin typeface="+mn-lt"/>
                <a:ea typeface="+mn-ea"/>
                <a:cs typeface="+mn-ea"/>
                <a:sym typeface="+mn-lt"/>
              </a:endParaRPr>
            </a:p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又∠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ACB=60°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，</a:t>
              </a:r>
              <a:endParaRPr lang="en-US" altLang="zh-CN" sz="2000" dirty="0">
                <a:latin typeface="+mn-lt"/>
                <a:ea typeface="+mn-ea"/>
                <a:cs typeface="+mn-ea"/>
                <a:sym typeface="+mn-lt"/>
              </a:endParaRPr>
            </a:p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∴ </a:t>
              </a:r>
              <a:r>
                <a:rPr lang="en-US" altLang="en-US" sz="2000" dirty="0">
                  <a:latin typeface="+mn-lt"/>
                  <a:ea typeface="+mn-ea"/>
                  <a:cs typeface="+mn-ea"/>
                  <a:sym typeface="+mn-lt"/>
                </a:rPr>
                <a:t>△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ABC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是等边三角形，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AB=BC=CA.</a:t>
              </a:r>
            </a:p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∴ ∠AOB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＝∠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BOC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＝∠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AOC.</a:t>
              </a:r>
            </a:p>
            <a:p>
              <a:pPr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endParaRPr lang="zh-CN" altLang="en-US" sz="20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787643" y="2290085"/>
              <a:ext cx="388693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2400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1151530" y="2290084"/>
              <a:ext cx="342199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2400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sp>
        <p:nvSpPr>
          <p:cNvPr id="21" name="TextBox 6"/>
          <p:cNvSpPr txBox="1"/>
          <p:nvPr/>
        </p:nvSpPr>
        <p:spPr>
          <a:xfrm>
            <a:off x="1120845" y="502151"/>
            <a:ext cx="157881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3654156" y="3502554"/>
            <a:ext cx="4368800" cy="3560234"/>
            <a:chOff x="0" y="0"/>
            <a:chExt cx="2064" cy="1682"/>
          </a:xfrm>
        </p:grpSpPr>
        <p:sp>
          <p:nvSpPr>
            <p:cNvPr id="13" name="椭圆 12"/>
            <p:cNvSpPr/>
            <p:nvPr/>
          </p:nvSpPr>
          <p:spPr>
            <a:xfrm>
              <a:off x="181" y="0"/>
              <a:ext cx="1543" cy="1543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914400"/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·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66" y="321"/>
              <a:ext cx="1321" cy="458"/>
              <a:chOff x="0" y="0"/>
              <a:chExt cx="1321" cy="458"/>
            </a:xfrm>
          </p:grpSpPr>
          <p:sp>
            <p:nvSpPr>
              <p:cNvPr id="28" name="直接连接符 27"/>
              <p:cNvSpPr/>
              <p:nvPr/>
            </p:nvSpPr>
            <p:spPr>
              <a:xfrm flipV="1">
                <a:off x="2" y="0"/>
                <a:ext cx="1315" cy="91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直接连接符 28"/>
              <p:cNvSpPr/>
              <p:nvPr/>
            </p:nvSpPr>
            <p:spPr>
              <a:xfrm>
                <a:off x="635" y="49"/>
                <a:ext cx="45" cy="409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直接连接符 29"/>
              <p:cNvSpPr/>
              <p:nvPr/>
            </p:nvSpPr>
            <p:spPr>
              <a:xfrm>
                <a:off x="0" y="95"/>
                <a:ext cx="680" cy="363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直接连接符 30"/>
              <p:cNvSpPr/>
              <p:nvPr/>
            </p:nvSpPr>
            <p:spPr>
              <a:xfrm flipV="1">
                <a:off x="686" y="4"/>
                <a:ext cx="635" cy="454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未知"/>
              <p:cNvSpPr/>
              <p:nvPr/>
            </p:nvSpPr>
            <p:spPr>
              <a:xfrm rot="15900000">
                <a:off x="642" y="45"/>
                <a:ext cx="45" cy="46"/>
              </a:xfrm>
              <a:custGeom>
                <a:avLst/>
                <a:gdLst/>
                <a:ahLst/>
                <a:cxnLst/>
                <a:rect l="0" t="0" r="0" b="0"/>
                <a:pathLst>
                  <a:path w="408" h="363">
                    <a:moveTo>
                      <a:pt x="0" y="0"/>
                    </a:moveTo>
                    <a:lnTo>
                      <a:pt x="0" y="363"/>
                    </a:lnTo>
                    <a:lnTo>
                      <a:pt x="408" y="363"/>
                    </a:ln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39" y="638"/>
              <a:ext cx="1176" cy="787"/>
              <a:chOff x="0" y="0"/>
              <a:chExt cx="1176" cy="787"/>
            </a:xfrm>
          </p:grpSpPr>
          <p:sp>
            <p:nvSpPr>
              <p:cNvPr id="23" name="未知"/>
              <p:cNvSpPr/>
              <p:nvPr/>
            </p:nvSpPr>
            <p:spPr>
              <a:xfrm>
                <a:off x="3" y="228"/>
                <a:ext cx="1173" cy="559"/>
              </a:xfrm>
              <a:custGeom>
                <a:avLst/>
                <a:gdLst/>
                <a:ahLst/>
                <a:cxnLst/>
                <a:rect l="0" t="0" r="0" b="0"/>
                <a:pathLst>
                  <a:path w="1173" h="559">
                    <a:moveTo>
                      <a:pt x="1173" y="0"/>
                    </a:moveTo>
                    <a:lnTo>
                      <a:pt x="0" y="559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直接连接符 23"/>
              <p:cNvSpPr/>
              <p:nvPr/>
            </p:nvSpPr>
            <p:spPr>
              <a:xfrm rot="9493632">
                <a:off x="485" y="116"/>
                <a:ext cx="45" cy="409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直接连接符 24"/>
              <p:cNvSpPr/>
              <p:nvPr/>
            </p:nvSpPr>
            <p:spPr>
              <a:xfrm rot="9493632">
                <a:off x="455" y="0"/>
                <a:ext cx="680" cy="36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未知"/>
              <p:cNvSpPr/>
              <p:nvPr/>
            </p:nvSpPr>
            <p:spPr>
              <a:xfrm>
                <a:off x="0" y="142"/>
                <a:ext cx="406" cy="642"/>
              </a:xfrm>
              <a:custGeom>
                <a:avLst/>
                <a:gdLst/>
                <a:ahLst/>
                <a:cxnLst/>
                <a:rect l="0" t="0" r="0" b="0"/>
                <a:pathLst>
                  <a:path w="406" h="642">
                    <a:moveTo>
                      <a:pt x="406" y="0"/>
                    </a:moveTo>
                    <a:lnTo>
                      <a:pt x="0" y="642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未知"/>
              <p:cNvSpPr/>
              <p:nvPr/>
            </p:nvSpPr>
            <p:spPr>
              <a:xfrm rot="9600000">
                <a:off x="594" y="429"/>
                <a:ext cx="45" cy="46"/>
              </a:xfrm>
              <a:custGeom>
                <a:avLst/>
                <a:gdLst/>
                <a:ahLst/>
                <a:cxnLst/>
                <a:rect l="0" t="0" r="0" b="0"/>
                <a:pathLst>
                  <a:path w="408" h="363">
                    <a:moveTo>
                      <a:pt x="0" y="0"/>
                    </a:moveTo>
                    <a:lnTo>
                      <a:pt x="0" y="363"/>
                    </a:lnTo>
                    <a:lnTo>
                      <a:pt x="408" y="363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272" y="1406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0" y="226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587" y="181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69" y="771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71" y="136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88" y="1134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F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80" y="721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45289" y="1186713"/>
            <a:ext cx="11648016" cy="2054601"/>
            <a:chOff x="314998" y="876606"/>
            <a:chExt cx="8736012" cy="1540951"/>
          </a:xfrm>
        </p:grpSpPr>
        <p:sp>
          <p:nvSpPr>
            <p:cNvPr id="5" name="文本框 4"/>
            <p:cNvSpPr txBox="1"/>
            <p:nvPr/>
          </p:nvSpPr>
          <p:spPr>
            <a:xfrm>
              <a:off x="314998" y="876606"/>
              <a:ext cx="8736012" cy="15409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lnSpc>
                  <a:spcPct val="120000"/>
                </a:lnSpc>
                <a:spcBef>
                  <a:spcPct val="20000"/>
                </a:spcBef>
              </a:pPr>
              <a:r>
                <a:rPr lang="en-US" altLang="zh-CN" sz="2400" i="1" dirty="0">
                  <a:cs typeface="+mn-ea"/>
                  <a:sym typeface="+mn-lt"/>
                </a:rPr>
                <a:t>   </a:t>
              </a:r>
              <a:r>
                <a:rPr lang="en-US" altLang="zh-CN" sz="2400" dirty="0">
                  <a:cs typeface="+mn-ea"/>
                  <a:sym typeface="+mn-lt"/>
                </a:rPr>
                <a:t>1</a:t>
              </a:r>
              <a:r>
                <a:rPr lang="zh-CN" altLang="en-US" sz="2400" dirty="0">
                  <a:cs typeface="+mn-ea"/>
                  <a:sym typeface="+mn-lt"/>
                </a:rPr>
                <a:t>．</a:t>
              </a:r>
              <a:r>
                <a:rPr lang="zh-CN" altLang="en-US" sz="2400" i="1" dirty="0">
                  <a:cs typeface="+mn-ea"/>
                  <a:sym typeface="+mn-lt"/>
                </a:rPr>
                <a:t> </a:t>
              </a:r>
              <a:r>
                <a:rPr lang="en-US" altLang="zh-CN" sz="2400" i="1" dirty="0">
                  <a:cs typeface="+mn-ea"/>
                  <a:sym typeface="+mn-lt"/>
                </a:rPr>
                <a:t>AB</a:t>
              </a:r>
              <a:r>
                <a:rPr lang="zh-CN" altLang="en-US" sz="2400" dirty="0">
                  <a:cs typeface="+mn-ea"/>
                  <a:sym typeface="+mn-lt"/>
                </a:rPr>
                <a:t>、</a:t>
              </a:r>
              <a:r>
                <a:rPr lang="en-US" altLang="zh-CN" sz="2400" i="1" dirty="0">
                  <a:cs typeface="+mn-ea"/>
                  <a:sym typeface="+mn-lt"/>
                </a:rPr>
                <a:t>CD</a:t>
              </a:r>
              <a:r>
                <a:rPr lang="zh-CN" altLang="en-US" sz="2400" dirty="0">
                  <a:cs typeface="+mn-ea"/>
                  <a:sym typeface="+mn-lt"/>
                </a:rPr>
                <a:t>是</a:t>
              </a:r>
              <a:r>
                <a:rPr lang="en-US" altLang="zh-CN" sz="2400" dirty="0">
                  <a:cs typeface="+mn-ea"/>
                  <a:sym typeface="+mn-lt"/>
                </a:rPr>
                <a:t>⊙</a:t>
              </a:r>
              <a:r>
                <a:rPr lang="en-US" altLang="zh-CN" sz="2400" i="1" dirty="0">
                  <a:cs typeface="+mn-ea"/>
                  <a:sym typeface="+mn-lt"/>
                </a:rPr>
                <a:t>O</a:t>
              </a:r>
              <a:r>
                <a:rPr lang="zh-CN" altLang="en-US" sz="2400" dirty="0">
                  <a:cs typeface="+mn-ea"/>
                  <a:sym typeface="+mn-lt"/>
                </a:rPr>
                <a:t>的两条弦．</a:t>
              </a:r>
            </a:p>
            <a:p>
              <a:pPr defTabSz="91440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2400" dirty="0">
                  <a:cs typeface="+mn-ea"/>
                  <a:sym typeface="+mn-lt"/>
                </a:rPr>
                <a:t>（</a:t>
              </a:r>
              <a:r>
                <a:rPr lang="en-US" altLang="zh-CN" sz="2400" dirty="0">
                  <a:cs typeface="+mn-ea"/>
                  <a:sym typeface="+mn-lt"/>
                </a:rPr>
                <a:t>1</a:t>
              </a:r>
              <a:r>
                <a:rPr lang="zh-CN" altLang="en-US" sz="2400" dirty="0">
                  <a:cs typeface="+mn-ea"/>
                  <a:sym typeface="+mn-lt"/>
                </a:rPr>
                <a:t>）如果</a:t>
              </a:r>
              <a:r>
                <a:rPr lang="en-US" altLang="zh-CN" sz="2400" i="1" dirty="0">
                  <a:cs typeface="+mn-ea"/>
                  <a:sym typeface="+mn-lt"/>
                </a:rPr>
                <a:t>AB=CD</a:t>
              </a:r>
              <a:r>
                <a:rPr lang="zh-CN" altLang="en-US" sz="2400" dirty="0">
                  <a:cs typeface="+mn-ea"/>
                  <a:sym typeface="+mn-lt"/>
                </a:rPr>
                <a:t>，那么</a:t>
              </a:r>
              <a:r>
                <a:rPr lang="en-US" altLang="zh-CN" sz="2400" dirty="0">
                  <a:cs typeface="+mn-ea"/>
                  <a:sym typeface="+mn-lt"/>
                </a:rPr>
                <a:t>___________</a:t>
              </a:r>
              <a:r>
                <a:rPr lang="zh-CN" altLang="en-US" sz="2400" dirty="0">
                  <a:cs typeface="+mn-ea"/>
                  <a:sym typeface="+mn-lt"/>
                </a:rPr>
                <a:t>，</a:t>
              </a:r>
              <a:r>
                <a:rPr lang="en-US" altLang="zh-CN" sz="2400" dirty="0">
                  <a:cs typeface="+mn-ea"/>
                  <a:sym typeface="+mn-lt"/>
                </a:rPr>
                <a:t>_________________</a:t>
              </a:r>
              <a:r>
                <a:rPr lang="zh-CN" altLang="en-US" sz="2400" dirty="0">
                  <a:cs typeface="+mn-ea"/>
                  <a:sym typeface="+mn-lt"/>
                </a:rPr>
                <a:t>．</a:t>
              </a:r>
            </a:p>
            <a:p>
              <a:pPr defTabSz="91440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2400" dirty="0">
                  <a:cs typeface="+mn-ea"/>
                  <a:sym typeface="+mn-lt"/>
                </a:rPr>
                <a:t>（</a:t>
              </a:r>
              <a:r>
                <a:rPr lang="en-US" altLang="zh-CN" sz="2400" dirty="0">
                  <a:cs typeface="+mn-ea"/>
                  <a:sym typeface="+mn-lt"/>
                </a:rPr>
                <a:t>2</a:t>
              </a:r>
              <a:r>
                <a:rPr lang="zh-CN" altLang="en-US" sz="2400" dirty="0">
                  <a:cs typeface="+mn-ea"/>
                  <a:sym typeface="+mn-lt"/>
                </a:rPr>
                <a:t>）如果 </a:t>
              </a:r>
              <a:r>
                <a:rPr lang="en-US" altLang="zh-CN" sz="2400" i="1" dirty="0">
                  <a:cs typeface="+mn-ea"/>
                  <a:sym typeface="+mn-lt"/>
                </a:rPr>
                <a:t>AB=CD</a:t>
              </a:r>
              <a:r>
                <a:rPr lang="zh-CN" altLang="en-US" sz="2400" dirty="0">
                  <a:cs typeface="+mn-ea"/>
                  <a:sym typeface="+mn-lt"/>
                </a:rPr>
                <a:t>，那么</a:t>
              </a:r>
              <a:r>
                <a:rPr lang="en-US" altLang="zh-CN" sz="2400" dirty="0">
                  <a:cs typeface="+mn-ea"/>
                  <a:sym typeface="+mn-lt"/>
                </a:rPr>
                <a:t>____________</a:t>
              </a:r>
              <a:r>
                <a:rPr lang="zh-CN" altLang="en-US" sz="2400" dirty="0">
                  <a:cs typeface="+mn-ea"/>
                  <a:sym typeface="+mn-lt"/>
                </a:rPr>
                <a:t>，</a:t>
              </a:r>
              <a:r>
                <a:rPr lang="en-US" altLang="zh-CN" sz="2400" dirty="0">
                  <a:cs typeface="+mn-ea"/>
                  <a:sym typeface="+mn-lt"/>
                </a:rPr>
                <a:t>_____________</a:t>
              </a:r>
              <a:r>
                <a:rPr lang="zh-CN" altLang="en-US" sz="2400" dirty="0">
                  <a:cs typeface="+mn-ea"/>
                  <a:sym typeface="+mn-lt"/>
                </a:rPr>
                <a:t>．</a:t>
              </a:r>
            </a:p>
            <a:p>
              <a:pPr defTabSz="91440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2400" dirty="0">
                  <a:cs typeface="+mn-ea"/>
                  <a:sym typeface="+mn-lt"/>
                </a:rPr>
                <a:t>（</a:t>
              </a:r>
              <a:r>
                <a:rPr lang="en-US" altLang="zh-CN" sz="2400" dirty="0">
                  <a:cs typeface="+mn-ea"/>
                  <a:sym typeface="+mn-lt"/>
                </a:rPr>
                <a:t>3</a:t>
              </a:r>
              <a:r>
                <a:rPr lang="zh-CN" altLang="en-US" sz="2400" dirty="0">
                  <a:cs typeface="+mn-ea"/>
                  <a:sym typeface="+mn-lt"/>
                </a:rPr>
                <a:t>）如果</a:t>
              </a:r>
              <a:r>
                <a:rPr lang="en-US" altLang="zh-CN" sz="2400" dirty="0">
                  <a:cs typeface="+mn-ea"/>
                  <a:sym typeface="+mn-lt"/>
                </a:rPr>
                <a:t>∠</a:t>
              </a:r>
              <a:r>
                <a:rPr lang="en-US" altLang="zh-CN" sz="2400" i="1" dirty="0">
                  <a:cs typeface="+mn-ea"/>
                  <a:sym typeface="+mn-lt"/>
                </a:rPr>
                <a:t>AOB=∠COD</a:t>
              </a:r>
              <a:r>
                <a:rPr lang="zh-CN" altLang="en-US" sz="2400" dirty="0">
                  <a:cs typeface="+mn-ea"/>
                  <a:sym typeface="+mn-lt"/>
                </a:rPr>
                <a:t>，那么</a:t>
              </a:r>
              <a:r>
                <a:rPr lang="en-US" altLang="zh-CN" sz="2400" dirty="0">
                  <a:cs typeface="+mn-ea"/>
                  <a:sym typeface="+mn-lt"/>
                </a:rPr>
                <a:t>_____________</a:t>
              </a:r>
              <a:r>
                <a:rPr lang="zh-CN" altLang="en-US" sz="2400" dirty="0">
                  <a:cs typeface="+mn-ea"/>
                  <a:sym typeface="+mn-lt"/>
                </a:rPr>
                <a:t>，</a:t>
              </a:r>
              <a:r>
                <a:rPr lang="en-US" altLang="zh-CN" sz="2400" dirty="0">
                  <a:cs typeface="+mn-ea"/>
                  <a:sym typeface="+mn-lt"/>
                </a:rPr>
                <a:t>_________</a:t>
              </a:r>
              <a:r>
                <a:rPr lang="zh-CN" altLang="en-US" sz="2400" dirty="0">
                  <a:cs typeface="+mn-ea"/>
                  <a:sym typeface="+mn-lt"/>
                </a:rPr>
                <a:t>．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427165" y="1458227"/>
              <a:ext cx="1082675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4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873129" y="1448804"/>
              <a:ext cx="1082675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4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对象 35"/>
              <p:cNvSpPr txBox="1"/>
              <p:nvPr/>
            </p:nvSpPr>
            <p:spPr>
              <a:xfrm>
                <a:off x="4126409" y="1642546"/>
                <a:ext cx="1987551" cy="690033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AB</m:t>
                          </m:r>
                        </m:e>
                      </m:groupChr>
                      <m: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CD</m:t>
                          </m:r>
                        </m:e>
                      </m:groupCh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6" name="对象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409" y="1642546"/>
                <a:ext cx="1987551" cy="690033"/>
              </a:xfrm>
              <a:prstGeom prst="rect">
                <a:avLst/>
              </a:prstGeom>
              <a:blipFill rotWithShape="1">
                <a:blip r:embed="rId3"/>
                <a:stretch>
                  <a:fillRect l="-9" t="-63" r="9" b="32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对象 36"/>
              <p:cNvSpPr txBox="1"/>
              <p:nvPr/>
            </p:nvSpPr>
            <p:spPr>
              <a:xfrm>
                <a:off x="6386630" y="1715019"/>
                <a:ext cx="3556000" cy="601133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AOB</m:t>
                      </m:r>
                      <m: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=∠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COD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7" name="对象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630" y="1715019"/>
                <a:ext cx="3556000" cy="601133"/>
              </a:xfrm>
              <a:prstGeom prst="rect">
                <a:avLst/>
              </a:prstGeom>
              <a:blipFill rotWithShape="1">
                <a:blip r:embed="rId4"/>
                <a:stretch>
                  <a:fillRect l="-12" t="-86" r="12" b="51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矩形 37"/>
          <p:cNvSpPr/>
          <p:nvPr/>
        </p:nvSpPr>
        <p:spPr>
          <a:xfrm>
            <a:off x="4551929" y="2231186"/>
            <a:ext cx="12554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AB=CD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内容占位符 24603"/>
              <p:cNvSpPr txBox="1"/>
              <p:nvPr/>
            </p:nvSpPr>
            <p:spPr>
              <a:xfrm>
                <a:off x="6452389" y="2194916"/>
                <a:ext cx="3141133" cy="554567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AOB</m:t>
                      </m:r>
                      <m: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=∠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COD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9" name="内容占位符 246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389" y="2194916"/>
                <a:ext cx="3141133" cy="554567"/>
              </a:xfrm>
              <a:prstGeom prst="rect">
                <a:avLst/>
              </a:prstGeom>
              <a:blipFill rotWithShape="1">
                <a:blip r:embed="rId5"/>
                <a:stretch>
                  <a:fillRect l="-5" t="-64" r="18" b="102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矩形 39"/>
          <p:cNvSpPr/>
          <p:nvPr/>
        </p:nvSpPr>
        <p:spPr>
          <a:xfrm>
            <a:off x="7536894" y="2728172"/>
            <a:ext cx="12554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AB=CD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内容占位符 24605"/>
              <p:cNvSpPr txBox="1"/>
              <p:nvPr/>
            </p:nvSpPr>
            <p:spPr>
              <a:xfrm>
                <a:off x="5278697" y="2690198"/>
                <a:ext cx="1981200" cy="774700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groupChrPr>
                        <m:e>
                          <m: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𝐴𝐵</m:t>
                          </m:r>
                        </m:e>
                      </m:groupChr>
                      <m:r>
                        <a:rPr lang="zh-CN" alt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groupChrPr>
                        <m:e>
                          <m: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𝐶𝐷</m:t>
                          </m:r>
                        </m:e>
                      </m:groupCh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1" name="内容占位符 246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697" y="2690198"/>
                <a:ext cx="1981200" cy="774700"/>
              </a:xfrm>
              <a:prstGeom prst="rect">
                <a:avLst/>
              </a:prstGeom>
              <a:blipFill rotWithShape="1">
                <a:blip r:embed="rId6"/>
                <a:stretch>
                  <a:fillRect l="-29" t="-44" r="29" b="44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 animBg="1"/>
      <p:bldP spid="40" grpId="0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95143" y="1415552"/>
            <a:ext cx="9652000" cy="43492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 dirty="0">
                <a:cs typeface="+mn-ea"/>
                <a:sym typeface="+mn-lt"/>
              </a:rPr>
              <a:t>(4)</a:t>
            </a:r>
            <a:r>
              <a:rPr lang="zh-CN" altLang="en-US" sz="2000" b="1" dirty="0">
                <a:cs typeface="+mn-ea"/>
                <a:sym typeface="+mn-lt"/>
              </a:rPr>
              <a:t>如果</a:t>
            </a:r>
            <a:r>
              <a:rPr lang="en-US" altLang="zh-CN" sz="2000" b="1" i="1" dirty="0">
                <a:cs typeface="+mn-ea"/>
                <a:sym typeface="+mn-lt"/>
              </a:rPr>
              <a:t>AB=CD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i="1" dirty="0">
                <a:cs typeface="+mn-ea"/>
                <a:sym typeface="+mn-lt"/>
              </a:rPr>
              <a:t>OE</a:t>
            </a:r>
            <a:r>
              <a:rPr lang="en-US" altLang="zh-CN" sz="2000" b="1" dirty="0">
                <a:cs typeface="+mn-ea"/>
                <a:sym typeface="+mn-lt"/>
              </a:rPr>
              <a:t>⊥</a:t>
            </a:r>
            <a:r>
              <a:rPr lang="en-US" altLang="zh-CN" sz="2000" b="1" i="1" dirty="0">
                <a:cs typeface="+mn-ea"/>
                <a:sym typeface="+mn-lt"/>
              </a:rPr>
              <a:t>AB</a:t>
            </a:r>
            <a:r>
              <a:rPr lang="zh-CN" altLang="en-US" sz="2000" b="1" dirty="0">
                <a:cs typeface="+mn-ea"/>
                <a:sym typeface="+mn-lt"/>
              </a:rPr>
              <a:t>于</a:t>
            </a:r>
            <a:r>
              <a:rPr lang="en-US" altLang="zh-CN" sz="2000" b="1" i="1" dirty="0">
                <a:cs typeface="+mn-ea"/>
                <a:sym typeface="+mn-lt"/>
              </a:rPr>
              <a:t>E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i="1" dirty="0">
                <a:cs typeface="+mn-ea"/>
                <a:sym typeface="+mn-lt"/>
              </a:rPr>
              <a:t>OF</a:t>
            </a:r>
            <a:r>
              <a:rPr lang="en-US" altLang="zh-CN" sz="2000" b="1" dirty="0">
                <a:cs typeface="+mn-ea"/>
                <a:sym typeface="+mn-lt"/>
              </a:rPr>
              <a:t>⊥</a:t>
            </a:r>
            <a:r>
              <a:rPr lang="en-US" altLang="zh-CN" sz="2000" b="1" i="1" dirty="0">
                <a:cs typeface="+mn-ea"/>
                <a:sym typeface="+mn-lt"/>
              </a:rPr>
              <a:t>CD</a:t>
            </a:r>
            <a:r>
              <a:rPr lang="zh-CN" altLang="en-US" sz="2000" b="1" dirty="0">
                <a:cs typeface="+mn-ea"/>
                <a:sym typeface="+mn-lt"/>
              </a:rPr>
              <a:t>于</a:t>
            </a:r>
            <a:r>
              <a:rPr lang="en-US" altLang="zh-CN" sz="2000" b="1" i="1" dirty="0">
                <a:cs typeface="+mn-ea"/>
                <a:sym typeface="+mn-lt"/>
              </a:rPr>
              <a:t>F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i="1" dirty="0">
                <a:cs typeface="+mn-ea"/>
                <a:sym typeface="+mn-lt"/>
              </a:rPr>
              <a:t>OE</a:t>
            </a:r>
            <a:r>
              <a:rPr lang="zh-CN" altLang="en-US" sz="2000" b="1" dirty="0">
                <a:cs typeface="+mn-ea"/>
                <a:sym typeface="+mn-lt"/>
              </a:rPr>
              <a:t>与</a:t>
            </a:r>
            <a:r>
              <a:rPr lang="en-US" altLang="zh-CN" sz="2000" b="1" i="1" dirty="0">
                <a:cs typeface="+mn-ea"/>
                <a:sym typeface="+mn-lt"/>
              </a:rPr>
              <a:t>OF</a:t>
            </a:r>
            <a:r>
              <a:rPr lang="zh-CN" altLang="en-US" sz="2000" b="1" dirty="0">
                <a:cs typeface="+mn-ea"/>
                <a:sym typeface="+mn-lt"/>
              </a:rPr>
              <a:t>相等吗？为什么？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7315511" y="2880481"/>
            <a:ext cx="4368800" cy="3560234"/>
            <a:chOff x="0" y="0"/>
            <a:chExt cx="2064" cy="1682"/>
          </a:xfrm>
        </p:grpSpPr>
        <p:sp>
          <p:nvSpPr>
            <p:cNvPr id="7" name="椭圆 6"/>
            <p:cNvSpPr/>
            <p:nvPr/>
          </p:nvSpPr>
          <p:spPr>
            <a:xfrm>
              <a:off x="181" y="0"/>
              <a:ext cx="1543" cy="1543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914400"/>
              <a:r>
                <a:rPr lang="en-US" altLang="zh-CN" sz="3200" b="1">
                  <a:solidFill>
                    <a:prstClr val="black"/>
                  </a:solidFill>
                  <a:cs typeface="+mn-ea"/>
                  <a:sym typeface="+mn-lt"/>
                </a:rPr>
                <a:t>·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66" y="321"/>
              <a:ext cx="1321" cy="458"/>
              <a:chOff x="0" y="0"/>
              <a:chExt cx="1321" cy="458"/>
            </a:xfrm>
          </p:grpSpPr>
          <p:sp>
            <p:nvSpPr>
              <p:cNvPr id="22" name="直接连接符 21"/>
              <p:cNvSpPr/>
              <p:nvPr/>
            </p:nvSpPr>
            <p:spPr>
              <a:xfrm flipV="1">
                <a:off x="2" y="0"/>
                <a:ext cx="1315" cy="91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直接连接符 22"/>
              <p:cNvSpPr/>
              <p:nvPr/>
            </p:nvSpPr>
            <p:spPr>
              <a:xfrm>
                <a:off x="635" y="49"/>
                <a:ext cx="45" cy="409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直接连接符 23"/>
              <p:cNvSpPr/>
              <p:nvPr/>
            </p:nvSpPr>
            <p:spPr>
              <a:xfrm>
                <a:off x="0" y="95"/>
                <a:ext cx="680" cy="363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直接连接符 24"/>
              <p:cNvSpPr/>
              <p:nvPr/>
            </p:nvSpPr>
            <p:spPr>
              <a:xfrm flipV="1">
                <a:off x="686" y="4"/>
                <a:ext cx="635" cy="454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未知"/>
              <p:cNvSpPr/>
              <p:nvPr/>
            </p:nvSpPr>
            <p:spPr>
              <a:xfrm rot="15900000">
                <a:off x="642" y="45"/>
                <a:ext cx="45" cy="46"/>
              </a:xfrm>
              <a:custGeom>
                <a:avLst/>
                <a:gdLst/>
                <a:ahLst/>
                <a:cxnLst/>
                <a:rect l="0" t="0" r="0" b="0"/>
                <a:pathLst>
                  <a:path w="408" h="363">
                    <a:moveTo>
                      <a:pt x="0" y="0"/>
                    </a:moveTo>
                    <a:lnTo>
                      <a:pt x="0" y="363"/>
                    </a:lnTo>
                    <a:lnTo>
                      <a:pt x="408" y="363"/>
                    </a:ln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539" y="638"/>
              <a:ext cx="1176" cy="787"/>
              <a:chOff x="0" y="0"/>
              <a:chExt cx="1176" cy="787"/>
            </a:xfrm>
          </p:grpSpPr>
          <p:sp>
            <p:nvSpPr>
              <p:cNvPr id="17" name="未知"/>
              <p:cNvSpPr/>
              <p:nvPr/>
            </p:nvSpPr>
            <p:spPr>
              <a:xfrm>
                <a:off x="3" y="228"/>
                <a:ext cx="1173" cy="559"/>
              </a:xfrm>
              <a:custGeom>
                <a:avLst/>
                <a:gdLst/>
                <a:ahLst/>
                <a:cxnLst/>
                <a:rect l="0" t="0" r="0" b="0"/>
                <a:pathLst>
                  <a:path w="1173" h="559">
                    <a:moveTo>
                      <a:pt x="1173" y="0"/>
                    </a:moveTo>
                    <a:lnTo>
                      <a:pt x="0" y="559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17"/>
              <p:cNvSpPr/>
              <p:nvPr/>
            </p:nvSpPr>
            <p:spPr>
              <a:xfrm rot="9493632">
                <a:off x="485" y="116"/>
                <a:ext cx="45" cy="409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直接连接符 18"/>
              <p:cNvSpPr/>
              <p:nvPr/>
            </p:nvSpPr>
            <p:spPr>
              <a:xfrm rot="9493632">
                <a:off x="455" y="0"/>
                <a:ext cx="680" cy="363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未知"/>
              <p:cNvSpPr/>
              <p:nvPr/>
            </p:nvSpPr>
            <p:spPr>
              <a:xfrm>
                <a:off x="0" y="142"/>
                <a:ext cx="406" cy="642"/>
              </a:xfrm>
              <a:custGeom>
                <a:avLst/>
                <a:gdLst/>
                <a:ahLst/>
                <a:cxnLst/>
                <a:rect l="0" t="0" r="0" b="0"/>
                <a:pathLst>
                  <a:path w="406" h="642">
                    <a:moveTo>
                      <a:pt x="406" y="0"/>
                    </a:moveTo>
                    <a:lnTo>
                      <a:pt x="0" y="642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未知"/>
              <p:cNvSpPr/>
              <p:nvPr/>
            </p:nvSpPr>
            <p:spPr>
              <a:xfrm rot="9600000">
                <a:off x="594" y="429"/>
                <a:ext cx="45" cy="46"/>
              </a:xfrm>
              <a:custGeom>
                <a:avLst/>
                <a:gdLst/>
                <a:ahLst/>
                <a:cxnLst/>
                <a:rect l="0" t="0" r="0" b="0"/>
                <a:pathLst>
                  <a:path w="408" h="363">
                    <a:moveTo>
                      <a:pt x="0" y="0"/>
                    </a:moveTo>
                    <a:lnTo>
                      <a:pt x="0" y="363"/>
                    </a:lnTo>
                    <a:lnTo>
                      <a:pt x="408" y="363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72" y="1406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0" y="226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87" y="181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769" y="771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71" y="136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088" y="1134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F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80" y="721"/>
              <a:ext cx="295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1017806" y="2321185"/>
          <a:ext cx="5789394" cy="2859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4" imgW="3035300" imgH="1498600" progId="Equation.DSMT4">
                  <p:embed/>
                </p:oleObj>
              </mc:Choice>
              <mc:Fallback>
                <p:oleObj r:id="rId4" imgW="3035300" imgH="1498600" progId="Equation.DSMT4">
                  <p:embed/>
                  <p:pic>
                    <p:nvPicPr>
                      <p:cNvPr id="0" name="对象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7806" y="2321185"/>
                        <a:ext cx="5789394" cy="28590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313029" y="1082995"/>
            <a:ext cx="9122496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1．如图，在⊙O中，AB=AC，∠A=30°，则 （    ）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A.150°	B.75°	C.60°	D.60°</a:t>
            </a: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4757910" y="974429"/>
            <a:ext cx="667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⌒</a:t>
            </a: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4156519" y="983050"/>
            <a:ext cx="667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602539" y="2742456"/>
                <a:ext cx="7288319" cy="3015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【答案】B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【详解】∵AB=AC，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   ∴AB=AC，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   ∵∠A=30°， 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   ∴∠B=（180°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—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30°）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=75°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   故选B.</a:t>
                </a: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539" y="2742456"/>
                <a:ext cx="7288319" cy="3015569"/>
              </a:xfrm>
              <a:prstGeom prst="rect">
                <a:avLst/>
              </a:prstGeom>
              <a:blipFill rotWithShape="1">
                <a:blip r:embed="rId3"/>
                <a:stretch>
                  <a:fillRect l="-1" t="-17" r="7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笑脸 30"/>
          <p:cNvSpPr/>
          <p:nvPr/>
        </p:nvSpPr>
        <p:spPr>
          <a:xfrm>
            <a:off x="2291182" y="2082066"/>
            <a:ext cx="328386" cy="33762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13" name="图片24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0200" y="3132616"/>
            <a:ext cx="2078064" cy="2235251"/>
          </a:xfrm>
          <a:prstGeom prst="rect">
            <a:avLst/>
          </a:prstGeom>
        </p:spPr>
      </p:pic>
      <p:sp>
        <p:nvSpPr>
          <p:cNvPr id="1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21770" y="1168808"/>
            <a:ext cx="965344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2．已知：如图，在⊙O中，弦AB和CD相交，连接AC、BD，且AC＝BD．求证：AB＝CD．</a:t>
            </a:r>
          </a:p>
        </p:txBody>
      </p:sp>
      <p:pic>
        <p:nvPicPr>
          <p:cNvPr id="6" name="图片 5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5852" y="3073689"/>
            <a:ext cx="2582745" cy="2412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455407" y="2030890"/>
                <a:ext cx="6096000" cy="40857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证明：</a:t>
                </a:r>
                <a:endParaRPr lang="en-US" altLang="zh-CN" sz="2665" b="1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∵AC</a:t>
                </a: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BD</a:t>
                </a: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𝑨𝑪</m:t>
                        </m:r>
                      </m:e>
                    </m:groupChr>
                    <m:r>
                      <a:rPr lang="en-US" altLang="zh-CN" sz="2665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𝑩𝑫</m:t>
                        </m:r>
                      </m:e>
                    </m:groupChr>
                  </m:oMath>
                </a14:m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𝑨𝑪</m:t>
                        </m:r>
                      </m:e>
                    </m:groupChr>
                    <m:r>
                      <a:rPr lang="en-US" altLang="zh-CN" sz="2665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𝑩𝑪</m:t>
                        </m:r>
                      </m:e>
                    </m:groupChr>
                    <m:r>
                      <a:rPr lang="en-US" altLang="zh-CN" sz="2665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𝑩𝑫</m:t>
                        </m:r>
                      </m:e>
                    </m:groupChr>
                    <m:r>
                      <a:rPr lang="en-US" altLang="zh-CN" sz="2665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𝑩𝑪</m:t>
                        </m:r>
                      </m:e>
                    </m:groupChr>
                  </m:oMath>
                </a14:m>
                <a:endParaRPr lang="zh-CN" altLang="zh-CN" sz="2665" b="1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𝑨𝑩</m:t>
                        </m:r>
                      </m:e>
                    </m:groupChr>
                    <m:r>
                      <a:rPr lang="en-US" altLang="zh-CN" sz="2665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665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𝑪𝑫</m:t>
                        </m:r>
                      </m:e>
                    </m:groupChr>
                  </m:oMath>
                </a14:m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CD</a:t>
                </a:r>
                <a:r>
                  <a:rPr lang="zh-CN" altLang="zh-CN" sz="2665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407" y="2030890"/>
                <a:ext cx="6096000" cy="4085734"/>
              </a:xfrm>
              <a:prstGeom prst="rect">
                <a:avLst/>
              </a:prstGeom>
              <a:blipFill rotWithShape="1">
                <a:blip r:embed="rId4"/>
                <a:stretch>
                  <a:fillRect l="-2" t="-4" r="2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03446" y="1082995"/>
                <a:ext cx="10456189" cy="1290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88900" defTabSz="914400" fontAlgn="ctr">
                  <a:lnSpc>
                    <a:spcPct val="150000"/>
                  </a:lnSpc>
                </a:pPr>
                <a:r>
                  <a:rPr lang="en-US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．如图，⊙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𝑶</m:t>
                    </m:r>
                  </m:oMath>
                </a14:m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中，弦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𝑨𝑩</m:t>
                    </m:r>
                  </m:oMath>
                </a14:m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𝑪𝑫</m:t>
                    </m:r>
                  </m:oMath>
                </a14:m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相交于点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𝑬</m:t>
                    </m:r>
                  </m:oMath>
                </a14:m>
                <a:r>
                  <a:rPr lang="en-US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𝑨𝑩</m:t>
                    </m:r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𝑪𝑫</m:t>
                    </m:r>
                  </m:oMath>
                </a14:m>
                <a:r>
                  <a:rPr lang="en-US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连接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𝑨𝑫</m:t>
                    </m:r>
                    <m:r>
                      <a:rPr lang="zh-CN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、</m:t>
                    </m:r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𝑩𝑪</m:t>
                    </m:r>
                  </m:oMath>
                </a14:m>
                <a:r>
                  <a:rPr lang="en-US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求证：⑴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𝑨𝑫</m:t>
                        </m:r>
                      </m:e>
                    </m:groupChr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𝑩𝑪</m:t>
                        </m:r>
                      </m:e>
                    </m:groupChr>
                  </m:oMath>
                </a14:m>
                <a:r>
                  <a:rPr lang="zh-CN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；⑵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𝑨𝑬</m:t>
                    </m:r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4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𝑪𝑬</m:t>
                    </m:r>
                  </m:oMath>
                </a14:m>
                <a:r>
                  <a:rPr lang="en-US" altLang="zh-CN" sz="24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1082995"/>
                <a:ext cx="10456189" cy="1290161"/>
              </a:xfrm>
              <a:prstGeom prst="rect">
                <a:avLst/>
              </a:prstGeom>
              <a:blipFill rotWithShape="1">
                <a:blip r:embed="rId3"/>
                <a:stretch>
                  <a:fillRect l="-4" t="-25" r="1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 descr="figure"/>
          <p:cNvPicPr/>
          <p:nvPr/>
        </p:nvPicPr>
        <p:blipFill>
          <a:blip r:embed="rId4"/>
          <a:stretch>
            <a:fillRect/>
          </a:stretch>
        </p:blipFill>
        <p:spPr>
          <a:xfrm>
            <a:off x="977900" y="3070463"/>
            <a:ext cx="2917341" cy="28854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248761" y="2346599"/>
                <a:ext cx="6096000" cy="40101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证明（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∵AB=CD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𝑨𝑩</m:t>
                        </m:r>
                      </m:e>
                    </m:groupCh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𝑪𝑫</m:t>
                        </m:r>
                      </m:e>
                    </m:groupCh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，即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𝑨𝑫</m:t>
                        </m:r>
                      </m:e>
                    </m:groupCh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𝑨𝑪</m:t>
                        </m:r>
                      </m:e>
                    </m:groupCh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𝑩𝑪</m:t>
                        </m:r>
                      </m:e>
                    </m:groupCh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𝑨𝑪</m:t>
                        </m:r>
                      </m:e>
                    </m:groupCh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𝑨𝑫</m:t>
                        </m:r>
                      </m:e>
                    </m:groupCh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𝑩𝑪</m:t>
                        </m:r>
                      </m:e>
                    </m:groupCh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）∵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𝑨𝑫</m:t>
                        </m:r>
                      </m:e>
                    </m:groupCh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groupChrPr>
                      <m:e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𝑩𝑪</m:t>
                        </m:r>
                      </m:e>
                    </m:groupCh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AD=BC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又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∵∠ADE=∠CBE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∠DAE=∠BCE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∴△ADE≌△CBE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ASA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），</a:t>
                </a:r>
              </a:p>
              <a:p>
                <a:pPr marR="88900" defTabSz="914400" fontAlgn="ctr">
                  <a:lnSpc>
                    <a:spcPct val="150000"/>
                  </a:lnSpc>
                </a:pPr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∴AE=CE</a:t>
                </a: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61" y="2346599"/>
                <a:ext cx="6096000" cy="4010137"/>
              </a:xfrm>
              <a:prstGeom prst="rect">
                <a:avLst/>
              </a:prstGeom>
              <a:blipFill rotWithShape="1">
                <a:blip r:embed="rId5"/>
                <a:stretch>
                  <a:fillRect l="-8" t="-7" r="8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40" name="矩形 39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感谢各位的聆听指导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330324"/>
            <a:ext cx="10348517" cy="157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．理解圆心角的概念；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．掌握在同圆或等圆中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圆心角、弦、弧之间的关系定理及其应用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; 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提高抽象思维能力。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4104011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圆心角、弦、弧关系的性质。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圆心角、弦、弧关系性质的应用。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94229" y="1433113"/>
            <a:ext cx="10493828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剪一个圆形纸片，把它绕圆心旋转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180°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，所得的图形与原图形重合吗？由此你能得到什么结论？</a:t>
            </a:r>
            <a:endParaRPr lang="zh-CN" altLang="en-US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89726" y="6026479"/>
            <a:ext cx="10269324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结论：圆是中心对称图形，圆心就是它的对称中心。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027932" y="4366199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843903" y="3171145"/>
            <a:ext cx="2504195" cy="2455147"/>
            <a:chOff x="984772" y="2379890"/>
            <a:chExt cx="1878146" cy="1841360"/>
          </a:xfrm>
        </p:grpSpPr>
        <p:sp>
          <p:nvSpPr>
            <p:cNvPr id="6" name="椭圆 5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29786" y="1335837"/>
            <a:ext cx="10493828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剪一个圆形纸片，把它绕圆心旋转任意角度呢？你发现了什么？</a:t>
            </a:r>
            <a:endParaRPr lang="zh-CN" altLang="en-US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3708" y="5875917"/>
            <a:ext cx="10269324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结论：一个圆绕圆心旋转任意角度，所得图形和原图形重合。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4" name="任意多边形: 形状 23"/>
          <p:cNvSpPr/>
          <p:nvPr/>
        </p:nvSpPr>
        <p:spPr>
          <a:xfrm rot="10800000">
            <a:off x="1313029" y="2779260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669965" y="3654015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85936" y="2458961"/>
            <a:ext cx="2504195" cy="2455147"/>
            <a:chOff x="984772" y="2379890"/>
            <a:chExt cx="1878146" cy="1841360"/>
          </a:xfrm>
        </p:grpSpPr>
        <p:sp>
          <p:nvSpPr>
            <p:cNvPr id="6" name="椭圆 5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椭圆 11"/>
          <p:cNvSpPr/>
          <p:nvPr/>
        </p:nvSpPr>
        <p:spPr>
          <a:xfrm>
            <a:off x="6133156" y="3654015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949127" y="2458961"/>
            <a:ext cx="2504195" cy="2455147"/>
            <a:chOff x="984772" y="2379890"/>
            <a:chExt cx="1878146" cy="1841360"/>
          </a:xfrm>
        </p:grpSpPr>
        <p:sp>
          <p:nvSpPr>
            <p:cNvPr id="14" name="椭圆 13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椭圆 15"/>
          <p:cNvSpPr/>
          <p:nvPr/>
        </p:nvSpPr>
        <p:spPr>
          <a:xfrm>
            <a:off x="9547299" y="3659832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363269" y="2464778"/>
            <a:ext cx="2504195" cy="2455147"/>
            <a:chOff x="984772" y="2379890"/>
            <a:chExt cx="1878146" cy="1841360"/>
          </a:xfrm>
        </p:grpSpPr>
        <p:sp>
          <p:nvSpPr>
            <p:cNvPr id="19" name="椭圆 18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830578" y="5074631"/>
            <a:ext cx="20012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旋转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60°</a:t>
            </a:r>
            <a:endParaRPr lang="zh-CN" altLang="en-US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230632" y="5074631"/>
            <a:ext cx="20012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旋转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90°</a:t>
            </a:r>
            <a:endParaRPr lang="zh-CN" altLang="en-US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644774" y="5074631"/>
            <a:ext cx="20012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旋转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120°</a:t>
            </a:r>
            <a:endParaRPr lang="zh-CN" altLang="en-US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84338" y="1383820"/>
            <a:ext cx="10493828" cy="1232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顶点在圆心的角</a:t>
            </a:r>
            <a:r>
              <a:rPr lang="zh-CN" altLang="en-US" sz="2800" b="1" dirty="0">
                <a:cs typeface="+mn-ea"/>
                <a:sym typeface="+mn-lt"/>
              </a:rPr>
              <a:t>叫做圆心角。</a:t>
            </a: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（注意：判断是否圆心角时需观察顶点是否在圆心）</a:t>
            </a:r>
          </a:p>
        </p:txBody>
      </p:sp>
      <p:sp>
        <p:nvSpPr>
          <p:cNvPr id="24" name="任意多边形: 形状 23"/>
          <p:cNvSpPr/>
          <p:nvPr/>
        </p:nvSpPr>
        <p:spPr>
          <a:xfrm rot="10800000">
            <a:off x="1313029" y="3113090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669965" y="3987845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85936" y="2792791"/>
            <a:ext cx="2504195" cy="2455147"/>
            <a:chOff x="984772" y="2379890"/>
            <a:chExt cx="1878146" cy="1841360"/>
          </a:xfrm>
        </p:grpSpPr>
        <p:sp>
          <p:nvSpPr>
            <p:cNvPr id="6" name="椭圆 5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椭圆 11"/>
          <p:cNvSpPr/>
          <p:nvPr/>
        </p:nvSpPr>
        <p:spPr>
          <a:xfrm>
            <a:off x="6133156" y="3987845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949127" y="2792791"/>
            <a:ext cx="2504195" cy="2455147"/>
            <a:chOff x="984772" y="2379890"/>
            <a:chExt cx="1878146" cy="1841360"/>
          </a:xfrm>
        </p:grpSpPr>
        <p:sp>
          <p:nvSpPr>
            <p:cNvPr id="14" name="椭圆 13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椭圆 15"/>
          <p:cNvSpPr/>
          <p:nvPr/>
        </p:nvSpPr>
        <p:spPr>
          <a:xfrm>
            <a:off x="9547299" y="3993662"/>
            <a:ext cx="98096" cy="609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363269" y="2798608"/>
            <a:ext cx="2504195" cy="2455147"/>
            <a:chOff x="984772" y="2379890"/>
            <a:chExt cx="1878146" cy="1841360"/>
          </a:xfrm>
        </p:grpSpPr>
        <p:sp>
          <p:nvSpPr>
            <p:cNvPr id="19" name="椭圆 18"/>
            <p:cNvSpPr/>
            <p:nvPr/>
          </p:nvSpPr>
          <p:spPr>
            <a:xfrm>
              <a:off x="984772" y="2379890"/>
              <a:ext cx="1841360" cy="18413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789346" y="3259214"/>
              <a:ext cx="73572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830578" y="5408461"/>
            <a:ext cx="20012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旋转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60°</a:t>
            </a:r>
            <a:endParaRPr lang="zh-CN" altLang="en-US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230632" y="5408461"/>
            <a:ext cx="20012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旋转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90°</a:t>
            </a:r>
            <a:endParaRPr lang="zh-CN" altLang="en-US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644774" y="5408461"/>
            <a:ext cx="20012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旋转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120°</a:t>
            </a:r>
            <a:endParaRPr lang="zh-CN" altLang="en-US" sz="2665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2695339" y="3994671"/>
            <a:ext cx="1256752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7" idx="4"/>
          </p:cNvCxnSpPr>
          <p:nvPr/>
        </p:nvCxnSpPr>
        <p:spPr>
          <a:xfrm>
            <a:off x="2719014" y="4048803"/>
            <a:ext cx="604701" cy="1007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弧形 33"/>
          <p:cNvSpPr/>
          <p:nvPr/>
        </p:nvSpPr>
        <p:spPr>
          <a:xfrm rot="2839907">
            <a:off x="2628291" y="3974426"/>
            <a:ext cx="279540" cy="34668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038916" y="4156669"/>
            <a:ext cx="53893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60°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6119759" y="3987844"/>
            <a:ext cx="1256752" cy="13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164097" y="4041977"/>
            <a:ext cx="33267" cy="1205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弧形 37"/>
          <p:cNvSpPr/>
          <p:nvPr/>
        </p:nvSpPr>
        <p:spPr>
          <a:xfrm rot="4243183">
            <a:off x="5931727" y="3827741"/>
            <a:ext cx="350520" cy="56332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463337" y="4149843"/>
            <a:ext cx="729260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8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90°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9542416" y="3994692"/>
            <a:ext cx="1256752" cy="13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9002748" y="4048825"/>
            <a:ext cx="584008" cy="1007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弧形 46"/>
          <p:cNvSpPr/>
          <p:nvPr/>
        </p:nvSpPr>
        <p:spPr>
          <a:xfrm rot="5400000">
            <a:off x="9297725" y="3736664"/>
            <a:ext cx="350520" cy="56332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645396" y="4156691"/>
            <a:ext cx="969859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8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120°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849086" y="6003958"/>
            <a:ext cx="10493828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你能指出上述旋转前后所形成角的度数吗</a:t>
            </a:r>
          </a:p>
        </p:txBody>
      </p:sp>
      <p:sp>
        <p:nvSpPr>
          <p:cNvPr id="4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49086" y="1301312"/>
            <a:ext cx="10493828" cy="50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如图，将圆心角∠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绕圆心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旋转到∠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OB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的位置，你能发现哪些等量关系？为什么？</a:t>
            </a:r>
            <a:endParaRPr lang="zh-CN" altLang="en-US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02655" y="3303658"/>
            <a:ext cx="3521772" cy="2467265"/>
            <a:chOff x="4336220" y="2434373"/>
            <a:chExt cx="2641329" cy="1850449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 rot="720000">
              <a:off x="5753586" y="2434373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 rot="11520000">
              <a:off x="4336220" y="3225960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1148525" y="2893699"/>
            <a:ext cx="3266017" cy="3266016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 rot="16320000">
            <a:off x="1307275" y="2991065"/>
            <a:ext cx="1631949" cy="141181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 Box 10"/>
          <p:cNvSpPr>
            <a:spLocks noChangeArrowheads="1"/>
          </p:cNvSpPr>
          <p:nvPr/>
        </p:nvSpPr>
        <p:spPr bwMode="auto">
          <a:xfrm>
            <a:off x="2302109" y="4620899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22" name="Text Box 11"/>
          <p:cNvSpPr>
            <a:spLocks noChangeArrowheads="1"/>
          </p:cNvSpPr>
          <p:nvPr/>
        </p:nvSpPr>
        <p:spPr bwMode="auto">
          <a:xfrm>
            <a:off x="4378558" y="4635715"/>
            <a:ext cx="5757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5" name="Text Box 12"/>
          <p:cNvSpPr>
            <a:spLocks noChangeArrowheads="1"/>
          </p:cNvSpPr>
          <p:nvPr/>
        </p:nvSpPr>
        <p:spPr bwMode="auto">
          <a:xfrm>
            <a:off x="3976391" y="2705315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6" name="Text Box 29"/>
          <p:cNvSpPr>
            <a:spLocks noChangeArrowheads="1"/>
          </p:cNvSpPr>
          <p:nvPr/>
        </p:nvSpPr>
        <p:spPr bwMode="auto">
          <a:xfrm flipH="1">
            <a:off x="2617491" y="2197315"/>
            <a:ext cx="13546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4265" b="1" i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7" name="Text Box 30"/>
          <p:cNvSpPr>
            <a:spLocks noChangeArrowheads="1"/>
          </p:cNvSpPr>
          <p:nvPr/>
        </p:nvSpPr>
        <p:spPr bwMode="auto">
          <a:xfrm flipH="1">
            <a:off x="585491" y="3268348"/>
            <a:ext cx="16573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4265" b="1" i="1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grpSp>
        <p:nvGrpSpPr>
          <p:cNvPr id="16" name="Group 89"/>
          <p:cNvGrpSpPr/>
          <p:nvPr/>
        </p:nvGrpSpPr>
        <p:grpSpPr bwMode="auto">
          <a:xfrm>
            <a:off x="5740564" y="1864021"/>
            <a:ext cx="3977145" cy="781052"/>
            <a:chOff x="720" y="3574"/>
            <a:chExt cx="3456" cy="369"/>
          </a:xfrm>
        </p:grpSpPr>
        <p:sp>
          <p:nvSpPr>
            <p:cNvPr id="23" name="Text Box 50"/>
            <p:cNvSpPr>
              <a:spLocks noChangeArrowheads="1"/>
            </p:cNvSpPr>
            <p:nvPr/>
          </p:nvSpPr>
          <p:spPr bwMode="auto">
            <a:xfrm>
              <a:off x="720" y="3724"/>
              <a:ext cx="345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buClr>
                  <a:srgbClr val="F900F9"/>
                </a:buClr>
              </a:pP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AB=A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2400" b="1" baseline="-25000" dirty="0">
                  <a:latin typeface="+mn-lt"/>
                  <a:ea typeface="+mn-ea"/>
                  <a:cs typeface="+mn-ea"/>
                  <a:sym typeface="+mn-lt"/>
                </a:rPr>
                <a:t>    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AB=A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4" name="Text Box 52"/>
            <p:cNvSpPr>
              <a:spLocks noChangeArrowheads="1"/>
            </p:cNvSpPr>
            <p:nvPr/>
          </p:nvSpPr>
          <p:spPr bwMode="auto">
            <a:xfrm>
              <a:off x="2339" y="3574"/>
              <a:ext cx="45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28" name="Text Box 53"/>
            <p:cNvSpPr>
              <a:spLocks noChangeArrowheads="1"/>
            </p:cNvSpPr>
            <p:nvPr/>
          </p:nvSpPr>
          <p:spPr bwMode="auto">
            <a:xfrm>
              <a:off x="2930" y="3574"/>
              <a:ext cx="45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29" name="Text Box 50"/>
            <p:cNvSpPr>
              <a:spLocks noChangeArrowheads="1"/>
            </p:cNvSpPr>
            <p:nvPr/>
          </p:nvSpPr>
          <p:spPr bwMode="auto">
            <a:xfrm>
              <a:off x="720" y="3725"/>
              <a:ext cx="345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buClr>
                  <a:srgbClr val="F900F9"/>
                </a:buClr>
              </a:pP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AB=A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2400" b="1" baseline="-25000" dirty="0">
                  <a:latin typeface="+mn-lt"/>
                  <a:ea typeface="+mn-ea"/>
                  <a:cs typeface="+mn-ea"/>
                  <a:sym typeface="+mn-lt"/>
                </a:rPr>
                <a:t>    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AB=A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zh-CN" sz="2400" b="1" baseline="-25000" dirty="0"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30" name="Text Box 52"/>
            <p:cNvSpPr>
              <a:spLocks noChangeArrowheads="1"/>
            </p:cNvSpPr>
            <p:nvPr/>
          </p:nvSpPr>
          <p:spPr bwMode="auto">
            <a:xfrm>
              <a:off x="2339" y="3575"/>
              <a:ext cx="45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31" name="Text Box 53"/>
            <p:cNvSpPr>
              <a:spLocks noChangeArrowheads="1"/>
            </p:cNvSpPr>
            <p:nvPr/>
          </p:nvSpPr>
          <p:spPr bwMode="auto">
            <a:xfrm>
              <a:off x="2930" y="3575"/>
              <a:ext cx="45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4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633510" y="2944552"/>
            <a:ext cx="6289007" cy="3642094"/>
            <a:chOff x="4363418" y="2170233"/>
            <a:chExt cx="4716755" cy="2731570"/>
          </a:xfrm>
        </p:grpSpPr>
        <p:sp>
          <p:nvSpPr>
            <p:cNvPr id="6" name="矩形 5"/>
            <p:cNvSpPr/>
            <p:nvPr/>
          </p:nvSpPr>
          <p:spPr>
            <a:xfrm>
              <a:off x="4363418" y="2170233"/>
              <a:ext cx="4716755" cy="2109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∵</a:t>
              </a:r>
              <a:r>
                <a:rPr lang="en-US" altLang="zh-CN" sz="2000" b="1" dirty="0">
                  <a:cs typeface="+mn-ea"/>
                  <a:sym typeface="+mn-lt"/>
                </a:rPr>
                <a:t>∠AOB</a:t>
              </a:r>
              <a:r>
                <a:rPr lang="zh-CN" altLang="en-US" sz="2000" b="1" dirty="0">
                  <a:cs typeface="+mn-ea"/>
                  <a:sym typeface="+mn-lt"/>
                </a:rPr>
                <a:t>＝</a:t>
              </a:r>
              <a:r>
                <a:rPr lang="en-US" altLang="zh-CN" sz="2000" b="1" dirty="0">
                  <a:cs typeface="+mn-ea"/>
                  <a:sym typeface="+mn-lt"/>
                </a:rPr>
                <a:t>∠A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000" b="1" dirty="0">
                  <a:cs typeface="+mn-ea"/>
                  <a:sym typeface="+mn-lt"/>
                </a:rPr>
                <a:t>OB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 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∴射线</a:t>
              </a:r>
              <a:r>
                <a:rPr lang="en-US" altLang="zh-CN" sz="2000" b="1" dirty="0">
                  <a:cs typeface="+mn-ea"/>
                  <a:sym typeface="+mn-lt"/>
                </a:rPr>
                <a:t>OB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OB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而同圆的半径相等，</a:t>
              </a:r>
              <a:r>
                <a:rPr lang="en-US" altLang="zh-CN" sz="2000" b="1" dirty="0">
                  <a:cs typeface="+mn-ea"/>
                  <a:sym typeface="+mn-lt"/>
                </a:rPr>
                <a:t>OA=OA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，</a:t>
              </a:r>
              <a:r>
                <a:rPr lang="en-US" altLang="zh-CN" sz="2000" b="1" dirty="0">
                  <a:cs typeface="+mn-ea"/>
                  <a:sym typeface="+mn-lt"/>
                </a:rPr>
                <a:t>OB=OB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 </a:t>
              </a:r>
            </a:p>
            <a:p>
              <a:pPr defTabSz="914400">
                <a:lnSpc>
                  <a:spcPct val="150000"/>
                </a:lnSpc>
              </a:pPr>
              <a:r>
                <a:rPr lang="en-US" altLang="zh-CN" sz="2000" b="1" dirty="0">
                  <a:cs typeface="+mn-ea"/>
                  <a:sym typeface="+mn-lt"/>
                </a:rPr>
                <a:t>∴</a:t>
              </a:r>
              <a:r>
                <a:rPr lang="zh-CN" altLang="en-US" sz="2000" b="1" dirty="0">
                  <a:cs typeface="+mn-ea"/>
                  <a:sym typeface="+mn-lt"/>
                </a:rPr>
                <a:t>点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重合，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重合．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因此</a:t>
              </a:r>
              <a:r>
                <a:rPr lang="en-US" altLang="zh-CN" sz="2000" b="1" dirty="0">
                  <a:cs typeface="+mn-ea"/>
                  <a:sym typeface="+mn-lt"/>
                </a:rPr>
                <a:t>AB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重合，</a:t>
              </a:r>
              <a:r>
                <a:rPr lang="en-US" altLang="zh-CN" sz="2000" b="1" dirty="0">
                  <a:cs typeface="+mn-ea"/>
                  <a:sym typeface="+mn-lt"/>
                </a:rPr>
                <a:t> </a:t>
              </a:r>
              <a:r>
                <a:rPr lang="zh-CN" altLang="en-US" sz="2000" b="1" dirty="0">
                  <a:cs typeface="+mn-ea"/>
                  <a:sym typeface="+mn-lt"/>
                </a:rPr>
                <a:t>弦</a:t>
              </a:r>
              <a:r>
                <a:rPr lang="en-US" altLang="zh-CN" sz="2000" b="1" dirty="0">
                  <a:cs typeface="+mn-ea"/>
                  <a:sym typeface="+mn-lt"/>
                </a:rPr>
                <a:t>AB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重合，</a:t>
              </a:r>
              <a:r>
                <a:rPr lang="en-US" altLang="zh-CN" sz="2000" b="1" dirty="0">
                  <a:cs typeface="+mn-ea"/>
                  <a:sym typeface="+mn-lt"/>
                </a:rPr>
                <a:t> 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即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828296" y="3840720"/>
              <a:ext cx="2982859" cy="1061083"/>
              <a:chOff x="4828296" y="3840720"/>
              <a:chExt cx="2982859" cy="1061083"/>
            </a:xfrm>
          </p:grpSpPr>
          <p:sp>
            <p:nvSpPr>
              <p:cNvPr id="32" name="Text Box 53"/>
              <p:cNvSpPr>
                <a:spLocks noChangeArrowheads="1"/>
              </p:cNvSpPr>
              <p:nvPr/>
            </p:nvSpPr>
            <p:spPr bwMode="auto">
              <a:xfrm>
                <a:off x="4830932" y="3854056"/>
                <a:ext cx="396161" cy="346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33" name="Text Box 53"/>
              <p:cNvSpPr>
                <a:spLocks noChangeArrowheads="1"/>
              </p:cNvSpPr>
              <p:nvPr/>
            </p:nvSpPr>
            <p:spPr bwMode="auto">
              <a:xfrm>
                <a:off x="5444899" y="3840720"/>
                <a:ext cx="396161" cy="346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grpSp>
            <p:nvGrpSpPr>
              <p:cNvPr id="34" name="Group 89"/>
              <p:cNvGrpSpPr/>
              <p:nvPr/>
            </p:nvGrpSpPr>
            <p:grpSpPr bwMode="auto">
              <a:xfrm>
                <a:off x="4828296" y="4316015"/>
                <a:ext cx="2982859" cy="585788"/>
                <a:chOff x="720" y="3574"/>
                <a:chExt cx="3456" cy="369"/>
              </a:xfrm>
            </p:grpSpPr>
            <p:sp>
              <p:nvSpPr>
                <p:cNvPr id="35" name="Text Box 50"/>
                <p:cNvSpPr>
                  <a:spLocks noChangeArrowheads="1"/>
                </p:cNvSpPr>
                <p:nvPr/>
              </p:nvSpPr>
              <p:spPr bwMode="auto">
                <a:xfrm>
                  <a:off x="720" y="3724"/>
                  <a:ext cx="3456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>
                    <a:buClr>
                      <a:srgbClr val="F900F9"/>
                    </a:buClr>
                  </a:pP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AB=A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B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zh-CN" altLang="en-US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    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AB=A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B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36" name="Text Box 52"/>
                <p:cNvSpPr>
                  <a:spLocks noChangeArrowheads="1"/>
                </p:cNvSpPr>
                <p:nvPr/>
              </p:nvSpPr>
              <p:spPr bwMode="auto">
                <a:xfrm>
                  <a:off x="2339" y="3574"/>
                  <a:ext cx="459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  <p:sp>
              <p:nvSpPr>
                <p:cNvPr id="37" name="Text Box 53"/>
                <p:cNvSpPr>
                  <a:spLocks noChangeArrowheads="1"/>
                </p:cNvSpPr>
                <p:nvPr/>
              </p:nvSpPr>
              <p:spPr bwMode="auto">
                <a:xfrm>
                  <a:off x="2930" y="3574"/>
                  <a:ext cx="459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  <p:sp>
              <p:nvSpPr>
                <p:cNvPr id="38" name="Text Box 50"/>
                <p:cNvSpPr>
                  <a:spLocks noChangeArrowheads="1"/>
                </p:cNvSpPr>
                <p:nvPr/>
              </p:nvSpPr>
              <p:spPr bwMode="auto">
                <a:xfrm>
                  <a:off x="720" y="3725"/>
                  <a:ext cx="3456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>
                    <a:buClr>
                      <a:srgbClr val="F900F9"/>
                    </a:buClr>
                  </a:pP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AB=A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B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zh-CN" altLang="en-US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    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AB=A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B</a:t>
                  </a:r>
                  <a:r>
                    <a:rPr lang="en-US" altLang="zh-CN" sz="2400" b="1" baseline="-25000" dirty="0"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39" name="Text Box 52"/>
                <p:cNvSpPr>
                  <a:spLocks noChangeArrowheads="1"/>
                </p:cNvSpPr>
                <p:nvPr/>
              </p:nvSpPr>
              <p:spPr bwMode="auto">
                <a:xfrm>
                  <a:off x="2339" y="3575"/>
                  <a:ext cx="459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  <p:sp>
              <p:nvSpPr>
                <p:cNvPr id="40" name="Text Box 53"/>
                <p:cNvSpPr>
                  <a:spLocks noChangeArrowheads="1"/>
                </p:cNvSpPr>
                <p:nvPr/>
              </p:nvSpPr>
              <p:spPr bwMode="auto">
                <a:xfrm>
                  <a:off x="2930" y="3575"/>
                  <a:ext cx="459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zh-CN" sz="24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</p:grpSp>
        </p:grpSp>
      </p:grpSp>
      <p:sp>
        <p:nvSpPr>
          <p:cNvPr id="4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976 C -0.00799 -0.02624 -0.02708 -0.05309 -0.04705 -0.06327 C -0.06667 -0.07346 -0.09427 -0.08272 -0.1184 -0.08087 C -0.14254 -0.07902 -0.17188 -0.06605 -0.19201 -0.05031 C -0.21233 -0.0355 -0.23004 -0.00309 -0.23993 0.00987 " rAng="0" ptsTypes="AAAAA">
                                      <p:cBhvr additive="base">
                                        <p:cTn id="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16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9537 C 0.02188 -0.10864 0.02327 -0.15 0.01997 -0.175 C 0.01667 -0.2 0.01372 -0.22315 0.00243 -0.24568 C -0.00885 -0.26759 -0.03142 -0.2929 -0.04809 -0.30741 C -0.06475 -0.32161 -0.08784 -0.32654 -0.09809 -0.33148 " rAng="0" ptsTypes="AAAAA">
                                      <p:cBhvr additive="base"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118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0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74661" y="1454099"/>
            <a:ext cx="10332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kumimoji="1" lang="en-US" altLang="zh-CN" sz="2000" b="1" dirty="0">
                <a:cs typeface="+mn-ea"/>
                <a:sym typeface="+mn-lt"/>
              </a:rPr>
              <a:t>   </a:t>
            </a:r>
            <a:r>
              <a:rPr kumimoji="1" lang="zh-CN" altLang="en-US" sz="2000" b="1" dirty="0">
                <a:cs typeface="+mn-ea"/>
                <a:sym typeface="+mn-lt"/>
              </a:rPr>
              <a:t>在同圆或等圆中，相等的圆心角所对的弧相等，所对的弦相等</a:t>
            </a:r>
            <a:r>
              <a:rPr kumimoji="1" lang="en-US" altLang="zh-CN" sz="2000" b="1" dirty="0">
                <a:cs typeface="+mn-ea"/>
                <a:sym typeface="+mn-lt"/>
              </a:rPr>
              <a:t>.</a:t>
            </a:r>
            <a:endParaRPr lang="zh-CN" altLang="en-US" sz="2000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317121" y="3499792"/>
            <a:ext cx="3521772" cy="2467265"/>
            <a:chOff x="4336220" y="2434373"/>
            <a:chExt cx="2641329" cy="1850449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720000">
              <a:off x="5753586" y="2434373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11520000">
              <a:off x="4336220" y="3225960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62991" y="3089833"/>
            <a:ext cx="3266017" cy="3266016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6320000">
            <a:off x="4621741" y="3187199"/>
            <a:ext cx="1631949" cy="141181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10"/>
          <p:cNvSpPr>
            <a:spLocks noChangeArrowheads="1"/>
          </p:cNvSpPr>
          <p:nvPr/>
        </p:nvSpPr>
        <p:spPr bwMode="auto">
          <a:xfrm>
            <a:off x="5616574" y="4817033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5" name="Text Box 11"/>
          <p:cNvSpPr>
            <a:spLocks noChangeArrowheads="1"/>
          </p:cNvSpPr>
          <p:nvPr/>
        </p:nvSpPr>
        <p:spPr bwMode="auto">
          <a:xfrm>
            <a:off x="7693023" y="4831849"/>
            <a:ext cx="5757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6" name="Text Box 12"/>
          <p:cNvSpPr>
            <a:spLocks noChangeArrowheads="1"/>
          </p:cNvSpPr>
          <p:nvPr/>
        </p:nvSpPr>
        <p:spPr bwMode="auto">
          <a:xfrm>
            <a:off x="7290857" y="2901449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7" name="Text Box 30"/>
          <p:cNvSpPr>
            <a:spLocks noChangeArrowheads="1"/>
          </p:cNvSpPr>
          <p:nvPr/>
        </p:nvSpPr>
        <p:spPr bwMode="auto">
          <a:xfrm flipH="1">
            <a:off x="3899957" y="3464482"/>
            <a:ext cx="16573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4265" b="1" i="1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8" name="Text Box 29"/>
          <p:cNvSpPr>
            <a:spLocks noChangeArrowheads="1"/>
          </p:cNvSpPr>
          <p:nvPr/>
        </p:nvSpPr>
        <p:spPr bwMode="auto">
          <a:xfrm flipH="1">
            <a:off x="5616574" y="1923891"/>
            <a:ext cx="13546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4265" b="1" i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圆心角概念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975 C -0.00816 -0.02624 -0.02709 -0.05309 -0.04705 -0.06327 C -0.06667 -0.07346 -0.09427 -0.08272 -0.1184 -0.08087 C -0.14254 -0.07901 -0.17188 -0.06605 -0.19202 -0.05031 C -0.21233 -0.0355 -0.23004 -0.00309 -0.23993 0.00987 " rAng="0" ptsTypes="AAAAA">
                                      <p:cBhvr additive="base"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16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9537 C 0.02188 -0.10864 0.02326 -0.15 0.01997 -0.175 C 0.01667 -0.2 0.01372 -0.22315 0.00243 -0.24568 C -0.00885 -0.26759 -0.03142 -0.2929 -0.04809 -0.30741 C -0.06476 -0.32161 -0.08785 -0.32654 -0.09809 -0.33148 " rAng="0" ptsTypes="AAAAA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118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0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73719" y="1352311"/>
            <a:ext cx="10332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kumimoji="1" lang="en-US" altLang="zh-CN" sz="2400" b="1" dirty="0">
                <a:cs typeface="+mn-ea"/>
                <a:sym typeface="+mn-lt"/>
              </a:rPr>
              <a:t>   </a:t>
            </a:r>
            <a:r>
              <a:rPr kumimoji="1" lang="zh-CN" altLang="en-US" sz="2400" b="1" dirty="0">
                <a:cs typeface="+mn-ea"/>
                <a:sym typeface="+mn-lt"/>
              </a:rPr>
              <a:t>在同圆或等圆中，两条弧相等，则他们所对应的其余各组量有什么关系？</a:t>
            </a:r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02655" y="3303658"/>
            <a:ext cx="3521772" cy="2467265"/>
            <a:chOff x="4336220" y="2434373"/>
            <a:chExt cx="2641329" cy="1850449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720000">
              <a:off x="5753586" y="2434373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11520000">
              <a:off x="4336220" y="3225960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148525" y="2893699"/>
            <a:ext cx="3266017" cy="3266016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6320000">
            <a:off x="1307275" y="2991065"/>
            <a:ext cx="1631949" cy="141181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10"/>
          <p:cNvSpPr>
            <a:spLocks noChangeArrowheads="1"/>
          </p:cNvSpPr>
          <p:nvPr/>
        </p:nvSpPr>
        <p:spPr bwMode="auto">
          <a:xfrm>
            <a:off x="2302109" y="4620899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5" name="Text Box 11"/>
          <p:cNvSpPr>
            <a:spLocks noChangeArrowheads="1"/>
          </p:cNvSpPr>
          <p:nvPr/>
        </p:nvSpPr>
        <p:spPr bwMode="auto">
          <a:xfrm>
            <a:off x="4378558" y="4635715"/>
            <a:ext cx="5757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6" name="Text Box 12"/>
          <p:cNvSpPr>
            <a:spLocks noChangeArrowheads="1"/>
          </p:cNvSpPr>
          <p:nvPr/>
        </p:nvSpPr>
        <p:spPr bwMode="auto">
          <a:xfrm>
            <a:off x="3976391" y="2705315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7" name="Text Box 30"/>
          <p:cNvSpPr>
            <a:spLocks noChangeArrowheads="1"/>
          </p:cNvSpPr>
          <p:nvPr/>
        </p:nvSpPr>
        <p:spPr bwMode="auto">
          <a:xfrm flipH="1">
            <a:off x="585491" y="3268348"/>
            <a:ext cx="16573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4265" b="1" i="1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8" name="Text Box 29"/>
          <p:cNvSpPr>
            <a:spLocks noChangeArrowheads="1"/>
          </p:cNvSpPr>
          <p:nvPr/>
        </p:nvSpPr>
        <p:spPr bwMode="auto">
          <a:xfrm flipH="1">
            <a:off x="2617491" y="2197315"/>
            <a:ext cx="13546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4265" b="1" i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206100" y="1704112"/>
            <a:ext cx="5647188" cy="3965055"/>
            <a:chOff x="3905563" y="1278084"/>
            <a:chExt cx="4114579" cy="2973790"/>
          </a:xfrm>
        </p:grpSpPr>
        <p:sp>
          <p:nvSpPr>
            <p:cNvPr id="6" name="矩形 5"/>
            <p:cNvSpPr/>
            <p:nvPr/>
          </p:nvSpPr>
          <p:spPr>
            <a:xfrm>
              <a:off x="3905563" y="1482655"/>
              <a:ext cx="3813619" cy="2769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将弧</a:t>
              </a:r>
              <a:r>
                <a:rPr lang="en-US" altLang="zh-CN" sz="2000" dirty="0">
                  <a:cs typeface="+mn-ea"/>
                  <a:sym typeface="+mn-lt"/>
                </a:rPr>
                <a:t>AB</a:t>
              </a:r>
              <a:r>
                <a:rPr lang="zh-CN" altLang="en-US" sz="2000" dirty="0">
                  <a:cs typeface="+mn-ea"/>
                  <a:sym typeface="+mn-lt"/>
                </a:rPr>
                <a:t>绕圆心</a:t>
              </a:r>
              <a:r>
                <a:rPr lang="en-US" altLang="zh-CN" sz="2000" dirty="0">
                  <a:cs typeface="+mn-ea"/>
                  <a:sym typeface="+mn-lt"/>
                </a:rPr>
                <a:t>O</a:t>
              </a:r>
              <a:r>
                <a:rPr lang="zh-CN" altLang="en-US" sz="2000" dirty="0">
                  <a:cs typeface="+mn-ea"/>
                  <a:sym typeface="+mn-lt"/>
                </a:rPr>
                <a:t>旋转，使弧</a:t>
              </a:r>
              <a:r>
                <a:rPr lang="en-US" altLang="zh-CN" sz="2000" dirty="0">
                  <a:cs typeface="+mn-ea"/>
                  <a:sym typeface="+mn-lt"/>
                </a:rPr>
                <a:t>AB</a:t>
              </a:r>
              <a:r>
                <a:rPr lang="zh-CN" altLang="en-US" sz="2000" dirty="0">
                  <a:cs typeface="+mn-ea"/>
                  <a:sym typeface="+mn-lt"/>
                </a:rPr>
                <a:t>与弧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defTabSz="914400">
                <a:lnSpc>
                  <a:spcPct val="200000"/>
                </a:lnSpc>
              </a:pPr>
              <a:r>
                <a:rPr lang="en-US" altLang="zh-CN" sz="2000" b="1" dirty="0">
                  <a:cs typeface="+mn-ea"/>
                  <a:sym typeface="+mn-lt"/>
                </a:rPr>
                <a:t>∴</a:t>
              </a:r>
              <a:r>
                <a:rPr lang="zh-CN" altLang="en-US" sz="2000" b="1" dirty="0">
                  <a:cs typeface="+mn-ea"/>
                  <a:sym typeface="+mn-lt"/>
                </a:rPr>
                <a:t>点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重合，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∴射线</a:t>
              </a:r>
              <a:r>
                <a:rPr lang="en-US" altLang="zh-CN" sz="2000" b="1" dirty="0">
                  <a:cs typeface="+mn-ea"/>
                  <a:sym typeface="+mn-lt"/>
                </a:rPr>
                <a:t>OB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OB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重合，射线</a:t>
              </a:r>
              <a:r>
                <a:rPr lang="en-US" altLang="zh-CN" sz="2000" b="1" dirty="0">
                  <a:cs typeface="+mn-ea"/>
                  <a:sym typeface="+mn-lt"/>
                </a:rPr>
                <a:t>OA</a:t>
              </a:r>
              <a:r>
                <a:rPr lang="zh-CN" altLang="en-US" sz="2000" b="1" dirty="0">
                  <a:cs typeface="+mn-ea"/>
                  <a:sym typeface="+mn-lt"/>
                </a:rPr>
                <a:t>与</a:t>
              </a:r>
              <a:r>
                <a:rPr lang="en-US" altLang="zh-CN" sz="2000" b="1" dirty="0">
                  <a:cs typeface="+mn-ea"/>
                  <a:sym typeface="+mn-lt"/>
                </a:rPr>
                <a:t>OA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重合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∴</a:t>
              </a:r>
              <a:r>
                <a:rPr lang="en-US" altLang="zh-CN" sz="2000" b="1" dirty="0">
                  <a:cs typeface="+mn-ea"/>
                  <a:sym typeface="+mn-lt"/>
                </a:rPr>
                <a:t>∠AOB</a:t>
              </a:r>
              <a:r>
                <a:rPr lang="zh-CN" altLang="en-US" sz="2000" b="1" dirty="0">
                  <a:cs typeface="+mn-ea"/>
                  <a:sym typeface="+mn-lt"/>
                </a:rPr>
                <a:t>＝</a:t>
              </a:r>
              <a:r>
                <a:rPr lang="en-US" altLang="zh-CN" sz="2000" b="1" dirty="0">
                  <a:cs typeface="+mn-ea"/>
                  <a:sym typeface="+mn-lt"/>
                </a:rPr>
                <a:t>∠A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000" b="1" dirty="0">
                  <a:cs typeface="+mn-ea"/>
                  <a:sym typeface="+mn-lt"/>
                </a:rPr>
                <a:t>OB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而同圆的半径相等</a:t>
              </a:r>
              <a:r>
                <a:rPr lang="en-US" altLang="zh-CN" sz="2000" b="1" dirty="0">
                  <a:cs typeface="+mn-ea"/>
                  <a:sym typeface="+mn-lt"/>
                </a:rPr>
                <a:t>OA=OA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，</a:t>
              </a:r>
              <a:r>
                <a:rPr lang="en-US" altLang="zh-CN" sz="2000" b="1" dirty="0">
                  <a:cs typeface="+mn-ea"/>
                  <a:sym typeface="+mn-lt"/>
                </a:rPr>
                <a:t>OB=OB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 </a:t>
              </a: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∴</a:t>
              </a:r>
              <a:r>
                <a:rPr lang="en-US" altLang="zh-CN" sz="2000" b="1" dirty="0">
                  <a:cs typeface="+mn-ea"/>
                  <a:sym typeface="+mn-lt"/>
                </a:rPr>
                <a:t>AB=A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en-US" altLang="zh-CN" sz="2000" b="1" dirty="0">
                  <a:cs typeface="+mn-ea"/>
                  <a:sym typeface="+mn-lt"/>
                </a:rPr>
                <a:t>B</a:t>
              </a:r>
              <a:r>
                <a:rPr lang="en-US" altLang="zh-CN" sz="2000" b="1" baseline="-25000" dirty="0">
                  <a:cs typeface="+mn-ea"/>
                  <a:sym typeface="+mn-lt"/>
                </a:rPr>
                <a:t>1</a:t>
              </a:r>
              <a:r>
                <a:rPr lang="zh-CN" altLang="en-US" sz="2000" b="1" dirty="0">
                  <a:cs typeface="+mn-ea"/>
                  <a:sym typeface="+mn-lt"/>
                </a:rPr>
                <a:t> </a:t>
              </a:r>
              <a:r>
                <a:rPr lang="en-US" altLang="zh-CN" sz="2000" b="1" dirty="0">
                  <a:cs typeface="+mn-ea"/>
                  <a:sym typeface="+mn-lt"/>
                </a:rPr>
                <a:t>(SAS)</a:t>
              </a:r>
              <a:endParaRPr lang="en-US" altLang="zh-CN" sz="2000" b="1" baseline="-25000" dirty="0">
                <a:cs typeface="+mn-ea"/>
                <a:sym typeface="+mn-lt"/>
              </a:endParaRPr>
            </a:p>
          </p:txBody>
        </p:sp>
        <p:sp>
          <p:nvSpPr>
            <p:cNvPr id="31" name="Text Box 53"/>
            <p:cNvSpPr>
              <a:spLocks noChangeArrowheads="1"/>
            </p:cNvSpPr>
            <p:nvPr/>
          </p:nvSpPr>
          <p:spPr bwMode="auto">
            <a:xfrm>
              <a:off x="4442891" y="1298472"/>
              <a:ext cx="396161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32" name="Text Box 53"/>
            <p:cNvSpPr>
              <a:spLocks noChangeArrowheads="1"/>
            </p:cNvSpPr>
            <p:nvPr/>
          </p:nvSpPr>
          <p:spPr bwMode="auto">
            <a:xfrm>
              <a:off x="7623981" y="1278084"/>
              <a:ext cx="396161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8009981" y="5408299"/>
            <a:ext cx="3881901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在同圆或等圆中，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相等的弧所对的圆心角相等，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所对的弦相等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976 C -0.00799 -0.02624 -0.02708 -0.05309 -0.04705 -0.06327 C -0.06667 -0.07346 -0.09427 -0.08272 -0.1184 -0.08087 C -0.14254 -0.07902 -0.17188 -0.06605 -0.19201 -0.05031 C -0.21233 -0.0355 -0.23004 -0.00309 -0.23993 0.00987 " rAng="0" ptsTypes="AAAAA">
                                      <p:cBhvr additive="base"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16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9537 C 0.02188 -0.10864 0.02327 -0.15 0.01997 -0.175 C 0.01667 -0.2 0.01372 -0.22315 0.00243 -0.24568 C -0.00885 -0.26759 -0.03142 -0.2929 -0.04809 -0.30741 C -0.06475 -0.32161 -0.08784 -0.32654 -0.09809 -0.33148 " rAng="0" ptsTypes="AAAAA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118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0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64217" y="1349033"/>
            <a:ext cx="10332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kumimoji="1" lang="en-US" altLang="zh-CN" sz="2400" b="1" dirty="0">
                <a:cs typeface="+mn-ea"/>
                <a:sym typeface="+mn-lt"/>
              </a:rPr>
              <a:t>   </a:t>
            </a:r>
            <a:r>
              <a:rPr kumimoji="1" lang="zh-CN" altLang="en-US" sz="2400" b="1" dirty="0">
                <a:cs typeface="+mn-ea"/>
                <a:sym typeface="+mn-lt"/>
              </a:rPr>
              <a:t>在同圆或等圆中，两条弦相等，则他们所对应的其余各组量有什么关系？</a:t>
            </a:r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02655" y="3303658"/>
            <a:ext cx="3521772" cy="2467265"/>
            <a:chOff x="4336220" y="2434373"/>
            <a:chExt cx="2641329" cy="1850449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720000">
              <a:off x="5753586" y="2434373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11520000">
              <a:off x="4336220" y="3225960"/>
              <a:ext cx="1223963" cy="1058862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148525" y="2893699"/>
            <a:ext cx="3266017" cy="3266016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6320000">
            <a:off x="1307275" y="2991065"/>
            <a:ext cx="1631949" cy="141181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10"/>
          <p:cNvSpPr>
            <a:spLocks noChangeArrowheads="1"/>
          </p:cNvSpPr>
          <p:nvPr/>
        </p:nvSpPr>
        <p:spPr bwMode="auto">
          <a:xfrm>
            <a:off x="2302109" y="4620899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5" name="Text Box 11"/>
          <p:cNvSpPr>
            <a:spLocks noChangeArrowheads="1"/>
          </p:cNvSpPr>
          <p:nvPr/>
        </p:nvSpPr>
        <p:spPr bwMode="auto">
          <a:xfrm>
            <a:off x="4378558" y="4635715"/>
            <a:ext cx="5757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6" name="Text Box 12"/>
          <p:cNvSpPr>
            <a:spLocks noChangeArrowheads="1"/>
          </p:cNvSpPr>
          <p:nvPr/>
        </p:nvSpPr>
        <p:spPr bwMode="auto">
          <a:xfrm>
            <a:off x="3976391" y="2705315"/>
            <a:ext cx="6731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7" name="Text Box 30"/>
          <p:cNvSpPr>
            <a:spLocks noChangeArrowheads="1"/>
          </p:cNvSpPr>
          <p:nvPr/>
        </p:nvSpPr>
        <p:spPr bwMode="auto">
          <a:xfrm flipH="1">
            <a:off x="585491" y="3268348"/>
            <a:ext cx="16573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4265" b="1" i="1" baseline="-250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8" name="Text Box 29"/>
          <p:cNvSpPr>
            <a:spLocks noChangeArrowheads="1"/>
          </p:cNvSpPr>
          <p:nvPr/>
        </p:nvSpPr>
        <p:spPr bwMode="auto">
          <a:xfrm flipH="1">
            <a:off x="2617491" y="2197315"/>
            <a:ext cx="13546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4265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4265" b="1" i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8" name="Text Box 50"/>
          <p:cNvSpPr>
            <a:spLocks noChangeArrowheads="1"/>
          </p:cNvSpPr>
          <p:nvPr/>
        </p:nvSpPr>
        <p:spPr bwMode="auto">
          <a:xfrm>
            <a:off x="5740564" y="2181518"/>
            <a:ext cx="39771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Clr>
                <a:srgbClr val="F900F9"/>
              </a:buClr>
            </a:pPr>
            <a:endParaRPr lang="en-US" altLang="zh-CN" sz="3200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878053" y="4876871"/>
            <a:ext cx="4077562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在同圆或等圆中，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相等的弦所对的圆心角相等，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所对优弧和劣弧分别相等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173818" y="2152542"/>
            <a:ext cx="3568831" cy="5701497"/>
            <a:chOff x="5090858" y="1719660"/>
            <a:chExt cx="2676623" cy="4276123"/>
          </a:xfrm>
        </p:grpSpPr>
        <p:sp>
          <p:nvSpPr>
            <p:cNvPr id="32" name="Text Box 52"/>
            <p:cNvSpPr>
              <a:spLocks noChangeArrowheads="1"/>
            </p:cNvSpPr>
            <p:nvPr/>
          </p:nvSpPr>
          <p:spPr bwMode="auto">
            <a:xfrm>
              <a:off x="5429056" y="3594687"/>
              <a:ext cx="396161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33" name="Text Box 53"/>
            <p:cNvSpPr>
              <a:spLocks noChangeArrowheads="1"/>
            </p:cNvSpPr>
            <p:nvPr/>
          </p:nvSpPr>
          <p:spPr bwMode="auto">
            <a:xfrm>
              <a:off x="5917772" y="3593530"/>
              <a:ext cx="396161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090858" y="1719660"/>
              <a:ext cx="2676623" cy="4276123"/>
              <a:chOff x="4067029" y="1719660"/>
              <a:chExt cx="2676623" cy="4276123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4067029" y="1719660"/>
                <a:ext cx="2676623" cy="4276123"/>
                <a:chOff x="4068536" y="1719660"/>
                <a:chExt cx="2676623" cy="4276123"/>
              </a:xfrm>
            </p:grpSpPr>
            <p:sp>
              <p:nvSpPr>
                <p:cNvPr id="7" name="矩形 6"/>
                <p:cNvSpPr/>
                <p:nvPr/>
              </p:nvSpPr>
              <p:spPr>
                <a:xfrm>
                  <a:off x="4223796" y="1719660"/>
                  <a:ext cx="2521363" cy="42761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zh-CN" altLang="en-US" sz="2665" b="1" dirty="0">
                      <a:cs typeface="+mn-ea"/>
                      <a:sym typeface="+mn-lt"/>
                    </a:rPr>
                    <a:t>在△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AOB</a:t>
                  </a:r>
                  <a:r>
                    <a:rPr lang="zh-CN" altLang="en-US" sz="2665" b="1" dirty="0">
                      <a:cs typeface="+mn-ea"/>
                      <a:sym typeface="+mn-lt"/>
                    </a:rPr>
                    <a:t>和△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OB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r>
                    <a:rPr lang="en-US" altLang="zh-CN" sz="2665" b="1" dirty="0">
                      <a:cs typeface="+mn-ea"/>
                      <a:sym typeface="+mn-lt"/>
                    </a:rPr>
                    <a:t>OA=OA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endParaRPr lang="en-US" altLang="zh-CN" sz="2665" b="1" dirty="0">
                    <a:cs typeface="+mn-ea"/>
                    <a:sym typeface="+mn-lt"/>
                  </a:endParaRPr>
                </a:p>
                <a:p>
                  <a:pPr defTabSz="914400"/>
                  <a:r>
                    <a:rPr lang="en-US" altLang="zh-CN" sz="2665" b="1" dirty="0">
                      <a:cs typeface="+mn-ea"/>
                      <a:sym typeface="+mn-lt"/>
                    </a:rPr>
                    <a:t>OB=OB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r>
                    <a:rPr lang="en-US" altLang="zh-CN" sz="2665" b="1" dirty="0">
                      <a:cs typeface="+mn-ea"/>
                      <a:sym typeface="+mn-lt"/>
                    </a:rPr>
                    <a:t>AB=A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r>
                    <a:rPr lang="zh-CN" altLang="en-US" sz="2665" b="1" dirty="0">
                      <a:cs typeface="+mn-ea"/>
                      <a:sym typeface="+mn-lt"/>
                    </a:rPr>
                    <a:t>∴△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AOB</a:t>
                  </a:r>
                  <a:r>
                    <a:rPr lang="zh-CN" altLang="en-US" sz="2665" b="1" dirty="0">
                      <a:cs typeface="+mn-ea"/>
                      <a:sym typeface="+mn-lt"/>
                    </a:rPr>
                    <a:t>≌△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OB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r>
                    <a:rPr lang="zh-CN" altLang="en-US" sz="2665" b="1" dirty="0">
                      <a:cs typeface="+mn-ea"/>
                      <a:sym typeface="+mn-lt"/>
                    </a:rPr>
                    <a:t>∴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∠AOB</a:t>
                  </a:r>
                  <a:r>
                    <a:rPr lang="zh-CN" altLang="en-US" sz="2665" b="1" dirty="0">
                      <a:cs typeface="+mn-ea"/>
                      <a:sym typeface="+mn-lt"/>
                    </a:rPr>
                    <a:t>＝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∠A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OB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endParaRPr lang="en-US" altLang="zh-CN" sz="2665" b="1" dirty="0">
                    <a:cs typeface="+mn-ea"/>
                    <a:sym typeface="+mn-lt"/>
                  </a:endParaRPr>
                </a:p>
                <a:p>
                  <a:pPr defTabSz="914400"/>
                  <a:r>
                    <a:rPr lang="zh-CN" altLang="en-US" sz="2665" b="1" dirty="0">
                      <a:cs typeface="+mn-ea"/>
                      <a:sym typeface="+mn-lt"/>
                    </a:rPr>
                    <a:t>∴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AB=A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endParaRPr lang="en-US" altLang="zh-CN" sz="2665" b="1" dirty="0">
                    <a:cs typeface="+mn-ea"/>
                    <a:sym typeface="+mn-lt"/>
                  </a:endParaRPr>
                </a:p>
                <a:p>
                  <a:pPr defTabSz="914400"/>
                  <a:r>
                    <a:rPr lang="zh-CN" altLang="en-US" sz="2665" b="1" dirty="0">
                      <a:cs typeface="+mn-ea"/>
                      <a:sym typeface="+mn-lt"/>
                    </a:rPr>
                    <a:t>∴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B=A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  <a:r>
                    <a:rPr lang="en-US" altLang="zh-CN" sz="2665" b="1" dirty="0">
                      <a:cs typeface="+mn-ea"/>
                      <a:sym typeface="+mn-lt"/>
                    </a:rPr>
                    <a:t>AB</a:t>
                  </a:r>
                  <a:r>
                    <a:rPr lang="en-US" altLang="zh-CN" sz="2665" b="1" baseline="-25000" dirty="0">
                      <a:cs typeface="+mn-ea"/>
                      <a:sym typeface="+mn-lt"/>
                    </a:rPr>
                    <a:t>1</a:t>
                  </a:r>
                </a:p>
                <a:p>
                  <a:pPr defTabSz="914400"/>
                  <a:endParaRPr lang="en-US" altLang="zh-CN" sz="2665" b="1" baseline="-25000" dirty="0">
                    <a:cs typeface="+mn-ea"/>
                    <a:sym typeface="+mn-lt"/>
                  </a:endParaRPr>
                </a:p>
                <a:p>
                  <a:pPr defTabSz="914400"/>
                  <a:r>
                    <a:rPr lang="en-US" altLang="zh-CN" sz="2665" b="1" dirty="0">
                      <a:cs typeface="+mn-ea"/>
                      <a:sym typeface="+mn-lt"/>
                    </a:rPr>
                    <a:t> </a:t>
                  </a:r>
                </a:p>
                <a:p>
                  <a:pPr defTabSz="914400"/>
                  <a:endParaRPr lang="en-US" altLang="zh-CN" sz="2665" b="1" baseline="-25000" dirty="0">
                    <a:cs typeface="+mn-ea"/>
                    <a:sym typeface="+mn-lt"/>
                  </a:endParaRPr>
                </a:p>
                <a:p>
                  <a:pPr defTabSz="914400"/>
                  <a:endParaRPr lang="en-US" altLang="zh-CN" sz="2665" b="1" baseline="-25000" dirty="0">
                    <a:cs typeface="+mn-ea"/>
                    <a:sym typeface="+mn-lt"/>
                  </a:endParaRPr>
                </a:p>
                <a:p>
                  <a:pPr defTabSz="914400"/>
                  <a:endParaRPr lang="en-US" altLang="zh-CN" sz="2665" b="1" baseline="-25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左大括号 7"/>
                <p:cNvSpPr/>
                <p:nvPr/>
              </p:nvSpPr>
              <p:spPr>
                <a:xfrm>
                  <a:off x="4068536" y="2120739"/>
                  <a:ext cx="81759" cy="97258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Text Box 52"/>
              <p:cNvSpPr>
                <a:spLocks noChangeArrowheads="1"/>
              </p:cNvSpPr>
              <p:nvPr/>
            </p:nvSpPr>
            <p:spPr bwMode="auto">
              <a:xfrm>
                <a:off x="4461538" y="4182251"/>
                <a:ext cx="520837" cy="50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3735" b="1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37" name="Text Box 53"/>
              <p:cNvSpPr>
                <a:spLocks noChangeArrowheads="1"/>
              </p:cNvSpPr>
              <p:nvPr/>
            </p:nvSpPr>
            <p:spPr bwMode="auto">
              <a:xfrm>
                <a:off x="5074009" y="4173312"/>
                <a:ext cx="396161" cy="50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3735" b="1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</p:grpSp>
      </p:grpSp>
      <p:sp>
        <p:nvSpPr>
          <p:cNvPr id="2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976 C -0.00799 -0.02624 -0.02708 -0.05309 -0.04705 -0.06327 C -0.06667 -0.07346 -0.09427 -0.08272 -0.1184 -0.08087 C -0.14254 -0.07902 -0.17188 -0.06605 -0.19201 -0.05031 C -0.21233 -0.0355 -0.23004 -0.00309 -0.23993 0.00987 " rAng="0" ptsTypes="AAAAA">
                                      <p:cBhvr additive="base"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16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9537 C 0.02188 -0.10864 0.02327 -0.15 0.01997 -0.175 C 0.01667 -0.2 0.01372 -0.22315 0.00243 -0.24568 C -0.00885 -0.26759 -0.03142 -0.2929 -0.04809 -0.30741 C -0.06475 -0.32161 -0.08784 -0.32654 -0.09809 -0.33148 " rAng="0" ptsTypes="AAAAA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118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0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4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13zvwyd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宽屏</PresentationFormat>
  <Paragraphs>217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阿里巴巴普惠体 R</vt:lpstr>
      <vt:lpstr>思源黑体 CN Regular</vt:lpstr>
      <vt:lpstr>Arial</vt:lpstr>
      <vt:lpstr>Cambria Math</vt:lpstr>
      <vt:lpstr>www.2ppt.com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2020-04-09T07:10:00Z</dcterms:created>
  <dcterms:modified xsi:type="dcterms:W3CDTF">2023-01-17T00:09:27Z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313AE3F22CD14942BD3F285F0654F5BE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