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5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44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89B1F70-0678-40EB-8423-F45E9D0FE35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15C2C7D7-6D5D-4006-9EDD-0D9DDEC7AE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0F4BD380-FE51-4549-9F56-9A69583F2381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7D2703A3-B64E-4B2C-B510-2C065073C56A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0" y="627516"/>
            <a:ext cx="914400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40000"/>
              </a:lnSpc>
              <a:spcBef>
                <a:spcPts val="1275"/>
              </a:spcBef>
              <a:spcAft>
                <a:spcPts val="1240"/>
              </a:spcAft>
              <a:defRPr/>
            </a:pP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Unit 5</a:t>
            </a:r>
            <a:r>
              <a:rPr lang="zh-CN" altLang="zh-CN" sz="3600" b="1" kern="2200" dirty="0">
                <a:latin typeface="Calibri" panose="020F0502020204030204"/>
                <a:cs typeface="Times New Roman" panose="02020603050405020304"/>
              </a:rPr>
              <a:t>　</a:t>
            </a: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On the road</a:t>
            </a:r>
            <a:endParaRPr lang="zh-CN" altLang="zh-CN" sz="3600" b="1" kern="22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2409731"/>
            <a:ext cx="849868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Starting out &amp; Understanding ideas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191946"/>
            <a:ext cx="9144000" cy="4070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92882" y="252413"/>
            <a:ext cx="8741569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(4)To work full time in travel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have to love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nature.I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try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take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every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opportunity to get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outside and admire the natural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world.I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love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photograph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rising sun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 I force myself into the natural world (5)by waking early each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day.I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also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enjoy photographing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animals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such as dolphins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kangaroos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hope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so.I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use my photography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an impact 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people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especially (6)when it comes to environmental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issues.Today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I’ve been photographing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crocodile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(7)swimming close to our boat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Kimberley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Quest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day.When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post the picture online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will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a comment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about (8)how bad it is to feed wild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crocodiles.This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crocodile (9)is used to passengers throwing food from boats and now she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becoming familiar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humans.Over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time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could make her a danger to people living in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area.If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can do something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others aware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problem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then that’s part of the solution.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"/>
          <p:cNvSpPr>
            <a:spLocks noChangeArrowheads="1"/>
          </p:cNvSpPr>
          <p:nvPr/>
        </p:nvSpPr>
        <p:spPr bwMode="auto">
          <a:xfrm>
            <a:off x="314325" y="617935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现在分词短语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reading my blog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作定语。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现在分词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travelling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作宾语补足语。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(3)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介词短语作方式状语。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(4)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不定式短语作目的状语。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(5)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介词短语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by doing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作方式状语。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(6)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为固定句型作时间状语。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(7)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现在分词短语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swimming...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作定语。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(8)how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引导宾语从句，从句中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it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作形式主语，代替不定式。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(9)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介词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to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后用动词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-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ing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形式作宾语，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passengers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是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throwing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的逻辑主语。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57226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less than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不到，少于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regard as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把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作为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publish </a:t>
            </a:r>
            <a:r>
              <a:rPr lang="en-US" altLang="zh-CN" i="1" kern="100" dirty="0" err="1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t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出版，发行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come true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实现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professional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专业的，职业的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challenging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有挑战性的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indigenous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本地的，土生土长的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in particular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尤其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take an/the opportunity to do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抓住机会做某事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⑩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photograph </a:t>
            </a:r>
            <a:r>
              <a:rPr lang="en-US" altLang="zh-CN" i="1" kern="100" dirty="0" err="1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t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拍摄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794" y="341710"/>
            <a:ext cx="8648700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"/>
          <p:cNvSpPr>
            <a:spLocks noChangeArrowheads="1"/>
          </p:cNvSpPr>
          <p:nvPr/>
        </p:nvSpPr>
        <p:spPr bwMode="auto">
          <a:xfrm>
            <a:off x="303610" y="89058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⑪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enjoy doing sth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喜欢做某事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⑫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kangaroo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袋鼠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⑬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make an impact on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对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产生影响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crocodile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鳄鱼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⑮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make a comment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作出评论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⑯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become familiar with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熟悉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make sb aware of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使某人认识到，意识到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44153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General reading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Match each paragraph with its main idea.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654969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Para.1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A.I enjoy photographing nature.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Para.2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B.My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visit to Western Australia.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Para.3  C.I use my photography to help protect the environment.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Para.4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D.From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chef to Australia’s first professional photo blogger.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Para.5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E.In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Broome in the Kimberley region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can experience the indigenous Australia.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3555" name="Picture 2" descr="课文整体阅读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369" y="303610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78607" y="3673079"/>
            <a:ext cx="659368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Para.1—D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Para.2—B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Para.3—E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Para.4—A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Para.5—C 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Factual reading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Read the text carefully and choose the best answer.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239441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1.I became successful because 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5535" y="1616869"/>
            <a:ext cx="6085284" cy="172997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A.I was a chef and happy at that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B.I enjoy travelling around the country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C.my job as a blogger was challenging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D.my pictures were posted and many fans like them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2746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2.In my opinion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best aspect of the Kimberley region is that 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9823" y="992981"/>
            <a:ext cx="8235553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A.I can take my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favourite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photographs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B.it’s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most beautiful places in Australia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C.I enjoy bright light and amazing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colours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here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D.I fell in love with Broome in the Kimberley region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765" y="2588419"/>
            <a:ext cx="538993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3.Which of the following may not be seen in her photos?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826" y="2968228"/>
            <a:ext cx="8099822" cy="89892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A.Red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flowers.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B.Green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trees.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C.Dolphins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rising sun.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4.In the last paragraph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crocodile is photographed to 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88156" y="823912"/>
            <a:ext cx="8235554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A.show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my love for travelling in nature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B.make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comment on the environmental issues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C.make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people aware of not throwing food to it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D.tell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people the animal is a danger to travellers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78607" y="2490788"/>
            <a:ext cx="659368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2.C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4.C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81051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Cloze test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Fill in the blanks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612107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few years ago I was a chef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a happy one at that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I wanted 1.____________ (much)out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life.I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have a hobby of taking 2.____________(picture) while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travelling.When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posted them in the blog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less than 18 months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were over 200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 people 3.____________ (read)my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blog.In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2013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became Australia’s first 4.____________ (profession) photo blogger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 over 464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 fans following me online.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04548" y="1608535"/>
            <a:ext cx="107751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more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31557" y="1969294"/>
            <a:ext cx="1078706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pictures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9638" y="2787254"/>
            <a:ext cx="1078706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reading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97366" y="2797969"/>
            <a:ext cx="1303734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professional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78607" y="627460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travelled everywhere and fell in love 5.____________  northern Western Australia 6.____________ some of my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favourite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photographs 7.____________(take).I have made over 140 work trips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my best work trip ever was to Broome in the Kimberley region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is unique and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untouched.I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try to take every opportunity 8.____________ (get) outside and admire the natural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world.I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love to photograph the 9.____________ (rise) sun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also animals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such as dolphins and kangaroos.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use my photography to make an impact on people about environmental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issues.I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expect to do  something to make others aware 10.____________ the animal protection problem.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66110" y="631032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4381" y="1039416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where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31669" y="1039416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were taken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28285" y="1808560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to get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13922" y="2220516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rising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42397" y="3517107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of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单元一歌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666" y="1032272"/>
            <a:ext cx="204668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335757" y="1522810"/>
            <a:ext cx="849868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1957070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导读：</a:t>
            </a:r>
            <a:endParaRPr lang="zh-CN" altLang="zh-CN" sz="80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35757" y="1521619"/>
            <a:ext cx="8498681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      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世界经典曲目《雪绒花》被称为奥地利的非正式国歌，在奥地利，雪绒花象征着勇敢，因为野生的雪绒花生长在环境艰苦的高山上，常人难以得见其美丽容颜，所以见过雪绒花的人都是英雄。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中国人对雪绒花的了解大都来自美国影片《音乐之声》，《音乐之声》将其作为插曲，更使它的名字家喻户晓。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27410" y="97988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词汇语境认知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写出语境中加黑单词或短语的意义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85888"/>
            <a:ext cx="8570119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1.Spain is still our most popular holiday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destination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has too much to explore.____________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2.We found the painting we wanted was in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gallery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upstairs.____________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3.In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less 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eight minutes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completed his painting of a horse.____________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4.Some scientists believe that humans might one day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quit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earth to colonize other planets.____________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5.Mr.Smith is a leading member of the medical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profession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6.The house has been repaired by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previous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owner.____________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9699" name="Picture 2" descr="课时基础过关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7" y="384573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552575" y="1785938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目的地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16291" y="2190750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画廊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93731" y="2590800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少于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45457" y="3431382"/>
            <a:ext cx="130373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离开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84107" y="3836194"/>
            <a:ext cx="130373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行业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55469" y="4267200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先前的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8607" y="1245394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单词语境记忆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根据英汉提示写出单词的适当形式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650206"/>
            <a:ext cx="8570119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1.You must collect enough materials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提前于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to your writing.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2.He has decided to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放弃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as manager of the team.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3.I’m ready to do all those things which are more ____________(challenge).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 chose this image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represents my style of street ____________ (photograph).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43363" y="1600200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previous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83669" y="2019300"/>
            <a:ext cx="130373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quit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49441" y="2421732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challenging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23335" y="2822973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photography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3937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短语语境填空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144191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1.He with his family has been in this city for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 year.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2.She refused to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发表评论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on our designs.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3.International tourism may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有影响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our environment and local history.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4.She studied Italian very hard to make her dream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实现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5.My aunt hates public transportation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尤其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38713" y="1129904"/>
            <a:ext cx="130373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less than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96679" y="1556148"/>
            <a:ext cx="1735931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make a comment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68229" y="1925241"/>
            <a:ext cx="2101453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make an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/>
              </a:rPr>
              <a:t>impact on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45919" y="2787254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come true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05288" y="3158729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 particular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50971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quit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离开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工作岗位、学校等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；离任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914525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·Why Lauren Bath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quit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her job as a chef and chose a different profession.(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为什么劳伦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巴斯辞去了厨师的工作，选择了另一种职业。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·Why did the girl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quit school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at the age of ten?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为什么这个女孩在十岁就辍学了？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father made up his mind to quit ____________ (drink).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was glad to be quit ____________ the troublesome job.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2771" name="Picture 2" descr="核心要点突破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3" y="428625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重点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2097" y="111442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163616" y="3930254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drinking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20641" y="4391025"/>
            <a:ext cx="1303734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of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71550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headmaster had to give up his post because of his poor health.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headmaster had to ________________ because of his poor health.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quit doing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放弃干某事，停止干某事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quit office/school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离职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退学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 quit of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摆脱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2781" y="1762125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quit office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71450" y="74056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come true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实现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082279"/>
            <a:ext cx="8570119" cy="422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·In 2013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was determined to make my dream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come true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would become Australia’s first professional photo blogger.(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50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2013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年，我决心实现我的梦想：我将成为澳大利亚第一位职业照片博主。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选用右栏短语填空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 you know how this 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didn’t expect he should ________________ with you.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You’d better go 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I’ll ________________ later.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moon ________________ from behind the clouds.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________________ from Japan in April and was presently sightseeing in South China.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4819" name="Picture 2" descr="核心短语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406003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152775" y="2724150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came about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67075" y="3111104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come along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62400" y="3555207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come on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69306" y="3973116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came out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70410" y="4374357"/>
            <a:ext cx="13049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came over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28662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you work hard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your dream _________________________(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会实现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)sooner or later.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Her ambition of winning an Olympic gold medal 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没有被实现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Disneyland will bring you into a magical world and make your dreams come true.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Disneyland will bring you into a magical world and make your dreams ____________.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2432" y="1121569"/>
            <a:ext cx="1737122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will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/>
              </a:rPr>
              <a:t>come true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61460" y="1520429"/>
            <a:ext cx="2312194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hasn’t been realized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1875" y="3195638"/>
            <a:ext cx="98107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realized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1"/>
          <p:cNvSpPr>
            <a:spLocks noChangeArrowheads="1"/>
          </p:cNvSpPr>
          <p:nvPr/>
        </p:nvSpPr>
        <p:spPr bwMode="auto">
          <a:xfrm>
            <a:off x="314325" y="62746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短语记牢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come about 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某情况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发生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come along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来，随同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come on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来吧，跟着来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come out 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花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开，发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芽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，出现，出来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come over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过来，顺便来访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名师提醒　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come true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是不及物动词，常用主动语态；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realize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实现，是及物动词，常用被动语态。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80975" y="5560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fall in love with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爱上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，倾心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960835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fell in love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northern WA and have been back six times.(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50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我爱上了西澳大利亚的北部，回来了六次。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fall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的相关短语填空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learned that if you ________________ something and do it all the time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will get better at it.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Being ill for more than two weeks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missed school and 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Babies often ________________ when they are learning to walk.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Leaves ________________ the trees in autumn.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2953" y="2200275"/>
            <a:ext cx="1737122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fall in love with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88882" y="3021807"/>
            <a:ext cx="1735931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fell behind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03860" y="3436144"/>
            <a:ext cx="1735931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fall down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21657" y="3849291"/>
            <a:ext cx="1735931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fall off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1"/>
          <p:cNvSpPr>
            <a:spLocks noChangeArrowheads="1"/>
          </p:cNvSpPr>
          <p:nvPr/>
        </p:nvSpPr>
        <p:spPr bwMode="auto">
          <a:xfrm>
            <a:off x="314325" y="981075"/>
            <a:ext cx="8570119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短语记牢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fall behind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落后；跟不上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fall down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倒塌；跌倒；失败；栽倒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fall off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从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掉下来</a:t>
            </a:r>
            <a:r>
              <a:rPr lang="zh-CN" altLang="zh-CN" dirty="0">
                <a:latin typeface="宋体" panose="02010600030101010101" pitchFamily="2" charset="-122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名师提醒　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同义短语：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lose one</a:t>
            </a:r>
            <a:r>
              <a:rPr lang="en-US" altLang="zh-CN" dirty="0">
                <a:latin typeface="Times New Roman" panose="02020603050405020304" pitchFamily="18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 heart to 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sb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(2)fall in love with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表动作；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be in love with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表状态。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35757" y="517923"/>
            <a:ext cx="849868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Edel</a:t>
            </a:r>
            <a:r>
              <a:rPr lang="en-US" altLang="zh-CN" b="1" i="1" kern="100" dirty="0">
                <a:latin typeface="Book Antiqua" panose="02040602050305030304"/>
                <a:cs typeface="Times New Roman" panose="02020603050405020304"/>
              </a:rPr>
              <a:t>w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eiss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16857" y="914400"/>
            <a:ext cx="61043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Edelweiss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Edelweiss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 morning you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me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Small and white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look happy to meet me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Blossom of snow may you bloom and grow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Bloom and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forever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Edelweiss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Edelweiss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106591" y="1356123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greet</a:t>
            </a: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99410" y="1795463"/>
            <a:ext cx="162608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clean and bright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89860" y="3002757"/>
            <a:ext cx="6072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grow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50019" y="401241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become familiar with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熟悉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06054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·This crocodile is used to passengers throwing food from boats and now she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becoming familiar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humans.(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这条鳄鱼习惯了乘客从船上扔食物，现在她对人类越来越熟悉了。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Most of us are very familiar ____________ this nursery rhyme.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Yao Ming became familiar ____________ the basketball fans in and around China.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computer software they use is familiar to 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________________ the computer software they use.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00451" y="2455069"/>
            <a:ext cx="1735931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5694" y="2859882"/>
            <a:ext cx="1735931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9151" y="4100513"/>
            <a:ext cx="1735931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am familiar with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/>
          <p:cNvSpPr>
            <a:spLocks noChangeArrowheads="1"/>
          </p:cNvSpPr>
          <p:nvPr/>
        </p:nvSpPr>
        <p:spPr bwMode="auto">
          <a:xfrm>
            <a:off x="314325" y="819150"/>
            <a:ext cx="8570119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短语记牢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be/get familiar with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熟悉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familiar to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熟悉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名师提醒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be similar to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和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相似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33350" y="34051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make...aware of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使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意识到，让某人知道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660797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·If I can do something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others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aware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problem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then that’s part of the solution.(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如果我能做一些事情让别人意识到这个问题，那么这就是解决方案中的一部分。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should _____________________________________________(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让每个人都意识到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strengths and weaknesses so that we can work better as a team.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don’t think people _________________________________________(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并不真正明白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just how much it costs.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suddenly __________________________________(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注意到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people looking at her.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据我所知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nobody has done anything about it.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2522" y="2274094"/>
            <a:ext cx="254317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make everyone aware of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65972" y="3067050"/>
            <a:ext cx="2541984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are really aware of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47975" y="3938588"/>
            <a:ext cx="254317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became aware of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89472" y="4356498"/>
            <a:ext cx="254317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As far as I am aware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115617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be/become aware of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知道、明白；意识到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be/become aware that...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意识到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as far as 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 aware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据我所知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 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　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make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aware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后可以跟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that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从句。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23925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a photographer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love the bright light and amazing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colours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red rocks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green plants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blue-green waters and blue skies.(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作为一个摄影师，我喜欢明亮的光线和惊人的颜色：红色的岩石，绿色植物，蓝绿色海水和蓝天。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83394" y="2115741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【分析】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此处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为介词，意为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，构成介词短语作状语。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【拓展】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作连词的用法：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引导时间状语从句，意为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当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的时候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(2)as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引导原因状语从句，意为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因为，由于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(3)as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引导让步状语从句，意为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虽然，尽管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，从句使用倒装语序。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(4)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引导方式状语从句，意为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如同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4035" name="Picture 2" descr="经典句式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6372" y="5036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384572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a lawyer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by profession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lacks the technical background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she is an excellent manager.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作为一名职业律师，她缺乏技术背景，但她是一名优秀的经理。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will grow wiser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you grow older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你会随着年龄的增长而越来越聪明。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he wasn’t ready in time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went without him.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因他未及时准备好，我们没有等他就先走了。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Strange as it may seem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nobody was injured in the accident.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这次意外虽然显得不可思议，却没有人受伤。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we can see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computers have brought dramatic changes to the workplace.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正如我们所看到的，电脑给工作场所带来了巨大的变化。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8607" y="255985"/>
            <a:ext cx="8570119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单句语法填空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____________ one of the most recognizable buildings in the world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The </a:t>
            </a:r>
            <a:r>
              <a:rPr lang="en-US" altLang="zh-CN" dirty="0" err="1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HongKong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-Zhuhai-Macau Bridge makes us proud of China.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用</a:t>
            </a:r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</a:t>
            </a:r>
            <a:r>
              <a:rPr lang="zh-CN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结构补全句子</a:t>
            </a: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__________________________________________________(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当我在车站等的时候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 came across one of my old friends.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____________________________________________________(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由于他是一名编辑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he knows what to do with any difficult situation.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_____________________________(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虽然天下大雨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they went on working in the field.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⑤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I never heard such stories about Einstein _____________________________________</a:t>
            </a:r>
            <a:r>
              <a:rPr lang="zh-CN" altLang="zh-CN" dirty="0">
                <a:latin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像我表姐讲的那样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0607" y="664369"/>
            <a:ext cx="254198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As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60972" y="1843088"/>
            <a:ext cx="307657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As I waited at the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/>
              </a:rPr>
              <a:t>bus stop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75272" y="2670573"/>
            <a:ext cx="307657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As he is an editor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6819" y="3480198"/>
            <a:ext cx="307657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Hard as it was raining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28123" y="3921919"/>
            <a:ext cx="1910953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as my cousin tells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48829" y="675085"/>
            <a:ext cx="874156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 use my photography to make an impact on people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especially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when it comes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environmental issues.(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我用我的摄影对人们产生影响，特别是在环境问题上。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59569" y="1468041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【分析】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when it comes to</a:t>
            </a:r>
            <a:r>
              <a:rPr lang="en-US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doing</a:t>
            </a:r>
            <a:r>
              <a:rPr lang="en-US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)</a:t>
            </a:r>
            <a:r>
              <a:rPr lang="en-US" altLang="zh-CN" b="1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 err="1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当涉及某事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做某事时，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是介词。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【拓展】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When it comes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job interview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first impression is important.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当谈及求职面试时，第一印象很重要。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When it comes to teaching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students English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has a lot to say.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当涉及教学生英语时，他有很多话要说。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00113"/>
            <a:ext cx="8570119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When it comes to ____________ (solve) math problems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 completely at sea.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When ____________ comes to computer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some people believe that it is extremely valuable.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can use a computer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but when it comes ____________ repairing them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know nothing. </a:t>
            </a:r>
            <a:r>
              <a:rPr lang="en-US" altLang="zh-CN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6747" y="1275160"/>
            <a:ext cx="1909763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solving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43087" y="1726407"/>
            <a:ext cx="1909763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it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13785" y="2544366"/>
            <a:ext cx="1910953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516857" y="890587"/>
            <a:ext cx="61043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Bless my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forever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Small and white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clean and bright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look happy to meet me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Blossom of snow may you bloom and grow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Bloom and grow forever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Edelweiss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Edelweiss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Bless my homeland forever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64191" y="887016"/>
            <a:ext cx="104900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homeland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335757" y="517923"/>
            <a:ext cx="849868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雪绒花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16857" y="914400"/>
            <a:ext cx="61043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雪绒花，雪绒花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清晨迎接我开放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小而白，洁而亮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向我快乐地摇晃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白雪般的花儿愿你芬芳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永远开花生长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雪绒花，雪绒花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516857" y="914400"/>
            <a:ext cx="61043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永远祝福我家乡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小而白，洁而亮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向我快乐地摇晃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白雪般的花儿愿你芬芳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永远开花生长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雪绒花，雪绒花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永远祝福我家乡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670322" y="866775"/>
            <a:ext cx="139065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素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养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导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航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362" name="Picture 5" descr="图标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372" y="820342"/>
            <a:ext cx="384572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B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91" y="1485900"/>
            <a:ext cx="8833247" cy="23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教材原文呈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303610"/>
            <a:ext cx="8570119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14325" y="74295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Blogging Australia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3610" y="1125141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name is Lauren Elizabeth Pirie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Bath.Until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few years ago I was a chef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a happy one at that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I wanted more out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life.I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wanted 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TRAVEL.At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time I discovered blogging and found that I took pretty good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pictures.So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decided to post pictures on my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blog.In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less than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18 months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were over 200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 people (1)  reading my blog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At first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only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regarded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hobby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companies started paying me to take photos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publish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them.In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2013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was determined to make my dream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come true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would become Australia’s first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professional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photo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blogger.It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challenging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job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I did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it.Now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spend three weeks out of every month (2)travelling and have over 464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 fans following me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online.I’ve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got to know more about this country and its people.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51310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first visited Western Australia for work in 2013.I fell in love with northern WA and have been back six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times.Some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my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favourite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photographs were taken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there.I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have made over 140 work trips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my best work trip ever was to Broome in the Kimberley region.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extremely beautiful and you can experience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indigenous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Australia there more than anywhere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else.The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Kimberley region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particular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is unique and untouched.(3)As a photographer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love the bright light and amazing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colours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red rocks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green plants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blue-green waters and blue skies.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2997</Words>
  <Application>Microsoft Office PowerPoint</Application>
  <PresentationFormat>全屏显示(16:9)</PresentationFormat>
  <Paragraphs>296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4" baseType="lpstr">
      <vt:lpstr>MS Mincho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 Math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2023-01-17T00:09:48Z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58CE803B24E54A289A0DDE04DD390088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