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45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45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60A92F46-D9F8-40B1-A2BF-C529A7B1BF8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92F46-D9F8-40B1-A2BF-C529A7B1BF87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7195DED-177A-4BB9-B922-2CED6B779071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2467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67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4678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B4605B2C-83FF-4A5B-B7C0-4FECE6DF861D}" type="slidenum">
              <a:rPr lang="en-US" altLang="zh-CN" sz="1200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506DFB2-78E6-4062-9764-27C4387D66C3}" type="slidenum">
              <a:rPr lang="en-US" altLang="zh-CN"/>
              <a:t>17</a:t>
            </a:fld>
            <a:endParaRPr lang="en-US" altLang="zh-CN"/>
          </a:p>
        </p:txBody>
      </p:sp>
      <p:sp>
        <p:nvSpPr>
          <p:cNvPr id="2580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30D9C0F8-8998-46E9-8CA2-4BF21C94CF19}" type="slidenum">
              <a:rPr lang="en-US" altLang="zh-CN" sz="1200"/>
              <a:t>17</a:t>
            </a:fld>
            <a:endParaRPr lang="en-US" altLang="zh-CN" sz="120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5805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484438" y="2806700"/>
            <a:ext cx="5184775" cy="963613"/>
          </a:xfrm>
        </p:spPr>
        <p:txBody>
          <a:bodyPr/>
          <a:lstStyle>
            <a:lvl1pPr marL="0" indent="0">
              <a:defRPr sz="3200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单击此处编辑母版标题样式</a:t>
            </a:r>
            <a:endParaRPr lang="zh-CN" altLang="fr-CA" noProof="0" smtClean="0">
              <a:sym typeface="MS PGothic" panose="020B0600070205080204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84438" y="3743325"/>
            <a:ext cx="5184775" cy="123507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200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单击此处编辑母版副标题样式</a:t>
            </a:r>
            <a:endParaRPr lang="zh-CN" altLang="fr-CA" noProof="0" smtClean="0">
              <a:sym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fr-CA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fr-CA" smtClean="0">
                <a:sym typeface="MS PGothic" panose="020B0600070205080204" pitchFamily="34" charset="-128"/>
              </a:rPr>
              <a:t>单击此处编辑母版文本样式</a:t>
            </a:r>
          </a:p>
          <a:p>
            <a:pPr lvl="1"/>
            <a:r>
              <a:rPr lang="zh-CN" altLang="fr-CA" smtClean="0">
                <a:sym typeface="MS PGothic" panose="020B0600070205080204" pitchFamily="34" charset="-128"/>
              </a:rPr>
              <a:t>第二级</a:t>
            </a:r>
          </a:p>
          <a:p>
            <a:pPr lvl="2"/>
            <a:r>
              <a:rPr lang="zh-CN" altLang="fr-CA" smtClean="0">
                <a:sym typeface="MS PGothic" panose="020B0600070205080204" pitchFamily="34" charset="-128"/>
              </a:rPr>
              <a:t>第三级</a:t>
            </a:r>
          </a:p>
          <a:p>
            <a:pPr lvl="3"/>
            <a:r>
              <a:rPr lang="zh-CN" altLang="fr-CA" smtClean="0">
                <a:sym typeface="MS PGothic" panose="020B0600070205080204" pitchFamily="34" charset="-128"/>
              </a:rPr>
              <a:t>第四级</a:t>
            </a:r>
          </a:p>
          <a:p>
            <a:pPr lvl="4"/>
            <a:r>
              <a:rPr lang="zh-CN" altLang="fr-CA" smtClean="0">
                <a:sym typeface="MS PGothic" panose="020B0600070205080204" pitchFamily="34" charset="-128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9144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marL="9144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2pPr>
      <a:lvl3pPr marL="9144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3pPr>
      <a:lvl4pPr marL="9144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4pPr>
      <a:lvl5pPr marL="9144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32191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2" Type="http://schemas.openxmlformats.org/officeDocument/2006/relationships/audio" Target="file:///H:\&#20161;&#29233;&#19971;&#24180;&#32423;&#19978;&#24050;&#25972;&#36164;&#28304;\&#20161;&#29233;&#19971;&#24180;&#32423;&#19978;Unit4\unit4%20topic3\&#35838;&#20214;\unit4%20topic%203%20Section%20A&#21442;&#32771;&#35838;&#20214;\2.mp3" TargetMode="External"/><Relationship Id="rId1" Type="http://schemas.microsoft.com/office/2007/relationships/media" Target="file:///H:\&#20161;&#29233;&#19971;&#24180;&#32423;&#19978;&#24050;&#25972;&#36164;&#28304;\&#20161;&#29233;&#19971;&#24180;&#32423;&#19978;Unit4\unit4%20topic3\&#35838;&#20214;\unit4%20topic%203%20Section%20A&#21442;&#32771;&#35838;&#20214;\2.mp3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5" name="Picture 4" descr="蝴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4368" y="569243"/>
            <a:ext cx="800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6" name="Text Box 5"/>
          <p:cNvSpPr txBox="1">
            <a:spLocks noChangeArrowheads="1"/>
          </p:cNvSpPr>
          <p:nvPr/>
        </p:nvSpPr>
        <p:spPr bwMode="auto">
          <a:xfrm>
            <a:off x="0" y="2276872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5400" b="1" dirty="0">
                <a:solidFill>
                  <a:srgbClr val="FF0000"/>
                </a:solidFill>
              </a:rPr>
              <a:t> </a:t>
            </a:r>
            <a:r>
              <a:rPr lang="en-US" altLang="zh-CN" sz="5400" b="1" dirty="0"/>
              <a:t>What time is it now</a:t>
            </a:r>
            <a:r>
              <a:rPr lang="en-US" altLang="zh-CN" sz="5400" b="1" dirty="0" smtClean="0"/>
              <a:t>?</a:t>
            </a:r>
            <a:endParaRPr lang="en-US" altLang="zh-CN" sz="5400" b="1" dirty="0"/>
          </a:p>
        </p:txBody>
      </p:sp>
      <p:sp>
        <p:nvSpPr>
          <p:cNvPr id="238597" name="Text Box 6"/>
          <p:cNvSpPr txBox="1">
            <a:spLocks noChangeArrowheads="1"/>
          </p:cNvSpPr>
          <p:nvPr/>
        </p:nvSpPr>
        <p:spPr bwMode="auto">
          <a:xfrm>
            <a:off x="3491880" y="3861048"/>
            <a:ext cx="1900121" cy="60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FF"/>
                    </a:gs>
                    <a:gs pos="5000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67" tIns="48383" rIns="96767" bIns="483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300" b="1" dirty="0">
                <a:latin typeface="Times New Roman" panose="02020603050405020304" pitchFamily="18" charset="0"/>
                <a:ea typeface="华文行楷" panose="02010800040101010101" pitchFamily="2" charset="-122"/>
              </a:rPr>
              <a:t>Section A</a:t>
            </a:r>
          </a:p>
        </p:txBody>
      </p:sp>
      <p:sp>
        <p:nvSpPr>
          <p:cNvPr id="238599" name="Rectangle 8"/>
          <p:cNvSpPr>
            <a:spLocks noChangeArrowheads="1"/>
          </p:cNvSpPr>
          <p:nvPr/>
        </p:nvSpPr>
        <p:spPr bwMode="auto">
          <a:xfrm>
            <a:off x="2935926" y="1134159"/>
            <a:ext cx="31768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003399"/>
                </a:solidFill>
              </a:rPr>
              <a:t>Unit 4 </a:t>
            </a:r>
            <a:r>
              <a:rPr lang="zh-CN" altLang="zh-CN" sz="3600" b="1" dirty="0" smtClean="0">
                <a:solidFill>
                  <a:srgbClr val="003399"/>
                </a:solidFill>
              </a:rPr>
              <a:t>Topic </a:t>
            </a:r>
            <a:r>
              <a:rPr lang="en-US" altLang="zh-CN" sz="3600" b="1" dirty="0">
                <a:solidFill>
                  <a:srgbClr val="003399"/>
                </a:solidFill>
              </a:rPr>
              <a:t>3</a:t>
            </a:r>
            <a:endParaRPr lang="zh-CN" altLang="zh-CN" sz="3600" b="1" dirty="0">
              <a:solidFill>
                <a:srgbClr val="003399"/>
              </a:solidFill>
            </a:endParaRPr>
          </a:p>
        </p:txBody>
      </p:sp>
      <p:pic>
        <p:nvPicPr>
          <p:cNvPr id="238600" name="Picture 10" descr="u=1861483497,4008381874&amp;fm=15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4797152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924754" y="552898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4" descr="狮子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908050"/>
            <a:ext cx="6227763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59" name="Text Box 5"/>
          <p:cNvSpPr txBox="1">
            <a:spLocks noChangeArrowheads="1"/>
          </p:cNvSpPr>
          <p:nvPr/>
        </p:nvSpPr>
        <p:spPr bwMode="auto">
          <a:xfrm>
            <a:off x="5364163" y="4292600"/>
            <a:ext cx="1871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a lion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5"/>
          <p:cNvSpPr txBox="1">
            <a:spLocks noChangeArrowheads="1"/>
          </p:cNvSpPr>
          <p:nvPr/>
        </p:nvSpPr>
        <p:spPr bwMode="auto">
          <a:xfrm>
            <a:off x="4932363" y="5084763"/>
            <a:ext cx="23034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CC00CC"/>
                </a:solidFill>
              </a:rPr>
              <a:t>panda</a:t>
            </a:r>
          </a:p>
        </p:txBody>
      </p:sp>
      <p:pic>
        <p:nvPicPr>
          <p:cNvPr id="250883" name="图片 3" descr="xiongma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642938"/>
            <a:ext cx="40449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8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1196975"/>
            <a:ext cx="637222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7" name="Text Box 5"/>
          <p:cNvSpPr txBox="1">
            <a:spLocks noChangeArrowheads="1"/>
          </p:cNvSpPr>
          <p:nvPr/>
        </p:nvSpPr>
        <p:spPr bwMode="auto">
          <a:xfrm>
            <a:off x="5219700" y="1844675"/>
            <a:ext cx="2232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a horse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7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981075"/>
            <a:ext cx="6300787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Text Box 5"/>
          <p:cNvSpPr txBox="1">
            <a:spLocks noChangeArrowheads="1"/>
          </p:cNvSpPr>
          <p:nvPr/>
        </p:nvSpPr>
        <p:spPr bwMode="auto">
          <a:xfrm>
            <a:off x="6300788" y="4868863"/>
            <a:ext cx="1655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/>
              <a:t>a pig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6" descr="20070831200044720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908050"/>
            <a:ext cx="6372225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5" name="Text Box 5"/>
          <p:cNvSpPr txBox="1">
            <a:spLocks noChangeArrowheads="1"/>
          </p:cNvSpPr>
          <p:nvPr/>
        </p:nvSpPr>
        <p:spPr bwMode="auto">
          <a:xfrm>
            <a:off x="1763713" y="4868863"/>
            <a:ext cx="3348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accent2"/>
                </a:solidFill>
              </a:rPr>
              <a:t>an elephant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4"/>
          <p:cNvSpPr txBox="1">
            <a:spLocks noChangeArrowheads="1"/>
          </p:cNvSpPr>
          <p:nvPr/>
        </p:nvSpPr>
        <p:spPr bwMode="auto">
          <a:xfrm>
            <a:off x="495846" y="836712"/>
            <a:ext cx="8459787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4800" b="1" dirty="0"/>
              <a:t>  </a:t>
            </a:r>
            <a:r>
              <a:rPr lang="en-US" altLang="zh-CN" sz="3600" b="1" dirty="0"/>
              <a:t>A: What animals do you like best?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600" b="1" dirty="0"/>
              <a:t>  B: I like </a:t>
            </a:r>
            <a:r>
              <a:rPr lang="en-US" altLang="zh-CN" sz="3600" b="1" dirty="0">
                <a:solidFill>
                  <a:srgbClr val="CC00CC"/>
                </a:solidFill>
              </a:rPr>
              <a:t>pandas</a:t>
            </a:r>
            <a:r>
              <a:rPr lang="en-US" altLang="zh-CN" sz="3600" b="1" dirty="0"/>
              <a:t>.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600" b="1" dirty="0"/>
              <a:t>  A: Why do you like pandas?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3600" b="1" dirty="0"/>
              <a:t>  B: Because they are very </a:t>
            </a:r>
            <a:r>
              <a:rPr lang="en-US" altLang="zh-CN" sz="3600" b="1" dirty="0">
                <a:solidFill>
                  <a:srgbClr val="CC00CC"/>
                </a:solidFill>
              </a:rPr>
              <a:t>cute</a:t>
            </a:r>
            <a:r>
              <a:rPr lang="en-US" altLang="zh-CN" sz="3600" b="1" dirty="0"/>
              <a:t>.</a:t>
            </a:r>
            <a:endParaRPr lang="en-US" altLang="zh-CN" sz="3600" b="1" dirty="0">
              <a:solidFill>
                <a:srgbClr val="00FF00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 bwMode="auto">
          <a:xfrm>
            <a:off x="228600" y="3886200"/>
            <a:ext cx="2736850" cy="2160588"/>
            <a:chOff x="113" y="119"/>
            <a:chExt cx="1724" cy="1361"/>
          </a:xfrm>
        </p:grpSpPr>
        <p:pic>
          <p:nvPicPr>
            <p:cNvPr id="254980" name="Picture 5" descr="猴子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3" y="119"/>
              <a:ext cx="1724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981" name="Oval 9"/>
            <p:cNvSpPr>
              <a:spLocks noChangeArrowheads="1"/>
            </p:cNvSpPr>
            <p:nvPr/>
          </p:nvSpPr>
          <p:spPr bwMode="auto">
            <a:xfrm>
              <a:off x="158" y="210"/>
              <a:ext cx="227" cy="22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b="1"/>
                <a:t>1</a:t>
              </a:r>
            </a:p>
          </p:txBody>
        </p:sp>
      </p:grpSp>
      <p:grpSp>
        <p:nvGrpSpPr>
          <p:cNvPr id="3" name="Group 17"/>
          <p:cNvGrpSpPr/>
          <p:nvPr/>
        </p:nvGrpSpPr>
        <p:grpSpPr bwMode="auto">
          <a:xfrm>
            <a:off x="3048000" y="3810000"/>
            <a:ext cx="2954338" cy="2160588"/>
            <a:chOff x="1927" y="2750"/>
            <a:chExt cx="1861" cy="1361"/>
          </a:xfrm>
        </p:grpSpPr>
        <p:pic>
          <p:nvPicPr>
            <p:cNvPr id="254983" name="Picture 16" descr="大象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7" y="2750"/>
              <a:ext cx="1861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984" name="Oval 10"/>
            <p:cNvSpPr>
              <a:spLocks noChangeArrowheads="1"/>
            </p:cNvSpPr>
            <p:nvPr/>
          </p:nvSpPr>
          <p:spPr bwMode="auto">
            <a:xfrm>
              <a:off x="1973" y="2795"/>
              <a:ext cx="272" cy="27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b="1"/>
                <a:t>2</a:t>
              </a:r>
            </a:p>
          </p:txBody>
        </p:sp>
      </p:grpSp>
      <p:grpSp>
        <p:nvGrpSpPr>
          <p:cNvPr id="4" name="Group 14"/>
          <p:cNvGrpSpPr/>
          <p:nvPr/>
        </p:nvGrpSpPr>
        <p:grpSpPr bwMode="auto">
          <a:xfrm>
            <a:off x="6096000" y="3733800"/>
            <a:ext cx="2813050" cy="2109788"/>
            <a:chOff x="3878" y="119"/>
            <a:chExt cx="1772" cy="1329"/>
          </a:xfrm>
        </p:grpSpPr>
        <p:pic>
          <p:nvPicPr>
            <p:cNvPr id="254986" name="Picture 8" descr="老虎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78" y="119"/>
              <a:ext cx="1772" cy="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987" name="Oval 11"/>
            <p:cNvSpPr>
              <a:spLocks noChangeArrowheads="1"/>
            </p:cNvSpPr>
            <p:nvPr/>
          </p:nvSpPr>
          <p:spPr bwMode="auto">
            <a:xfrm>
              <a:off x="3923" y="164"/>
              <a:ext cx="227" cy="22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b="1"/>
                <a:t>3</a:t>
              </a: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6"/>
          <p:cNvSpPr>
            <a:spLocks noChangeArrowheads="1"/>
          </p:cNvSpPr>
          <p:nvPr/>
        </p:nvSpPr>
        <p:spPr bwMode="auto">
          <a:xfrm>
            <a:off x="323850" y="1412875"/>
            <a:ext cx="9072563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zh-CN" altLang="zh-CN" sz="3000"/>
          </a:p>
        </p:txBody>
      </p:sp>
      <p:sp>
        <p:nvSpPr>
          <p:cNvPr id="256003" name="Text Box 12"/>
          <p:cNvSpPr txBox="1">
            <a:spLocks noChangeArrowheads="1"/>
          </p:cNvSpPr>
          <p:nvPr/>
        </p:nvSpPr>
        <p:spPr bwMode="auto">
          <a:xfrm>
            <a:off x="4427538" y="1341438"/>
            <a:ext cx="3529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56004" name="Text Box 23"/>
          <p:cNvSpPr txBox="1">
            <a:spLocks noChangeArrowheads="1"/>
          </p:cNvSpPr>
          <p:nvPr/>
        </p:nvSpPr>
        <p:spPr bwMode="auto">
          <a:xfrm>
            <a:off x="755650" y="403226"/>
            <a:ext cx="734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</a:rPr>
              <a:t>Listen and number the pictures.</a:t>
            </a:r>
          </a:p>
        </p:txBody>
      </p:sp>
      <p:pic>
        <p:nvPicPr>
          <p:cNvPr id="256005" name="内容占位符 18" descr="xiongmao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1000125"/>
            <a:ext cx="1544638" cy="2128838"/>
          </a:xfrm>
        </p:spPr>
      </p:pic>
      <p:pic>
        <p:nvPicPr>
          <p:cNvPr id="256006" name="Picture 40" descr="大象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3962400"/>
            <a:ext cx="2447925" cy="1762125"/>
          </a:xfrm>
        </p:spPr>
      </p:pic>
      <p:pic>
        <p:nvPicPr>
          <p:cNvPr id="256007" name="Picture 45" descr="猴子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263" y="3789363"/>
            <a:ext cx="23701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8" name="Text Box 47"/>
          <p:cNvSpPr txBox="1">
            <a:spLocks noChangeArrowheads="1"/>
          </p:cNvSpPr>
          <p:nvPr/>
        </p:nvSpPr>
        <p:spPr bwMode="auto">
          <a:xfrm>
            <a:off x="5003800" y="5805488"/>
            <a:ext cx="2592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a monkey</a:t>
            </a:r>
          </a:p>
        </p:txBody>
      </p:sp>
      <p:sp>
        <p:nvSpPr>
          <p:cNvPr id="256009" name="Text Box 48"/>
          <p:cNvSpPr txBox="1">
            <a:spLocks noChangeArrowheads="1"/>
          </p:cNvSpPr>
          <p:nvPr/>
        </p:nvSpPr>
        <p:spPr bwMode="auto">
          <a:xfrm>
            <a:off x="971550" y="5876925"/>
            <a:ext cx="2663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an elephant</a:t>
            </a:r>
          </a:p>
        </p:txBody>
      </p:sp>
      <p:sp>
        <p:nvSpPr>
          <p:cNvPr id="256010" name="Text Box 49"/>
          <p:cNvSpPr txBox="1">
            <a:spLocks noChangeArrowheads="1"/>
          </p:cNvSpPr>
          <p:nvPr/>
        </p:nvSpPr>
        <p:spPr bwMode="auto">
          <a:xfrm>
            <a:off x="5148263" y="2924175"/>
            <a:ext cx="1511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a dog</a:t>
            </a:r>
          </a:p>
        </p:txBody>
      </p:sp>
      <p:sp>
        <p:nvSpPr>
          <p:cNvPr id="256011" name="Text Box 51"/>
          <p:cNvSpPr txBox="1">
            <a:spLocks noChangeArrowheads="1"/>
          </p:cNvSpPr>
          <p:nvPr/>
        </p:nvSpPr>
        <p:spPr bwMode="auto">
          <a:xfrm>
            <a:off x="1042988" y="3284538"/>
            <a:ext cx="2305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a panda</a:t>
            </a:r>
          </a:p>
        </p:txBody>
      </p:sp>
      <p:sp>
        <p:nvSpPr>
          <p:cNvPr id="256012" name="Oval 52"/>
          <p:cNvSpPr>
            <a:spLocks noChangeArrowheads="1"/>
          </p:cNvSpPr>
          <p:nvPr/>
        </p:nvSpPr>
        <p:spPr bwMode="auto">
          <a:xfrm>
            <a:off x="5867400" y="4076700"/>
            <a:ext cx="504825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/>
              <a:t>1</a:t>
            </a:r>
          </a:p>
        </p:txBody>
      </p:sp>
      <p:sp>
        <p:nvSpPr>
          <p:cNvPr id="256013" name="Oval 54"/>
          <p:cNvSpPr>
            <a:spLocks noChangeArrowheads="1"/>
          </p:cNvSpPr>
          <p:nvPr/>
        </p:nvSpPr>
        <p:spPr bwMode="auto">
          <a:xfrm>
            <a:off x="684213" y="1341438"/>
            <a:ext cx="504825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/>
              <a:t>3</a:t>
            </a:r>
          </a:p>
        </p:txBody>
      </p:sp>
      <p:sp>
        <p:nvSpPr>
          <p:cNvPr id="256014" name="Oval 56"/>
          <p:cNvSpPr>
            <a:spLocks noChangeArrowheads="1"/>
          </p:cNvSpPr>
          <p:nvPr/>
        </p:nvSpPr>
        <p:spPr bwMode="auto">
          <a:xfrm>
            <a:off x="2484438" y="3933825"/>
            <a:ext cx="504825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/>
              <a:t>2</a:t>
            </a:r>
          </a:p>
        </p:txBody>
      </p:sp>
      <p:pic>
        <p:nvPicPr>
          <p:cNvPr id="256015" name="Picture 27" descr="CZ00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4663" y="1196975"/>
            <a:ext cx="1897062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6" name="Oval 54"/>
          <p:cNvSpPr>
            <a:spLocks noChangeArrowheads="1"/>
          </p:cNvSpPr>
          <p:nvPr/>
        </p:nvSpPr>
        <p:spPr bwMode="auto">
          <a:xfrm>
            <a:off x="4140200" y="1412875"/>
            <a:ext cx="504825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/>
              <a:t>4</a:t>
            </a:r>
          </a:p>
        </p:txBody>
      </p:sp>
      <p:pic>
        <p:nvPicPr>
          <p:cNvPr id="18462" name="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9697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60187" fill="hold"/>
                                        <p:tgtEl>
                                          <p:spTgt spid="184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62"/>
                </p:tgtEl>
              </p:cMediaNode>
            </p:audio>
          </p:childTnLst>
        </p:cTn>
      </p:par>
    </p:tnLst>
    <p:bldLst>
      <p:bldP spid="256008" grpId="0"/>
      <p:bldP spid="256009" grpId="0"/>
      <p:bldP spid="256010" grpId="0"/>
      <p:bldP spid="256011" grpId="0"/>
      <p:bldP spid="256012" grpId="0"/>
      <p:bldP spid="256013" grpId="0"/>
      <p:bldP spid="256014" grpId="0"/>
      <p:bldP spid="2560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6"/>
          <p:cNvSpPr txBox="1">
            <a:spLocks noChangeArrowheads="1"/>
          </p:cNvSpPr>
          <p:nvPr/>
        </p:nvSpPr>
        <p:spPr bwMode="auto">
          <a:xfrm>
            <a:off x="539750" y="836613"/>
            <a:ext cx="7812088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200" b="1" dirty="0">
                <a:solidFill>
                  <a:schemeClr val="tx2"/>
                </a:solidFill>
              </a:rPr>
              <a:t>—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What time is it? / What is the time?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200" b="1" dirty="0">
                <a:solidFill>
                  <a:schemeClr val="tx2"/>
                </a:solidFill>
              </a:rPr>
              <a:t>—</a:t>
            </a:r>
            <a:r>
              <a:rPr lang="en-US" altLang="zh-CN" dirty="0"/>
              <a:t> 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It is one o’clock.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zh-CN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five past one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zh-CN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a quarter past one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zh-CN" sz="3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half past one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five to two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\ </a:t>
            </a: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quarter to two</a:t>
            </a:r>
          </a:p>
        </p:txBody>
      </p:sp>
      <p:sp>
        <p:nvSpPr>
          <p:cNvPr id="257027" name="Text Box 7"/>
          <p:cNvSpPr txBox="1">
            <a:spLocks noChangeArrowheads="1"/>
          </p:cNvSpPr>
          <p:nvPr/>
        </p:nvSpPr>
        <p:spPr bwMode="auto">
          <a:xfrm>
            <a:off x="-184150" y="3573463"/>
            <a:ext cx="144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sz="2400" b="1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57028" name="Text Box 8"/>
          <p:cNvSpPr txBox="1">
            <a:spLocks noChangeArrowheads="1"/>
          </p:cNvSpPr>
          <p:nvPr/>
        </p:nvSpPr>
        <p:spPr bwMode="auto">
          <a:xfrm>
            <a:off x="971550" y="5373688"/>
            <a:ext cx="69484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Note: 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半点之前的介词用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past,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半点之后用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to,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一刻钟用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quarter 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4"/>
          <p:cNvSpPr txBox="1">
            <a:spLocks noChangeArrowheads="1"/>
          </p:cNvSpPr>
          <p:nvPr/>
        </p:nvSpPr>
        <p:spPr bwMode="auto">
          <a:xfrm>
            <a:off x="971600" y="476250"/>
            <a:ext cx="75612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000" b="1" dirty="0">
                <a:solidFill>
                  <a:srgbClr val="CC00CC"/>
                </a:solidFill>
                <a:ea typeface="BatangChe" pitchFamily="49" charset="-127"/>
              </a:rPr>
              <a:t>Play this game</a:t>
            </a:r>
          </a:p>
        </p:txBody>
      </p:sp>
      <p:sp>
        <p:nvSpPr>
          <p:cNvPr id="259075" name="Text Box 5"/>
          <p:cNvSpPr txBox="1">
            <a:spLocks noChangeArrowheads="1"/>
          </p:cNvSpPr>
          <p:nvPr/>
        </p:nvSpPr>
        <p:spPr bwMode="auto">
          <a:xfrm>
            <a:off x="755650" y="1916113"/>
            <a:ext cx="73453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dirty="0"/>
              <a:t>     </a:t>
            </a:r>
            <a:r>
              <a:rPr lang="en-US" altLang="zh-CN" sz="4000" b="1" dirty="0">
                <a:solidFill>
                  <a:srgbClr val="008000"/>
                </a:solidFill>
              </a:rPr>
              <a:t>Perform actions or make sounds, guess: what animals are they</a:t>
            </a:r>
            <a:r>
              <a:rPr lang="en-US" altLang="zh-CN" sz="4000" b="1" dirty="0" smtClean="0">
                <a:solidFill>
                  <a:srgbClr val="008000"/>
                </a:solidFill>
              </a:rPr>
              <a:t>? </a:t>
            </a:r>
            <a:endParaRPr lang="en-US" altLang="zh-CN" sz="4000" b="1" dirty="0">
              <a:solidFill>
                <a:srgbClr val="008000"/>
              </a:solidFill>
            </a:endParaRPr>
          </a:p>
        </p:txBody>
      </p:sp>
      <p:sp>
        <p:nvSpPr>
          <p:cNvPr id="259076" name="Text Box 6"/>
          <p:cNvSpPr txBox="1">
            <a:spLocks noChangeArrowheads="1"/>
          </p:cNvSpPr>
          <p:nvPr/>
        </p:nvSpPr>
        <p:spPr bwMode="auto">
          <a:xfrm>
            <a:off x="1547813" y="4508500"/>
            <a:ext cx="194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Group A</a:t>
            </a:r>
          </a:p>
        </p:txBody>
      </p:sp>
      <p:sp>
        <p:nvSpPr>
          <p:cNvPr id="259077" name="Text Box 7"/>
          <p:cNvSpPr txBox="1">
            <a:spLocks noChangeArrowheads="1"/>
          </p:cNvSpPr>
          <p:nvPr/>
        </p:nvSpPr>
        <p:spPr bwMode="auto">
          <a:xfrm>
            <a:off x="5364163" y="4508500"/>
            <a:ext cx="2017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Group B</a:t>
            </a:r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4427538" y="4221163"/>
            <a:ext cx="0" cy="2016125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  <p:bldP spid="259075" grpId="0"/>
      <p:bldP spid="259076" grpId="0"/>
      <p:bldP spid="259077" grpId="0"/>
      <p:bldP spid="215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4837" y="1628800"/>
            <a:ext cx="8281987" cy="44116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zh-CN" sz="2400" b="0" dirty="0">
                <a:solidFill>
                  <a:srgbClr val="CC00CC"/>
                </a:solidFill>
                <a:latin typeface="Times New Roman" panose="02020603050405020304" pitchFamily="18" charset="0"/>
              </a:rPr>
              <a:t>1. (1) Learn some words about animals: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zh-CN" sz="2400" b="0" dirty="0">
                <a:latin typeface="Times New Roman" panose="02020603050405020304" pitchFamily="18" charset="0"/>
              </a:rPr>
              <a:t>panda, monkey, lion, tiger, elephant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zh-CN" sz="2400" b="0" dirty="0">
                <a:solidFill>
                  <a:srgbClr val="CC00CC"/>
                </a:solidFill>
                <a:latin typeface="Times New Roman" panose="02020603050405020304" pitchFamily="18" charset="0"/>
              </a:rPr>
              <a:t>(2) Learn other useful words: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zh-CN" sz="2400" b="0" dirty="0">
                <a:latin typeface="Times New Roman" panose="02020603050405020304" pitchFamily="18" charset="0"/>
              </a:rPr>
              <a:t>zoo, past, quarter, half, show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zh-CN" sz="2400" b="0" dirty="0">
                <a:solidFill>
                  <a:srgbClr val="CC00CC"/>
                </a:solidFill>
                <a:latin typeface="Times New Roman" panose="02020603050405020304" pitchFamily="18" charset="0"/>
              </a:rPr>
              <a:t>2. Learn how to make appointments: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zh-CN" sz="2400" b="0" dirty="0">
                <a:latin typeface="Times New Roman" panose="02020603050405020304" pitchFamily="18" charset="0"/>
              </a:rPr>
              <a:t>(1) —Do you have time tomorrow?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zh-CN" sz="2400" b="0" dirty="0">
                <a:latin typeface="Times New Roman" panose="02020603050405020304" pitchFamily="18" charset="0"/>
              </a:rPr>
              <a:t>     —Yes.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zh-CN" sz="2400" b="0" dirty="0">
                <a:latin typeface="Times New Roman" panose="02020603050405020304" pitchFamily="18" charset="0"/>
              </a:rPr>
              <a:t>(2) —Let’s meet at 9 o’clock at my home.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zh-CN" sz="2400" b="0" dirty="0">
                <a:latin typeface="Times New Roman" panose="02020603050405020304" pitchFamily="18" charset="0"/>
              </a:rPr>
              <a:t>     —OK</a:t>
            </a:r>
            <a:r>
              <a:rPr lang="en-GB" altLang="zh-CN" sz="2400" b="0" dirty="0" smtClean="0">
                <a:latin typeface="Times New Roman" panose="02020603050405020304" pitchFamily="18" charset="0"/>
              </a:rPr>
              <a:t>.</a:t>
            </a:r>
            <a:endParaRPr lang="en-GB" altLang="zh-CN" sz="2400" b="0" dirty="0">
              <a:latin typeface="Times New Roman" panose="02020603050405020304" pitchFamily="18" charset="0"/>
            </a:endParaRPr>
          </a:p>
        </p:txBody>
      </p:sp>
      <p:grpSp>
        <p:nvGrpSpPr>
          <p:cNvPr id="239619" name="Group 6"/>
          <p:cNvGrpSpPr/>
          <p:nvPr/>
        </p:nvGrpSpPr>
        <p:grpSpPr bwMode="auto">
          <a:xfrm>
            <a:off x="2340198" y="346078"/>
            <a:ext cx="4608512" cy="792163"/>
            <a:chOff x="1292" y="28"/>
            <a:chExt cx="2903" cy="499"/>
          </a:xfrm>
        </p:grpSpPr>
        <p:sp>
          <p:nvSpPr>
            <p:cNvPr id="239620" name="Rectangle 7"/>
            <p:cNvSpPr>
              <a:spLocks noChangeArrowheads="1"/>
            </p:cNvSpPr>
            <p:nvPr/>
          </p:nvSpPr>
          <p:spPr bwMode="auto">
            <a:xfrm>
              <a:off x="1292" y="28"/>
              <a:ext cx="2903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66"/>
              </a:solidFill>
              <a:miter lim="800000"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00"/>
                </a:solidFill>
              </a:endParaRPr>
            </a:p>
          </p:txBody>
        </p:sp>
        <p:sp>
          <p:nvSpPr>
            <p:cNvPr id="23962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996" y="69"/>
              <a:ext cx="1979" cy="41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 dirty="0">
                  <a:ln w="12700">
                    <a:solidFill>
                      <a:srgbClr val="FF0066"/>
                    </a:solidFill>
                    <a:round/>
                  </a:ln>
                  <a:gradFill rotWithShape="1">
                    <a:gsLst>
                      <a:gs pos="0">
                        <a:srgbClr val="FFCC66"/>
                      </a:gs>
                      <a:gs pos="50000">
                        <a:srgbClr val="FF0000"/>
                      </a:gs>
                      <a:gs pos="100000">
                        <a:srgbClr val="FFCC66"/>
                      </a:gs>
                    </a:gsLst>
                    <a:lin ang="2700000" scaled="1"/>
                  </a:gradFill>
                  <a:latin typeface="Arial" panose="020B0604020202020204"/>
                  <a:cs typeface="Arial" panose="020B0604020202020204"/>
                </a:rPr>
                <a:t>Teaching aims and demands </a:t>
              </a:r>
              <a:endParaRPr lang="zh-CN" altLang="en-US" sz="3600" b="1" kern="10" dirty="0">
                <a:ln w="12700">
                  <a:solidFill>
                    <a:srgbClr val="FF0066"/>
                  </a:solidFill>
                  <a:round/>
                </a:ln>
                <a:gradFill rotWithShape="1">
                  <a:gsLst>
                    <a:gs pos="0">
                      <a:srgbClr val="FFCC66"/>
                    </a:gs>
                    <a:gs pos="50000">
                      <a:srgbClr val="FF0000"/>
                    </a:gs>
                    <a:gs pos="100000">
                      <a:srgbClr val="FFCC66"/>
                    </a:gs>
                  </a:gsLst>
                  <a:lin ang="2700000" scaled="1"/>
                </a:gradFill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239622" name="Line 9"/>
            <p:cNvSpPr>
              <a:spLocks noChangeShapeType="1"/>
            </p:cNvSpPr>
            <p:nvPr/>
          </p:nvSpPr>
          <p:spPr bwMode="auto">
            <a:xfrm>
              <a:off x="1927" y="436"/>
              <a:ext cx="221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1383" y="86"/>
              <a:ext cx="382" cy="396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9624" name="AutoShape 11"/>
            <p:cNvSpPr>
              <a:spLocks noChangeArrowheads="1"/>
            </p:cNvSpPr>
            <p:nvPr/>
          </p:nvSpPr>
          <p:spPr bwMode="auto">
            <a:xfrm>
              <a:off x="1383" y="119"/>
              <a:ext cx="380" cy="329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FF0066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528" y="1484784"/>
            <a:ext cx="7570788" cy="33845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zh-CN" sz="3600" b="0" dirty="0">
                <a:solidFill>
                  <a:srgbClr val="CC00CC"/>
                </a:solidFill>
                <a:latin typeface="Times New Roman" panose="02020603050405020304" pitchFamily="18" charset="0"/>
              </a:rPr>
              <a:t>3. Talk about time: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zh-CN" sz="3600" b="0" dirty="0">
                <a:latin typeface="Times New Roman" panose="02020603050405020304" pitchFamily="18" charset="0"/>
              </a:rPr>
              <a:t>    —What time is it, please? / What’s the time, please?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zh-CN" sz="3600" b="0" dirty="0">
                <a:latin typeface="Times New Roman" panose="02020603050405020304" pitchFamily="18" charset="0"/>
              </a:rPr>
              <a:t>    —It’s one o’clock. / It’s five past one.</a:t>
            </a:r>
            <a:endParaRPr lang="en-US" altLang="zh-CN" sz="3600" b="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125538"/>
            <a:ext cx="8229600" cy="533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b="0"/>
              <a:t>归纳的邀请，应答及打电话用语 </a:t>
            </a:r>
          </a:p>
          <a:p>
            <a:pPr>
              <a:lnSpc>
                <a:spcPct val="90000"/>
              </a:lnSpc>
            </a:pPr>
            <a:endParaRPr lang="en-US" altLang="zh-CN" b="0"/>
          </a:p>
        </p:txBody>
      </p:sp>
      <p:sp>
        <p:nvSpPr>
          <p:cNvPr id="241667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9144000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Hello.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Hello. May I speak to ×××?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Yes, this is ××× … Who’s this?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This is ××× 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He/She</a:t>
            </a:r>
            <a:r>
              <a:rPr lang="en-US" altLang="zh-CN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isn’t at home/in now. Can I take a message?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I’ll give him/her the message.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There is no Lisa here. I’m afraid you have the wrong number.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Pardon?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I’m so sorry!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That’s OK! </a:t>
            </a:r>
          </a:p>
        </p:txBody>
      </p:sp>
      <p:grpSp>
        <p:nvGrpSpPr>
          <p:cNvPr id="241668" name="Group 5"/>
          <p:cNvGrpSpPr/>
          <p:nvPr/>
        </p:nvGrpSpPr>
        <p:grpSpPr bwMode="auto">
          <a:xfrm>
            <a:off x="2700338" y="0"/>
            <a:ext cx="3313112" cy="1143000"/>
            <a:chOff x="1927" y="346"/>
            <a:chExt cx="2087" cy="720"/>
          </a:xfrm>
        </p:grpSpPr>
        <p:pic>
          <p:nvPicPr>
            <p:cNvPr id="241669" name="Picture 6" descr="木板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7" y="346"/>
              <a:ext cx="2087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670" name="Rectangle 7"/>
            <p:cNvSpPr>
              <a:spLocks noChangeArrowheads="1"/>
            </p:cNvSpPr>
            <p:nvPr/>
          </p:nvSpPr>
          <p:spPr bwMode="auto">
            <a:xfrm>
              <a:off x="2154" y="346"/>
              <a:ext cx="159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en-US" altLang="zh-CN" sz="3900" b="1" dirty="0">
                  <a:solidFill>
                    <a:schemeClr val="bg1"/>
                  </a:solidFill>
                </a:rPr>
                <a:t>Review</a:t>
              </a:r>
              <a:endParaRPr lang="zh-CN" altLang="zh-CN" sz="39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uild="p"/>
      <p:bldP spid="2416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4201" y="332656"/>
            <a:ext cx="7543800" cy="1295400"/>
          </a:xfrm>
        </p:spPr>
        <p:txBody>
          <a:bodyPr/>
          <a:lstStyle/>
          <a:p>
            <a:r>
              <a:rPr lang="en-US" altLang="zh-CN" dirty="0"/>
              <a:t> What is your favorite </a:t>
            </a:r>
            <a:r>
              <a:rPr lang="en-US" altLang="zh-CN" dirty="0">
                <a:latin typeface="黑体" panose="02010609060101010101" charset="-122"/>
              </a:rPr>
              <a:t>…</a:t>
            </a:r>
            <a:r>
              <a:rPr lang="en-US" altLang="zh-CN" dirty="0"/>
              <a:t>?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00808"/>
            <a:ext cx="8229600" cy="44116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b="0" dirty="0"/>
              <a:t>What’s your favorite animal? </a:t>
            </a:r>
          </a:p>
        </p:txBody>
      </p:sp>
      <p:pic>
        <p:nvPicPr>
          <p:cNvPr id="5125" name="Picture 5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0" y="2349500"/>
            <a:ext cx="287972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2276475"/>
            <a:ext cx="2449512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猫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3357563"/>
            <a:ext cx="20875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狗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4652963"/>
            <a:ext cx="27368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猴子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375" y="4652963"/>
            <a:ext cx="25209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图片 3" descr="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Text Box 5"/>
          <p:cNvSpPr txBox="1">
            <a:spLocks noChangeArrowheads="1"/>
          </p:cNvSpPr>
          <p:nvPr/>
        </p:nvSpPr>
        <p:spPr bwMode="auto">
          <a:xfrm>
            <a:off x="5692775" y="357188"/>
            <a:ext cx="1736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chemeClr val="bg1"/>
                </a:solidFill>
              </a:rPr>
              <a:t>a cat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图片 3" descr="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428625"/>
            <a:ext cx="76152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39" name="Text Box 5"/>
          <p:cNvSpPr txBox="1">
            <a:spLocks noChangeArrowheads="1"/>
          </p:cNvSpPr>
          <p:nvPr/>
        </p:nvSpPr>
        <p:spPr bwMode="auto">
          <a:xfrm>
            <a:off x="2071688" y="5500688"/>
            <a:ext cx="1800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a dog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6"/>
          <p:cNvSpPr txBox="1">
            <a:spLocks noChangeArrowheads="1"/>
          </p:cNvSpPr>
          <p:nvPr/>
        </p:nvSpPr>
        <p:spPr bwMode="auto">
          <a:xfrm>
            <a:off x="7000875" y="357188"/>
            <a:ext cx="1871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/>
              <a:t>tigers</a:t>
            </a:r>
          </a:p>
        </p:txBody>
      </p:sp>
      <p:pic>
        <p:nvPicPr>
          <p:cNvPr id="247811" name="图片 3" descr="laohu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071563"/>
            <a:ext cx="700087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4" descr="猴子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1341438"/>
            <a:ext cx="601186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Text Box 5"/>
          <p:cNvSpPr txBox="1">
            <a:spLocks noChangeArrowheads="1"/>
          </p:cNvSpPr>
          <p:nvPr/>
        </p:nvSpPr>
        <p:spPr bwMode="auto">
          <a:xfrm>
            <a:off x="2124075" y="1844675"/>
            <a:ext cx="2951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a monkey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礼物丝带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主题8</Template>
  <TotalTime>0</TotalTime>
  <Words>380</Words>
  <Application>Microsoft Office PowerPoint</Application>
  <PresentationFormat>全屏显示(4:3)</PresentationFormat>
  <Paragraphs>72</Paragraphs>
  <Slides>18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BatangChe</vt:lpstr>
      <vt:lpstr>MS PGothic</vt:lpstr>
      <vt:lpstr>黑体</vt:lpstr>
      <vt:lpstr>华文行楷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 What is your favorite …?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2022-02-08T05:31:18Z</dcterms:created>
  <dcterms:modified xsi:type="dcterms:W3CDTF">2023-01-17T00:09:53Z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49BF5862AE3F4A00B2B3E7CEE281BCEA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