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4" r:id="rId2"/>
    <p:sldId id="522" r:id="rId3"/>
    <p:sldId id="533" r:id="rId4"/>
    <p:sldId id="534" r:id="rId5"/>
    <p:sldId id="535" r:id="rId6"/>
    <p:sldId id="536" r:id="rId7"/>
    <p:sldId id="537" r:id="rId8"/>
    <p:sldId id="538" r:id="rId9"/>
    <p:sldId id="518" r:id="rId10"/>
    <p:sldId id="540" r:id="rId11"/>
    <p:sldId id="541" r:id="rId12"/>
    <p:sldId id="543" r:id="rId13"/>
    <p:sldId id="542" r:id="rId14"/>
    <p:sldId id="539" r:id="rId15"/>
    <p:sldId id="50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39BF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20" d="100"/>
          <a:sy n="120" d="100"/>
        </p:scale>
        <p:origin x="-1374" y="-642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4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1552918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式折线统计图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09069" y="598680"/>
            <a:ext cx="2190343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9832" y="103735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" y="4443960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51522" y="320338"/>
            <a:ext cx="5026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试着完成下面的折线统计图。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19672" y="843558"/>
            <a:ext cx="6606284" cy="3312368"/>
            <a:chOff x="1780936" y="1245989"/>
            <a:chExt cx="6606284" cy="3312368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780936" y="2067694"/>
              <a:ext cx="5065881" cy="2130869"/>
            </a:xfrm>
            <a:prstGeom prst="rect">
              <a:avLst/>
            </a:prstGeom>
          </p:spPr>
        </p:pic>
        <p:sp>
          <p:nvSpPr>
            <p:cNvPr id="51" name="矩形 4"/>
            <p:cNvSpPr>
              <a:spLocks noChangeArrowheads="1"/>
            </p:cNvSpPr>
            <p:nvPr/>
          </p:nvSpPr>
          <p:spPr bwMode="auto">
            <a:xfrm>
              <a:off x="2267744" y="1245989"/>
              <a:ext cx="4825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我国男、女身高与平均体重统计图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矩形 4"/>
            <p:cNvSpPr>
              <a:spLocks noChangeArrowheads="1"/>
            </p:cNvSpPr>
            <p:nvPr/>
          </p:nvSpPr>
          <p:spPr bwMode="auto">
            <a:xfrm>
              <a:off x="2339752" y="1707654"/>
              <a:ext cx="14067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体重</a:t>
              </a: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(kg)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矩形 4"/>
            <p:cNvSpPr>
              <a:spLocks noChangeArrowheads="1"/>
            </p:cNvSpPr>
            <p:nvPr/>
          </p:nvSpPr>
          <p:spPr bwMode="auto">
            <a:xfrm>
              <a:off x="6156176" y="1770370"/>
              <a:ext cx="170695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___</a:t>
              </a:r>
              <a:r>
                <a:rPr lang="zh-CN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</a:t>
              </a:r>
              <a:r>
                <a:rPr lang="en-US" altLang="zh-CN" sz="18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___</a:t>
              </a:r>
              <a:r>
                <a:rPr lang="zh-CN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月制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800004" y="2199266"/>
              <a:ext cx="887504" cy="646331"/>
              <a:chOff x="7140881" y="2443825"/>
              <a:chExt cx="887504" cy="646331"/>
            </a:xfrm>
          </p:grpSpPr>
          <p:sp>
            <p:nvSpPr>
              <p:cNvPr id="62" name="矩形 4"/>
              <p:cNvSpPr>
                <a:spLocks noChangeArrowheads="1"/>
              </p:cNvSpPr>
              <p:nvPr/>
            </p:nvSpPr>
            <p:spPr bwMode="auto">
              <a:xfrm>
                <a:off x="7140881" y="2443825"/>
                <a:ext cx="88750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smtClean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18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女</a:t>
                </a:r>
                <a:endParaRPr lang="en-US" altLang="zh-CN" sz="1800" b="1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1800" b="1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男</a:t>
                </a:r>
                <a:endPara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7442795" y="2615183"/>
                <a:ext cx="36000" cy="36000"/>
              </a:xfrm>
              <a:prstGeom prst="ellips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7457653" y="289579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矩形 4"/>
            <p:cNvSpPr>
              <a:spLocks noChangeArrowheads="1"/>
            </p:cNvSpPr>
            <p:nvPr/>
          </p:nvSpPr>
          <p:spPr bwMode="auto">
            <a:xfrm>
              <a:off x="2789048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153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4"/>
            <p:cNvSpPr>
              <a:spLocks noChangeArrowheads="1"/>
            </p:cNvSpPr>
            <p:nvPr/>
          </p:nvSpPr>
          <p:spPr bwMode="auto">
            <a:xfrm>
              <a:off x="3489836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157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矩形 4"/>
            <p:cNvSpPr>
              <a:spLocks noChangeArrowheads="1"/>
            </p:cNvSpPr>
            <p:nvPr/>
          </p:nvSpPr>
          <p:spPr bwMode="auto">
            <a:xfrm>
              <a:off x="4187896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161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矩形 4"/>
            <p:cNvSpPr>
              <a:spLocks noChangeArrowheads="1"/>
            </p:cNvSpPr>
            <p:nvPr/>
          </p:nvSpPr>
          <p:spPr bwMode="auto">
            <a:xfrm>
              <a:off x="4829454" y="4169316"/>
              <a:ext cx="648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165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4"/>
            <p:cNvSpPr>
              <a:spLocks noChangeArrowheads="1"/>
            </p:cNvSpPr>
            <p:nvPr/>
          </p:nvSpPr>
          <p:spPr bwMode="auto">
            <a:xfrm>
              <a:off x="5510129" y="4189025"/>
              <a:ext cx="68067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169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矩形 4"/>
            <p:cNvSpPr>
              <a:spLocks noChangeArrowheads="1"/>
            </p:cNvSpPr>
            <p:nvPr/>
          </p:nvSpPr>
          <p:spPr bwMode="auto">
            <a:xfrm>
              <a:off x="6129728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173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矩形 4"/>
            <p:cNvSpPr>
              <a:spLocks noChangeArrowheads="1"/>
            </p:cNvSpPr>
            <p:nvPr/>
          </p:nvSpPr>
          <p:spPr bwMode="auto">
            <a:xfrm>
              <a:off x="6669973" y="4169316"/>
              <a:ext cx="1717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身高</a:t>
              </a: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(cm)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0" name="任意多边形 69"/>
          <p:cNvSpPr/>
          <p:nvPr/>
        </p:nvSpPr>
        <p:spPr>
          <a:xfrm>
            <a:off x="2877211" y="2778920"/>
            <a:ext cx="685800" cy="85725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>
            <a:off x="3497900" y="2586197"/>
            <a:ext cx="768820" cy="197691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>
            <a:off x="4152612" y="2427977"/>
            <a:ext cx="768820" cy="197691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>
            <a:off x="4880160" y="2235254"/>
            <a:ext cx="670260" cy="195207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>
            <a:off x="5563265" y="2188370"/>
            <a:ext cx="676275" cy="47625"/>
          </a:xfrm>
          <a:custGeom>
            <a:avLst/>
            <a:gdLst>
              <a:gd name="connsiteX0" fmla="*/ 0 w 676275"/>
              <a:gd name="connsiteY0" fmla="*/ 47625 h 47625"/>
              <a:gd name="connsiteX1" fmla="*/ 676275 w 676275"/>
              <a:gd name="connsiteY1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6275" h="47625">
                <a:moveTo>
                  <a:pt x="0" y="47625"/>
                </a:moveTo>
                <a:lnTo>
                  <a:pt x="676275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2861667" y="2716796"/>
            <a:ext cx="685800" cy="85725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3554611" y="2443167"/>
            <a:ext cx="647568" cy="273628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4232592" y="2284801"/>
            <a:ext cx="647568" cy="143324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4902853" y="2115169"/>
            <a:ext cx="660409" cy="162710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5579130" y="1934452"/>
            <a:ext cx="660409" cy="162710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"/>
          <p:cNvGrpSpPr/>
          <p:nvPr/>
        </p:nvGrpSpPr>
        <p:grpSpPr bwMode="auto">
          <a:xfrm>
            <a:off x="430927" y="2859784"/>
            <a:ext cx="2196861" cy="931711"/>
            <a:chOff x="2397404" y="1369254"/>
            <a:chExt cx="1795720" cy="2475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云形标注 82"/>
            <p:cNvSpPr>
              <a:spLocks noChangeArrowheads="1"/>
            </p:cNvSpPr>
            <p:nvPr/>
          </p:nvSpPr>
          <p:spPr bwMode="auto">
            <a:xfrm>
              <a:off x="2397404" y="1369254"/>
              <a:ext cx="1414885" cy="247548"/>
            </a:xfrm>
            <a:prstGeom prst="cloudCallout">
              <a:avLst>
                <a:gd name="adj1" fmla="val 113250"/>
                <a:gd name="adj2" fmla="val -3296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矩形 4"/>
            <p:cNvSpPr>
              <a:spLocks noChangeArrowheads="1"/>
            </p:cNvSpPr>
            <p:nvPr/>
          </p:nvSpPr>
          <p:spPr bwMode="auto">
            <a:xfrm>
              <a:off x="2542005" y="1398132"/>
              <a:ext cx="1651119" cy="188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红色线表示</a:t>
              </a:r>
              <a:endPara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男生体重。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4"/>
          <p:cNvGrpSpPr/>
          <p:nvPr/>
        </p:nvGrpSpPr>
        <p:grpSpPr bwMode="auto">
          <a:xfrm>
            <a:off x="6804252" y="2792169"/>
            <a:ext cx="2145111" cy="931711"/>
            <a:chOff x="2397404" y="1369254"/>
            <a:chExt cx="1753420" cy="2475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云形标注 82"/>
            <p:cNvSpPr>
              <a:spLocks noChangeArrowheads="1"/>
            </p:cNvSpPr>
            <p:nvPr/>
          </p:nvSpPr>
          <p:spPr bwMode="auto">
            <a:xfrm>
              <a:off x="2397404" y="1369254"/>
              <a:ext cx="1414885" cy="247548"/>
            </a:xfrm>
            <a:prstGeom prst="cloudCallout">
              <a:avLst>
                <a:gd name="adj1" fmla="val -108826"/>
                <a:gd name="adj2" fmla="val -5356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4"/>
            <p:cNvSpPr>
              <a:spLocks noChangeArrowheads="1"/>
            </p:cNvSpPr>
            <p:nvPr/>
          </p:nvSpPr>
          <p:spPr bwMode="auto">
            <a:xfrm>
              <a:off x="2499705" y="1391845"/>
              <a:ext cx="1651119" cy="188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蓝色线表示</a:t>
              </a:r>
              <a:endPara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女生体重。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1619672" y="843558"/>
            <a:ext cx="6606284" cy="3312368"/>
            <a:chOff x="1780936" y="1245989"/>
            <a:chExt cx="6606284" cy="3312368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780936" y="2067694"/>
              <a:ext cx="5065881" cy="2130869"/>
            </a:xfrm>
            <a:prstGeom prst="rect">
              <a:avLst/>
            </a:prstGeom>
          </p:spPr>
        </p:pic>
        <p:sp>
          <p:nvSpPr>
            <p:cNvPr id="100" name="矩形 4"/>
            <p:cNvSpPr>
              <a:spLocks noChangeArrowheads="1"/>
            </p:cNvSpPr>
            <p:nvPr/>
          </p:nvSpPr>
          <p:spPr bwMode="auto">
            <a:xfrm>
              <a:off x="2267744" y="1245989"/>
              <a:ext cx="4825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我国男、女身高与平均体重统计图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1" name="矩形 4"/>
            <p:cNvSpPr>
              <a:spLocks noChangeArrowheads="1"/>
            </p:cNvSpPr>
            <p:nvPr/>
          </p:nvSpPr>
          <p:spPr bwMode="auto">
            <a:xfrm>
              <a:off x="2339752" y="1707654"/>
              <a:ext cx="14067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体重</a:t>
              </a: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(kg)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" name="矩形 4"/>
            <p:cNvSpPr>
              <a:spLocks noChangeArrowheads="1"/>
            </p:cNvSpPr>
            <p:nvPr/>
          </p:nvSpPr>
          <p:spPr bwMode="auto">
            <a:xfrm>
              <a:off x="6156176" y="1770370"/>
              <a:ext cx="170695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___</a:t>
              </a:r>
              <a:r>
                <a:rPr lang="zh-CN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</a:t>
              </a:r>
              <a:r>
                <a:rPr lang="en-US" altLang="zh-CN" sz="18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___</a:t>
              </a:r>
              <a:r>
                <a:rPr lang="zh-CN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月制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6800004" y="2199266"/>
              <a:ext cx="887504" cy="646331"/>
              <a:chOff x="7140881" y="2443825"/>
              <a:chExt cx="887504" cy="646331"/>
            </a:xfrm>
          </p:grpSpPr>
          <p:sp>
            <p:nvSpPr>
              <p:cNvPr id="111" name="矩形 4"/>
              <p:cNvSpPr>
                <a:spLocks noChangeArrowheads="1"/>
              </p:cNvSpPr>
              <p:nvPr/>
            </p:nvSpPr>
            <p:spPr bwMode="auto">
              <a:xfrm>
                <a:off x="7140881" y="2443825"/>
                <a:ext cx="88750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smtClean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18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女</a:t>
                </a:r>
                <a:endParaRPr lang="en-US" altLang="zh-CN" sz="1800" b="1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1800" b="1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男</a:t>
                </a:r>
                <a:endPara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7442795" y="2615183"/>
                <a:ext cx="36000" cy="36000"/>
              </a:xfrm>
              <a:prstGeom prst="ellips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7457653" y="289579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" name="矩形 4"/>
            <p:cNvSpPr>
              <a:spLocks noChangeArrowheads="1"/>
            </p:cNvSpPr>
            <p:nvPr/>
          </p:nvSpPr>
          <p:spPr bwMode="auto">
            <a:xfrm>
              <a:off x="2789048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153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5" name="矩形 4"/>
            <p:cNvSpPr>
              <a:spLocks noChangeArrowheads="1"/>
            </p:cNvSpPr>
            <p:nvPr/>
          </p:nvSpPr>
          <p:spPr bwMode="auto">
            <a:xfrm>
              <a:off x="3489836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157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6" name="矩形 4"/>
            <p:cNvSpPr>
              <a:spLocks noChangeArrowheads="1"/>
            </p:cNvSpPr>
            <p:nvPr/>
          </p:nvSpPr>
          <p:spPr bwMode="auto">
            <a:xfrm>
              <a:off x="4187896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161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" name="矩形 4"/>
            <p:cNvSpPr>
              <a:spLocks noChangeArrowheads="1"/>
            </p:cNvSpPr>
            <p:nvPr/>
          </p:nvSpPr>
          <p:spPr bwMode="auto">
            <a:xfrm>
              <a:off x="4829454" y="4169316"/>
              <a:ext cx="648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165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8" name="矩形 4"/>
            <p:cNvSpPr>
              <a:spLocks noChangeArrowheads="1"/>
            </p:cNvSpPr>
            <p:nvPr/>
          </p:nvSpPr>
          <p:spPr bwMode="auto">
            <a:xfrm>
              <a:off x="5510129" y="4189025"/>
              <a:ext cx="68067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169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9" name="矩形 4"/>
            <p:cNvSpPr>
              <a:spLocks noChangeArrowheads="1"/>
            </p:cNvSpPr>
            <p:nvPr/>
          </p:nvSpPr>
          <p:spPr bwMode="auto">
            <a:xfrm>
              <a:off x="6129728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173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0" name="矩形 4"/>
            <p:cNvSpPr>
              <a:spLocks noChangeArrowheads="1"/>
            </p:cNvSpPr>
            <p:nvPr/>
          </p:nvSpPr>
          <p:spPr bwMode="auto">
            <a:xfrm>
              <a:off x="6669973" y="4169316"/>
              <a:ext cx="1717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身高</a:t>
              </a: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(cm)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51520" y="339504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预测一下：身高是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175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厘米的男性，平均体重大概是多少？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9" name="组合 4"/>
          <p:cNvGrpSpPr/>
          <p:nvPr/>
        </p:nvGrpSpPr>
        <p:grpSpPr bwMode="auto">
          <a:xfrm>
            <a:off x="6732240" y="2715768"/>
            <a:ext cx="2188110" cy="931711"/>
            <a:chOff x="2397403" y="1369254"/>
            <a:chExt cx="1788568" cy="2475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云形标注 82"/>
            <p:cNvSpPr>
              <a:spLocks noChangeArrowheads="1"/>
            </p:cNvSpPr>
            <p:nvPr/>
          </p:nvSpPr>
          <p:spPr bwMode="auto">
            <a:xfrm>
              <a:off x="2397403" y="1369254"/>
              <a:ext cx="1753420" cy="247548"/>
            </a:xfrm>
            <a:prstGeom prst="cloudCallout">
              <a:avLst>
                <a:gd name="adj1" fmla="val -79268"/>
                <a:gd name="adj2" fmla="val -4888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矩形 4"/>
            <p:cNvSpPr>
              <a:spLocks noChangeArrowheads="1"/>
            </p:cNvSpPr>
            <p:nvPr/>
          </p:nvSpPr>
          <p:spPr bwMode="auto">
            <a:xfrm>
              <a:off x="2534852" y="1375432"/>
              <a:ext cx="1651119" cy="188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以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1969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年到</a:t>
              </a:r>
              <a:endPara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1973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间为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3758240" y="4155926"/>
            <a:ext cx="23979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3÷2+62.8=64.3(kg)</a:t>
            </a:r>
            <a:endParaRPr lang="en-US" altLang="zh-CN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70" name="图片 6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14" name="任意多边形 113"/>
          <p:cNvSpPr/>
          <p:nvPr/>
        </p:nvSpPr>
        <p:spPr>
          <a:xfrm>
            <a:off x="2877211" y="2778920"/>
            <a:ext cx="685800" cy="85725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>
            <a:off x="3497900" y="2586197"/>
            <a:ext cx="768820" cy="197691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4152612" y="2427977"/>
            <a:ext cx="768820" cy="197691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>
            <a:off x="4880160" y="2235254"/>
            <a:ext cx="670260" cy="195207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任意多边形 117"/>
          <p:cNvSpPr/>
          <p:nvPr/>
        </p:nvSpPr>
        <p:spPr>
          <a:xfrm>
            <a:off x="5563265" y="2188370"/>
            <a:ext cx="676275" cy="47625"/>
          </a:xfrm>
          <a:custGeom>
            <a:avLst/>
            <a:gdLst>
              <a:gd name="connsiteX0" fmla="*/ 0 w 676275"/>
              <a:gd name="connsiteY0" fmla="*/ 47625 h 47625"/>
              <a:gd name="connsiteX1" fmla="*/ 676275 w 676275"/>
              <a:gd name="connsiteY1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6275" h="47625">
                <a:moveTo>
                  <a:pt x="0" y="47625"/>
                </a:moveTo>
                <a:lnTo>
                  <a:pt x="676275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>
            <a:off x="2861667" y="2716796"/>
            <a:ext cx="685800" cy="85725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 119"/>
          <p:cNvSpPr/>
          <p:nvPr/>
        </p:nvSpPr>
        <p:spPr>
          <a:xfrm>
            <a:off x="3554611" y="2443167"/>
            <a:ext cx="647568" cy="273628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 120"/>
          <p:cNvSpPr/>
          <p:nvPr/>
        </p:nvSpPr>
        <p:spPr>
          <a:xfrm>
            <a:off x="4232592" y="2284801"/>
            <a:ext cx="647568" cy="143324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任意多边形 121"/>
          <p:cNvSpPr/>
          <p:nvPr/>
        </p:nvSpPr>
        <p:spPr>
          <a:xfrm>
            <a:off x="4902853" y="2115169"/>
            <a:ext cx="660409" cy="162710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任意多边形 122"/>
          <p:cNvSpPr/>
          <p:nvPr/>
        </p:nvSpPr>
        <p:spPr>
          <a:xfrm>
            <a:off x="5579130" y="1934452"/>
            <a:ext cx="660409" cy="162710"/>
          </a:xfrm>
          <a:custGeom>
            <a:avLst/>
            <a:gdLst>
              <a:gd name="connsiteX0" fmla="*/ 0 w 685800"/>
              <a:gd name="connsiteY0" fmla="*/ 85725 h 85725"/>
              <a:gd name="connsiteX1" fmla="*/ 685800 w 685800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85725">
                <a:moveTo>
                  <a:pt x="0" y="85725"/>
                </a:moveTo>
                <a:lnTo>
                  <a:pt x="6858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4"/>
          <p:cNvGrpSpPr/>
          <p:nvPr/>
        </p:nvGrpSpPr>
        <p:grpSpPr bwMode="auto">
          <a:xfrm>
            <a:off x="122632" y="1851672"/>
            <a:ext cx="2145112" cy="623071"/>
            <a:chOff x="2397403" y="1369254"/>
            <a:chExt cx="1753421" cy="1655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6" name="云形标注 82"/>
            <p:cNvSpPr>
              <a:spLocks noChangeArrowheads="1"/>
            </p:cNvSpPr>
            <p:nvPr/>
          </p:nvSpPr>
          <p:spPr bwMode="auto">
            <a:xfrm>
              <a:off x="2397403" y="1369254"/>
              <a:ext cx="1753420" cy="165545"/>
            </a:xfrm>
            <a:prstGeom prst="cloudCallout">
              <a:avLst>
                <a:gd name="adj1" fmla="val 91622"/>
                <a:gd name="adj2" fmla="val 5032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矩形 4"/>
            <p:cNvSpPr>
              <a:spLocks noChangeArrowheads="1"/>
            </p:cNvSpPr>
            <p:nvPr/>
          </p:nvSpPr>
          <p:spPr bwMode="auto">
            <a:xfrm>
              <a:off x="2499705" y="1391845"/>
              <a:ext cx="1651119" cy="1063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175-173=2(cm)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203935" y="3579861"/>
            <a:ext cx="213582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厘米增加了：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62.8-59.8=3(kg)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508104" y="1779664"/>
            <a:ext cx="377822" cy="3353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269960" y="1707655"/>
            <a:ext cx="390272" cy="3231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64" grpId="0" uiExpand="1" build="p" animBg="1"/>
      <p:bldP spid="62" grpId="0" animBg="1"/>
      <p:bldP spid="62" grpId="1" animBg="1"/>
      <p:bldP spid="63" grpId="0" animBg="1"/>
      <p:bldP spid="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51520" y="339502"/>
            <a:ext cx="5095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自己提出问题并解答。</a:t>
            </a:r>
          </a:p>
        </p:txBody>
      </p:sp>
      <p:sp>
        <p:nvSpPr>
          <p:cNvPr id="64" name="矩形 63"/>
          <p:cNvSpPr/>
          <p:nvPr/>
        </p:nvSpPr>
        <p:spPr>
          <a:xfrm>
            <a:off x="4331792" y="4198319"/>
            <a:ext cx="3048520" cy="4616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62.8-58.8=4(kg)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9" name="图片 6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0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619672" y="843558"/>
            <a:ext cx="6606284" cy="3312368"/>
            <a:chOff x="1780936" y="1245989"/>
            <a:chExt cx="6606284" cy="3312368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780936" y="2067694"/>
              <a:ext cx="5065881" cy="2130869"/>
            </a:xfrm>
            <a:prstGeom prst="rect">
              <a:avLst/>
            </a:prstGeom>
          </p:spPr>
        </p:pic>
        <p:sp>
          <p:nvSpPr>
            <p:cNvPr id="108" name="矩形 4"/>
            <p:cNvSpPr>
              <a:spLocks noChangeArrowheads="1"/>
            </p:cNvSpPr>
            <p:nvPr/>
          </p:nvSpPr>
          <p:spPr bwMode="auto">
            <a:xfrm>
              <a:off x="2267744" y="1245989"/>
              <a:ext cx="4825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我国男、女身高与平均体重统计图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9" name="矩形 4"/>
            <p:cNvSpPr>
              <a:spLocks noChangeArrowheads="1"/>
            </p:cNvSpPr>
            <p:nvPr/>
          </p:nvSpPr>
          <p:spPr bwMode="auto">
            <a:xfrm>
              <a:off x="2339752" y="1707654"/>
              <a:ext cx="14067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体重</a:t>
              </a: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(kg)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0" name="矩形 4"/>
            <p:cNvSpPr>
              <a:spLocks noChangeArrowheads="1"/>
            </p:cNvSpPr>
            <p:nvPr/>
          </p:nvSpPr>
          <p:spPr bwMode="auto">
            <a:xfrm>
              <a:off x="6156176" y="1770370"/>
              <a:ext cx="170695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___</a:t>
              </a:r>
              <a:r>
                <a:rPr lang="zh-CN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</a:t>
              </a:r>
              <a:r>
                <a:rPr lang="en-US" altLang="zh-CN" sz="18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___</a:t>
              </a:r>
              <a:r>
                <a:rPr lang="zh-CN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月制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6800004" y="2199266"/>
              <a:ext cx="887504" cy="646331"/>
              <a:chOff x="7140881" y="2443825"/>
              <a:chExt cx="887504" cy="646331"/>
            </a:xfrm>
          </p:grpSpPr>
          <p:sp>
            <p:nvSpPr>
              <p:cNvPr id="119" name="矩形 4"/>
              <p:cNvSpPr>
                <a:spLocks noChangeArrowheads="1"/>
              </p:cNvSpPr>
              <p:nvPr/>
            </p:nvSpPr>
            <p:spPr bwMode="auto">
              <a:xfrm>
                <a:off x="7140881" y="2443825"/>
                <a:ext cx="88750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smtClean="0">
                    <a:solidFill>
                      <a:srgbClr val="00B0F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18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女</a:t>
                </a:r>
                <a:endParaRPr lang="en-US" altLang="zh-CN" sz="1800" b="1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——</a:t>
                </a:r>
                <a:r>
                  <a:rPr lang="zh-CN" altLang="en-US" sz="1800" b="1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男</a:t>
                </a:r>
                <a:endPara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7442795" y="2615183"/>
                <a:ext cx="36000" cy="36000"/>
              </a:xfrm>
              <a:prstGeom prst="ellips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7457653" y="289579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" name="矩形 4"/>
            <p:cNvSpPr>
              <a:spLocks noChangeArrowheads="1"/>
            </p:cNvSpPr>
            <p:nvPr/>
          </p:nvSpPr>
          <p:spPr bwMode="auto">
            <a:xfrm>
              <a:off x="2789048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153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3" name="矩形 4"/>
            <p:cNvSpPr>
              <a:spLocks noChangeArrowheads="1"/>
            </p:cNvSpPr>
            <p:nvPr/>
          </p:nvSpPr>
          <p:spPr bwMode="auto">
            <a:xfrm>
              <a:off x="3489836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157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4" name="矩形 4"/>
            <p:cNvSpPr>
              <a:spLocks noChangeArrowheads="1"/>
            </p:cNvSpPr>
            <p:nvPr/>
          </p:nvSpPr>
          <p:spPr bwMode="auto">
            <a:xfrm>
              <a:off x="4187896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161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5" name="矩形 4"/>
            <p:cNvSpPr>
              <a:spLocks noChangeArrowheads="1"/>
            </p:cNvSpPr>
            <p:nvPr/>
          </p:nvSpPr>
          <p:spPr bwMode="auto">
            <a:xfrm>
              <a:off x="4829454" y="4169316"/>
              <a:ext cx="648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165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6" name="矩形 4"/>
            <p:cNvSpPr>
              <a:spLocks noChangeArrowheads="1"/>
            </p:cNvSpPr>
            <p:nvPr/>
          </p:nvSpPr>
          <p:spPr bwMode="auto">
            <a:xfrm>
              <a:off x="5510129" y="4189025"/>
              <a:ext cx="68067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169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7" name="矩形 4"/>
            <p:cNvSpPr>
              <a:spLocks noChangeArrowheads="1"/>
            </p:cNvSpPr>
            <p:nvPr/>
          </p:nvSpPr>
          <p:spPr bwMode="auto">
            <a:xfrm>
              <a:off x="6129728" y="4189025"/>
              <a:ext cx="680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173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8" name="矩形 4"/>
            <p:cNvSpPr>
              <a:spLocks noChangeArrowheads="1"/>
            </p:cNvSpPr>
            <p:nvPr/>
          </p:nvSpPr>
          <p:spPr bwMode="auto">
            <a:xfrm>
              <a:off x="6669973" y="4169316"/>
              <a:ext cx="1717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身高</a:t>
              </a:r>
              <a:r>
                <a:rPr lang="en-US" altLang="zh-CN" sz="1800" b="1" smtClean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(cm)</a:t>
              </a:r>
              <a:endParaRPr lang="zh-CN" altLang="en-US" sz="18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228184" y="2067694"/>
            <a:ext cx="390272" cy="3231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282410" y="1679782"/>
            <a:ext cx="377822" cy="3353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4"/>
          <p:cNvGrpSpPr/>
          <p:nvPr/>
        </p:nvGrpSpPr>
        <p:grpSpPr bwMode="auto">
          <a:xfrm>
            <a:off x="323528" y="1059584"/>
            <a:ext cx="2145112" cy="623071"/>
            <a:chOff x="2397403" y="1363900"/>
            <a:chExt cx="1753421" cy="1655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6" name="云形标注 82"/>
            <p:cNvSpPr>
              <a:spLocks noChangeArrowheads="1"/>
            </p:cNvSpPr>
            <p:nvPr/>
          </p:nvSpPr>
          <p:spPr bwMode="auto">
            <a:xfrm>
              <a:off x="2397403" y="1363900"/>
              <a:ext cx="1635735" cy="165545"/>
            </a:xfrm>
            <a:prstGeom prst="cloudCallout">
              <a:avLst>
                <a:gd name="adj1" fmla="val 34555"/>
                <a:gd name="adj2" fmla="val -12438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矩形 4"/>
            <p:cNvSpPr>
              <a:spLocks noChangeArrowheads="1"/>
            </p:cNvSpPr>
            <p:nvPr/>
          </p:nvSpPr>
          <p:spPr bwMode="auto">
            <a:xfrm>
              <a:off x="2499705" y="1391845"/>
              <a:ext cx="1651119" cy="12266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答案不唯一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组合 4"/>
          <p:cNvGrpSpPr/>
          <p:nvPr/>
        </p:nvGrpSpPr>
        <p:grpSpPr bwMode="auto">
          <a:xfrm>
            <a:off x="66038" y="3147816"/>
            <a:ext cx="2489738" cy="1076315"/>
            <a:chOff x="2397402" y="1348094"/>
            <a:chExt cx="2035119" cy="2859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云形标注 82"/>
            <p:cNvSpPr>
              <a:spLocks noChangeArrowheads="1"/>
            </p:cNvSpPr>
            <p:nvPr/>
          </p:nvSpPr>
          <p:spPr bwMode="auto">
            <a:xfrm>
              <a:off x="2397402" y="1348094"/>
              <a:ext cx="2035119" cy="285968"/>
            </a:xfrm>
            <a:prstGeom prst="cloudCallout">
              <a:avLst>
                <a:gd name="adj1" fmla="val 160330"/>
                <a:gd name="adj2" fmla="val -357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矩形 4"/>
            <p:cNvSpPr>
              <a:spLocks noChangeArrowheads="1"/>
            </p:cNvSpPr>
            <p:nvPr/>
          </p:nvSpPr>
          <p:spPr bwMode="auto">
            <a:xfrm>
              <a:off x="2499705" y="1391845"/>
              <a:ext cx="1932816" cy="1880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身高是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173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厘米的男生比女生重多少？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 animBg="1"/>
      <p:bldP spid="63" grpId="0" animBg="1"/>
      <p:bldP spid="63" grpId="1" animBg="1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51524" y="320338"/>
            <a:ext cx="3375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看图回答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85609" y="899955"/>
            <a:ext cx="4752528" cy="2535892"/>
            <a:chOff x="2555776" y="1429102"/>
            <a:chExt cx="4752528" cy="2535892"/>
          </a:xfrm>
        </p:grpSpPr>
        <p:pic>
          <p:nvPicPr>
            <p:cNvPr id="33" name="a215.EPS" descr="id:2147512360;FounderCES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55776" y="1923678"/>
              <a:ext cx="4752528" cy="2041316"/>
            </a:xfrm>
            <a:prstGeom prst="rect">
              <a:avLst/>
            </a:prstGeom>
          </p:spPr>
        </p:pic>
        <p:sp>
          <p:nvSpPr>
            <p:cNvPr id="34" name="矩形 4"/>
            <p:cNvSpPr>
              <a:spLocks noChangeArrowheads="1"/>
            </p:cNvSpPr>
            <p:nvPr/>
          </p:nvSpPr>
          <p:spPr bwMode="auto">
            <a:xfrm>
              <a:off x="2798151" y="1429102"/>
              <a:ext cx="4279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甲市、乙市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2012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年各月降水量统计图</a:t>
              </a:r>
            </a:p>
          </p:txBody>
        </p:sp>
      </p:grp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251524" y="1236699"/>
            <a:ext cx="3790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表示甲市、乙市各月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降水量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的分别是哪条折线</a:t>
            </a:r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2280" y="1394531"/>
            <a:ext cx="1008112" cy="26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130748" y="1375782"/>
            <a:ext cx="905748" cy="26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820792" y="1900031"/>
            <a:ext cx="3438525" cy="1247775"/>
          </a:xfrm>
          <a:custGeom>
            <a:avLst/>
            <a:gdLst>
              <a:gd name="connsiteX0" fmla="*/ 0 w 3438525"/>
              <a:gd name="connsiteY0" fmla="*/ 1247775 h 1247775"/>
              <a:gd name="connsiteX1" fmla="*/ 276225 w 3438525"/>
              <a:gd name="connsiteY1" fmla="*/ 1019175 h 1247775"/>
              <a:gd name="connsiteX2" fmla="*/ 609600 w 3438525"/>
              <a:gd name="connsiteY2" fmla="*/ 1114425 h 1247775"/>
              <a:gd name="connsiteX3" fmla="*/ 933450 w 3438525"/>
              <a:gd name="connsiteY3" fmla="*/ 781050 h 1247775"/>
              <a:gd name="connsiteX4" fmla="*/ 1238250 w 3438525"/>
              <a:gd name="connsiteY4" fmla="*/ 762000 h 1247775"/>
              <a:gd name="connsiteX5" fmla="*/ 1552575 w 3438525"/>
              <a:gd name="connsiteY5" fmla="*/ 47625 h 1247775"/>
              <a:gd name="connsiteX6" fmla="*/ 1866900 w 3438525"/>
              <a:gd name="connsiteY6" fmla="*/ 0 h 1247775"/>
              <a:gd name="connsiteX7" fmla="*/ 2181225 w 3438525"/>
              <a:gd name="connsiteY7" fmla="*/ 381000 h 1247775"/>
              <a:gd name="connsiteX8" fmla="*/ 2476500 w 3438525"/>
              <a:gd name="connsiteY8" fmla="*/ 400050 h 1247775"/>
              <a:gd name="connsiteX9" fmla="*/ 2790825 w 3438525"/>
              <a:gd name="connsiteY9" fmla="*/ 1000125 h 1247775"/>
              <a:gd name="connsiteX10" fmla="*/ 3105150 w 3438525"/>
              <a:gd name="connsiteY10" fmla="*/ 990600 h 1247775"/>
              <a:gd name="connsiteX11" fmla="*/ 3429000 w 3438525"/>
              <a:gd name="connsiteY11" fmla="*/ 1181100 h 1247775"/>
              <a:gd name="connsiteX12" fmla="*/ 3438525 w 3438525"/>
              <a:gd name="connsiteY12" fmla="*/ 118110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8525" h="1247775">
                <a:moveTo>
                  <a:pt x="0" y="1247775"/>
                </a:moveTo>
                <a:lnTo>
                  <a:pt x="276225" y="1019175"/>
                </a:lnTo>
                <a:lnTo>
                  <a:pt x="609600" y="1114425"/>
                </a:lnTo>
                <a:lnTo>
                  <a:pt x="933450" y="781050"/>
                </a:lnTo>
                <a:lnTo>
                  <a:pt x="1238250" y="762000"/>
                </a:lnTo>
                <a:lnTo>
                  <a:pt x="1552575" y="47625"/>
                </a:lnTo>
                <a:lnTo>
                  <a:pt x="1866900" y="0"/>
                </a:lnTo>
                <a:lnTo>
                  <a:pt x="2181225" y="381000"/>
                </a:lnTo>
                <a:lnTo>
                  <a:pt x="2476500" y="400050"/>
                </a:lnTo>
                <a:lnTo>
                  <a:pt x="2790825" y="1000125"/>
                </a:lnTo>
                <a:lnTo>
                  <a:pt x="3105150" y="990600"/>
                </a:lnTo>
                <a:lnTo>
                  <a:pt x="3429000" y="1181100"/>
                </a:lnTo>
                <a:lnTo>
                  <a:pt x="3438525" y="1181100"/>
                </a:lnTo>
              </a:path>
            </a:pathLst>
          </a:custGeom>
          <a:noFill/>
          <a:ln>
            <a:solidFill>
              <a:srgbClr val="DF3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820795" y="1814304"/>
            <a:ext cx="3419475" cy="1390650"/>
          </a:xfrm>
          <a:custGeom>
            <a:avLst/>
            <a:gdLst>
              <a:gd name="connsiteX0" fmla="*/ 0 w 3419475"/>
              <a:gd name="connsiteY0" fmla="*/ 962025 h 1390650"/>
              <a:gd name="connsiteX1" fmla="*/ 304800 w 3419475"/>
              <a:gd name="connsiteY1" fmla="*/ 1362075 h 1390650"/>
              <a:gd name="connsiteX2" fmla="*/ 628650 w 3419475"/>
              <a:gd name="connsiteY2" fmla="*/ 1343025 h 1390650"/>
              <a:gd name="connsiteX3" fmla="*/ 923925 w 3419475"/>
              <a:gd name="connsiteY3" fmla="*/ 1390650 h 1390650"/>
              <a:gd name="connsiteX4" fmla="*/ 1238250 w 3419475"/>
              <a:gd name="connsiteY4" fmla="*/ 638175 h 1390650"/>
              <a:gd name="connsiteX5" fmla="*/ 1543050 w 3419475"/>
              <a:gd name="connsiteY5" fmla="*/ 0 h 1390650"/>
              <a:gd name="connsiteX6" fmla="*/ 1876425 w 3419475"/>
              <a:gd name="connsiteY6" fmla="*/ 66675 h 1390650"/>
              <a:gd name="connsiteX7" fmla="*/ 2171700 w 3419475"/>
              <a:gd name="connsiteY7" fmla="*/ 28575 h 1390650"/>
              <a:gd name="connsiteX8" fmla="*/ 2476500 w 3419475"/>
              <a:gd name="connsiteY8" fmla="*/ 561975 h 1390650"/>
              <a:gd name="connsiteX9" fmla="*/ 2800350 w 3419475"/>
              <a:gd name="connsiteY9" fmla="*/ 904875 h 1390650"/>
              <a:gd name="connsiteX10" fmla="*/ 3105150 w 3419475"/>
              <a:gd name="connsiteY10" fmla="*/ 1381125 h 1390650"/>
              <a:gd name="connsiteX11" fmla="*/ 3419475 w 3419475"/>
              <a:gd name="connsiteY11" fmla="*/ 1114425 h 1390650"/>
              <a:gd name="connsiteX12" fmla="*/ 3390900 w 3419475"/>
              <a:gd name="connsiteY12" fmla="*/ 11239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9475" h="1390650">
                <a:moveTo>
                  <a:pt x="0" y="962025"/>
                </a:moveTo>
                <a:lnTo>
                  <a:pt x="304800" y="1362075"/>
                </a:lnTo>
                <a:lnTo>
                  <a:pt x="628650" y="1343025"/>
                </a:lnTo>
                <a:lnTo>
                  <a:pt x="923925" y="1390650"/>
                </a:lnTo>
                <a:lnTo>
                  <a:pt x="1238250" y="638175"/>
                </a:lnTo>
                <a:lnTo>
                  <a:pt x="1543050" y="0"/>
                </a:lnTo>
                <a:lnTo>
                  <a:pt x="1876425" y="66675"/>
                </a:lnTo>
                <a:lnTo>
                  <a:pt x="2171700" y="28575"/>
                </a:lnTo>
                <a:lnTo>
                  <a:pt x="2476500" y="561975"/>
                </a:lnTo>
                <a:lnTo>
                  <a:pt x="2800350" y="904875"/>
                </a:lnTo>
                <a:lnTo>
                  <a:pt x="3105150" y="1381125"/>
                </a:lnTo>
                <a:lnTo>
                  <a:pt x="3419475" y="1114425"/>
                </a:lnTo>
                <a:lnTo>
                  <a:pt x="3390900" y="1123950"/>
                </a:lnTo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4"/>
          <p:cNvSpPr>
            <a:spLocks noChangeArrowheads="1"/>
          </p:cNvSpPr>
          <p:nvPr/>
        </p:nvSpPr>
        <p:spPr bwMode="auto">
          <a:xfrm>
            <a:off x="251524" y="2091503"/>
            <a:ext cx="3846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看图说说这两个城市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 </a:t>
            </a:r>
            <a:endParaRPr lang="en-US" altLang="zh-CN" sz="24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月的降水量最接近</a:t>
            </a:r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哪个月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的降水量相差最大</a:t>
            </a: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grpSp>
        <p:nvGrpSpPr>
          <p:cNvPr id="66" name="组合 4"/>
          <p:cNvGrpSpPr/>
          <p:nvPr/>
        </p:nvGrpSpPr>
        <p:grpSpPr bwMode="auto">
          <a:xfrm>
            <a:off x="860791" y="3219824"/>
            <a:ext cx="3180805" cy="1190707"/>
            <a:chOff x="2290712" y="1339213"/>
            <a:chExt cx="2599999" cy="354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云形标注 82"/>
            <p:cNvSpPr>
              <a:spLocks noChangeArrowheads="1"/>
            </p:cNvSpPr>
            <p:nvPr/>
          </p:nvSpPr>
          <p:spPr bwMode="auto">
            <a:xfrm>
              <a:off x="2290712" y="1339213"/>
              <a:ext cx="2599999" cy="354625"/>
            </a:xfrm>
            <a:prstGeom prst="cloudCallout">
              <a:avLst>
                <a:gd name="adj1" fmla="val 68124"/>
                <a:gd name="adj2" fmla="val -6466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矩形 4"/>
            <p:cNvSpPr>
              <a:spLocks noChangeArrowheads="1"/>
            </p:cNvSpPr>
            <p:nvPr/>
          </p:nvSpPr>
          <p:spPr bwMode="auto">
            <a:xfrm>
              <a:off x="2440150" y="1408484"/>
              <a:ext cx="2450561" cy="2108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看表示两个城市的点哪个月的高度相差最小。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6521007" y="1664930"/>
            <a:ext cx="335209" cy="4309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6521007" y="3204954"/>
            <a:ext cx="335209" cy="2308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580114" y="2455902"/>
            <a:ext cx="335209" cy="97994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833684" y="3579864"/>
            <a:ext cx="326671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两个城市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月降水量最接近，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月相差最大。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7" grpId="0" animBg="1"/>
      <p:bldP spid="37" grpId="1" animBg="1"/>
      <p:bldP spid="11" grpId="0" animBg="1"/>
      <p:bldP spid="11" grpId="1" animBg="1"/>
      <p:bldP spid="12" grpId="0" animBg="1"/>
      <p:bldP spid="12" grpId="2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3608" y="2283720"/>
            <a:ext cx="6768752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复式折线统计图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在计量过程中存在两组数据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并且需要在一个统计图中表示这两组数据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就要用两种不同颜色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不同形式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的折线来表示不同数量的变化情况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就是复式折线统计图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7" y="1059583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3608" y="2211710"/>
            <a:ext cx="6768752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折线统计图的特点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复式折线统计图不但能表示出两组数据数量的多少、数量增减变化的情况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而且可以比较两组数据的变化趋势。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1556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中华人民共和国从成立到现在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共进行了六次人口普查。下面是六次人口普查结果统计表。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表中数据不包括香港、澳门和台湾地区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19672" y="2570966"/>
          <a:ext cx="6095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年份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1953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1964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1982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1990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2000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2010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合计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5.74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6.95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10.08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11.34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12.66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13.40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女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2.77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3.38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4.89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5.49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6.12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6.53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男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2.97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3.57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5.19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5.85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6.54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6.87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6012160" y="2069437"/>
            <a:ext cx="2148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单位：亿人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4011911"/>
            <a:ext cx="5785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用折线统计图表示上面的数据。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55580" y="3579864"/>
            <a:ext cx="7348371" cy="9541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特点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：用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两条或者两条以上的折线表示两组或者两组以上的数据的增减变化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情况。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9872" y="267496"/>
            <a:ext cx="321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六次人口普查统计图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74248" y="267496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六次人口普查男、女人数统计图　　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4"/>
          <p:cNvGrpSpPr/>
          <p:nvPr/>
        </p:nvGrpSpPr>
        <p:grpSpPr bwMode="auto">
          <a:xfrm>
            <a:off x="942332" y="2931790"/>
            <a:ext cx="2477540" cy="576066"/>
            <a:chOff x="2414419" y="1394189"/>
            <a:chExt cx="2742054" cy="2469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云形标注 82"/>
            <p:cNvSpPr>
              <a:spLocks noChangeArrowheads="1"/>
            </p:cNvSpPr>
            <p:nvPr/>
          </p:nvSpPr>
          <p:spPr bwMode="auto">
            <a:xfrm>
              <a:off x="2414419" y="1394189"/>
              <a:ext cx="2742054" cy="246931"/>
            </a:xfrm>
            <a:prstGeom prst="cloudCallout">
              <a:avLst>
                <a:gd name="adj1" fmla="val 7152"/>
                <a:gd name="adj2" fmla="val -19656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2673727" y="1412870"/>
              <a:ext cx="2482746" cy="17150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单式折线统计图。</a:t>
              </a:r>
            </a:p>
          </p:txBody>
        </p:sp>
      </p:grpSp>
      <p:grpSp>
        <p:nvGrpSpPr>
          <p:cNvPr id="27" name="组合 4"/>
          <p:cNvGrpSpPr/>
          <p:nvPr/>
        </p:nvGrpSpPr>
        <p:grpSpPr bwMode="auto">
          <a:xfrm>
            <a:off x="4992872" y="3003799"/>
            <a:ext cx="2531456" cy="576066"/>
            <a:chOff x="2414419" y="1394189"/>
            <a:chExt cx="2092620" cy="2469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414419" y="1394189"/>
              <a:ext cx="2092620" cy="246931"/>
            </a:xfrm>
            <a:prstGeom prst="cloudCallout">
              <a:avLst>
                <a:gd name="adj1" fmla="val 7795"/>
                <a:gd name="adj2" fmla="val -19183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>
              <a:off x="2536628" y="1422165"/>
              <a:ext cx="1905472" cy="17150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复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式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折线统计图。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3528" y="936520"/>
            <a:ext cx="4133214" cy="1945904"/>
            <a:chOff x="449272" y="1440574"/>
            <a:chExt cx="4133214" cy="1945904"/>
          </a:xfrm>
        </p:grpSpPr>
        <p:pic>
          <p:nvPicPr>
            <p:cNvPr id="15" name="8章9.eps" descr="id:2147512318;FounderCES"/>
            <p:cNvPicPr/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272" y="1440574"/>
              <a:ext cx="4115121" cy="194590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4215017" y="1608554"/>
              <a:ext cx="367469" cy="346249"/>
              <a:chOff x="4215017" y="1608554"/>
              <a:chExt cx="367469" cy="346249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308350" y="1717179"/>
                <a:ext cx="208417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215017" y="1608554"/>
                <a:ext cx="367469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40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652654" y="946456"/>
            <a:ext cx="4248472" cy="2027264"/>
            <a:chOff x="4778398" y="1450512"/>
            <a:chExt cx="4248472" cy="2027264"/>
          </a:xfrm>
        </p:grpSpPr>
        <p:pic>
          <p:nvPicPr>
            <p:cNvPr id="21" name="8章10.eps" descr="id:2147512325;FounderCES"/>
            <p:cNvPicPr/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78398" y="1450512"/>
              <a:ext cx="4248472" cy="2027264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8161602" y="1483869"/>
              <a:ext cx="360256" cy="510436"/>
              <a:chOff x="8161602" y="1483869"/>
              <a:chExt cx="360256" cy="51043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244408" y="1608554"/>
                <a:ext cx="144016" cy="262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65737" y="1483869"/>
                <a:ext cx="356121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87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161602" y="1648056"/>
                <a:ext cx="356121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53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build="p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5808" y="897565"/>
            <a:ext cx="7974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这两幅统计图有什么相同点和不同点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图中分别了解到哪些信息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1475659" y="1923678"/>
            <a:ext cx="6074001" cy="126188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不同点：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单式折线统计图只有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一条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复式折线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统计图有两条折线，即在一个统计图中表示了两组数据，并且有图例。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7" name="图片 4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8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475660" y="3057222"/>
            <a:ext cx="39228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相同点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都是折线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38388" y="268438"/>
            <a:ext cx="330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六次人口普查统计图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5576" y="3147815"/>
            <a:ext cx="2664000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人口变化趋势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83968" y="269237"/>
            <a:ext cx="466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六次人口普查男、女人数统计图　　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99992" y="3003800"/>
            <a:ext cx="3960000" cy="1200329"/>
          </a:xfrm>
          <a:prstGeom prst="rect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不但可以知道以上信息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2010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年的男、女人</a:t>
            </a:r>
            <a:r>
              <a:rPr lang="zh-CN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数量及</a:t>
            </a:r>
            <a:r>
              <a:rPr lang="zh-CN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趋势。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6581" y="835663"/>
            <a:ext cx="4133214" cy="1945904"/>
            <a:chOff x="449272" y="1440574"/>
            <a:chExt cx="4133214" cy="1945904"/>
          </a:xfrm>
        </p:grpSpPr>
        <p:pic>
          <p:nvPicPr>
            <p:cNvPr id="23" name="8章9.eps" descr="id:2147512318;FounderCES"/>
            <p:cNvPicPr/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272" y="1440574"/>
              <a:ext cx="4115121" cy="1945904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4215017" y="1608554"/>
              <a:ext cx="367469" cy="346249"/>
              <a:chOff x="4215017" y="1608554"/>
              <a:chExt cx="367469" cy="346249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308350" y="1717179"/>
                <a:ext cx="208417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215017" y="1608554"/>
                <a:ext cx="367469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40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645707" y="845602"/>
            <a:ext cx="4248472" cy="2027264"/>
            <a:chOff x="4778398" y="1450512"/>
            <a:chExt cx="4248472" cy="2027264"/>
          </a:xfrm>
        </p:grpSpPr>
        <p:pic>
          <p:nvPicPr>
            <p:cNvPr id="40" name="8章10.eps" descr="id:2147512325;FounderCES"/>
            <p:cNvPicPr/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78398" y="1450512"/>
              <a:ext cx="4248472" cy="2027264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8161602" y="1483869"/>
              <a:ext cx="360256" cy="510436"/>
              <a:chOff x="8161602" y="1483869"/>
              <a:chExt cx="360256" cy="510436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8244408" y="1608554"/>
                <a:ext cx="144016" cy="262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165737" y="1483869"/>
                <a:ext cx="356121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87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161602" y="1648056"/>
                <a:ext cx="356121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53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611560" y="2165922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58771" y="1863030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943181" y="1403721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526154" y="1179102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051091" y="1043682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927777" y="1005582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657225" y="1199330"/>
            <a:ext cx="3333750" cy="1143000"/>
          </a:xfrm>
          <a:custGeom>
            <a:avLst/>
            <a:gdLst>
              <a:gd name="connsiteX0" fmla="*/ 0 w 3333750"/>
              <a:gd name="connsiteY0" fmla="*/ 1143000 h 1143000"/>
              <a:gd name="connsiteX1" fmla="*/ 714375 w 3333750"/>
              <a:gd name="connsiteY1" fmla="*/ 971550 h 1143000"/>
              <a:gd name="connsiteX2" fmla="*/ 1219200 w 3333750"/>
              <a:gd name="connsiteY2" fmla="*/ 647700 h 1143000"/>
              <a:gd name="connsiteX3" fmla="*/ 1495425 w 3333750"/>
              <a:gd name="connsiteY3" fmla="*/ 485775 h 1143000"/>
              <a:gd name="connsiteX4" fmla="*/ 1685925 w 3333750"/>
              <a:gd name="connsiteY4" fmla="*/ 419100 h 1143000"/>
              <a:gd name="connsiteX5" fmla="*/ 1847850 w 3333750"/>
              <a:gd name="connsiteY5" fmla="*/ 371475 h 1143000"/>
              <a:gd name="connsiteX6" fmla="*/ 2057400 w 3333750"/>
              <a:gd name="connsiteY6" fmla="*/ 323850 h 1143000"/>
              <a:gd name="connsiteX7" fmla="*/ 2714625 w 3333750"/>
              <a:gd name="connsiteY7" fmla="*/ 95250 h 1143000"/>
              <a:gd name="connsiteX8" fmla="*/ 3076575 w 3333750"/>
              <a:gd name="connsiteY8" fmla="*/ 38100 h 1143000"/>
              <a:gd name="connsiteX9" fmla="*/ 3333750 w 333375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750" h="1143000">
                <a:moveTo>
                  <a:pt x="0" y="1143000"/>
                </a:moveTo>
                <a:cubicBezTo>
                  <a:pt x="255587" y="1098550"/>
                  <a:pt x="511175" y="1054100"/>
                  <a:pt x="714375" y="971550"/>
                </a:cubicBezTo>
                <a:cubicBezTo>
                  <a:pt x="917575" y="889000"/>
                  <a:pt x="1089025" y="728663"/>
                  <a:pt x="1219200" y="647700"/>
                </a:cubicBezTo>
                <a:cubicBezTo>
                  <a:pt x="1349375" y="566737"/>
                  <a:pt x="1417638" y="523875"/>
                  <a:pt x="1495425" y="485775"/>
                </a:cubicBezTo>
                <a:cubicBezTo>
                  <a:pt x="1573213" y="447675"/>
                  <a:pt x="1627188" y="438150"/>
                  <a:pt x="1685925" y="419100"/>
                </a:cubicBezTo>
                <a:cubicBezTo>
                  <a:pt x="1744662" y="400050"/>
                  <a:pt x="1785938" y="387350"/>
                  <a:pt x="1847850" y="371475"/>
                </a:cubicBezTo>
                <a:cubicBezTo>
                  <a:pt x="1909763" y="355600"/>
                  <a:pt x="1912938" y="369887"/>
                  <a:pt x="2057400" y="323850"/>
                </a:cubicBezTo>
                <a:cubicBezTo>
                  <a:pt x="2201863" y="277812"/>
                  <a:pt x="2544763" y="142875"/>
                  <a:pt x="2714625" y="95250"/>
                </a:cubicBezTo>
                <a:cubicBezTo>
                  <a:pt x="2884487" y="47625"/>
                  <a:pt x="3076575" y="38100"/>
                  <a:pt x="3076575" y="38100"/>
                </a:cubicBezTo>
                <a:lnTo>
                  <a:pt x="33337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  <p:bldP spid="2" grpId="0" animBg="1"/>
      <p:bldP spid="2" grpId="1" animBg="1"/>
      <p:bldP spid="20" grpId="0" animBg="1"/>
      <p:bldP spid="2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577624" y="1489633"/>
            <a:ext cx="4248472" cy="2027264"/>
            <a:chOff x="4778398" y="1450512"/>
            <a:chExt cx="4248472" cy="2027264"/>
          </a:xfrm>
        </p:grpSpPr>
        <p:pic>
          <p:nvPicPr>
            <p:cNvPr id="32" name="8章10.eps" descr="id:2147512325;FounderCES"/>
            <p:cNvPicPr/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78398" y="1450512"/>
              <a:ext cx="4248472" cy="2027264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8161602" y="1483869"/>
              <a:ext cx="360256" cy="510436"/>
              <a:chOff x="8161602" y="1483869"/>
              <a:chExt cx="360256" cy="51043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244408" y="1608554"/>
                <a:ext cx="144016" cy="262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165737" y="1483869"/>
                <a:ext cx="356121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87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161602" y="1648056"/>
                <a:ext cx="356121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53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5" name="任意多边形 4"/>
          <p:cNvSpPr/>
          <p:nvPr/>
        </p:nvSpPr>
        <p:spPr>
          <a:xfrm>
            <a:off x="2802239" y="1839466"/>
            <a:ext cx="3209925" cy="876300"/>
          </a:xfrm>
          <a:custGeom>
            <a:avLst/>
            <a:gdLst>
              <a:gd name="connsiteX0" fmla="*/ 0 w 3209925"/>
              <a:gd name="connsiteY0" fmla="*/ 876300 h 876300"/>
              <a:gd name="connsiteX1" fmla="*/ 704850 w 3209925"/>
              <a:gd name="connsiteY1" fmla="*/ 714375 h 876300"/>
              <a:gd name="connsiteX2" fmla="*/ 1466850 w 3209925"/>
              <a:gd name="connsiteY2" fmla="*/ 381000 h 876300"/>
              <a:gd name="connsiteX3" fmla="*/ 2000250 w 3209925"/>
              <a:gd name="connsiteY3" fmla="*/ 257175 h 876300"/>
              <a:gd name="connsiteX4" fmla="*/ 2628900 w 3209925"/>
              <a:gd name="connsiteY4" fmla="*/ 85725 h 876300"/>
              <a:gd name="connsiteX5" fmla="*/ 3209925 w 3209925"/>
              <a:gd name="connsiteY5" fmla="*/ 0 h 876300"/>
              <a:gd name="connsiteX6" fmla="*/ 3209925 w 3209925"/>
              <a:gd name="connsiteY6" fmla="*/ 952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925" h="876300">
                <a:moveTo>
                  <a:pt x="0" y="876300"/>
                </a:moveTo>
                <a:lnTo>
                  <a:pt x="704850" y="714375"/>
                </a:lnTo>
                <a:lnTo>
                  <a:pt x="1466850" y="381000"/>
                </a:lnTo>
                <a:lnTo>
                  <a:pt x="2000250" y="257175"/>
                </a:lnTo>
                <a:lnTo>
                  <a:pt x="2628900" y="85725"/>
                </a:lnTo>
                <a:lnTo>
                  <a:pt x="3209925" y="0"/>
                </a:lnTo>
                <a:lnTo>
                  <a:pt x="3209925" y="9525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9744" y="339504"/>
            <a:ext cx="8406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我国男、女人数的差距有什么变化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你从中想到了什么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1" name="矩形 20"/>
          <p:cNvSpPr/>
          <p:nvPr/>
        </p:nvSpPr>
        <p:spPr>
          <a:xfrm>
            <a:off x="1115616" y="3651872"/>
            <a:ext cx="2880320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我国男、女人口已经出现比例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失衡。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67748" y="843560"/>
            <a:ext cx="457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六次人口普查男、女人数统计图　　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1960" y="3651872"/>
            <a:ext cx="4026516" cy="830997"/>
          </a:xfrm>
          <a:prstGeom prst="rect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原因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可能有多种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如生育意愿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干预、环境污染等。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4"/>
          <p:cNvGrpSpPr/>
          <p:nvPr/>
        </p:nvGrpSpPr>
        <p:grpSpPr bwMode="auto">
          <a:xfrm>
            <a:off x="6663449" y="2276167"/>
            <a:ext cx="2254567" cy="939576"/>
            <a:chOff x="2414418" y="1349382"/>
            <a:chExt cx="2017241" cy="3377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云形标注 82"/>
            <p:cNvSpPr>
              <a:spLocks noChangeArrowheads="1"/>
            </p:cNvSpPr>
            <p:nvPr/>
          </p:nvSpPr>
          <p:spPr bwMode="auto">
            <a:xfrm>
              <a:off x="2414418" y="1349382"/>
              <a:ext cx="1919741" cy="337779"/>
            </a:xfrm>
            <a:prstGeom prst="cloudCallout">
              <a:avLst>
                <a:gd name="adj1" fmla="val -106920"/>
                <a:gd name="adj2" fmla="val -4390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4"/>
            <p:cNvSpPr>
              <a:spLocks noChangeArrowheads="1"/>
            </p:cNvSpPr>
            <p:nvPr/>
          </p:nvSpPr>
          <p:spPr bwMode="auto">
            <a:xfrm>
              <a:off x="2540406" y="1385192"/>
              <a:ext cx="1891253" cy="25448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男、女人数相差越来越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4"/>
          <p:cNvGrpSpPr/>
          <p:nvPr/>
        </p:nvGrpSpPr>
        <p:grpSpPr bwMode="auto">
          <a:xfrm>
            <a:off x="195454" y="2094545"/>
            <a:ext cx="2300872" cy="1420023"/>
            <a:chOff x="2286189" y="1394189"/>
            <a:chExt cx="2305707" cy="6086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云形标注 82"/>
            <p:cNvSpPr>
              <a:spLocks noChangeArrowheads="1"/>
            </p:cNvSpPr>
            <p:nvPr/>
          </p:nvSpPr>
          <p:spPr bwMode="auto">
            <a:xfrm>
              <a:off x="2286189" y="1394189"/>
              <a:ext cx="2233548" cy="608694"/>
            </a:xfrm>
            <a:prstGeom prst="cloudCallout">
              <a:avLst>
                <a:gd name="adj1" fmla="val 74532"/>
                <a:gd name="adj2" fmla="val -3640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>
              <a:off x="2414532" y="1472041"/>
              <a:ext cx="2177364" cy="435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男性人口的增长幅度比女性人口的增长幅度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1" grpId="0" build="p" animBg="1"/>
      <p:bldP spid="3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7462" y="339504"/>
            <a:ext cx="8481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我国人口的变化趋势是怎样的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预测一下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的人口大概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是多少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1" name="矩形 20"/>
          <p:cNvSpPr/>
          <p:nvPr/>
        </p:nvSpPr>
        <p:spPr>
          <a:xfrm>
            <a:off x="1115616" y="3651872"/>
            <a:ext cx="4392488" cy="46166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增加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13.33-12.66=0.67(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59632" y="4227983"/>
            <a:ext cx="6516000" cy="461665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年我国的人口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大概是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13.33+0.67=14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4"/>
          <p:cNvGrpSpPr/>
          <p:nvPr/>
        </p:nvGrpSpPr>
        <p:grpSpPr bwMode="auto">
          <a:xfrm>
            <a:off x="267466" y="2056267"/>
            <a:ext cx="2107951" cy="1114100"/>
            <a:chOff x="2286189" y="1439919"/>
            <a:chExt cx="1981700" cy="3572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云形标注 82"/>
            <p:cNvSpPr>
              <a:spLocks noChangeArrowheads="1"/>
            </p:cNvSpPr>
            <p:nvPr/>
          </p:nvSpPr>
          <p:spPr bwMode="auto">
            <a:xfrm>
              <a:off x="2286189" y="1439919"/>
              <a:ext cx="1948263" cy="357260"/>
            </a:xfrm>
            <a:prstGeom prst="cloudCallout">
              <a:avLst>
                <a:gd name="adj1" fmla="val 67183"/>
                <a:gd name="adj2" fmla="val 93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>
              <a:off x="2338897" y="1512856"/>
              <a:ext cx="1928992" cy="22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以</a:t>
              </a:r>
              <a:r>
                <a:rPr lang="en-US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2000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年到</a:t>
              </a:r>
              <a:r>
                <a:rPr lang="en-US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2010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年间为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230780" y="1059584"/>
            <a:ext cx="328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六次人口普查统计图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4"/>
          <p:cNvGrpSpPr/>
          <p:nvPr/>
        </p:nvGrpSpPr>
        <p:grpSpPr bwMode="auto">
          <a:xfrm>
            <a:off x="6588224" y="2201226"/>
            <a:ext cx="2483768" cy="1090602"/>
            <a:chOff x="2333090" y="1369254"/>
            <a:chExt cx="2218342" cy="3842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云形标注 82"/>
            <p:cNvSpPr>
              <a:spLocks noChangeArrowheads="1"/>
            </p:cNvSpPr>
            <p:nvPr/>
          </p:nvSpPr>
          <p:spPr bwMode="auto">
            <a:xfrm>
              <a:off x="2333090" y="1369254"/>
              <a:ext cx="2218342" cy="384231"/>
            </a:xfrm>
            <a:prstGeom prst="cloudCallout">
              <a:avLst>
                <a:gd name="adj1" fmla="val -103652"/>
                <a:gd name="adj2" fmla="val -308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4"/>
            <p:cNvSpPr>
              <a:spLocks noChangeArrowheads="1"/>
            </p:cNvSpPr>
            <p:nvPr/>
          </p:nvSpPr>
          <p:spPr bwMode="auto">
            <a:xfrm>
              <a:off x="2461717" y="1427982"/>
              <a:ext cx="1994166" cy="2493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要知道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我国人口的变化趋势是怎样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70014" y="1635646"/>
            <a:ext cx="4133214" cy="1945904"/>
            <a:chOff x="449272" y="1440574"/>
            <a:chExt cx="4133214" cy="1945904"/>
          </a:xfrm>
        </p:grpSpPr>
        <p:pic>
          <p:nvPicPr>
            <p:cNvPr id="30" name="8章9.eps" descr="id:2147512318;FounderCES"/>
            <p:cNvPicPr/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272" y="1440574"/>
              <a:ext cx="4115121" cy="194590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4215017" y="1608554"/>
              <a:ext cx="367469" cy="346249"/>
              <a:chOff x="4215017" y="1608554"/>
              <a:chExt cx="367469" cy="34624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4308350" y="1717179"/>
                <a:ext cx="208417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215017" y="1608554"/>
                <a:ext cx="367469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40</a:t>
                </a:r>
                <a:endParaRPr lang="en-US" altLang="zh-CN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5364088" y="1851672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269160" y="1851672"/>
            <a:ext cx="4669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2" name="图片 4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3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35" grpId="0" uiExpand="1" build="p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3" y="321499"/>
            <a:ext cx="6318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你还能想到哪些问题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35" name="矩形 34"/>
          <p:cNvSpPr/>
          <p:nvPr/>
        </p:nvSpPr>
        <p:spPr>
          <a:xfrm>
            <a:off x="1835699" y="2196028"/>
            <a:ext cx="6743465" cy="1815882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地球资源有限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如果人口无节制地增长会造成环境污染加剧、粮食资源不足、资源枯竭等问题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会给人类带来诸多的不便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导致更多的贫穷与饥饿。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91701" y="1131591"/>
            <a:ext cx="5911763" cy="1582166"/>
            <a:chOff x="1091697" y="1131590"/>
            <a:chExt cx="5911763" cy="1582166"/>
          </a:xfrm>
        </p:grpSpPr>
        <p:grpSp>
          <p:nvGrpSpPr>
            <p:cNvPr id="2" name="组合 1"/>
            <p:cNvGrpSpPr/>
            <p:nvPr/>
          </p:nvGrpSpPr>
          <p:grpSpPr>
            <a:xfrm>
              <a:off x="2123728" y="1149029"/>
              <a:ext cx="4879732" cy="702641"/>
              <a:chOff x="1907704" y="1437061"/>
              <a:chExt cx="4879732" cy="702641"/>
            </a:xfrm>
          </p:grpSpPr>
          <p:sp>
            <p:nvSpPr>
              <p:cNvPr id="23" name="云形标注 82"/>
              <p:cNvSpPr>
                <a:spLocks noChangeArrowheads="1"/>
              </p:cNvSpPr>
              <p:nvPr/>
            </p:nvSpPr>
            <p:spPr bwMode="auto">
              <a:xfrm>
                <a:off x="1907704" y="1437061"/>
                <a:ext cx="4879732" cy="702641"/>
              </a:xfrm>
              <a:prstGeom prst="cloudCallout">
                <a:avLst>
                  <a:gd name="adj1" fmla="val -59190"/>
                  <a:gd name="adj2" fmla="val 34773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195736" y="1534021"/>
                <a:ext cx="4375676" cy="46166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如人口增长过快，有哪些危害？</a:t>
                </a:r>
                <a:endPara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091697" y="1131590"/>
              <a:ext cx="1104039" cy="1582166"/>
            </a:xfrm>
            <a:prstGeom prst="rect">
              <a:avLst/>
            </a:prstGeom>
          </p:spPr>
        </p:pic>
      </p:grpSp>
      <p:grpSp>
        <p:nvGrpSpPr>
          <p:cNvPr id="16" name="组合 4"/>
          <p:cNvGrpSpPr/>
          <p:nvPr/>
        </p:nvGrpSpPr>
        <p:grpSpPr bwMode="auto">
          <a:xfrm>
            <a:off x="5004048" y="339504"/>
            <a:ext cx="2145112" cy="623071"/>
            <a:chOff x="2397403" y="1363900"/>
            <a:chExt cx="1753421" cy="1655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云形标注 82"/>
            <p:cNvSpPr>
              <a:spLocks noChangeArrowheads="1"/>
            </p:cNvSpPr>
            <p:nvPr/>
          </p:nvSpPr>
          <p:spPr bwMode="auto">
            <a:xfrm>
              <a:off x="2397403" y="1363900"/>
              <a:ext cx="1635735" cy="165545"/>
            </a:xfrm>
            <a:prstGeom prst="cloudCallout">
              <a:avLst>
                <a:gd name="adj1" fmla="val -137886"/>
                <a:gd name="adj2" fmla="val 315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矩形 4"/>
            <p:cNvSpPr>
              <a:spLocks noChangeArrowheads="1"/>
            </p:cNvSpPr>
            <p:nvPr/>
          </p:nvSpPr>
          <p:spPr bwMode="auto">
            <a:xfrm>
              <a:off x="2499705" y="1391845"/>
              <a:ext cx="1651119" cy="12266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答案不唯一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42467" y="915568"/>
            <a:ext cx="8050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下面是我国男、女身高与平均体重统计表。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52346" y="1798187"/>
          <a:ext cx="8243193" cy="20205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0415">
                <a:tc>
                  <a:txBody>
                    <a:bodyPr/>
                    <a:lstStyle/>
                    <a:p>
                      <a:endParaRPr lang="zh-CN" alt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153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157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161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165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169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173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男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48.3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49.9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54.3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56.9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59.8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62.8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女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47.7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49.6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51.8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54.4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57.3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58.8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395540" y="1779662"/>
            <a:ext cx="2202191" cy="1028802"/>
            <a:chOff x="266722" y="1761139"/>
            <a:chExt cx="2202191" cy="102880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043608" y="1779662"/>
              <a:ext cx="1224136" cy="10102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23528" y="2134591"/>
              <a:ext cx="1944216" cy="655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4"/>
            <p:cNvSpPr>
              <a:spLocks noChangeArrowheads="1"/>
            </p:cNvSpPr>
            <p:nvPr/>
          </p:nvSpPr>
          <p:spPr bwMode="auto">
            <a:xfrm>
              <a:off x="1280781" y="1761139"/>
              <a:ext cx="1188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身高</a:t>
              </a:r>
              <a:r>
                <a:rPr lang="en-US" altLang="zh-CN" sz="18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(cm)</a:t>
              </a:r>
              <a:endPara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矩形 4"/>
            <p:cNvSpPr>
              <a:spLocks noChangeArrowheads="1"/>
            </p:cNvSpPr>
            <p:nvPr/>
          </p:nvSpPr>
          <p:spPr bwMode="auto">
            <a:xfrm>
              <a:off x="319336" y="1867673"/>
              <a:ext cx="1188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体重</a:t>
              </a:r>
              <a:r>
                <a:rPr lang="en-US" altLang="zh-CN" sz="18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(kg)</a:t>
              </a:r>
              <a:endPara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266722" y="2392304"/>
              <a:ext cx="1188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性别</a:t>
              </a:r>
              <a:endPara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全屏显示(16:9)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2023-01-17T00:10:01Z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FE322D2FB5014CAAB5A5CB34A7CAC8E5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