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83" r:id="rId10"/>
    <p:sldId id="268" r:id="rId11"/>
    <p:sldId id="269" r:id="rId12"/>
    <p:sldId id="284" r:id="rId13"/>
    <p:sldId id="273" r:id="rId14"/>
    <p:sldId id="274" r:id="rId15"/>
    <p:sldId id="275" r:id="rId16"/>
    <p:sldId id="276" r:id="rId17"/>
    <p:sldId id="285" r:id="rId18"/>
    <p:sldId id="277" r:id="rId19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C879D-B476-4445-BE92-B920E8DCD2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EB946-1610-4BA7-9F50-8D30852958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3087-17C4-4C16-B2E7-13D692AEEC2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3087-17C4-4C16-B2E7-13D692AEEC2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51717" y="1595028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3318060" y="1506974"/>
            <a:ext cx="561724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6600" b="1" dirty="0" smtClean="0">
                <a:ea typeface="微软雅黑" panose="020B0503020204020204" charset="-122"/>
              </a:rPr>
              <a:t>Unit 1  Friends</a:t>
            </a:r>
            <a:endParaRPr lang="zh-CN" altLang="en-US" sz="6600" b="1" dirty="0" smtClean="0">
              <a:ea typeface="微软雅黑" panose="020B0503020204020204" charset="-122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3396887"/>
            <a:ext cx="1219200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rPr>
              <a:t>Integrated skills &amp; Study skills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669907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488209" y="1249603"/>
            <a:ext cx="10730777" cy="221599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She is a </a:t>
            </a:r>
            <a:r>
              <a:rPr lang="en-US" altLang="zh-CN" sz="3000" b="1" i="1" dirty="0" smtClean="0"/>
              <a:t>famous</a:t>
            </a:r>
            <a:r>
              <a:rPr lang="en-US" altLang="zh-CN" sz="3000" b="1" dirty="0" smtClean="0"/>
              <a:t> fashion designer.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她是一位著名的时装设计师。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What are you </a:t>
            </a:r>
            <a:r>
              <a:rPr lang="en-US" altLang="zh-CN" sz="3000" b="1" i="1" dirty="0" smtClean="0"/>
              <a:t>famous</a:t>
            </a:r>
            <a:r>
              <a:rPr lang="en-US" altLang="zh-CN" sz="3000" b="1" dirty="0" smtClean="0"/>
              <a:t> for</a:t>
            </a:r>
            <a:r>
              <a:rPr lang="zh-CN" altLang="zh-CN" sz="3000" b="1" dirty="0" smtClean="0"/>
              <a:t>？你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们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以什么出名？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76993" y="162806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2878" y="912577"/>
            <a:ext cx="10406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    </a:t>
            </a:r>
            <a:r>
              <a:rPr lang="en-US" altLang="zh-CN" sz="3000" b="1" dirty="0" smtClean="0"/>
              <a:t>famous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著名的，出名的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714" y="3326558"/>
            <a:ext cx="11974286" cy="742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famous</a:t>
            </a:r>
            <a:r>
              <a:rPr lang="zh-CN" altLang="zh-CN" sz="3000" b="1" dirty="0" smtClean="0"/>
              <a:t>常作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或表语，既可以修饰人，也可以修饰物。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823" y="3930161"/>
            <a:ext cx="117611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be famous for</a:t>
            </a:r>
            <a:r>
              <a:rPr lang="zh-CN" altLang="zh-CN" sz="3000" b="1" dirty="0" smtClean="0"/>
              <a:t>与</a:t>
            </a:r>
            <a:r>
              <a:rPr lang="en-US" altLang="zh-CN" sz="3000" b="1" dirty="0" smtClean="0"/>
              <a:t>be famous as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____________,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因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而出名</a:t>
            </a:r>
            <a:r>
              <a:rPr lang="en-US" altLang="zh-CN" sz="3000" b="1" dirty="0" smtClean="0"/>
              <a:t>/</a:t>
            </a:r>
            <a:r>
              <a:rPr lang="zh-CN" altLang="zh-CN" sz="3000" b="1" dirty="0" smtClean="0"/>
              <a:t>闻名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，强调出名的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____________,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以</a:t>
            </a:r>
            <a:r>
              <a:rPr lang="en-US" altLang="zh-CN" sz="3000" b="1" dirty="0" smtClean="0"/>
              <a:t>……(</a:t>
            </a:r>
            <a:r>
              <a:rPr lang="zh-CN" altLang="zh-CN" sz="3000" b="1" dirty="0" smtClean="0"/>
              <a:t>身份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而出名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</a:t>
            </a:r>
            <a:r>
              <a:rPr lang="en-US" altLang="zh-CN" sz="3000" b="1" dirty="0" smtClean="0"/>
              <a:t>as</a:t>
            </a:r>
            <a:r>
              <a:rPr lang="zh-CN" altLang="zh-CN" sz="3000" b="1" dirty="0" smtClean="0"/>
              <a:t>后常接表示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的名词。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85833" y="5449824"/>
            <a:ext cx="1371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职业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3048" y="350215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定语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30352" y="4791456"/>
            <a:ext cx="19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 famous for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692640" y="480974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原因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58952" y="5477256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 famous as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76993" y="162806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2708" y="1125415"/>
            <a:ext cx="109288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2.(1)2017·</a:t>
            </a:r>
            <a:r>
              <a:rPr lang="zh-CN" altLang="zh-CN" sz="3000" b="1" dirty="0" smtClean="0"/>
              <a:t>菏泽</a:t>
            </a:r>
            <a:r>
              <a:rPr lang="en-US" altLang="zh-CN" sz="3000" b="1" dirty="0" smtClean="0"/>
              <a:t>  As we all know, </a:t>
            </a:r>
            <a:r>
              <a:rPr lang="en-US" altLang="zh-CN" sz="3000" b="1" dirty="0" err="1" smtClean="0"/>
              <a:t>Heze</a:t>
            </a:r>
            <a:r>
              <a:rPr lang="en-US" altLang="zh-CN" sz="3000" b="1" dirty="0" smtClean="0"/>
              <a:t> is ________ its peony(</a:t>
            </a:r>
            <a:r>
              <a:rPr lang="zh-CN" altLang="zh-CN" sz="3000" b="1" dirty="0" smtClean="0"/>
              <a:t>牡丹</a:t>
            </a:r>
            <a:r>
              <a:rPr lang="en-US" altLang="zh-CN" sz="3000" b="1" dirty="0" smtClean="0"/>
              <a:t>).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It attracts millions of visitors from home and abroad every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year.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popular with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err="1" smtClean="0"/>
              <a:t>well­known</a:t>
            </a:r>
            <a:r>
              <a:rPr lang="en-US" altLang="zh-CN" sz="3000" b="1" dirty="0" smtClean="0"/>
              <a:t> as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famous for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40664" y="4078224"/>
            <a:ext cx="10908792" cy="241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考查形容词短语辨析。</a:t>
            </a:r>
            <a:r>
              <a:rPr lang="en-US" altLang="zh-CN" sz="2600" b="1" dirty="0" smtClean="0">
                <a:ea typeface="仿宋" panose="02010609060101010101" charset="-122"/>
              </a:rPr>
              <a:t>be popular with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受到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……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欢迎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be </a:t>
            </a:r>
            <a:r>
              <a:rPr lang="en-US" altLang="zh-CN" sz="2600" b="1" dirty="0" err="1" smtClean="0">
                <a:ea typeface="仿宋" panose="02010609060101010101" charset="-122"/>
              </a:rPr>
              <a:t>well­known</a:t>
            </a:r>
            <a:r>
              <a:rPr lang="en-US" altLang="zh-CN" sz="2600" b="1" dirty="0" smtClean="0">
                <a:ea typeface="仿宋" panose="02010609060101010101" charset="-122"/>
              </a:rPr>
              <a:t> as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作为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……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而出名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，后常跟职业名词；</a:t>
            </a:r>
            <a:r>
              <a:rPr lang="en-US" altLang="zh-CN" sz="2600" b="1" dirty="0" smtClean="0">
                <a:ea typeface="仿宋" panose="02010609060101010101" charset="-122"/>
              </a:rPr>
              <a:t>be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 </a:t>
            </a:r>
            <a:r>
              <a:rPr lang="en-US" altLang="zh-CN" sz="2600" b="1" dirty="0" smtClean="0">
                <a:ea typeface="仿宋" panose="02010609060101010101" charset="-122"/>
              </a:rPr>
              <a:t>famous for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因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……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而出名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，后常接出名的原因。由句意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众所周知，菏泽因牡丹而出名。它每年吸引了国内外几百万游客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可知选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5512" y="127101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95281" y="162806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5269" y="1872762"/>
            <a:ext cx="101463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</a:t>
            </a:r>
            <a:r>
              <a:rPr lang="zh-CN" altLang="zh-CN" sz="3000" b="1" dirty="0" smtClean="0"/>
              <a:t>齐白石作为画家而闻名于世。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</a:t>
            </a:r>
            <a:r>
              <a:rPr lang="en-US" altLang="zh-CN" sz="3000" b="1" dirty="0" err="1" smtClean="0"/>
              <a:t>Qi</a:t>
            </a:r>
            <a:r>
              <a:rPr lang="en-US" altLang="zh-CN" sz="3000" b="1" dirty="0" smtClean="0"/>
              <a:t> </a:t>
            </a:r>
            <a:r>
              <a:rPr lang="en-US" altLang="zh-CN" sz="3000" b="1" dirty="0" err="1" smtClean="0"/>
              <a:t>Baishi</a:t>
            </a:r>
            <a:r>
              <a:rPr lang="en-US" altLang="zh-CN" sz="3000" b="1" dirty="0" smtClean="0"/>
              <a:t> ______________an artist in the world.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39312" y="2724912"/>
            <a:ext cx="2068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was famous as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7485" y="111089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46604" y="1105881"/>
            <a:ext cx="168507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00A6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76122" y="1697176"/>
            <a:ext cx="9889768" cy="7375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133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  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What's he like</a:t>
            </a:r>
            <a:r>
              <a:rPr lang="zh-CN" altLang="zh-CN" sz="3000" b="1" dirty="0" smtClean="0"/>
              <a:t>？他是个什么样的人？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14153" y="162806"/>
            <a:ext cx="83956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3549" y="2636658"/>
            <a:ext cx="1077936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zh-CN" altLang="zh-CN" sz="3000" b="1" dirty="0" smtClean="0"/>
              <a:t>此句是</a:t>
            </a:r>
            <a:r>
              <a:rPr lang="en-US" altLang="zh-CN" sz="3000" b="1" dirty="0" smtClean="0"/>
              <a:t>“What's </a:t>
            </a:r>
            <a:r>
              <a:rPr lang="en-US" altLang="zh-CN" sz="3000" b="1" dirty="0" err="1" smtClean="0"/>
              <a:t>sb</a:t>
            </a:r>
            <a:r>
              <a:rPr lang="en-US" altLang="zh-CN" sz="3000" b="1" dirty="0" smtClean="0"/>
              <a:t> like</a:t>
            </a:r>
            <a:r>
              <a:rPr lang="zh-CN" altLang="zh-CN" sz="3000" b="1" dirty="0" smtClean="0"/>
              <a:t>？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句型，意为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某人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为人或长相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怎么样？</a:t>
            </a:r>
            <a:r>
              <a:rPr lang="en-US" altLang="zh-CN" sz="3000" b="1" dirty="0" smtClean="0"/>
              <a:t>” </a:t>
            </a:r>
            <a:r>
              <a:rPr lang="zh-CN" altLang="zh-CN" sz="3000" b="1" dirty="0" smtClean="0"/>
              <a:t>常用于询问人的性格或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，也可用来询问人的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32068" y="4131115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相貌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87404" y="3442267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品质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146" grpId="0"/>
      <p:bldP spid="6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14153" y="162806"/>
            <a:ext cx="83956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6669" y="2127739"/>
            <a:ext cx="103661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“What does </a:t>
            </a:r>
            <a:r>
              <a:rPr lang="en-US" altLang="zh-CN" sz="3000" b="1" dirty="0" err="1" smtClean="0"/>
              <a:t>sb</a:t>
            </a:r>
            <a:r>
              <a:rPr lang="en-US" altLang="zh-CN" sz="3000" b="1" dirty="0" smtClean="0"/>
              <a:t> look like</a:t>
            </a:r>
            <a:r>
              <a:rPr lang="zh-CN" altLang="zh-CN" sz="3000" b="1" dirty="0" smtClean="0"/>
              <a:t>？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某人长什么样？</a:t>
            </a:r>
            <a:r>
              <a:rPr lang="en-US" altLang="zh-CN" sz="3000" b="1" dirty="0" smtClean="0"/>
              <a:t>” </a:t>
            </a:r>
            <a:r>
              <a:rPr lang="zh-CN" altLang="zh-CN" sz="3000" b="1" dirty="0" smtClean="0"/>
              <a:t>用于询问人的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—What does his uncle look like? </a:t>
            </a:r>
            <a:r>
              <a:rPr lang="zh-CN" altLang="zh-CN" sz="3000" b="1" dirty="0" smtClean="0"/>
              <a:t>他叔叔长什么样？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—He is of medium build and has short hair.</a:t>
            </a:r>
            <a:r>
              <a:rPr lang="zh-CN" altLang="zh-CN" sz="3000" b="1" dirty="0" smtClean="0"/>
              <a:t>他中等身材，短发。</a:t>
            </a:r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62656" y="296265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相貌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49713" y="2168334"/>
            <a:ext cx="11127533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烟台</a:t>
            </a:r>
            <a:r>
              <a:rPr lang="en-US" altLang="zh-CN" sz="3000" b="1" dirty="0" smtClean="0"/>
              <a:t> —________</a:t>
            </a:r>
            <a:r>
              <a:rPr lang="zh-CN" altLang="zh-CN" sz="3000" b="1" dirty="0" smtClean="0"/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—She is of medium height with two blue eyes.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How is Rita              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What does Rita like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What does Rita look like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How do you like Rita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矩形 4"/>
          <p:cNvSpPr/>
          <p:nvPr/>
        </p:nvSpPr>
        <p:spPr>
          <a:xfrm>
            <a:off x="1333025" y="153662"/>
            <a:ext cx="82577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8370" y="160209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722982" y="159565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19272" y="244144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23641" y="2805725"/>
            <a:ext cx="1060240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with</a:t>
            </a:r>
            <a:r>
              <a:rPr lang="zh-CN" altLang="zh-CN" sz="3000" b="1" dirty="0" smtClean="0"/>
              <a:t>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带有，具有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Linda bought a large house with a swimming pool.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琳达买了一所带有游泳池的大房子。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The girl with long hair is my sister.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那个留着长发的女孩是我妹妹。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796903" y="1224449"/>
            <a:ext cx="6710491" cy="1435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3200" dirty="0" smtClean="0"/>
              <a:t>    </a:t>
            </a:r>
            <a:r>
              <a:rPr lang="en-US" altLang="zh-CN" sz="3000" b="1" dirty="0" smtClean="0"/>
              <a:t>She's a small girl with a ponytail.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她是一个梳着马尾辫的小女孩。</a:t>
            </a:r>
          </a:p>
        </p:txBody>
      </p:sp>
      <p:sp>
        <p:nvSpPr>
          <p:cNvPr id="5" name="矩形 4"/>
          <p:cNvSpPr/>
          <p:nvPr/>
        </p:nvSpPr>
        <p:spPr>
          <a:xfrm>
            <a:off x="1003841" y="171950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23753" y="298704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介词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2705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58705" y="190238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336" y="1609344"/>
            <a:ext cx="1129284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考查情景交际。答句句意：她中等身高，蓝眼睛。</a:t>
            </a:r>
            <a:r>
              <a:rPr lang="en-US" altLang="zh-CN" sz="2600" b="1" dirty="0" smtClean="0">
                <a:ea typeface="仿宋" panose="02010609060101010101" charset="-122"/>
              </a:rPr>
              <a:t>How is Rita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? 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en-US" altLang="zh-CN" sz="2600" b="1" dirty="0" smtClean="0">
                <a:ea typeface="仿宋" panose="02010609060101010101" charset="-122"/>
              </a:rPr>
              <a:t>Rita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怎么样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，用于询问状况；</a:t>
            </a:r>
            <a:r>
              <a:rPr lang="en-US" altLang="zh-CN" sz="2600" b="1" dirty="0" smtClean="0">
                <a:ea typeface="仿宋" panose="02010609060101010101" charset="-122"/>
              </a:rPr>
              <a:t>What does Rita like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？意为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en-US" altLang="zh-CN" sz="2600" b="1" dirty="0" smtClean="0">
                <a:ea typeface="仿宋" panose="02010609060101010101" charset="-122"/>
              </a:rPr>
              <a:t>Rita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喜欢什么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，用于询问喜好； </a:t>
            </a:r>
            <a:r>
              <a:rPr lang="en-US" altLang="zh-CN" sz="2600" b="1" dirty="0" smtClean="0">
                <a:ea typeface="仿宋" panose="02010609060101010101" charset="-122"/>
              </a:rPr>
              <a:t>What does Rita look like</a:t>
            </a:r>
            <a:r>
              <a:rPr lang="zh-CN" altLang="zh-CN" sz="2600" b="1" dirty="0" smtClean="0">
                <a:ea typeface="仿宋" panose="02010609060101010101" charset="-122"/>
              </a:rPr>
              <a:t>？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en-US" altLang="zh-CN" sz="2600" b="1" dirty="0" smtClean="0">
                <a:ea typeface="仿宋" panose="02010609060101010101" charset="-122"/>
              </a:rPr>
              <a:t>Rita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长什么样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用于询问长相；</a:t>
            </a:r>
            <a:r>
              <a:rPr lang="en-US" altLang="zh-CN" sz="2600" b="1" dirty="0" smtClean="0">
                <a:ea typeface="仿宋" panose="02010609060101010101" charset="-122"/>
              </a:rPr>
              <a:t>How do you like Rita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？意为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你认为</a:t>
            </a:r>
            <a:r>
              <a:rPr lang="en-US" altLang="zh-CN" sz="2600" b="1" dirty="0" smtClean="0">
                <a:ea typeface="仿宋" panose="02010609060101010101" charset="-122"/>
              </a:rPr>
              <a:t>Rita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这个人怎么样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，用于询问对</a:t>
            </a:r>
            <a:r>
              <a:rPr lang="en-US" altLang="zh-CN" sz="2600" b="1" dirty="0" smtClean="0">
                <a:ea typeface="仿宋" panose="02010609060101010101" charset="-122"/>
              </a:rPr>
              <a:t>Rita</a:t>
            </a:r>
            <a:r>
              <a:rPr lang="zh-CN" altLang="zh-CN" sz="2600" b="1" dirty="0" smtClean="0">
                <a:ea typeface="仿宋" panose="02010609060101010101" charset="-122"/>
              </a:rPr>
              <a:t>的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看法。答语是介绍长相的，故问句应是询问长相。故选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429768" y="2333347"/>
            <a:ext cx="10296986" cy="74244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I prefer a cup of coffee ________ nothing in it.(</a:t>
            </a:r>
            <a:r>
              <a:rPr lang="zh-CN" altLang="zh-CN" sz="3000" b="1" dirty="0" smtClean="0"/>
              <a:t>介词填空</a:t>
            </a:r>
            <a:r>
              <a:rPr lang="en-US" altLang="zh-CN" sz="3000" b="1" dirty="0" smtClean="0"/>
              <a:t>)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矩形 3"/>
          <p:cNvSpPr/>
          <p:nvPr/>
        </p:nvSpPr>
        <p:spPr>
          <a:xfrm>
            <a:off x="1058705" y="190238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1496" y="2450592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with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9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18031" y="128016"/>
            <a:ext cx="10288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30936" y="2083776"/>
          <a:ext cx="10698480" cy="2725712"/>
        </p:xfrm>
        <a:graphic>
          <a:graphicData uri="http://schemas.openxmlformats.org/drawingml/2006/table">
            <a:tbl>
              <a:tblPr/>
              <a:tblGrid>
                <a:gridCol w="1216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257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社会的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害羞的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打算，计划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打算，计划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82147" y="1033976"/>
            <a:ext cx="3611733" cy="675005"/>
            <a:chOff x="183" y="1646"/>
            <a:chExt cx="4986" cy="1063"/>
          </a:xfrm>
        </p:grpSpPr>
        <p:pic>
          <p:nvPicPr>
            <p:cNvPr id="19" name="图片 1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20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132385" y="2646485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social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0454" y="3253154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shy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6638" y="3974123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plan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47992" y="3915507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plan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81415" y="999499"/>
          <a:ext cx="9118469" cy="5486400"/>
        </p:xfrm>
        <a:graphic>
          <a:graphicData uri="http://schemas.openxmlformats.org/drawingml/2006/table">
            <a:tbl>
              <a:tblPr/>
              <a:tblGrid>
                <a:gridCol w="794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3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41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将来的计划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遇见不同的人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认真倾听人们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帮助人们解决问题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5.some day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6.travel around the world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7.make friends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8.works of art 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031273" y="171950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7640" y="1106424"/>
            <a:ext cx="1778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future plans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41648" y="1810512"/>
            <a:ext cx="296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meet different people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105656" y="2478024"/>
            <a:ext cx="338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listen to people carefully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82896" y="3182112"/>
            <a:ext cx="4344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help people with their problems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300984" y="3831336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有朝一日，某天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25312" y="4471416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环游世界</a:t>
            </a:r>
            <a:endParaRPr lang="zh-CN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453128" y="5184648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交朋友</a:t>
            </a:r>
            <a:endParaRPr lang="zh-CN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297680" y="587959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艺术品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66112" y="1073540"/>
          <a:ext cx="11530584" cy="4114800"/>
        </p:xfrm>
        <a:graphic>
          <a:graphicData uri="http://schemas.openxmlformats.org/drawingml/2006/table">
            <a:tbl>
              <a:tblPr/>
              <a:tblGrid>
                <a:gridCol w="521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9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我长大后想成为一名社会工作者。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______________ a social worker when I ___________.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我喜欢见许多人并和他们交朋友。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like to meet _________ people and ________________them.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左边的那个男孩是谁？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Who's the boy ______________________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1076993" y="126230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3896" y="1911096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would like to be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882128" y="1856232"/>
            <a:ext cx="1265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grow up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20440" y="3291840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 lot of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912864" y="3246120"/>
            <a:ext cx="2561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make friends with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95344" y="4690872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on the left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52651" y="1171781"/>
          <a:ext cx="11530584" cy="4420127"/>
        </p:xfrm>
        <a:graphic>
          <a:graphicData uri="http://schemas.openxmlformats.org/drawingml/2006/table">
            <a:tbl>
              <a:tblPr/>
              <a:tblGrid>
                <a:gridCol w="521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9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01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他是个什么样的人？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he 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彼得旁边的那个女孩是谁？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Who's the girl __________________ Peter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她是一个梳着马尾辫的小女孩。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She's a small girl ________ a ponytail.</a:t>
                      </a:r>
                      <a:endParaRPr lang="zh-CN" altLang="zh-CN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1076993" y="126230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3312" y="2212848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What's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55848" y="2203704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like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41648" y="3567236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next to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14216" y="4882896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with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766" y="205291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8632" y="2039112"/>
            <a:ext cx="168507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00A6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00743" y="2667857"/>
            <a:ext cx="5022529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indent="1333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   </a:t>
            </a:r>
            <a:r>
              <a:rPr lang="en-US" altLang="zh-CN" sz="3000" b="1" dirty="0" smtClean="0"/>
              <a:t>plan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．打算，计划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31857" y="126230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" name="组合 10"/>
          <p:cNvGrpSpPr/>
          <p:nvPr/>
        </p:nvGrpSpPr>
        <p:grpSpPr>
          <a:xfrm>
            <a:off x="77470" y="966650"/>
            <a:ext cx="4431030" cy="845185"/>
            <a:chOff x="77470" y="894080"/>
            <a:chExt cx="4431030" cy="845185"/>
          </a:xfrm>
        </p:grpSpPr>
        <p:pic>
          <p:nvPicPr>
            <p:cNvPr id="12" name="图片 11" descr="图标-03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7470" y="894080"/>
              <a:ext cx="4431030" cy="845185"/>
            </a:xfrm>
            <a:prstGeom prst="rect">
              <a:avLst/>
            </a:prstGeom>
          </p:spPr>
        </p:pic>
        <p:sp>
          <p:nvSpPr>
            <p:cNvPr id="13" name="文本框 2"/>
            <p:cNvSpPr txBox="1"/>
            <p:nvPr/>
          </p:nvSpPr>
          <p:spPr>
            <a:xfrm>
              <a:off x="746760" y="1064895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95427" y="3312752"/>
            <a:ext cx="11219543" cy="2820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Nora is talking to Amy about her future </a:t>
            </a:r>
            <a:r>
              <a:rPr lang="en-US" altLang="zh-CN" sz="3000" b="1" i="1" dirty="0" smtClean="0"/>
              <a:t>plans</a:t>
            </a:r>
            <a:r>
              <a:rPr lang="en-US" altLang="zh-CN" sz="3000" b="1" dirty="0" smtClean="0"/>
              <a:t>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诺拉正在和埃米谈论她将来的计划。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What's your </a:t>
            </a:r>
            <a:r>
              <a:rPr lang="en-US" altLang="zh-CN" sz="3000" b="1" i="1" dirty="0" smtClean="0"/>
              <a:t>plan</a:t>
            </a:r>
            <a:r>
              <a:rPr lang="en-US" altLang="zh-CN" sz="3000" b="1" dirty="0" smtClean="0"/>
              <a:t> for the weekend?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你的周末计划是什么？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3239" y="4285258"/>
            <a:ext cx="1089185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plan</a:t>
            </a:r>
            <a:r>
              <a:rPr lang="zh-CN" altLang="zh-CN" sz="3000" b="1" dirty="0" smtClean="0"/>
              <a:t>还可以作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计划，打算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常用搭配：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计划</a:t>
            </a:r>
            <a:r>
              <a:rPr lang="en-US" altLang="zh-CN" sz="3000" b="1" dirty="0" smtClean="0"/>
              <a:t>             ____________</a:t>
            </a:r>
            <a:r>
              <a:rPr lang="zh-CN" altLang="zh-CN" sz="3000" b="1" dirty="0" smtClean="0"/>
              <a:t>计划做某事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6409" y="117086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8284" y="899740"/>
            <a:ext cx="11292114" cy="3513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plan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名词，复数形式为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常用搭配：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make a study plan</a:t>
            </a:r>
            <a:r>
              <a:rPr lang="zh-CN" altLang="zh-CN" sz="3000" b="1" dirty="0" smtClean="0"/>
              <a:t>制订一个学习计划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make a plan to do </a:t>
            </a:r>
            <a:r>
              <a:rPr lang="en-US" altLang="zh-CN" sz="3000" b="1" dirty="0" err="1" smtClean="0"/>
              <a:t>sth</a:t>
            </a:r>
            <a:r>
              <a:rPr lang="en-US" altLang="zh-CN" sz="3000" b="1" dirty="0" smtClean="0"/>
              <a:t> </a:t>
            </a:r>
            <a:r>
              <a:rPr lang="zh-CN" altLang="zh-CN" sz="3000" b="1" dirty="0" smtClean="0"/>
              <a:t>制订一个做某事的计划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make a plan for…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制订一个计划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9816" y="114300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可数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562088" y="1069848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plans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42816" y="451713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动词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95528" y="5843016"/>
            <a:ext cx="154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plan for…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99048" y="5843016"/>
            <a:ext cx="197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plan to do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sth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2884" y="11376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737496" y="113120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603504" y="1471494"/>
            <a:ext cx="9968883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000" b="1" dirty="0" smtClean="0"/>
              <a:t>(1)2017·</a:t>
            </a:r>
            <a:r>
              <a:rPr lang="zh-CN" altLang="zh-CN" sz="3000" b="1" dirty="0" smtClean="0"/>
              <a:t>江西</a:t>
            </a:r>
            <a:r>
              <a:rPr lang="en-US" altLang="zh-CN" sz="3000" b="1" dirty="0" smtClean="0"/>
              <a:t>—Do you have any ________ for tonight yet?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—Not yet. What about having a picnic on the beach?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problems</a:t>
            </a:r>
            <a:r>
              <a:rPr lang="zh-CN" altLang="zh-CN" sz="3000" b="1" dirty="0" smtClean="0"/>
              <a:t>　　</a:t>
            </a:r>
            <a:r>
              <a:rPr lang="en-US" altLang="zh-CN" sz="3000" b="1" dirty="0" smtClean="0"/>
              <a:t>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news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plans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rules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1473" y="4211847"/>
            <a:ext cx="11291840" cy="302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考查名词辨析。句意：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你今天晚上有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________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吗？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还没有。在沙滩上野餐怎么样？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en-US" altLang="zh-CN" sz="2600" b="1" dirty="0" smtClean="0">
                <a:ea typeface="仿宋" panose="02010609060101010101" charset="-122"/>
              </a:rPr>
              <a:t>problem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问题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news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新闻；消息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plan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计划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rule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规则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。根据答语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在沙滩上野餐怎么样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可知，问句是想知道对方今天晚上的计划。故选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 smtClean="0">
              <a:latin typeface="仿宋" panose="02010609060101010101" charset="-122"/>
              <a:ea typeface="仿宋" panose="02010609060101010101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2600" dirty="0"/>
          </a:p>
        </p:txBody>
      </p:sp>
      <p:sp>
        <p:nvSpPr>
          <p:cNvPr id="9" name="矩形 8"/>
          <p:cNvSpPr/>
          <p:nvPr/>
        </p:nvSpPr>
        <p:spPr>
          <a:xfrm>
            <a:off x="1104425" y="144518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11112" y="166420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8609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68433" y="181094"/>
            <a:ext cx="8437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1838" y="1310054"/>
            <a:ext cx="110436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(2)2017·</a:t>
            </a:r>
            <a:r>
              <a:rPr lang="zh-CN" altLang="zh-CN" sz="3000" b="1" dirty="0" smtClean="0"/>
              <a:t>天津</a:t>
            </a:r>
            <a:r>
              <a:rPr lang="en-US" altLang="zh-CN" sz="3000" b="1" dirty="0" smtClean="0"/>
              <a:t>  We only planned ________ the play for an hour, but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in the end, we stayed for three hours.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watch</a:t>
            </a:r>
            <a:r>
              <a:rPr lang="zh-CN" altLang="zh-CN" sz="3000" b="1" dirty="0" smtClean="0"/>
              <a:t>　　</a:t>
            </a:r>
            <a:r>
              <a:rPr lang="en-US" altLang="zh-CN" sz="3000" b="1" dirty="0" smtClean="0"/>
              <a:t>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watches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 watch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watched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9224" y="4160520"/>
            <a:ext cx="109179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考查非谓语动词的用法。句意：我们仅计划观看半个小时的戏剧，但最后，我们待了三个小时。</a:t>
            </a:r>
            <a:r>
              <a:rPr lang="en-US" altLang="zh-CN" sz="2600" b="1" dirty="0" smtClean="0">
                <a:ea typeface="仿宋" panose="02010609060101010101" charset="-122"/>
              </a:rPr>
              <a:t>plan to do </a:t>
            </a:r>
            <a:r>
              <a:rPr lang="en-US" altLang="zh-CN" sz="2600" b="1" dirty="0" err="1" smtClean="0">
                <a:ea typeface="仿宋" panose="02010609060101010101" charset="-122"/>
              </a:rPr>
              <a:t>sth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计划做某事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。故选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92731" y="148993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1249</Words>
  <Application>Microsoft Office PowerPoint</Application>
  <PresentationFormat>宽屏</PresentationFormat>
  <Paragraphs>152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5680073253C949A68DB8735FB85BE88F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