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261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8" r:id="rId12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05C"/>
    <a:srgbClr val="82D8D5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086" y="114"/>
      </p:cViewPr>
      <p:guideLst>
        <p:guide pos="416"/>
        <p:guide pos="7256"/>
        <p:guide orient="horz" pos="648"/>
        <p:guide orient="horz" pos="712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121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6C8A-90CA-4D6C-B846-B71F6733D476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2F90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>
                      <a:solidFill>
                        <a:srgbClr val="2F905C"/>
                      </a:solidFill>
                      <a:cs typeface="+mn-ea"/>
                      <a:sym typeface="+mn-lt"/>
                    </a:rPr>
                    <a:t>3.7  </a:t>
                  </a:r>
                  <a:r>
                    <a:rPr lang="zh-CN" altLang="en-US" sz="5400" b="1" dirty="0">
                      <a:solidFill>
                        <a:srgbClr val="2F905C"/>
                      </a:solidFill>
                      <a:cs typeface="+mn-ea"/>
                      <a:sym typeface="+mn-lt"/>
                    </a:rPr>
                    <a:t>减法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cs typeface="+mn-ea"/>
                  <a:sym typeface="+mn-lt"/>
                </a:rPr>
                <a:t>第三单元 </a:t>
              </a:r>
              <a:r>
                <a:rPr lang="en-US" altLang="zh-CN" sz="3600" dirty="0">
                  <a:cs typeface="+mn-ea"/>
                  <a:sym typeface="+mn-lt"/>
                </a:rPr>
                <a:t>1~5</a:t>
              </a:r>
              <a:r>
                <a:rPr lang="zh-CN" altLang="en-US" sz="3600" dirty="0">
                  <a:cs typeface="+mn-ea"/>
                  <a:sym typeface="+mn-lt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415249" y="3027119"/>
            <a:ext cx="9525067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)+(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)=(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)+(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)=(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)-(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)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45073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10764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30025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49286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398337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828568" y="302711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拓展训练</a:t>
            </a:r>
          </a:p>
        </p:txBody>
      </p:sp>
      <p:sp>
        <p:nvSpPr>
          <p:cNvPr id="3" name="矩形 2"/>
          <p:cNvSpPr/>
          <p:nvPr/>
        </p:nvSpPr>
        <p:spPr>
          <a:xfrm>
            <a:off x="660400" y="1214652"/>
            <a:ext cx="5428089" cy="5888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8.</a:t>
            </a:r>
            <a:r>
              <a:rPr lang="zh-CN" altLang="en-US" sz="2400" dirty="0">
                <a:cs typeface="+mn-ea"/>
                <a:sym typeface="+mn-lt"/>
              </a:rPr>
              <a:t>写出不同的算式</a:t>
            </a:r>
            <a:r>
              <a:rPr lang="en-US" altLang="en-US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使它们的结果相等。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3548" r="27991" b="48803"/>
          <a:stretch>
            <a:fillRect/>
          </a:stretch>
        </p:blipFill>
        <p:spPr>
          <a:xfrm rot="20700000">
            <a:off x="-602929" y="209608"/>
            <a:ext cx="3832075" cy="3847297"/>
          </a:xfrm>
          <a:custGeom>
            <a:avLst/>
            <a:gdLst>
              <a:gd name="connsiteX0" fmla="*/ 1030880 w 3832075"/>
              <a:gd name="connsiteY0" fmla="*/ 0 h 3847297"/>
              <a:gd name="connsiteX1" fmla="*/ 3832075 w 3832075"/>
              <a:gd name="connsiteY1" fmla="*/ 2812338 h 3847297"/>
              <a:gd name="connsiteX2" fmla="*/ 0 w 3832075"/>
              <a:gd name="connsiteY2" fmla="*/ 3847297 h 3847297"/>
              <a:gd name="connsiteX3" fmla="*/ 1030880 w 3832075"/>
              <a:gd name="connsiteY3" fmla="*/ 0 h 384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7">
                <a:moveTo>
                  <a:pt x="1030880" y="0"/>
                </a:moveTo>
                <a:lnTo>
                  <a:pt x="3832075" y="2812338"/>
                </a:lnTo>
                <a:lnTo>
                  <a:pt x="0" y="3847297"/>
                </a:lnTo>
                <a:lnTo>
                  <a:pt x="103088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2" t="15199" r="18799" b="62710"/>
          <a:stretch>
            <a:fillRect/>
          </a:stretch>
        </p:blipFill>
        <p:spPr>
          <a:xfrm rot="20700000">
            <a:off x="1974069" y="731825"/>
            <a:ext cx="1778053" cy="1783642"/>
          </a:xfrm>
          <a:custGeom>
            <a:avLst/>
            <a:gdLst>
              <a:gd name="connsiteX0" fmla="*/ 1778053 w 1778053"/>
              <a:gd name="connsiteY0" fmla="*/ 0 h 1783642"/>
              <a:gd name="connsiteX1" fmla="*/ 1315173 w 1778053"/>
              <a:gd name="connsiteY1" fmla="*/ 1783642 h 1783642"/>
              <a:gd name="connsiteX2" fmla="*/ 0 w 1778053"/>
              <a:gd name="connsiteY2" fmla="*/ 483901 h 1783642"/>
              <a:gd name="connsiteX3" fmla="*/ 1778053 w 1778053"/>
              <a:gd name="connsiteY3" fmla="*/ 0 h 178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53" h="1783642">
                <a:moveTo>
                  <a:pt x="1778053" y="0"/>
                </a:moveTo>
                <a:lnTo>
                  <a:pt x="1315173" y="1783642"/>
                </a:lnTo>
                <a:lnTo>
                  <a:pt x="0" y="483901"/>
                </a:lnTo>
                <a:lnTo>
                  <a:pt x="1778053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7" t="37803" r="15200" b="14548"/>
          <a:stretch>
            <a:fillRect/>
          </a:stretch>
        </p:blipFill>
        <p:spPr>
          <a:xfrm rot="20700000">
            <a:off x="922131" y="2664414"/>
            <a:ext cx="3832075" cy="3847296"/>
          </a:xfrm>
          <a:custGeom>
            <a:avLst/>
            <a:gdLst>
              <a:gd name="connsiteX0" fmla="*/ 3832075 w 3832075"/>
              <a:gd name="connsiteY0" fmla="*/ 0 h 3847296"/>
              <a:gd name="connsiteX1" fmla="*/ 2801195 w 3832075"/>
              <a:gd name="connsiteY1" fmla="*/ 3847296 h 3847296"/>
              <a:gd name="connsiteX2" fmla="*/ 0 w 3832075"/>
              <a:gd name="connsiteY2" fmla="*/ 1034959 h 3847296"/>
              <a:gd name="connsiteX3" fmla="*/ 3832075 w 3832075"/>
              <a:gd name="connsiteY3" fmla="*/ 0 h 384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2075" h="3847296">
                <a:moveTo>
                  <a:pt x="3832075" y="0"/>
                </a:moveTo>
                <a:lnTo>
                  <a:pt x="2801195" y="3847296"/>
                </a:lnTo>
                <a:lnTo>
                  <a:pt x="0" y="1034959"/>
                </a:lnTo>
                <a:lnTo>
                  <a:pt x="3832075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t="51002" r="51631" b="21103"/>
          <a:stretch>
            <a:fillRect/>
          </a:stretch>
        </p:blipFill>
        <p:spPr>
          <a:xfrm rot="20700000">
            <a:off x="248558" y="4132885"/>
            <a:ext cx="2243397" cy="2252308"/>
          </a:xfrm>
          <a:custGeom>
            <a:avLst/>
            <a:gdLst>
              <a:gd name="connsiteX0" fmla="*/ 603504 w 2243397"/>
              <a:gd name="connsiteY0" fmla="*/ 0 h 2252308"/>
              <a:gd name="connsiteX1" fmla="*/ 2243397 w 2243397"/>
              <a:gd name="connsiteY1" fmla="*/ 1646417 h 2252308"/>
              <a:gd name="connsiteX2" fmla="*/ 0 w 2243397"/>
              <a:gd name="connsiteY2" fmla="*/ 2252308 h 2252308"/>
              <a:gd name="connsiteX3" fmla="*/ 603504 w 2243397"/>
              <a:gd name="connsiteY3" fmla="*/ 0 h 2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397" h="2252308">
                <a:moveTo>
                  <a:pt x="603504" y="0"/>
                </a:moveTo>
                <a:lnTo>
                  <a:pt x="2243397" y="1646417"/>
                </a:lnTo>
                <a:lnTo>
                  <a:pt x="0" y="2252308"/>
                </a:lnTo>
                <a:lnTo>
                  <a:pt x="603504" y="0"/>
                </a:lnTo>
                <a:close/>
              </a:path>
            </a:pathLst>
          </a:custGeom>
        </p:spPr>
      </p:pic>
      <p:sp>
        <p:nvSpPr>
          <p:cNvPr id="13" name="矩形 1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2F905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人教版小学数学一年级上册</a:t>
            </a:r>
          </a:p>
        </p:txBody>
      </p:sp>
      <p:sp>
        <p:nvSpPr>
          <p:cNvPr id="16" name="等腰三角形 15"/>
          <p:cNvSpPr/>
          <p:nvPr/>
        </p:nvSpPr>
        <p:spPr>
          <a:xfrm rot="1779710">
            <a:off x="1958562" y="5516401"/>
            <a:ext cx="1031324" cy="889073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19767046">
            <a:off x="1629425" y="590681"/>
            <a:ext cx="721597" cy="622067"/>
          </a:xfrm>
          <a:prstGeom prst="triangle">
            <a:avLst/>
          </a:prstGeom>
          <a:solidFill>
            <a:srgbClr val="2F9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2F905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MENTAL HEALTH COUNSELING PPT</a:t>
                  </a:r>
                </a:p>
              </p:txBody>
            </p:sp>
            <p:cxnSp>
              <p:nvCxnSpPr>
                <p:cNvPr id="24" name="直接连接符 2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2F905C"/>
                      </a:solidFill>
                      <a:cs typeface="+mn-ea"/>
                      <a:sym typeface="+mn-lt"/>
                    </a:rPr>
                    <a:t>感谢你的聆听</a:t>
                  </a:r>
                </a:p>
              </p:txBody>
            </p:sp>
          </p:grpSp>
        </p:grpSp>
        <p:sp>
          <p:nvSpPr>
            <p:cNvPr id="2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cs typeface="+mn-ea"/>
                  <a:sym typeface="+mn-lt"/>
                </a:rPr>
                <a:t>第三单元 </a:t>
              </a:r>
              <a:r>
                <a:rPr lang="en-US" altLang="zh-CN" sz="3600" dirty="0">
                  <a:cs typeface="+mn-ea"/>
                  <a:sym typeface="+mn-lt"/>
                </a:rPr>
                <a:t>1~5</a:t>
              </a:r>
              <a:r>
                <a:rPr lang="zh-CN" altLang="en-US" sz="3600" dirty="0">
                  <a:cs typeface="+mn-ea"/>
                  <a:sym typeface="+mn-lt"/>
                </a:rPr>
                <a:t>的认识和加减法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04838" y="1598470"/>
            <a:ext cx="9048792" cy="353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5-1=        4-2=         4-1=</a:t>
            </a: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2+3=       2-1=         5-2=</a:t>
            </a:r>
            <a:endParaRPr lang="zh-CN" altLang="en-US" sz="3735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5-4=        3-2=         3-1=</a:t>
            </a:r>
          </a:p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cs typeface="+mn-ea"/>
                <a:sym typeface="+mn-lt"/>
              </a:rPr>
              <a:t>4-3=        3+2=        1+4=</a:t>
            </a:r>
            <a:endParaRPr lang="zh-CN" altLang="en-US" sz="3735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22257" y="1598822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89992" y="1573185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441690" y="1585310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369882" y="2451427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21548" y="2434886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475013" y="2408645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43097" y="3304032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54871" y="3289039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475013" y="3284853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343097" y="4170238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52496" y="4139647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08336" y="4141314"/>
            <a:ext cx="487741" cy="8476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735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复习导入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293" y="3810000"/>
            <a:ext cx="2260962" cy="235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13607" y="1300458"/>
            <a:ext cx="6348747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看图填空。</a:t>
            </a:r>
          </a:p>
        </p:txBody>
      </p:sp>
      <p:pic>
        <p:nvPicPr>
          <p:cNvPr id="8" name="e232.jpg" descr="id:2147506403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2280" y="1771637"/>
            <a:ext cx="2393760" cy="573120"/>
          </a:xfrm>
          <a:prstGeom prst="rect">
            <a:avLst/>
          </a:prstGeom>
        </p:spPr>
      </p:pic>
      <p:pic>
        <p:nvPicPr>
          <p:cNvPr id="9" name="e233.jpg" descr="id:2147506410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6555" y="1771637"/>
            <a:ext cx="2393760" cy="57312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3242280" y="2628894"/>
            <a:ext cx="2194512" cy="864660"/>
            <a:chOff x="1714480" y="1857370"/>
            <a:chExt cx="1645884" cy="648495"/>
          </a:xfrm>
        </p:grpSpPr>
        <p:sp>
          <p:nvSpPr>
            <p:cNvPr id="10" name="矩形 9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4-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61805" y="2628894"/>
            <a:ext cx="2194512" cy="864660"/>
            <a:chOff x="1714480" y="1857370"/>
            <a:chExt cx="1645884" cy="648495"/>
          </a:xfrm>
        </p:grpSpPr>
        <p:sp>
          <p:nvSpPr>
            <p:cNvPr id="16" name="矩形 15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4-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pic>
        <p:nvPicPr>
          <p:cNvPr id="19" name="e234.jpg" descr="id:2147506417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2280" y="3676651"/>
            <a:ext cx="2393760" cy="573120"/>
          </a:xfrm>
          <a:prstGeom prst="rect">
            <a:avLst/>
          </a:prstGeom>
        </p:spPr>
      </p:pic>
      <p:pic>
        <p:nvPicPr>
          <p:cNvPr id="20" name="e235.jpg" descr="id:2147506424;FounderCES"/>
          <p:cNvPicPr/>
          <p:nvPr/>
        </p:nvPicPr>
        <p:blipFill>
          <a:blip r:embed="rId6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61805" y="3732573"/>
            <a:ext cx="2393760" cy="52416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3252112" y="4606425"/>
            <a:ext cx="2194512" cy="864660"/>
            <a:chOff x="1714480" y="1857370"/>
            <a:chExt cx="1645884" cy="648495"/>
          </a:xfrm>
        </p:grpSpPr>
        <p:sp>
          <p:nvSpPr>
            <p:cNvPr id="22" name="矩形 21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5-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966888" y="4606425"/>
            <a:ext cx="2194512" cy="864660"/>
            <a:chOff x="1714480" y="1857370"/>
            <a:chExt cx="1645884" cy="648495"/>
          </a:xfrm>
        </p:grpSpPr>
        <p:sp>
          <p:nvSpPr>
            <p:cNvPr id="26" name="矩形 25"/>
            <p:cNvSpPr/>
            <p:nvPr/>
          </p:nvSpPr>
          <p:spPr>
            <a:xfrm>
              <a:off x="1714480" y="1857370"/>
              <a:ext cx="1428759" cy="648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00785">
                <a:lnSpc>
                  <a:spcPct val="150000"/>
                </a:lnSpc>
              </a:pPr>
              <a:r>
                <a:rPr lang="en-US" altLang="en-US" sz="3735" dirty="0">
                  <a:cs typeface="+mn-ea"/>
                  <a:sym typeface="+mn-lt"/>
                </a:rPr>
                <a:t>5-     =</a:t>
              </a:r>
              <a:endParaRPr lang="zh-CN" altLang="en-US" sz="3735" dirty="0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222929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000364" y="2071684"/>
              <a:ext cx="36000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909035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956792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528560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576318" y="264078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09035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956792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66962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714719" y="462915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40588" y="1254433"/>
            <a:ext cx="7793160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2.</a:t>
            </a:r>
            <a:r>
              <a:rPr lang="zh-CN" altLang="en-US" sz="2400" dirty="0">
                <a:cs typeface="+mn-ea"/>
                <a:sym typeface="+mn-lt"/>
              </a:rPr>
              <a:t>看图列式计算。</a:t>
            </a:r>
          </a:p>
        </p:txBody>
      </p:sp>
      <p:pic>
        <p:nvPicPr>
          <p:cNvPr id="8" name="e236.jpg" descr="id:2147506431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4011" y="2597136"/>
            <a:ext cx="2667019" cy="857256"/>
          </a:xfrm>
          <a:prstGeom prst="rect">
            <a:avLst/>
          </a:prstGeom>
        </p:spPr>
      </p:pic>
      <p:pic>
        <p:nvPicPr>
          <p:cNvPr id="9" name="e237.jpg" descr="id:2147506438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9288" y="2692387"/>
            <a:ext cx="2283840" cy="8496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114011" y="4025897"/>
            <a:ext cx="3143272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-</a:t>
            </a: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=	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04512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10928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09525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924037" y="4025897"/>
            <a:ext cx="3143272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-</a:t>
            </a:r>
            <a:r>
              <a:rPr lang="zh-CN" altLang="en-US" sz="3735" dirty="0">
                <a:cs typeface="+mn-ea"/>
                <a:sym typeface="+mn-lt"/>
              </a:rPr>
              <a:t>     </a:t>
            </a:r>
            <a:r>
              <a:rPr lang="en-US" altLang="en-US" sz="3735" dirty="0">
                <a:cs typeface="+mn-ea"/>
                <a:sym typeface="+mn-lt"/>
              </a:rPr>
              <a:t>=	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114539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020955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019552" y="4311648"/>
            <a:ext cx="528000" cy="52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26823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257019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09526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067046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019552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14539" y="405862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53750" y="1239097"/>
            <a:ext cx="5683180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3.</a:t>
            </a:r>
            <a:r>
              <a:rPr lang="zh-CN" altLang="en-US" sz="2400" dirty="0">
                <a:cs typeface="+mn-ea"/>
                <a:sym typeface="+mn-lt"/>
              </a:rPr>
              <a:t>找朋友。</a:t>
            </a:r>
          </a:p>
        </p:txBody>
      </p:sp>
      <p:pic>
        <p:nvPicPr>
          <p:cNvPr id="8" name="e237a.jpg" descr="id:2147506445;FounderCES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2440" y="2146285"/>
            <a:ext cx="5905541" cy="2571768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3919195" y="3194043"/>
            <a:ext cx="3048021" cy="38100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538456" y="3194043"/>
            <a:ext cx="3048021" cy="38100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0800000" flipV="1">
            <a:off x="3823944" y="3194043"/>
            <a:ext cx="3143272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10800000" flipV="1">
            <a:off x="5538456" y="3194043"/>
            <a:ext cx="3143272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基础训练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389598" y="1967740"/>
            <a:ext cx="9334565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例</a:t>
            </a:r>
            <a:r>
              <a:rPr lang="en-US" altLang="en-US" sz="3735" dirty="0">
                <a:cs typeface="+mn-ea"/>
                <a:sym typeface="+mn-lt"/>
              </a:rPr>
              <a:t>:5-3=2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8" name="e238.jpg" descr="id:214750645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2179" y="2309414"/>
            <a:ext cx="2430240" cy="5366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599067" y="2982932"/>
            <a:ext cx="2599431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4-2=	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10" name="e239.jpg" descr="id:2147506466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8269" y="3215830"/>
            <a:ext cx="2049424" cy="61759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586166" y="4976433"/>
            <a:ext cx="1368324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5-1=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15" name="e240.jpg" descr="id:2147506473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7597" y="4175099"/>
            <a:ext cx="1451040" cy="499680"/>
          </a:xfrm>
          <a:prstGeom prst="rect">
            <a:avLst/>
          </a:prstGeom>
        </p:spPr>
      </p:pic>
      <p:pic>
        <p:nvPicPr>
          <p:cNvPr id="16" name="e241.jpg" descr="id:2147506480;FounderCES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8101" y="5242520"/>
            <a:ext cx="2393760" cy="49968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576334" y="3958172"/>
            <a:ext cx="1368324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3-1=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70560" y="2986588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49720" y="3940566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70560" y="4976432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14490" y="3261920"/>
            <a:ext cx="1047757" cy="5715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noFill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02599" y="4172747"/>
            <a:ext cx="571504" cy="5715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noFill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92179" y="5251764"/>
            <a:ext cx="571504" cy="57150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noFill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043" y="1297323"/>
            <a:ext cx="3966150" cy="5888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4.</a:t>
            </a:r>
            <a:r>
              <a:rPr lang="zh-CN" altLang="en-US" sz="2400" dirty="0">
                <a:cs typeface="+mn-ea"/>
                <a:sym typeface="+mn-lt"/>
              </a:rPr>
              <a:t>照样子</a:t>
            </a:r>
            <a:r>
              <a:rPr lang="en-US" altLang="en-US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画一画</a:t>
            </a:r>
            <a:r>
              <a:rPr lang="en-US" altLang="en-US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再算一算。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综合训练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1467" y="2746049"/>
            <a:ext cx="9334565" cy="171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5-4     3</a:t>
            </a:r>
            <a:r>
              <a:rPr lang="zh-CN" altLang="en-US" sz="3735" dirty="0">
                <a:cs typeface="+mn-ea"/>
                <a:sym typeface="+mn-lt"/>
              </a:rPr>
              <a:t>　　</a:t>
            </a:r>
            <a:r>
              <a:rPr lang="en-US" altLang="en-US" sz="3735" dirty="0">
                <a:cs typeface="+mn-ea"/>
                <a:sym typeface="+mn-lt"/>
              </a:rPr>
              <a:t>3+1     2</a:t>
            </a:r>
            <a:r>
              <a:rPr lang="zh-CN" altLang="en-US" sz="3735" dirty="0">
                <a:cs typeface="+mn-ea"/>
                <a:sym typeface="+mn-lt"/>
              </a:rPr>
              <a:t>　　　</a:t>
            </a:r>
            <a:r>
              <a:rPr lang="en-US" altLang="en-US" sz="3735" dirty="0">
                <a:cs typeface="+mn-ea"/>
                <a:sym typeface="+mn-lt"/>
              </a:rPr>
              <a:t>1+2    5-2</a:t>
            </a:r>
            <a:endParaRPr lang="zh-CN" altLang="en-US" sz="3735" dirty="0">
              <a:cs typeface="+mn-ea"/>
              <a:sym typeface="+mn-lt"/>
            </a:endParaRPr>
          </a:p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1+1    4	       2-1      3	    5-4     4-3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843461" y="304671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661653" y="304671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8900176" y="304671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661653" y="3903971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919048" y="3903971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900176" y="3903971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93714" y="2750543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93235" y="2760963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91177" y="3608237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30394" y="3586959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900176" y="2760963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879336" y="3595908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综合训练</a:t>
            </a:r>
          </a:p>
        </p:txBody>
      </p:sp>
      <p:sp>
        <p:nvSpPr>
          <p:cNvPr id="28" name="矩形 27"/>
          <p:cNvSpPr/>
          <p:nvPr/>
        </p:nvSpPr>
        <p:spPr>
          <a:xfrm>
            <a:off x="660400" y="1226157"/>
            <a:ext cx="9334565" cy="58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5.</a:t>
            </a:r>
            <a:r>
              <a:rPr lang="zh-CN" altLang="en-US" sz="2400" dirty="0">
                <a:cs typeface="+mn-ea"/>
                <a:sym typeface="+mn-lt"/>
              </a:rPr>
              <a:t>在              里填上“</a:t>
            </a:r>
            <a:r>
              <a:rPr lang="en-US" altLang="en-US" sz="2400" dirty="0">
                <a:cs typeface="+mn-ea"/>
                <a:sym typeface="+mn-lt"/>
              </a:rPr>
              <a:t>&gt;</a:t>
            </a:r>
            <a:r>
              <a:rPr lang="zh-CN" altLang="en-US" sz="2400" dirty="0">
                <a:cs typeface="+mn-ea"/>
                <a:sym typeface="+mn-lt"/>
              </a:rPr>
              <a:t>”“</a:t>
            </a:r>
            <a:r>
              <a:rPr lang="en-US" altLang="en-US" sz="2400" dirty="0">
                <a:cs typeface="+mn-ea"/>
                <a:sym typeface="+mn-lt"/>
              </a:rPr>
              <a:t>&lt;</a:t>
            </a:r>
            <a:r>
              <a:rPr lang="zh-CN" altLang="en-US" sz="2400" dirty="0">
                <a:cs typeface="+mn-ea"/>
                <a:sym typeface="+mn-lt"/>
              </a:rPr>
              <a:t>”或“</a:t>
            </a:r>
            <a:r>
              <a:rPr lang="en-US" altLang="en-US" sz="2400" dirty="0">
                <a:cs typeface="+mn-ea"/>
                <a:sym typeface="+mn-lt"/>
              </a:rPr>
              <a:t>=</a:t>
            </a:r>
            <a:r>
              <a:rPr lang="zh-CN" altLang="en-US" sz="2400" dirty="0">
                <a:cs typeface="+mn-ea"/>
                <a:sym typeface="+mn-lt"/>
              </a:rPr>
              <a:t>”。</a:t>
            </a:r>
          </a:p>
        </p:txBody>
      </p:sp>
      <p:sp>
        <p:nvSpPr>
          <p:cNvPr id="30" name="椭圆 29"/>
          <p:cNvSpPr/>
          <p:nvPr/>
        </p:nvSpPr>
        <p:spPr>
          <a:xfrm>
            <a:off x="1734139" y="1333322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23459" y="2831015"/>
            <a:ext cx="9334565" cy="171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2    1=1	     4    1=5      2    2=4</a:t>
            </a:r>
            <a:endParaRPr lang="zh-CN" altLang="en-US" sz="3735" dirty="0">
              <a:cs typeface="+mn-ea"/>
              <a:sym typeface="+mn-lt"/>
            </a:endParaRPr>
          </a:p>
          <a:p>
            <a:pPr indent="-1200785">
              <a:lnSpc>
                <a:spcPct val="150000"/>
              </a:lnSpc>
            </a:pPr>
            <a:r>
              <a:rPr lang="en-US" altLang="en-US" sz="3735" dirty="0">
                <a:cs typeface="+mn-ea"/>
                <a:sym typeface="+mn-lt"/>
              </a:rPr>
              <a:t>5    2=3	     3    1=2	    4    1=3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9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8850" y="1402131"/>
            <a:ext cx="475680" cy="479520"/>
          </a:xfrm>
          <a:prstGeom prst="rect">
            <a:avLst/>
          </a:prstGeom>
        </p:spPr>
      </p:pic>
      <p:pic>
        <p:nvPicPr>
          <p:cNvPr id="10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39408" y="3115296"/>
            <a:ext cx="475680" cy="479520"/>
          </a:xfrm>
          <a:prstGeom prst="rect">
            <a:avLst/>
          </a:prstGeom>
        </p:spPr>
      </p:pic>
      <p:pic>
        <p:nvPicPr>
          <p:cNvPr id="13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39408" y="3972552"/>
            <a:ext cx="475680" cy="479520"/>
          </a:xfrm>
          <a:prstGeom prst="rect">
            <a:avLst/>
          </a:prstGeom>
        </p:spPr>
      </p:pic>
      <p:pic>
        <p:nvPicPr>
          <p:cNvPr id="15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30840" y="3118563"/>
            <a:ext cx="475680" cy="472987"/>
          </a:xfrm>
          <a:prstGeom prst="rect">
            <a:avLst/>
          </a:prstGeom>
        </p:spPr>
      </p:pic>
      <p:pic>
        <p:nvPicPr>
          <p:cNvPr id="16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30840" y="3975819"/>
            <a:ext cx="475680" cy="472987"/>
          </a:xfrm>
          <a:prstGeom prst="rect">
            <a:avLst/>
          </a:prstGeom>
        </p:spPr>
      </p:pic>
      <p:pic>
        <p:nvPicPr>
          <p:cNvPr id="17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2608" y="3118563"/>
            <a:ext cx="475680" cy="472987"/>
          </a:xfrm>
          <a:prstGeom prst="rect">
            <a:avLst/>
          </a:prstGeom>
        </p:spPr>
      </p:pic>
      <p:pic>
        <p:nvPicPr>
          <p:cNvPr id="18" name="e229d.jpg" descr="id:2147506578;FounderCES"/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2608" y="3975819"/>
            <a:ext cx="475680" cy="472987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2938232" y="2808704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38232" y="3686800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530840" y="3686800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102608" y="3686800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530840" y="2831015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113028" y="2831015"/>
            <a:ext cx="487741" cy="864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735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综合训练</a:t>
            </a:r>
          </a:p>
        </p:txBody>
      </p:sp>
      <p:sp>
        <p:nvSpPr>
          <p:cNvPr id="4" name="矩形 3"/>
          <p:cNvSpPr/>
          <p:nvPr/>
        </p:nvSpPr>
        <p:spPr>
          <a:xfrm>
            <a:off x="570715" y="1288923"/>
            <a:ext cx="4820550" cy="5865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en-US" altLang="en-US" sz="2400" dirty="0">
                <a:cs typeface="+mn-ea"/>
                <a:sym typeface="+mn-lt"/>
              </a:rPr>
              <a:t>6.</a:t>
            </a:r>
            <a:r>
              <a:rPr lang="zh-CN" altLang="en-US" sz="2400" dirty="0">
                <a:cs typeface="+mn-ea"/>
                <a:sym typeface="+mn-lt"/>
              </a:rPr>
              <a:t>在            里填上“</a:t>
            </a:r>
            <a:r>
              <a:rPr lang="en-US" altLang="en-US" sz="2400" dirty="0">
                <a:cs typeface="+mn-ea"/>
                <a:sym typeface="+mn-lt"/>
              </a:rPr>
              <a:t>+</a:t>
            </a:r>
            <a:r>
              <a:rPr lang="zh-CN" altLang="en-US" sz="2400" dirty="0">
                <a:cs typeface="+mn-ea"/>
                <a:sym typeface="+mn-lt"/>
              </a:rPr>
              <a:t>”或“</a:t>
            </a:r>
            <a:r>
              <a:rPr lang="en-US" altLang="en-US" sz="2400" dirty="0">
                <a:cs typeface="+mn-ea"/>
                <a:sym typeface="+mn-lt"/>
              </a:rPr>
              <a:t>-</a:t>
            </a:r>
            <a:r>
              <a:rPr lang="zh-CN" altLang="en-US" sz="2400" dirty="0">
                <a:cs typeface="+mn-ea"/>
                <a:sym typeface="+mn-lt"/>
              </a:rPr>
              <a:t>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66700" y="2231178"/>
            <a:ext cx="9525067" cy="86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>
              <a:lnSpc>
                <a:spcPct val="150000"/>
              </a:lnSpc>
            </a:pPr>
            <a:r>
              <a:rPr lang="zh-CN" altLang="en-US" sz="3735" dirty="0">
                <a:cs typeface="+mn-ea"/>
                <a:sym typeface="+mn-lt"/>
              </a:rPr>
              <a:t>　　　</a:t>
            </a:r>
            <a:r>
              <a:rPr lang="en-US" altLang="en-US" sz="3735" dirty="0">
                <a:cs typeface="+mn-ea"/>
                <a:sym typeface="+mn-lt"/>
              </a:rPr>
              <a:t>5-2=3</a:t>
            </a:r>
            <a:r>
              <a:rPr lang="zh-CN" altLang="en-US" sz="3735" dirty="0">
                <a:cs typeface="+mn-ea"/>
                <a:sym typeface="+mn-lt"/>
              </a:rPr>
              <a:t>　　　　　</a:t>
            </a:r>
            <a:r>
              <a:rPr lang="en-US" altLang="en-US" sz="3735" dirty="0">
                <a:cs typeface="+mn-ea"/>
                <a:sym typeface="+mn-lt"/>
              </a:rPr>
              <a:t>4-3=1</a:t>
            </a:r>
            <a:endParaRPr lang="zh-CN" altLang="en-US" sz="3735" dirty="0">
              <a:cs typeface="+mn-ea"/>
              <a:sym typeface="+mn-lt"/>
            </a:endParaRPr>
          </a:p>
        </p:txBody>
      </p:sp>
      <p:pic>
        <p:nvPicPr>
          <p:cNvPr id="8" name="e229e.jpg" descr="id:2147506592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66700" y="3505911"/>
            <a:ext cx="4095779" cy="1428760"/>
          </a:xfrm>
          <a:prstGeom prst="rect">
            <a:avLst/>
          </a:prstGeom>
        </p:spPr>
      </p:pic>
      <p:pic>
        <p:nvPicPr>
          <p:cNvPr id="9" name="e229e.jpg" descr="id:214750659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10462" y="3461289"/>
            <a:ext cx="4000528" cy="1428760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2690937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167190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643444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19697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649521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358220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834473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8310726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786980" y="4055104"/>
            <a:ext cx="384000" cy="38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rot="16200000" flipH="1">
            <a:off x="2658207" y="408783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16200000" flipH="1">
            <a:off x="3135931" y="407741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7315069" y="410867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 flipH="1">
            <a:off x="7792793" y="409825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16200000" flipH="1">
            <a:off x="8279467" y="4077415"/>
            <a:ext cx="476253" cy="2857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16133" y="1386509"/>
            <a:ext cx="5979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cs typeface="+mn-ea"/>
                <a:sym typeface="+mn-lt"/>
              </a:rPr>
              <a:t>7.</a:t>
            </a:r>
            <a:r>
              <a:rPr lang="zh-CN" altLang="en-US" sz="2400" dirty="0">
                <a:cs typeface="+mn-ea"/>
                <a:sym typeface="+mn-lt"/>
              </a:rPr>
              <a:t>用自己喜欢的方式表示出下面算式的意思</a:t>
            </a: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拓展训练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fnp2egz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宽屏</PresentationFormat>
  <Paragraphs>105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等线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2020-06-23T01:45:00Z</dcterms:created>
  <dcterms:modified xsi:type="dcterms:W3CDTF">2023-01-17T00:10:25Z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45C8D600831949E3BBC3BE283BA68E41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