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58" r:id="rId5"/>
    <p:sldId id="287" r:id="rId6"/>
    <p:sldId id="259" r:id="rId7"/>
    <p:sldId id="277" r:id="rId8"/>
    <p:sldId id="288" r:id="rId9"/>
    <p:sldId id="295" r:id="rId10"/>
    <p:sldId id="260" r:id="rId11"/>
    <p:sldId id="289" r:id="rId12"/>
    <p:sldId id="290" r:id="rId1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9B1C"/>
    <a:srgbClr val="E3331B"/>
    <a:srgbClr val="624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915" y="2924508"/>
            <a:ext cx="7489371" cy="1310327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3600" b="0" i="0">
                <a:gradFill flip="none" rotWithShape="1">
                  <a:gsLst>
                    <a:gs pos="0">
                      <a:srgbClr val="ED3E43"/>
                    </a:gs>
                    <a:gs pos="50000">
                      <a:schemeClr val="accent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3915" y="4294195"/>
            <a:ext cx="7489371" cy="42336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E8335-2D47-4713-9FAF-68C5A9FD66B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noProof="1" smtClean="0"/>
              <a:t>单击图标添加图片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0E690-8626-4ACE-9553-934E4345789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0E3E2-F493-484A-A147-C12C7BDFA4F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D0D02-C0BD-469E-AFC5-56AD18A0CFA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7505" indent="-357505">
              <a:buClr>
                <a:schemeClr val="accent1">
                  <a:lumMod val="75000"/>
                </a:schemeClr>
              </a:buClr>
              <a:buFont typeface="Webdings" panose="05030102010509060703" pitchFamily="18" charset="2"/>
              <a:buChar char="Y"/>
              <a:defRPr/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E242B-4071-40FB-90E8-DADD78AF2BF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786742"/>
            <a:ext cx="10515600" cy="1070339"/>
          </a:xfrm>
        </p:spPr>
        <p:txBody>
          <a:bodyPr/>
          <a:lstStyle>
            <a:lvl1pPr>
              <a:defRPr sz="4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3884069"/>
            <a:ext cx="10515600" cy="611731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E279A0-B107-4BD0-A09C-981E8B3E94A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8C7D8-2D0C-4EB4-93FE-8E1173E9E5B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4E935-7D67-4F80-AF47-49F4C666875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8119E7-CD88-43A6-9DA8-D3025D26614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BD6276-951A-422B-97E2-1F17766661E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E4A71-355B-4297-9661-CFF841BE8D8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1028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82600" y="1279525"/>
            <a:ext cx="11186584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noProof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noProof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A6A6A6"/>
                </a:solidFill>
              </a:defRPr>
            </a:lvl1pPr>
          </a:lstStyle>
          <a:p>
            <a:fld id="{8BAD3ACD-E661-4009-BE8A-8F4E0A99317A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1032" name="Title Placeholder 1"/>
          <p:cNvSpPr>
            <a:spLocks noGrp="1" noChangeArrowheads="1"/>
          </p:cNvSpPr>
          <p:nvPr>
            <p:ph type="title" idx="9"/>
          </p:nvPr>
        </p:nvSpPr>
        <p:spPr bwMode="auto">
          <a:xfrm>
            <a:off x="482600" y="490538"/>
            <a:ext cx="11186584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EC7B2D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EC7B2D"/>
          </a:solidFill>
          <a:latin typeface="Comic Sans MS" panose="030F0702030302020204" pitchFamily="66" charset="0"/>
          <a:ea typeface="幼圆" panose="02010509060101010101" pitchFamily="49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EC7B2D"/>
          </a:solidFill>
          <a:latin typeface="Comic Sans MS" panose="030F0702030302020204" pitchFamily="66" charset="0"/>
          <a:ea typeface="幼圆" panose="02010509060101010101" pitchFamily="49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EC7B2D"/>
          </a:solidFill>
          <a:latin typeface="Comic Sans MS" panose="030F0702030302020204" pitchFamily="66" charset="0"/>
          <a:ea typeface="幼圆" panose="02010509060101010101" pitchFamily="49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EC7B2D"/>
          </a:solidFill>
          <a:latin typeface="Comic Sans MS" panose="030F0702030302020204" pitchFamily="66" charset="0"/>
          <a:ea typeface="幼圆" panose="020105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EC7B2D"/>
          </a:solidFill>
          <a:latin typeface="Comic Sans MS" panose="030F0702030302020204" pitchFamily="66" charset="0"/>
          <a:ea typeface="幼圆" panose="020105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EC7B2D"/>
          </a:solidFill>
          <a:latin typeface="Comic Sans MS" panose="030F0702030302020204" pitchFamily="66" charset="0"/>
          <a:ea typeface="幼圆" panose="020105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EC7B2D"/>
          </a:solidFill>
          <a:latin typeface="Comic Sans MS" panose="030F0702030302020204" pitchFamily="66" charset="0"/>
          <a:ea typeface="幼圆" panose="020105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EC7B2D"/>
          </a:solidFill>
          <a:latin typeface="Comic Sans MS" panose="030F0702030302020204" pitchFamily="66" charset="0"/>
          <a:ea typeface="幼圆" panose="02010509060101010101" pitchFamily="49" charset="-122"/>
        </a:defRPr>
      </a:lvl9pPr>
    </p:titleStyle>
    <p:bodyStyle>
      <a:lvl1pPr marL="357505" indent="-357505" algn="l" rtl="0" fontAlgn="base">
        <a:lnSpc>
          <a:spcPct val="90000"/>
        </a:lnSpc>
        <a:spcBef>
          <a:spcPts val="1800"/>
        </a:spcBef>
        <a:spcAft>
          <a:spcPct val="0"/>
        </a:spcAft>
        <a:buClr>
          <a:srgbClr val="EC7B2D"/>
        </a:buClr>
        <a:buSzPct val="80000"/>
        <a:buFont typeface="Webdings" panose="05030102010509060703" pitchFamily="18" charset="2"/>
        <a:buChar char="Y"/>
        <a:defRPr sz="2000" kern="1200">
          <a:solidFill>
            <a:srgbClr val="EC7B2D"/>
          </a:solidFill>
          <a:latin typeface="+mn-lt"/>
          <a:ea typeface="+mn-ea"/>
          <a:cs typeface="+mn-cs"/>
        </a:defRPr>
      </a:lvl1pPr>
      <a:lvl2pPr marL="357505" indent="-357505" algn="l" rtl="0" fontAlgn="base">
        <a:lnSpc>
          <a:spcPct val="130000"/>
        </a:lnSpc>
        <a:spcBef>
          <a:spcPct val="0"/>
        </a:spcBef>
        <a:spcAft>
          <a:spcPct val="0"/>
        </a:spcAft>
        <a:buFont typeface="Calibri" panose="020F0502020204030204" pitchFamily="34" charset="0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3"/>
          <p:cNvPicPr>
            <a:picLocks noChangeAspect="1" noChangeArrowheads="1"/>
          </p:cNvPicPr>
          <p:nvPr/>
        </p:nvPicPr>
        <p:blipFill>
          <a:blip r:embed="rId3" cstate="email"/>
          <a:srcRect l="14754" t="23297" r="13820" b="4921"/>
          <a:stretch>
            <a:fillRect/>
          </a:stretch>
        </p:blipFill>
        <p:spPr bwMode="auto">
          <a:xfrm flipH="1">
            <a:off x="1628775" y="2703696"/>
            <a:ext cx="3359150" cy="348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图片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61706" y="2703696"/>
            <a:ext cx="4017962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文本框 1"/>
          <p:cNvSpPr txBox="1">
            <a:spLocks noChangeArrowheads="1"/>
          </p:cNvSpPr>
          <p:nvPr/>
        </p:nvSpPr>
        <p:spPr bwMode="auto">
          <a:xfrm>
            <a:off x="1524000" y="764704"/>
            <a:ext cx="9144000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综合性学</a:t>
            </a:r>
            <a:r>
              <a:rPr lang="zh-CN" altLang="en-US" sz="3200" b="1" dirty="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习</a:t>
            </a:r>
            <a:endParaRPr lang="en-US" altLang="zh-CN" sz="3200" b="1" dirty="0" smtClean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800" b="1" dirty="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孝</a:t>
            </a:r>
            <a:r>
              <a:rPr lang="zh-CN" altLang="en-US" sz="48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亲敬老，从我做起</a:t>
            </a:r>
          </a:p>
        </p:txBody>
      </p:sp>
      <p:sp>
        <p:nvSpPr>
          <p:cNvPr id="5" name="矩形 4"/>
          <p:cNvSpPr/>
          <p:nvPr/>
        </p:nvSpPr>
        <p:spPr>
          <a:xfrm>
            <a:off x="1524000" y="6219238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www.PPT818.com</a:t>
            </a:r>
            <a:endParaRPr sz="2400" b="1" kern="0" dirty="0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内容占位符 4"/>
          <p:cNvSpPr>
            <a:spLocks noGrp="1" noChangeArrowheads="1"/>
          </p:cNvSpPr>
          <p:nvPr>
            <p:ph idx="1"/>
          </p:nvPr>
        </p:nvSpPr>
        <p:spPr>
          <a:xfrm>
            <a:off x="1738313" y="1824038"/>
            <a:ext cx="8716962" cy="4694237"/>
          </a:xfrm>
        </p:spPr>
        <p:txBody>
          <a:bodyPr/>
          <a:lstStyle/>
          <a:p>
            <a:pPr marL="0" indent="0">
              <a:lnSpc>
                <a:spcPts val="4000"/>
              </a:lnSpc>
              <a:spcBef>
                <a:spcPct val="0"/>
              </a:spcBef>
              <a:buClr>
                <a:srgbClr val="EC7B2D"/>
              </a:buClr>
              <a:buFont typeface="Webdings" panose="05030102010509060703" pitchFamily="18" charset="2"/>
              <a:buNone/>
            </a:pPr>
            <a:r>
              <a:rPr lang="en-US" altLang="zh-CN" sz="240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1.</a:t>
            </a:r>
            <a:r>
              <a:rPr lang="zh-CN" altLang="en-US" sz="240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作为社区养老保障的一项重要内容，“老年餐桌”已经覆</a:t>
            </a:r>
          </a:p>
          <a:p>
            <a:pPr marL="0" indent="0">
              <a:lnSpc>
                <a:spcPts val="4000"/>
              </a:lnSpc>
              <a:spcBef>
                <a:spcPct val="0"/>
              </a:spcBef>
              <a:buClr>
                <a:srgbClr val="EC7B2D"/>
              </a:buClr>
              <a:buFont typeface="Webdings" panose="05030102010509060703" pitchFamily="18" charset="2"/>
              <a:buNone/>
            </a:pPr>
            <a:r>
              <a:rPr lang="zh-CN" altLang="en-US" sz="240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盖到北京市2600多个社区。下面是对三位老人的一段采访</a:t>
            </a:r>
          </a:p>
          <a:p>
            <a:pPr marL="0" indent="0">
              <a:lnSpc>
                <a:spcPts val="4000"/>
              </a:lnSpc>
              <a:spcBef>
                <a:spcPct val="0"/>
              </a:spcBef>
              <a:buClr>
                <a:srgbClr val="EC7B2D"/>
              </a:buClr>
              <a:buFont typeface="Webdings" panose="05030102010509060703" pitchFamily="18" charset="2"/>
              <a:buNone/>
            </a:pPr>
            <a:r>
              <a:rPr lang="zh-CN" altLang="en-US" sz="240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记录，请你从中概括出他们认可“老年餐桌”的三条理由。</a:t>
            </a:r>
          </a:p>
          <a:p>
            <a:pPr marL="0" indent="0">
              <a:lnSpc>
                <a:spcPts val="4000"/>
              </a:lnSpc>
              <a:spcBef>
                <a:spcPct val="0"/>
              </a:spcBef>
              <a:buClr>
                <a:srgbClr val="EC7B2D"/>
              </a:buClr>
              <a:buFont typeface="Webdings" panose="05030102010509060703" pitchFamily="18" charset="2"/>
              <a:buNone/>
            </a:pPr>
            <a:r>
              <a:rPr lang="zh-CN" altLang="en-US" sz="240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(每空要用4个字回答)</a:t>
            </a:r>
          </a:p>
          <a:p>
            <a:pPr marL="0" indent="0">
              <a:lnSpc>
                <a:spcPts val="4000"/>
              </a:lnSpc>
              <a:spcBef>
                <a:spcPct val="0"/>
              </a:spcBef>
              <a:buClr>
                <a:srgbClr val="EC7B2D"/>
              </a:buClr>
              <a:buFont typeface="Webdings" panose="05030102010509060703" pitchFamily="18" charset="2"/>
              <a:buNone/>
            </a:pPr>
            <a:r>
              <a:rPr lang="zh-CN" altLang="en-US" sz="240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张爷爷：我和老伴儿都80多岁了，就想着能在小区里有个地方吃饭，那多省事啊。现在有了“老年餐桌”，走路用不了几分钟，就能吃上饭。真好！</a:t>
            </a:r>
          </a:p>
          <a:p>
            <a:pPr marL="0" indent="0">
              <a:lnSpc>
                <a:spcPts val="4000"/>
              </a:lnSpc>
              <a:spcBef>
                <a:spcPct val="0"/>
              </a:spcBef>
              <a:buClr>
                <a:srgbClr val="EC7B2D"/>
              </a:buClr>
              <a:buFont typeface="Webdings" panose="05030102010509060703" pitchFamily="18" charset="2"/>
              <a:buNone/>
            </a:pPr>
            <a:r>
              <a:rPr lang="zh-CN" altLang="en-US" sz="240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李奶奶：“老年餐桌”价钱可便宜啦，花几块钱就能吃一 顿饭，有荤，有素，还有汤，饭菜都不错，吃得特可口！</a:t>
            </a:r>
          </a:p>
          <a:p>
            <a:pPr marL="0" indent="0">
              <a:lnSpc>
                <a:spcPts val="4000"/>
              </a:lnSpc>
              <a:spcBef>
                <a:spcPct val="0"/>
              </a:spcBef>
              <a:buClr>
                <a:srgbClr val="EC7B2D"/>
              </a:buClr>
              <a:buFont typeface="Webdings" panose="05030102010509060703" pitchFamily="18" charset="2"/>
              <a:buNone/>
            </a:pPr>
            <a:endParaRPr lang="zh-CN" altLang="en-US" sz="2400" smtClean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970088" y="1006475"/>
            <a:ext cx="2679700" cy="655638"/>
          </a:xfrm>
          <a:prstGeom prst="roundRect">
            <a:avLst/>
          </a:prstGeom>
          <a:noFill/>
          <a:ln w="3175">
            <a:solidFill>
              <a:srgbClr val="FF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291" name="文本框 9"/>
          <p:cNvSpPr txBox="1">
            <a:spLocks noChangeArrowheads="1"/>
          </p:cNvSpPr>
          <p:nvPr/>
        </p:nvSpPr>
        <p:spPr bwMode="auto">
          <a:xfrm>
            <a:off x="2698750" y="1050925"/>
            <a:ext cx="192087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3200" b="1" dirty="0">
                <a:solidFill>
                  <a:srgbClr val="162477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针对训练</a:t>
            </a:r>
          </a:p>
        </p:txBody>
      </p:sp>
      <p:pic>
        <p:nvPicPr>
          <p:cNvPr id="12292" name="内容占位符 3" descr="练习(1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0088" y="1004888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内容占位符 4"/>
          <p:cNvSpPr>
            <a:spLocks noGrp="1" noChangeArrowheads="1"/>
          </p:cNvSpPr>
          <p:nvPr>
            <p:ph idx="1"/>
          </p:nvPr>
        </p:nvSpPr>
        <p:spPr>
          <a:xfrm>
            <a:off x="1981200" y="1098550"/>
            <a:ext cx="8229600" cy="2330450"/>
          </a:xfrm>
        </p:spPr>
        <p:txBody>
          <a:bodyPr/>
          <a:lstStyle/>
          <a:p>
            <a:pPr marL="0" indent="0">
              <a:lnSpc>
                <a:spcPts val="4000"/>
              </a:lnSpc>
              <a:spcBef>
                <a:spcPct val="0"/>
              </a:spcBef>
              <a:buClr>
                <a:srgbClr val="EC7B2D"/>
              </a:buClr>
              <a:buFont typeface="Webdings" panose="05030102010509060703" pitchFamily="18" charset="2"/>
              <a:buNone/>
            </a:pPr>
            <a:r>
              <a:rPr lang="zh-CN" altLang="en-US" sz="240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赵爷爷：政府不但给补贴，还给指定餐馆挂牌呢，要是饭菜不好，不讲卫生，服务不好，就摘它的牌。</a:t>
            </a:r>
          </a:p>
        </p:txBody>
      </p:sp>
      <p:sp>
        <p:nvSpPr>
          <p:cNvPr id="15366" name="文本框 1"/>
          <p:cNvSpPr txBox="1">
            <a:spLocks noChangeArrowheads="1"/>
          </p:cNvSpPr>
          <p:nvPr/>
        </p:nvSpPr>
        <p:spPr bwMode="auto">
          <a:xfrm>
            <a:off x="2517775" y="2679700"/>
            <a:ext cx="5530850" cy="208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80000"/>
              </a:lnSpc>
            </a:pPr>
            <a:r>
              <a:rPr lang="en-US" altLang="zh-CN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</a:t>
            </a:r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理由：</a:t>
            </a:r>
            <a:r>
              <a:rPr lang="zh-CN" altLang="zh-CN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①就餐方便。　</a:t>
            </a:r>
          </a:p>
          <a:p>
            <a:pPr>
              <a:lnSpc>
                <a:spcPct val="180000"/>
              </a:lnSpc>
            </a:pPr>
            <a:r>
              <a:rPr lang="zh-CN" altLang="zh-CN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    ②物美价廉。　</a:t>
            </a:r>
          </a:p>
          <a:p>
            <a:pPr>
              <a:lnSpc>
                <a:spcPct val="180000"/>
              </a:lnSpc>
            </a:pPr>
            <a:r>
              <a:rPr lang="zh-CN" altLang="zh-CN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    ③政府监管。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 uiExpand="1" build="p"/>
      <p:bldP spid="153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内容占位符 4"/>
          <p:cNvSpPr>
            <a:spLocks noGrp="1" noChangeArrowheads="1"/>
          </p:cNvSpPr>
          <p:nvPr>
            <p:ph idx="1"/>
          </p:nvPr>
        </p:nvSpPr>
        <p:spPr>
          <a:xfrm>
            <a:off x="1981200" y="1185863"/>
            <a:ext cx="8229600" cy="4203700"/>
          </a:xfrm>
        </p:spPr>
        <p:txBody>
          <a:bodyPr/>
          <a:lstStyle/>
          <a:p>
            <a:pPr marL="0" indent="0">
              <a:lnSpc>
                <a:spcPts val="4000"/>
              </a:lnSpc>
              <a:spcBef>
                <a:spcPct val="0"/>
              </a:spcBef>
              <a:buClr>
                <a:srgbClr val="EC7B2D"/>
              </a:buClr>
              <a:buFont typeface="Webdings" panose="05030102010509060703" pitchFamily="18" charset="2"/>
              <a:buNone/>
            </a:pP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2.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在与居委会王主任交谈时，他说了下面一番话。面对王主</a:t>
            </a:r>
          </a:p>
          <a:p>
            <a:pPr marL="0" indent="0">
              <a:lnSpc>
                <a:spcPts val="4000"/>
              </a:lnSpc>
              <a:spcBef>
                <a:spcPct val="0"/>
              </a:spcBef>
              <a:buClr>
                <a:srgbClr val="EC7B2D"/>
              </a:buClr>
              <a:buFont typeface="Webdings" panose="05030102010509060703" pitchFamily="18" charset="2"/>
              <a:buNone/>
            </a:pP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任的困难，请你提出一个有针对性的解决办法。</a:t>
            </a:r>
          </a:p>
          <a:p>
            <a:pPr marL="0" indent="0">
              <a:lnSpc>
                <a:spcPts val="4000"/>
              </a:lnSpc>
              <a:spcBef>
                <a:spcPct val="0"/>
              </a:spcBef>
              <a:buClr>
                <a:srgbClr val="EC7B2D"/>
              </a:buClr>
              <a:buFont typeface="Webdings" panose="05030102010509060703" pitchFamily="18" charset="2"/>
              <a:buNone/>
            </a:pP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  王主任说：“咱们的社区老年人多，需要助老服务的</a:t>
            </a:r>
          </a:p>
          <a:p>
            <a:pPr marL="0" indent="0">
              <a:lnSpc>
                <a:spcPts val="4000"/>
              </a:lnSpc>
              <a:spcBef>
                <a:spcPct val="0"/>
              </a:spcBef>
              <a:buClr>
                <a:srgbClr val="EC7B2D"/>
              </a:buClr>
              <a:buFont typeface="Webdings" panose="05030102010509060703" pitchFamily="18" charset="2"/>
              <a:buNone/>
            </a:pP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内容还多着呢。除了为老年人开办‘老年餐桌’以外，好</a:t>
            </a:r>
          </a:p>
          <a:p>
            <a:pPr marL="0" indent="0">
              <a:lnSpc>
                <a:spcPts val="4000"/>
              </a:lnSpc>
              <a:spcBef>
                <a:spcPct val="0"/>
              </a:spcBef>
              <a:buClr>
                <a:srgbClr val="EC7B2D"/>
              </a:buClr>
              <a:buFont typeface="Webdings" panose="05030102010509060703" pitchFamily="18" charset="2"/>
              <a:buNone/>
            </a:pP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多老年人因行动不便，盼着有人能上门打扫卫生，代买物</a:t>
            </a:r>
          </a:p>
          <a:p>
            <a:pPr marL="0" indent="0">
              <a:lnSpc>
                <a:spcPts val="4000"/>
              </a:lnSpc>
              <a:spcBef>
                <a:spcPct val="0"/>
              </a:spcBef>
              <a:buClr>
                <a:srgbClr val="EC7B2D"/>
              </a:buClr>
              <a:buFont typeface="Webdings" panose="05030102010509060703" pitchFamily="18" charset="2"/>
              <a:buNone/>
            </a:pP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品，帮助到医院取药等等。这些我们都想做，可是为老年</a:t>
            </a:r>
          </a:p>
          <a:p>
            <a:pPr marL="0" indent="0">
              <a:lnSpc>
                <a:spcPts val="4000"/>
              </a:lnSpc>
              <a:spcBef>
                <a:spcPct val="0"/>
              </a:spcBef>
              <a:buClr>
                <a:srgbClr val="EC7B2D"/>
              </a:buClr>
              <a:buFont typeface="Webdings" panose="05030102010509060703" pitchFamily="18" charset="2"/>
              <a:buNone/>
            </a:pP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人服务的就那么几个人，实在忙不过来。”</a:t>
            </a:r>
          </a:p>
        </p:txBody>
      </p:sp>
      <p:sp>
        <p:nvSpPr>
          <p:cNvPr id="15366" name="文本框 1"/>
          <p:cNvSpPr txBox="1">
            <a:spLocks noChangeArrowheads="1"/>
          </p:cNvSpPr>
          <p:nvPr/>
        </p:nvSpPr>
        <p:spPr bwMode="auto">
          <a:xfrm>
            <a:off x="2325688" y="4883150"/>
            <a:ext cx="73628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80000"/>
              </a:lnSpc>
            </a:pPr>
            <a:r>
              <a:rPr lang="en-US" altLang="zh-CN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</a:t>
            </a:r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解决办法</a:t>
            </a:r>
            <a:r>
              <a:rPr lang="zh-CN" altLang="zh-CN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示例：学校成立社区助老服务志愿小组。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4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3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 build="p"/>
      <p:bldP spid="153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43850" y="4813300"/>
            <a:ext cx="2524125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内容占位符 2"/>
          <p:cNvSpPr>
            <a:spLocks noGrp="1" noChangeArrowheads="1"/>
          </p:cNvSpPr>
          <p:nvPr>
            <p:ph idx="1"/>
          </p:nvPr>
        </p:nvSpPr>
        <p:spPr>
          <a:xfrm>
            <a:off x="1970088" y="1836738"/>
            <a:ext cx="7997825" cy="4525962"/>
          </a:xfrm>
        </p:spPr>
        <p:txBody>
          <a:bodyPr/>
          <a:lstStyle/>
          <a:p>
            <a:pPr marL="0" indent="0">
              <a:lnSpc>
                <a:spcPts val="4000"/>
              </a:lnSpc>
              <a:spcBef>
                <a:spcPct val="0"/>
              </a:spcBef>
              <a:buClr>
                <a:srgbClr val="EC7B2D"/>
              </a:buClr>
              <a:buFont typeface="Webdings" panose="05030102010509060703" pitchFamily="18" charset="2"/>
              <a:buNone/>
            </a:pP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1.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提倡学习中华民族传统美德,传承中华民族尊老爱幼的美</a:t>
            </a:r>
          </a:p>
          <a:p>
            <a:pPr marL="0" indent="0">
              <a:lnSpc>
                <a:spcPts val="4000"/>
              </a:lnSpc>
              <a:spcBef>
                <a:spcPct val="0"/>
              </a:spcBef>
              <a:buClr>
                <a:srgbClr val="EC7B2D"/>
              </a:buClr>
              <a:buFont typeface="Webdings" panose="05030102010509060703" pitchFamily="18" charset="2"/>
              <a:buNone/>
            </a:pP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德。</a:t>
            </a:r>
          </a:p>
          <a:p>
            <a:pPr marL="0" indent="0">
              <a:lnSpc>
                <a:spcPts val="4000"/>
              </a:lnSpc>
              <a:spcBef>
                <a:spcPct val="0"/>
              </a:spcBef>
              <a:buClr>
                <a:srgbClr val="EC7B2D"/>
              </a:buClr>
              <a:buFont typeface="Webdings" panose="05030102010509060703" pitchFamily="18" charset="2"/>
              <a:buNone/>
            </a:pP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2.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让学生了解父母之爱，感受父母之情，体验亲情的无私</a:t>
            </a:r>
          </a:p>
          <a:p>
            <a:pPr marL="0" indent="0">
              <a:lnSpc>
                <a:spcPts val="4000"/>
              </a:lnSpc>
              <a:spcBef>
                <a:spcPct val="0"/>
              </a:spcBef>
              <a:buClr>
                <a:srgbClr val="EC7B2D"/>
              </a:buClr>
              <a:buFont typeface="Webdings" panose="05030102010509060703" pitchFamily="18" charset="2"/>
              <a:buNone/>
            </a:pP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和伟大，即让学生懂得为什么要感恩父母。</a:t>
            </a:r>
          </a:p>
          <a:p>
            <a:pPr marL="0" indent="0">
              <a:lnSpc>
                <a:spcPts val="4000"/>
              </a:lnSpc>
              <a:spcBef>
                <a:spcPct val="0"/>
              </a:spcBef>
              <a:buClr>
                <a:srgbClr val="EC7B2D"/>
              </a:buClr>
              <a:buFont typeface="Webdings" panose="05030102010509060703" pitchFamily="18" charset="2"/>
              <a:buNone/>
            </a:pP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3.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在敬老爱亲过程中,培养个人的感恩意识和社会责任感,</a:t>
            </a:r>
          </a:p>
          <a:p>
            <a:pPr marL="0" indent="0">
              <a:lnSpc>
                <a:spcPts val="4000"/>
              </a:lnSpc>
              <a:spcBef>
                <a:spcPct val="0"/>
              </a:spcBef>
              <a:buClr>
                <a:srgbClr val="EC7B2D"/>
              </a:buClr>
              <a:buFont typeface="Webdings" panose="05030102010509060703" pitchFamily="18" charset="2"/>
              <a:buNone/>
            </a:pP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共同促进社会和谐,让爱在孩子们心中生根开花。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1970088" y="1004888"/>
            <a:ext cx="2679700" cy="655637"/>
          </a:xfrm>
          <a:prstGeom prst="roundRect">
            <a:avLst/>
          </a:prstGeom>
          <a:noFill/>
          <a:ln w="3175">
            <a:solidFill>
              <a:srgbClr val="FF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100" name="文本框 9"/>
          <p:cNvSpPr txBox="1">
            <a:spLocks noChangeArrowheads="1"/>
          </p:cNvSpPr>
          <p:nvPr/>
        </p:nvSpPr>
        <p:spPr bwMode="auto">
          <a:xfrm>
            <a:off x="2698750" y="1049338"/>
            <a:ext cx="192087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3200" b="1" dirty="0">
                <a:solidFill>
                  <a:srgbClr val="162477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活动目标</a:t>
            </a:r>
          </a:p>
        </p:txBody>
      </p:sp>
      <p:pic>
        <p:nvPicPr>
          <p:cNvPr id="4101" name="图片 10" descr="目标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70088" y="1004888"/>
            <a:ext cx="655637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内容占位符 13"/>
          <p:cNvSpPr>
            <a:spLocks noGrp="1" noChangeArrowheads="1"/>
          </p:cNvSpPr>
          <p:nvPr>
            <p:ph idx="1"/>
          </p:nvPr>
        </p:nvSpPr>
        <p:spPr>
          <a:xfrm>
            <a:off x="1970088" y="1982788"/>
            <a:ext cx="4021137" cy="2460625"/>
          </a:xfrm>
        </p:spPr>
        <p:txBody>
          <a:bodyPr/>
          <a:lstStyle/>
          <a:p>
            <a:pPr marL="0" indent="0">
              <a:lnSpc>
                <a:spcPts val="4000"/>
              </a:lnSpc>
              <a:spcBef>
                <a:spcPct val="0"/>
              </a:spcBef>
              <a:buClr>
                <a:srgbClr val="EC7B2D"/>
              </a:buClr>
              <a:buFont typeface="Webdings" panose="05030102010509060703" pitchFamily="18" charset="2"/>
              <a:buNone/>
            </a:pP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阅读教材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P101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～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104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的资料，参照提示，全班策划、</a:t>
            </a:r>
          </a:p>
          <a:p>
            <a:pPr marL="0" indent="0">
              <a:lnSpc>
                <a:spcPts val="4000"/>
              </a:lnSpc>
              <a:spcBef>
                <a:spcPct val="0"/>
              </a:spcBef>
              <a:buClr>
                <a:srgbClr val="EC7B2D"/>
              </a:buClr>
              <a:buFont typeface="Webdings" panose="05030102010509060703" pitchFamily="18" charset="2"/>
              <a:buNone/>
            </a:pP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组织一次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“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孝亲敬老月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”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活</a:t>
            </a:r>
          </a:p>
          <a:p>
            <a:pPr marL="0" indent="0">
              <a:lnSpc>
                <a:spcPts val="4000"/>
              </a:lnSpc>
              <a:spcBef>
                <a:spcPct val="0"/>
              </a:spcBef>
              <a:buClr>
                <a:srgbClr val="EC7B2D"/>
              </a:buClr>
              <a:buFont typeface="Webdings" panose="05030102010509060703" pitchFamily="18" charset="2"/>
              <a:buNone/>
            </a:pP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动。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1970088" y="935038"/>
            <a:ext cx="2679700" cy="655637"/>
          </a:xfrm>
          <a:prstGeom prst="roundRect">
            <a:avLst/>
          </a:prstGeom>
          <a:noFill/>
          <a:ln w="3175">
            <a:solidFill>
              <a:srgbClr val="FF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123" name="文本框 9"/>
          <p:cNvSpPr txBox="1">
            <a:spLocks noChangeArrowheads="1"/>
          </p:cNvSpPr>
          <p:nvPr/>
        </p:nvSpPr>
        <p:spPr bwMode="auto">
          <a:xfrm>
            <a:off x="2698750" y="979488"/>
            <a:ext cx="192087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3200" b="1" dirty="0">
                <a:solidFill>
                  <a:srgbClr val="162477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活动任务</a:t>
            </a:r>
          </a:p>
        </p:txBody>
      </p:sp>
      <p:pic>
        <p:nvPicPr>
          <p:cNvPr id="5124" name="内容占位符 4" descr="任务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98650" y="841375"/>
            <a:ext cx="8096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27250" y="4572000"/>
            <a:ext cx="3525838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图片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720000">
            <a:off x="6629400" y="774700"/>
            <a:ext cx="2867025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720000">
            <a:off x="6605588" y="3679825"/>
            <a:ext cx="291465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内容占位符 2"/>
          <p:cNvSpPr>
            <a:spLocks noGrp="1" noChangeArrowheads="1"/>
          </p:cNvSpPr>
          <p:nvPr>
            <p:ph idx="1"/>
          </p:nvPr>
        </p:nvSpPr>
        <p:spPr>
          <a:xfrm>
            <a:off x="1981200" y="1771650"/>
            <a:ext cx="8229600" cy="4513263"/>
          </a:xfrm>
        </p:spPr>
        <p:txBody>
          <a:bodyPr/>
          <a:lstStyle/>
          <a:p>
            <a:pPr marL="0" indent="0">
              <a:lnSpc>
                <a:spcPts val="4000"/>
              </a:lnSpc>
              <a:spcBef>
                <a:spcPct val="0"/>
              </a:spcBef>
              <a:buClr>
                <a:srgbClr val="EC7B2D"/>
              </a:buClr>
              <a:buFont typeface="Webdings" panose="05030102010509060703" pitchFamily="18" charset="2"/>
              <a:buNone/>
            </a:pP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利用学校开放日时间，邀请部分家长参与“孝亲敬老月”活动：</a:t>
            </a:r>
          </a:p>
          <a:p>
            <a:pPr marL="0" indent="0">
              <a:lnSpc>
                <a:spcPts val="4000"/>
              </a:lnSpc>
              <a:spcBef>
                <a:spcPct val="0"/>
              </a:spcBef>
              <a:buClr>
                <a:srgbClr val="EC7B2D"/>
              </a:buClr>
              <a:buFont typeface="Webdings" panose="05030102010509060703" pitchFamily="18" charset="2"/>
              <a:buNone/>
            </a:pP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1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.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讲述故事，引起共鸣。</a:t>
            </a:r>
          </a:p>
          <a:p>
            <a:pPr marL="0" indent="0">
              <a:lnSpc>
                <a:spcPts val="4000"/>
              </a:lnSpc>
              <a:spcBef>
                <a:spcPct val="0"/>
              </a:spcBef>
              <a:buClr>
                <a:srgbClr val="EC7B2D"/>
              </a:buClr>
              <a:buFont typeface="Webdings" panose="05030102010509060703" pitchFamily="18" charset="2"/>
              <a:buNone/>
            </a:pP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示例：93岁的蹬三轮老人白芳礼静静地走了。这位老人</a:t>
            </a:r>
          </a:p>
          <a:p>
            <a:pPr marL="0" indent="0">
              <a:lnSpc>
                <a:spcPts val="4000"/>
              </a:lnSpc>
              <a:spcBef>
                <a:spcPct val="0"/>
              </a:spcBef>
              <a:buClr>
                <a:srgbClr val="EC7B2D"/>
              </a:buClr>
              <a:buFont typeface="Webdings" panose="05030102010509060703" pitchFamily="18" charset="2"/>
              <a:buNone/>
            </a:pP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在74岁以后的生命中，靠着一脚一脚地蹬三轮，挣下35万元</a:t>
            </a:r>
          </a:p>
          <a:p>
            <a:pPr marL="0" indent="0">
              <a:lnSpc>
                <a:spcPts val="4000"/>
              </a:lnSpc>
              <a:spcBef>
                <a:spcPct val="0"/>
              </a:spcBef>
              <a:buClr>
                <a:srgbClr val="EC7B2D"/>
              </a:buClr>
              <a:buFont typeface="Webdings" panose="05030102010509060703" pitchFamily="18" charset="2"/>
              <a:buNone/>
            </a:pP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人民币，资助了300多名贫困学生。而每一个走近他的人都</a:t>
            </a:r>
          </a:p>
          <a:p>
            <a:pPr marL="0" indent="0">
              <a:lnSpc>
                <a:spcPts val="4000"/>
              </a:lnSpc>
              <a:spcBef>
                <a:spcPct val="0"/>
              </a:spcBef>
              <a:buClr>
                <a:srgbClr val="EC7B2D"/>
              </a:buClr>
              <a:buFont typeface="Webdings" panose="05030102010509060703" pitchFamily="18" charset="2"/>
              <a:buNone/>
            </a:pP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惊异地发现，他的个人生活几近乞丐，他的私有财产账单上</a:t>
            </a:r>
          </a:p>
          <a:p>
            <a:pPr marL="0" indent="0">
              <a:lnSpc>
                <a:spcPts val="4000"/>
              </a:lnSpc>
              <a:spcBef>
                <a:spcPct val="0"/>
              </a:spcBef>
              <a:buClr>
                <a:srgbClr val="EC7B2D"/>
              </a:buClr>
              <a:buFont typeface="Webdings" panose="05030102010509060703" pitchFamily="18" charset="2"/>
              <a:buNone/>
            </a:pP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是一个零。   </a:t>
            </a:r>
          </a:p>
          <a:p>
            <a:pPr marL="0" indent="0">
              <a:lnSpc>
                <a:spcPct val="140000"/>
              </a:lnSpc>
              <a:buClr>
                <a:srgbClr val="EC7B2D"/>
              </a:buClr>
              <a:buFont typeface="Webdings" panose="05030102010509060703" pitchFamily="18" charset="2"/>
              <a:buNone/>
            </a:pPr>
            <a:endParaRPr lang="zh-CN" altLang="en-US" sz="2400" dirty="0" smtClean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981200" y="973138"/>
            <a:ext cx="2627313" cy="655637"/>
          </a:xfrm>
          <a:prstGeom prst="roundRect">
            <a:avLst/>
          </a:prstGeom>
          <a:noFill/>
          <a:ln w="3175">
            <a:solidFill>
              <a:srgbClr val="FF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147" name="文本框 9"/>
          <p:cNvSpPr txBox="1">
            <a:spLocks noChangeArrowheads="1"/>
          </p:cNvSpPr>
          <p:nvPr/>
        </p:nvSpPr>
        <p:spPr bwMode="auto">
          <a:xfrm>
            <a:off x="2709863" y="1017588"/>
            <a:ext cx="1820862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3200" b="1" dirty="0">
                <a:solidFill>
                  <a:srgbClr val="162477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活动指导</a:t>
            </a:r>
          </a:p>
        </p:txBody>
      </p:sp>
      <p:pic>
        <p:nvPicPr>
          <p:cNvPr id="6148" name="内容占位符 1" descr="名师辅导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81200" y="892175"/>
            <a:ext cx="728663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内容占位符 2"/>
          <p:cNvSpPr>
            <a:spLocks noGrp="1" noChangeArrowheads="1"/>
          </p:cNvSpPr>
          <p:nvPr>
            <p:ph idx="1"/>
          </p:nvPr>
        </p:nvSpPr>
        <p:spPr>
          <a:xfrm>
            <a:off x="2020888" y="1057275"/>
            <a:ext cx="8453437" cy="4525963"/>
          </a:xfrm>
        </p:spPr>
        <p:txBody>
          <a:bodyPr/>
          <a:lstStyle/>
          <a:p>
            <a:pPr marL="0" indent="0">
              <a:lnSpc>
                <a:spcPts val="4000"/>
              </a:lnSpc>
              <a:spcBef>
                <a:spcPct val="0"/>
              </a:spcBef>
              <a:buClr>
                <a:srgbClr val="EC7B2D"/>
              </a:buClr>
              <a:buFont typeface="Webdings" panose="05030102010509060703" pitchFamily="18" charset="2"/>
              <a:buNone/>
            </a:pP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.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请在场的老人嘉宾代表老年人倾吐心声。</a:t>
            </a:r>
          </a:p>
          <a:p>
            <a:pPr marL="0" indent="0">
              <a:lnSpc>
                <a:spcPts val="4000"/>
              </a:lnSpc>
              <a:spcBef>
                <a:spcPct val="0"/>
              </a:spcBef>
              <a:buClr>
                <a:srgbClr val="EC7B2D"/>
              </a:buClr>
              <a:buFont typeface="Webdings" panose="05030102010509060703" pitchFamily="18" charset="2"/>
              <a:buNone/>
            </a:pP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3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.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家长讲述自己的敬老故事。</a:t>
            </a:r>
          </a:p>
          <a:p>
            <a:pPr marL="0" indent="0">
              <a:lnSpc>
                <a:spcPts val="4000"/>
              </a:lnSpc>
              <a:spcBef>
                <a:spcPct val="0"/>
              </a:spcBef>
              <a:buClr>
                <a:srgbClr val="EC7B2D"/>
              </a:buClr>
              <a:buFont typeface="Webdings" panose="05030102010509060703" pitchFamily="18" charset="2"/>
              <a:buNone/>
            </a:pP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4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.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结合生活实际，谈新时代中学生如何创新敬老风尚，</a:t>
            </a:r>
          </a:p>
          <a:p>
            <a:pPr marL="0" indent="0">
              <a:lnSpc>
                <a:spcPts val="4000"/>
              </a:lnSpc>
              <a:spcBef>
                <a:spcPct val="0"/>
              </a:spcBef>
              <a:buClr>
                <a:srgbClr val="EC7B2D"/>
              </a:buClr>
              <a:buFont typeface="Webdings" panose="05030102010509060703" pitchFamily="18" charset="2"/>
              <a:buNone/>
            </a:pP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用实际行动尊老敬老。</a:t>
            </a:r>
          </a:p>
          <a:p>
            <a:pPr marL="0" indent="0">
              <a:lnSpc>
                <a:spcPts val="4000"/>
              </a:lnSpc>
              <a:spcBef>
                <a:spcPct val="0"/>
              </a:spcBef>
              <a:buClr>
                <a:srgbClr val="EC7B2D"/>
              </a:buClr>
              <a:buFont typeface="Webdings" panose="05030102010509060703" pitchFamily="18" charset="2"/>
              <a:buNone/>
            </a:pP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5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.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为老人送上自己亲手制作的礼物，表达心意。</a:t>
            </a:r>
          </a:p>
          <a:p>
            <a:pPr marL="0" indent="0">
              <a:lnSpc>
                <a:spcPts val="4000"/>
              </a:lnSpc>
              <a:spcBef>
                <a:spcPct val="0"/>
              </a:spcBef>
              <a:buClr>
                <a:srgbClr val="EC7B2D"/>
              </a:buClr>
              <a:buFont typeface="Webdings" panose="05030102010509060703" pitchFamily="18" charset="2"/>
              <a:buNone/>
            </a:pP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6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.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活动小组成员代表宣读“敬老计划”，并表示决心。</a:t>
            </a:r>
          </a:p>
          <a:p>
            <a:pPr marL="0" indent="0">
              <a:lnSpc>
                <a:spcPts val="4000"/>
              </a:lnSpc>
              <a:spcBef>
                <a:spcPct val="0"/>
              </a:spcBef>
              <a:buClr>
                <a:srgbClr val="EC7B2D"/>
              </a:buClr>
              <a:buFont typeface="Webdings" panose="05030102010509060703" pitchFamily="18" charset="2"/>
              <a:buNone/>
            </a:pP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学生与家长、老人互动交流，了解新时代老年人的需求，以</a:t>
            </a:r>
          </a:p>
          <a:p>
            <a:pPr marL="0" indent="0">
              <a:lnSpc>
                <a:spcPts val="4000"/>
              </a:lnSpc>
              <a:spcBef>
                <a:spcPct val="0"/>
              </a:spcBef>
              <a:buClr>
                <a:srgbClr val="EC7B2D"/>
              </a:buClr>
              <a:buFont typeface="Webdings" panose="05030102010509060703" pitchFamily="18" charset="2"/>
              <a:buNone/>
            </a:pP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父辈为榜样，用行动创新敬老风尚，使传统美德代代相传，</a:t>
            </a:r>
          </a:p>
          <a:p>
            <a:pPr marL="0" indent="0">
              <a:lnSpc>
                <a:spcPts val="4000"/>
              </a:lnSpc>
              <a:spcBef>
                <a:spcPct val="0"/>
              </a:spcBef>
              <a:buClr>
                <a:srgbClr val="EC7B2D"/>
              </a:buClr>
              <a:buFont typeface="Webdings" panose="05030102010509060703" pitchFamily="18" charset="2"/>
              <a:buNone/>
            </a:pP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发扬光大。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6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内容占位符 1"/>
          <p:cNvSpPr>
            <a:spLocks noGrp="1" noChangeArrowheads="1"/>
          </p:cNvSpPr>
          <p:nvPr>
            <p:ph idx="1"/>
          </p:nvPr>
        </p:nvSpPr>
        <p:spPr>
          <a:xfrm>
            <a:off x="2058988" y="1766888"/>
            <a:ext cx="8074025" cy="4525962"/>
          </a:xfrm>
        </p:spPr>
        <p:txBody>
          <a:bodyPr/>
          <a:lstStyle/>
          <a:p>
            <a:pPr marL="0" indent="0">
              <a:lnSpc>
                <a:spcPts val="4000"/>
              </a:lnSpc>
              <a:spcBef>
                <a:spcPct val="0"/>
              </a:spcBef>
              <a:buClr>
                <a:srgbClr val="EC7B2D"/>
              </a:buClr>
              <a:buFont typeface="Webdings" panose="05030102010509060703" pitchFamily="18" charset="2"/>
              <a:buNone/>
            </a:pP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1.孝亲敬老的宣传海报：搜集关于孝的名言警句和历史故事。</a:t>
            </a:r>
          </a:p>
          <a:p>
            <a:pPr marL="0" indent="0">
              <a:lnSpc>
                <a:spcPct val="120000"/>
              </a:lnSpc>
              <a:buClr>
                <a:srgbClr val="EC7B2D"/>
              </a:buClr>
              <a:buFont typeface="Webdings" panose="05030102010509060703" pitchFamily="18" charset="2"/>
              <a:buNone/>
            </a:pP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（1）名言警句</a:t>
            </a:r>
          </a:p>
          <a:p>
            <a:pPr marL="0" indent="0">
              <a:lnSpc>
                <a:spcPct val="120000"/>
              </a:lnSpc>
              <a:buClr>
                <a:srgbClr val="EC7B2D"/>
              </a:buClr>
              <a:buFont typeface="Webdings" panose="05030102010509060703" pitchFamily="18" charset="2"/>
              <a:buNone/>
            </a:pP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  孝子之养也，乐其心，不违其志。    ——《礼记》</a:t>
            </a:r>
          </a:p>
          <a:p>
            <a:pPr marL="0" indent="0">
              <a:lnSpc>
                <a:spcPct val="120000"/>
              </a:lnSpc>
              <a:buClr>
                <a:srgbClr val="EC7B2D"/>
              </a:buClr>
              <a:buFont typeface="Webdings" panose="05030102010509060703" pitchFamily="18" charset="2"/>
              <a:buNone/>
            </a:pP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  父母之年，不可不知也。一则以喜，一则以惧。</a:t>
            </a:r>
          </a:p>
          <a:p>
            <a:pPr marL="0" indent="0">
              <a:lnSpc>
                <a:spcPct val="120000"/>
              </a:lnSpc>
              <a:buClr>
                <a:srgbClr val="EC7B2D"/>
              </a:buClr>
              <a:buFont typeface="Webdings" panose="05030102010509060703" pitchFamily="18" charset="2"/>
              <a:buNone/>
            </a:pP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                                    ——《论语》</a:t>
            </a:r>
          </a:p>
          <a:p>
            <a:pPr marL="0" indent="0">
              <a:lnSpc>
                <a:spcPct val="120000"/>
              </a:lnSpc>
              <a:buClr>
                <a:srgbClr val="EC7B2D"/>
              </a:buClr>
              <a:buFont typeface="Webdings" panose="05030102010509060703" pitchFamily="18" charset="2"/>
              <a:buNone/>
            </a:pP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  孟武伯问孝，子曰： “父母惟其疾之忧。” </a:t>
            </a:r>
          </a:p>
          <a:p>
            <a:pPr marL="0" indent="0">
              <a:lnSpc>
                <a:spcPct val="120000"/>
              </a:lnSpc>
              <a:buClr>
                <a:srgbClr val="EC7B2D"/>
              </a:buClr>
              <a:buFont typeface="Webdings" panose="05030102010509060703" pitchFamily="18" charset="2"/>
              <a:buNone/>
            </a:pP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                              ——《论语·为政》</a:t>
            </a:r>
          </a:p>
          <a:p>
            <a:pPr marL="0" indent="0">
              <a:lnSpc>
                <a:spcPct val="120000"/>
              </a:lnSpc>
              <a:buClr>
                <a:srgbClr val="EC7B2D"/>
              </a:buClr>
              <a:buFont typeface="Webdings" panose="05030102010509060703" pitchFamily="18" charset="2"/>
              <a:buNone/>
            </a:pP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  父母之所爱亦爱之，父母之所敬亦敬之。 ——孔子</a:t>
            </a:r>
          </a:p>
          <a:p>
            <a:pPr marL="0" indent="0">
              <a:lnSpc>
                <a:spcPct val="120000"/>
              </a:lnSpc>
              <a:buClr>
                <a:srgbClr val="EC7B2D"/>
              </a:buClr>
              <a:buFont typeface="Webdings" panose="05030102010509060703" pitchFamily="18" charset="2"/>
              <a:buNone/>
            </a:pPr>
            <a:endParaRPr lang="zh-CN" altLang="en-US" sz="2400" dirty="0" smtClean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930400" y="966788"/>
            <a:ext cx="2679700" cy="655637"/>
          </a:xfrm>
          <a:prstGeom prst="roundRect">
            <a:avLst/>
          </a:prstGeom>
          <a:noFill/>
          <a:ln w="3175">
            <a:solidFill>
              <a:srgbClr val="FF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8195" name="文本框 9"/>
          <p:cNvSpPr txBox="1">
            <a:spLocks noChangeArrowheads="1"/>
          </p:cNvSpPr>
          <p:nvPr/>
        </p:nvSpPr>
        <p:spPr bwMode="auto">
          <a:xfrm>
            <a:off x="2659063" y="1011238"/>
            <a:ext cx="192087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3200" b="1" dirty="0">
                <a:solidFill>
                  <a:srgbClr val="162477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活动示例</a:t>
            </a:r>
          </a:p>
        </p:txBody>
      </p:sp>
      <p:pic>
        <p:nvPicPr>
          <p:cNvPr id="8196" name="内容占位符 1" descr="交流"/>
          <p:cNvPicPr>
            <a:picLocks noGrp="1"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7525" y="796925"/>
            <a:ext cx="969963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1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内容占位符 1"/>
          <p:cNvSpPr>
            <a:spLocks noGrp="1" noChangeArrowheads="1"/>
          </p:cNvSpPr>
          <p:nvPr>
            <p:ph idx="1"/>
          </p:nvPr>
        </p:nvSpPr>
        <p:spPr>
          <a:xfrm>
            <a:off x="2058988" y="1044575"/>
            <a:ext cx="8153400" cy="5457825"/>
          </a:xfrm>
        </p:spPr>
        <p:txBody>
          <a:bodyPr/>
          <a:lstStyle/>
          <a:p>
            <a:pPr marL="0" indent="0">
              <a:lnSpc>
                <a:spcPts val="4000"/>
              </a:lnSpc>
              <a:spcBef>
                <a:spcPct val="0"/>
              </a:spcBef>
              <a:buClr>
                <a:srgbClr val="EC7B2D"/>
              </a:buClr>
              <a:buFont typeface="Webdings" panose="05030102010509060703" pitchFamily="18" charset="2"/>
              <a:buNone/>
            </a:pPr>
            <a:r>
              <a:rPr lang="en-US" altLang="zh-CN" sz="240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lang="zh-CN" altLang="en-US" sz="240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（2）历史故事</a:t>
            </a:r>
          </a:p>
          <a:p>
            <a:pPr marL="0" indent="0" algn="ctr">
              <a:lnSpc>
                <a:spcPts val="4000"/>
              </a:lnSpc>
              <a:spcBef>
                <a:spcPct val="0"/>
              </a:spcBef>
              <a:buClr>
                <a:srgbClr val="EC7B2D"/>
              </a:buClr>
              <a:buFont typeface="Webdings" panose="05030102010509060703" pitchFamily="18" charset="2"/>
              <a:buNone/>
            </a:pPr>
            <a:r>
              <a:rPr lang="zh-CN" altLang="en-US" sz="240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</a:t>
            </a:r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亲尝汤药</a:t>
            </a:r>
            <a:endParaRPr lang="zh-CN" altLang="en-US" sz="2400" smtClean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indent="0">
              <a:lnSpc>
                <a:spcPts val="4000"/>
              </a:lnSpc>
              <a:spcBef>
                <a:spcPct val="0"/>
              </a:spcBef>
              <a:buClr>
                <a:srgbClr val="EC7B2D"/>
              </a:buClr>
              <a:buFont typeface="Webdings" panose="05030102010509060703" pitchFamily="18" charset="2"/>
              <a:buNone/>
            </a:pPr>
            <a:r>
              <a:rPr lang="zh-CN" altLang="en-US" sz="240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  汉文帝刘恒，汉高祖第四子，为薄太后所生。他以</a:t>
            </a:r>
          </a:p>
          <a:p>
            <a:pPr marL="0" indent="0">
              <a:lnSpc>
                <a:spcPts val="4000"/>
              </a:lnSpc>
              <a:spcBef>
                <a:spcPct val="0"/>
              </a:spcBef>
              <a:buClr>
                <a:srgbClr val="EC7B2D"/>
              </a:buClr>
              <a:buFont typeface="Webdings" panose="05030102010509060703" pitchFamily="18" charset="2"/>
              <a:buNone/>
            </a:pPr>
            <a:r>
              <a:rPr lang="zh-CN" altLang="en-US" sz="240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仁孝之名，闻于天下，奉母亲从不懈怠。母亲卧病三年，</a:t>
            </a:r>
          </a:p>
          <a:p>
            <a:pPr marL="0" indent="0">
              <a:lnSpc>
                <a:spcPts val="4000"/>
              </a:lnSpc>
              <a:spcBef>
                <a:spcPct val="0"/>
              </a:spcBef>
              <a:buClr>
                <a:srgbClr val="EC7B2D"/>
              </a:buClr>
              <a:buFont typeface="Webdings" panose="05030102010509060703" pitchFamily="18" charset="2"/>
              <a:buNone/>
            </a:pPr>
            <a:r>
              <a:rPr lang="zh-CN" altLang="en-US" sz="240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他常常目不交睫，衣不解带；母亲所服的汤药，他亲口</a:t>
            </a:r>
          </a:p>
          <a:p>
            <a:pPr marL="0" indent="0">
              <a:lnSpc>
                <a:spcPts val="4000"/>
              </a:lnSpc>
              <a:spcBef>
                <a:spcPct val="0"/>
              </a:spcBef>
              <a:buClr>
                <a:srgbClr val="EC7B2D"/>
              </a:buClr>
              <a:buFont typeface="Webdings" panose="05030102010509060703" pitchFamily="18" charset="2"/>
              <a:buNone/>
            </a:pPr>
            <a:r>
              <a:rPr lang="zh-CN" altLang="en-US" sz="240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尝过后才放心让母亲服用。</a:t>
            </a:r>
          </a:p>
          <a:p>
            <a:pPr marL="0" indent="0" algn="ctr">
              <a:lnSpc>
                <a:spcPts val="4000"/>
              </a:lnSpc>
              <a:spcBef>
                <a:spcPct val="0"/>
              </a:spcBef>
              <a:buClr>
                <a:srgbClr val="EC7B2D"/>
              </a:buClr>
              <a:buFont typeface="Webdings" panose="05030102010509060703" pitchFamily="18" charset="2"/>
              <a:buNone/>
            </a:pPr>
            <a:endParaRPr lang="zh-CN" altLang="en-US" sz="2400" smtClean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9218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05525" y="3667125"/>
            <a:ext cx="3900488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内容占位符 1"/>
          <p:cNvSpPr>
            <a:spLocks noGrp="1" noChangeArrowheads="1"/>
          </p:cNvSpPr>
          <p:nvPr>
            <p:ph idx="1"/>
          </p:nvPr>
        </p:nvSpPr>
        <p:spPr>
          <a:xfrm>
            <a:off x="2025650" y="714375"/>
            <a:ext cx="8283575" cy="5429250"/>
          </a:xfrm>
        </p:spPr>
        <p:txBody>
          <a:bodyPr/>
          <a:lstStyle/>
          <a:p>
            <a:pPr marL="0" indent="0" algn="ctr">
              <a:lnSpc>
                <a:spcPts val="4000"/>
              </a:lnSpc>
              <a:spcBef>
                <a:spcPct val="0"/>
              </a:spcBef>
              <a:buClr>
                <a:srgbClr val="EC7B2D"/>
              </a:buClr>
              <a:buFont typeface="Webdings" panose="05030102010509060703" pitchFamily="18" charset="2"/>
              <a:buNone/>
            </a:pPr>
            <a:r>
              <a:rPr lang="zh-CN" altLang="en-US" sz="240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</a:t>
            </a:r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芦衣顺母</a:t>
            </a:r>
            <a:endParaRPr lang="zh-CN" altLang="en-US" sz="2400" smtClean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indent="0">
              <a:lnSpc>
                <a:spcPts val="4000"/>
              </a:lnSpc>
              <a:spcBef>
                <a:spcPct val="0"/>
              </a:spcBef>
              <a:buClr>
                <a:srgbClr val="EC7B2D"/>
              </a:buClr>
              <a:buFont typeface="Webdings" panose="05030102010509060703" pitchFamily="18" charset="2"/>
              <a:buNone/>
            </a:pPr>
            <a:r>
              <a:rPr lang="zh-CN" altLang="en-US" sz="240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  闵损，孔子的弟子，在孔门中以德行与颜渊并称。  孔子曾赞扬他说：“孝哉，闵子骞！”(《论语·先进》)  他生母早死，父亲娶了后妻，又生了两个儿子。继母经常虐待他，冬天，两个弟弟穿着用棉花做的冬衣，却给他穿用芦花做的“棉衣”。一天，父亲出门，闵损牵车时因寒冷打颤，将绳子掉落地上，遭到父亲的斥责和鞭打，芦花随着打破的衣缝飞了出来，父亲方知闵损受到虐待。父亲返回家，要休逐后妻。闵损跪求父亲饶恕继母，说：“留下母亲只是我一个人受冷，休了母亲三个孩子都要挨冻。”父亲十分感动，就依了他。继母听说，悔恨知错，从此对待他如亲子。</a:t>
            </a:r>
          </a:p>
          <a:p>
            <a:pPr marL="0" indent="0">
              <a:lnSpc>
                <a:spcPts val="4000"/>
              </a:lnSpc>
              <a:spcBef>
                <a:spcPct val="0"/>
              </a:spcBef>
              <a:buClr>
                <a:srgbClr val="EC7B2D"/>
              </a:buClr>
              <a:buFont typeface="Webdings" panose="05030102010509060703" pitchFamily="18" charset="2"/>
              <a:buNone/>
            </a:pPr>
            <a:endParaRPr lang="zh-CN" altLang="en-US" sz="2400" smtClean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内容占位符 1"/>
          <p:cNvSpPr>
            <a:spLocks noGrp="1" noChangeArrowheads="1"/>
          </p:cNvSpPr>
          <p:nvPr>
            <p:ph idx="1"/>
          </p:nvPr>
        </p:nvSpPr>
        <p:spPr>
          <a:xfrm>
            <a:off x="2058988" y="1154113"/>
            <a:ext cx="8074025" cy="1901825"/>
          </a:xfrm>
        </p:spPr>
        <p:txBody>
          <a:bodyPr/>
          <a:lstStyle/>
          <a:p>
            <a:pPr marL="0" indent="0">
              <a:lnSpc>
                <a:spcPts val="4000"/>
              </a:lnSpc>
              <a:spcBef>
                <a:spcPct val="0"/>
              </a:spcBef>
              <a:buClr>
                <a:srgbClr val="EC7B2D"/>
              </a:buClr>
              <a:buFont typeface="Webdings" panose="05030102010509060703" pitchFamily="18" charset="2"/>
              <a:buNone/>
            </a:pPr>
            <a:r>
              <a:rPr lang="zh-CN" altLang="en-US" sz="240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2.唱一唱《父亲》《母亲》《烛光里的妈妈》之类的歌曲。</a:t>
            </a:r>
          </a:p>
          <a:p>
            <a:pPr marL="0" indent="0">
              <a:lnSpc>
                <a:spcPts val="4000"/>
              </a:lnSpc>
              <a:spcBef>
                <a:spcPct val="0"/>
              </a:spcBef>
              <a:buClr>
                <a:srgbClr val="EC7B2D"/>
              </a:buClr>
              <a:buFont typeface="Webdings" panose="05030102010509060703" pitchFamily="18" charset="2"/>
              <a:buNone/>
            </a:pPr>
            <a:r>
              <a:rPr lang="zh-CN" altLang="en-US" sz="240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3.让同学们拿起手中的笔,写一段祝福,将感激铭记心中。</a:t>
            </a:r>
          </a:p>
        </p:txBody>
      </p:sp>
      <p:pic>
        <p:nvPicPr>
          <p:cNvPr id="11266" name="图片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4025" y="3055938"/>
            <a:ext cx="6188075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www.2ppt.com">
  <a:themeElements>
    <a:clrScheme name="自定义 117">
      <a:dk1>
        <a:srgbClr val="494B4D"/>
      </a:dk1>
      <a:lt1>
        <a:srgbClr val="FFFFFF"/>
      </a:lt1>
      <a:dk2>
        <a:srgbClr val="3D3F41"/>
      </a:dk2>
      <a:lt2>
        <a:srgbClr val="FFFFFF"/>
      </a:lt2>
      <a:accent1>
        <a:srgbClr val="F4B183"/>
      </a:accent1>
      <a:accent2>
        <a:srgbClr val="A66C65"/>
      </a:accent2>
      <a:accent3>
        <a:srgbClr val="D0A976"/>
      </a:accent3>
      <a:accent4>
        <a:srgbClr val="A2D7DB"/>
      </a:accent4>
      <a:accent5>
        <a:srgbClr val="4FA0AB"/>
      </a:accent5>
      <a:accent6>
        <a:srgbClr val="CEBB2C"/>
      </a:accent6>
      <a:hlink>
        <a:srgbClr val="00B0F0"/>
      </a:hlink>
      <a:folHlink>
        <a:srgbClr val="AFB2B4"/>
      </a:folHlink>
    </a:clrScheme>
    <a:fontScheme name="自定义 17">
      <a:majorFont>
        <a:latin typeface="Comic Sans MS"/>
        <a:ea typeface="幼圆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1033</Words>
  <Application>Microsoft Office PowerPoint</Application>
  <PresentationFormat>宽屏</PresentationFormat>
  <Paragraphs>69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宋体</vt:lpstr>
      <vt:lpstr>微软雅黑</vt:lpstr>
      <vt:lpstr>幼圆</vt:lpstr>
      <vt:lpstr>Arial</vt:lpstr>
      <vt:lpstr>Calibri</vt:lpstr>
      <vt:lpstr>Comic Sans MS</vt:lpstr>
      <vt:lpstr>Webdings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2021-05-19T23:43:50Z</dcterms:created>
  <dcterms:modified xsi:type="dcterms:W3CDTF">2023-01-11T01:17:50Z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A770C6F638DF4624B11C541459E5005C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