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768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68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768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D71C9A3C-CCE9-49F2-9E7A-02D4E6FAD208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CD2151AA-89D2-4E9D-9330-02CC7B88B035}" type="slidenum">
              <a:rPr lang="en-US" altLang="zh-CN"/>
              <a:t>4</a:t>
            </a:fld>
            <a:endParaRPr lang="en-US" altLang="zh-CN"/>
          </a:p>
        </p:txBody>
      </p:sp>
      <p:sp>
        <p:nvSpPr>
          <p:cNvPr id="77826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 w="12700"/>
        </p:spPr>
      </p:sp>
      <p:sp>
        <p:nvSpPr>
          <p:cNvPr id="77827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77828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>
              <a:buFont typeface="Arial" panose="020B0604020202020204" pitchFamily="34" charset="0"/>
              <a:buNone/>
            </a:pPr>
            <a:fld id="{A5DAE1C5-0F28-4644-8D66-B95BAC9D2AE6}" type="slidenum">
              <a:rPr lang="en-US" altLang="zh-CN" sz="1200"/>
              <a:t>4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3D1059A5-50C4-423A-B564-80A617BAACDE}" type="slidenum">
              <a:rPr lang="en-US" altLang="zh-CN"/>
              <a:t>5</a:t>
            </a:fld>
            <a:endParaRPr lang="en-US" altLang="zh-CN"/>
          </a:p>
        </p:txBody>
      </p:sp>
      <p:sp>
        <p:nvSpPr>
          <p:cNvPr id="79874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 w="12700"/>
        </p:spPr>
      </p:sp>
      <p:sp>
        <p:nvSpPr>
          <p:cNvPr id="79875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 dirty="0"/>
          </a:p>
        </p:txBody>
      </p:sp>
      <p:sp>
        <p:nvSpPr>
          <p:cNvPr id="79876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>
              <a:buFont typeface="Arial" panose="020B0604020202020204" pitchFamily="34" charset="0"/>
              <a:buNone/>
            </a:pPr>
            <a:fld id="{19C4CD29-A199-4D8E-AF1D-54B72F54E69A}" type="slidenum">
              <a:rPr lang="en-US" altLang="zh-CN" sz="1200"/>
              <a:t>5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81BFCBC7-A0E4-47B3-9C58-103BF2159029}" type="slidenum">
              <a:rPr lang="en-US" altLang="zh-CN"/>
              <a:t>6</a:t>
            </a:fld>
            <a:endParaRPr lang="en-US" altLang="zh-CN"/>
          </a:p>
        </p:txBody>
      </p:sp>
      <p:sp>
        <p:nvSpPr>
          <p:cNvPr id="8192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 w="12700"/>
        </p:spPr>
      </p:sp>
      <p:sp>
        <p:nvSpPr>
          <p:cNvPr id="81923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81924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>
              <a:buFont typeface="Arial" panose="020B0604020202020204" pitchFamily="34" charset="0"/>
              <a:buNone/>
            </a:pPr>
            <a:fld id="{7F5F3378-BCAD-4E03-B265-CB26632762C3}" type="slidenum">
              <a:rPr lang="en-US" altLang="zh-CN" sz="1200"/>
              <a:t>6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C37E6E3E-F421-450F-A1D6-2442BC72C237}" type="slidenum">
              <a:rPr lang="en-US" altLang="zh-CN"/>
              <a:t>8</a:t>
            </a:fld>
            <a:endParaRPr lang="en-US" altLang="zh-CN"/>
          </a:p>
        </p:txBody>
      </p:sp>
      <p:sp>
        <p:nvSpPr>
          <p:cNvPr id="84994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 w="12700"/>
        </p:spPr>
      </p:sp>
      <p:sp>
        <p:nvSpPr>
          <p:cNvPr id="84995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84996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>
              <a:buFont typeface="Arial" panose="020B0604020202020204" pitchFamily="34" charset="0"/>
              <a:buNone/>
            </a:pPr>
            <a:fld id="{8AA467B1-7040-447C-852D-561E234F97B2}" type="slidenum">
              <a:rPr lang="en-US" altLang="zh-CN" sz="1200"/>
              <a:t>8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23DDB225-AF9A-4CA5-8FD9-E0F243AF524E}" type="slidenum">
              <a:rPr lang="en-US" altLang="zh-CN"/>
              <a:t>9</a:t>
            </a:fld>
            <a:endParaRPr lang="en-US" altLang="zh-CN"/>
          </a:p>
        </p:txBody>
      </p:sp>
      <p:sp>
        <p:nvSpPr>
          <p:cNvPr id="8704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 w="12700"/>
        </p:spPr>
      </p:sp>
      <p:sp>
        <p:nvSpPr>
          <p:cNvPr id="87043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87044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>
              <a:buFont typeface="Arial" panose="020B0604020202020204" pitchFamily="34" charset="0"/>
              <a:buNone/>
            </a:pPr>
            <a:fld id="{5FE87698-B1E8-4063-AEC2-7C25681F89E4}" type="slidenum">
              <a:rPr lang="en-US" altLang="zh-CN" sz="1200"/>
              <a:t>9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9C799293-A1D8-4817-A7D7-0364A7A9C015}" type="slidenum">
              <a:rPr lang="en-US" altLang="zh-CN"/>
              <a:t>10</a:t>
            </a:fld>
            <a:endParaRPr lang="en-US" altLang="zh-CN"/>
          </a:p>
        </p:txBody>
      </p:sp>
      <p:sp>
        <p:nvSpPr>
          <p:cNvPr id="89090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 w="12700"/>
        </p:spPr>
      </p:sp>
      <p:sp>
        <p:nvSpPr>
          <p:cNvPr id="89091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89092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>
              <a:buFont typeface="Arial" panose="020B0604020202020204" pitchFamily="34" charset="0"/>
              <a:buNone/>
            </a:pPr>
            <a:fld id="{44DC206A-D3F3-4636-B4BD-11B4BF620BE1}" type="slidenum">
              <a:rPr lang="en-US" altLang="zh-CN" sz="1200"/>
              <a:t>10</a:t>
            </a:fld>
            <a:endParaRPr lang="en-US" altLang="zh-CN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ACBA7E-3F43-4D67-A30D-8DD2CAFF950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8852D5-3D24-4BA8-B5F0-3FE6F317475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2608EA-7671-4E1A-A90A-2710404061F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9D1CF2-A9C8-4AB3-974A-D1AF9EEF7AF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438C34-D4D0-46EC-84E2-3E0EA442704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BA1942-4EE8-407A-A263-EBB4B363878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4BDE20-E9BB-4AC7-9C15-7BCD691F5DF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EAF7A4-6E03-4205-B1AA-5D5A1FAAEC0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77D629-0C54-4E22-B78C-9EE8733C669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723053-6494-4030-8FB1-AAF4E18FEA7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491066-19C2-41E1-9F8F-689C9EBA5CC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C1A68173-A8A7-499C-8292-2632329AA82E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13" name="矩形 8"/>
          <p:cNvSpPr>
            <a:spLocks noChangeArrowheads="1"/>
          </p:cNvSpPr>
          <p:nvPr/>
        </p:nvSpPr>
        <p:spPr bwMode="auto">
          <a:xfrm>
            <a:off x="0" y="838200"/>
            <a:ext cx="9144000" cy="2723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6600" b="1" dirty="0">
                <a:solidFill>
                  <a:srgbClr val="C00000"/>
                </a:solidFill>
                <a:latin typeface="Calibri" panose="020F0502020204030204" pitchFamily="34" charset="0"/>
              </a:rPr>
              <a:t>Unit </a:t>
            </a:r>
            <a:r>
              <a:rPr lang="en-US" altLang="zh-CN" sz="66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3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4800" b="1" dirty="0" smtClean="0"/>
              <a:t>How </a:t>
            </a:r>
            <a:r>
              <a:rPr lang="en-US" altLang="zh-CN" sz="4800" b="1" dirty="0"/>
              <a:t>do you get to school?</a:t>
            </a:r>
          </a:p>
        </p:txBody>
      </p:sp>
      <p:sp>
        <p:nvSpPr>
          <p:cNvPr id="10" name="矩形 9"/>
          <p:cNvSpPr/>
          <p:nvPr/>
        </p:nvSpPr>
        <p:spPr>
          <a:xfrm>
            <a:off x="2404580" y="5181600"/>
            <a:ext cx="4334841" cy="6340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32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矩形 2"/>
          <p:cNvSpPr>
            <a:spLocks noChangeArrowheads="1"/>
          </p:cNvSpPr>
          <p:nvPr/>
        </p:nvSpPr>
        <p:spPr bwMode="auto">
          <a:xfrm>
            <a:off x="0" y="785813"/>
            <a:ext cx="9144000" cy="545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一、单项选择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（   ）</a:t>
            </a:r>
            <a:r>
              <a:rPr lang="en-US" altLang="zh-CN" sz="3200" dirty="0"/>
              <a:t>1. There are  __________ students in the library.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A. two hundred  		B. two hundreds.  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C. two hundreds of		D. hundred of </a:t>
            </a:r>
          </a:p>
          <a:p>
            <a:pPr algn="l">
              <a:buFont typeface="Arial" panose="020B0604020202020204" pitchFamily="34" charset="0"/>
              <a:buNone/>
            </a:pP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（   ）</a:t>
            </a:r>
            <a:r>
              <a:rPr lang="en-US" altLang="zh-CN" sz="3200" dirty="0"/>
              <a:t>2.---_________ is the bike?                  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              ---Just $ 150.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A. How much    		B. How far    	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C. How long    		        D. How often</a:t>
            </a:r>
          </a:p>
          <a:p>
            <a:pPr algn="l">
              <a:buFont typeface="Arial" panose="020B0604020202020204" pitchFamily="34" charset="0"/>
              <a:buNone/>
            </a:pPr>
            <a:endParaRPr lang="en-US" altLang="zh-CN" sz="3200" dirty="0"/>
          </a:p>
        </p:txBody>
      </p:sp>
      <p:sp>
        <p:nvSpPr>
          <p:cNvPr id="88067" name="Text Box 21"/>
          <p:cNvSpPr txBox="1">
            <a:spLocks noChangeArrowheads="1"/>
          </p:cNvSpPr>
          <p:nvPr/>
        </p:nvSpPr>
        <p:spPr bwMode="auto">
          <a:xfrm>
            <a:off x="500063" y="0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600" b="1"/>
              <a:t>能 力 阶 梯</a:t>
            </a:r>
          </a:p>
        </p:txBody>
      </p:sp>
      <p:sp>
        <p:nvSpPr>
          <p:cNvPr id="88068" name="TextBox 4"/>
          <p:cNvSpPr txBox="1">
            <a:spLocks noChangeArrowheads="1"/>
          </p:cNvSpPr>
          <p:nvPr/>
        </p:nvSpPr>
        <p:spPr bwMode="auto">
          <a:xfrm>
            <a:off x="538163" y="1341438"/>
            <a:ext cx="128587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88069" name="TextBox 5"/>
          <p:cNvSpPr txBox="1">
            <a:spLocks noChangeArrowheads="1"/>
          </p:cNvSpPr>
          <p:nvPr/>
        </p:nvSpPr>
        <p:spPr bwMode="auto">
          <a:xfrm>
            <a:off x="395288" y="3717925"/>
            <a:ext cx="128587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8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8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8" grpId="0"/>
      <p:bldP spid="8806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矩形 1"/>
          <p:cNvSpPr>
            <a:spLocks noChangeArrowheads="1"/>
          </p:cNvSpPr>
          <p:nvPr/>
        </p:nvSpPr>
        <p:spPr bwMode="auto">
          <a:xfrm>
            <a:off x="0" y="427038"/>
            <a:ext cx="9144000" cy="6430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（   ）</a:t>
            </a:r>
            <a:r>
              <a:rPr lang="en-US" altLang="zh-CN" sz="3200" dirty="0"/>
              <a:t>3. ---__________is it from your school to the zoo?    ---It's about six kilometers.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A. How much         B. How many    	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C. How long           D. How far </a:t>
            </a:r>
          </a:p>
          <a:p>
            <a:pPr algn="l">
              <a:buFont typeface="Arial" panose="020B0604020202020204" pitchFamily="34" charset="0"/>
              <a:buNone/>
            </a:pP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（   ）</a:t>
            </a:r>
            <a:r>
              <a:rPr lang="en-US" altLang="zh-CN" sz="3200" dirty="0"/>
              <a:t>4. ---Have a good day at school, Susan!            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             ---______.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A. Me, too   B. You, too   C. Bye    D. Fine</a:t>
            </a:r>
          </a:p>
          <a:p>
            <a:pPr algn="l">
              <a:buFont typeface="Arial" panose="020B0604020202020204" pitchFamily="34" charset="0"/>
              <a:buNone/>
            </a:pP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（   ）</a:t>
            </a:r>
            <a:r>
              <a:rPr lang="en-US" altLang="zh-CN" sz="3200" dirty="0"/>
              <a:t>5. ---Does Peter walk home?                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             ---______. He takes the bus. 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A. No, he doesn’t      	B. Yes, he does       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C. No, he isn’t        	        D. Yes, he is</a:t>
            </a:r>
          </a:p>
        </p:txBody>
      </p:sp>
      <p:sp>
        <p:nvSpPr>
          <p:cNvPr id="90115" name="Text Box 21"/>
          <p:cNvSpPr txBox="1">
            <a:spLocks noChangeArrowheads="1"/>
          </p:cNvSpPr>
          <p:nvPr/>
        </p:nvSpPr>
        <p:spPr bwMode="auto">
          <a:xfrm>
            <a:off x="500063" y="0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600" b="1"/>
              <a:t>能 力 阶 梯</a:t>
            </a:r>
          </a:p>
        </p:txBody>
      </p:sp>
      <p:sp>
        <p:nvSpPr>
          <p:cNvPr id="90116" name="TextBox 3"/>
          <p:cNvSpPr txBox="1">
            <a:spLocks noChangeArrowheads="1"/>
          </p:cNvSpPr>
          <p:nvPr/>
        </p:nvSpPr>
        <p:spPr bwMode="auto">
          <a:xfrm>
            <a:off x="395288" y="620713"/>
            <a:ext cx="12858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90117" name="TextBox 4"/>
          <p:cNvSpPr txBox="1">
            <a:spLocks noChangeArrowheads="1"/>
          </p:cNvSpPr>
          <p:nvPr/>
        </p:nvSpPr>
        <p:spPr bwMode="auto">
          <a:xfrm>
            <a:off x="323850" y="2852738"/>
            <a:ext cx="12858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90118" name="TextBox 4"/>
          <p:cNvSpPr txBox="1">
            <a:spLocks noChangeArrowheads="1"/>
          </p:cNvSpPr>
          <p:nvPr/>
        </p:nvSpPr>
        <p:spPr bwMode="auto">
          <a:xfrm>
            <a:off x="395288" y="4941888"/>
            <a:ext cx="128587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0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0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0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6" grpId="0"/>
      <p:bldP spid="90117" grpId="0"/>
      <p:bldP spid="901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矩形 1"/>
          <p:cNvSpPr>
            <a:spLocks noChangeArrowheads="1"/>
          </p:cNvSpPr>
          <p:nvPr/>
        </p:nvSpPr>
        <p:spPr bwMode="auto">
          <a:xfrm>
            <a:off x="0" y="1050925"/>
            <a:ext cx="9072563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二、根据所给中文写出适当单词。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6. Many people take the _____________ (</a:t>
            </a:r>
            <a:r>
              <a:rPr lang="zh-CN" altLang="en-US" sz="3200" dirty="0"/>
              <a:t>地铁</a:t>
            </a:r>
            <a:r>
              <a:rPr lang="en-US" altLang="zh-CN" sz="3200" dirty="0"/>
              <a:t>) to work.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7. Look! My friend Kimberly is _____________ (</a:t>
            </a:r>
            <a:r>
              <a:rPr lang="zh-CN" altLang="en-US" sz="3200" dirty="0"/>
              <a:t>骑车</a:t>
            </a:r>
            <a:r>
              <a:rPr lang="en-US" altLang="zh-CN" sz="3200" dirty="0"/>
              <a:t>) a bike.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8. Amy ____________ (</a:t>
            </a:r>
            <a:r>
              <a:rPr lang="zh-CN" altLang="en-US" sz="3200" dirty="0"/>
              <a:t>居住</a:t>
            </a:r>
            <a:r>
              <a:rPr lang="en-US" altLang="zh-CN" sz="3200" dirty="0"/>
              <a:t>) in Shanghai with her parents.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9. There are 60 ____________ (</a:t>
            </a:r>
            <a:r>
              <a:rPr lang="zh-CN" altLang="en-US" sz="3200" dirty="0"/>
              <a:t>分钟</a:t>
            </a:r>
            <a:r>
              <a:rPr lang="en-US" altLang="zh-CN" sz="3200" dirty="0"/>
              <a:t>) in an hour.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10. There is a train___________ (</a:t>
            </a:r>
            <a:r>
              <a:rPr lang="zh-CN" altLang="en-US" sz="3200" dirty="0"/>
              <a:t>车站</a:t>
            </a:r>
            <a:r>
              <a:rPr lang="en-US" altLang="zh-CN" sz="3200" dirty="0"/>
              <a:t>) near our school.</a:t>
            </a:r>
          </a:p>
        </p:txBody>
      </p:sp>
      <p:sp>
        <p:nvSpPr>
          <p:cNvPr id="91139" name="TextBox 13"/>
          <p:cNvSpPr txBox="1">
            <a:spLocks noChangeArrowheads="1"/>
          </p:cNvSpPr>
          <p:nvPr/>
        </p:nvSpPr>
        <p:spPr bwMode="auto">
          <a:xfrm>
            <a:off x="4787900" y="1387475"/>
            <a:ext cx="27860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subway</a:t>
            </a:r>
          </a:p>
        </p:txBody>
      </p:sp>
      <p:sp>
        <p:nvSpPr>
          <p:cNvPr id="91140" name="TextBox 14"/>
          <p:cNvSpPr txBox="1">
            <a:spLocks noChangeArrowheads="1"/>
          </p:cNvSpPr>
          <p:nvPr/>
        </p:nvSpPr>
        <p:spPr bwMode="auto">
          <a:xfrm>
            <a:off x="5724525" y="2395538"/>
            <a:ext cx="28463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riding</a:t>
            </a:r>
          </a:p>
        </p:txBody>
      </p:sp>
      <p:sp>
        <p:nvSpPr>
          <p:cNvPr id="91141" name="TextBox 16"/>
          <p:cNvSpPr txBox="1">
            <a:spLocks noChangeArrowheads="1"/>
          </p:cNvSpPr>
          <p:nvPr/>
        </p:nvSpPr>
        <p:spPr bwMode="auto">
          <a:xfrm>
            <a:off x="3203575" y="4411663"/>
            <a:ext cx="70723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minutes  </a:t>
            </a:r>
          </a:p>
        </p:txBody>
      </p:sp>
      <p:sp>
        <p:nvSpPr>
          <p:cNvPr id="91142" name="Text Box 21"/>
          <p:cNvSpPr txBox="1">
            <a:spLocks noChangeArrowheads="1"/>
          </p:cNvSpPr>
          <p:nvPr/>
        </p:nvSpPr>
        <p:spPr bwMode="auto">
          <a:xfrm>
            <a:off x="304800" y="42862"/>
            <a:ext cx="8418512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600" b="1" dirty="0"/>
              <a:t>能 力 阶 梯</a:t>
            </a:r>
          </a:p>
        </p:txBody>
      </p:sp>
      <p:sp>
        <p:nvSpPr>
          <p:cNvPr id="91143" name="TextBox 26"/>
          <p:cNvSpPr txBox="1">
            <a:spLocks noChangeArrowheads="1"/>
          </p:cNvSpPr>
          <p:nvPr/>
        </p:nvSpPr>
        <p:spPr bwMode="auto">
          <a:xfrm>
            <a:off x="1474788" y="3403600"/>
            <a:ext cx="65722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lives </a:t>
            </a:r>
          </a:p>
        </p:txBody>
      </p:sp>
      <p:sp>
        <p:nvSpPr>
          <p:cNvPr id="91144" name="TextBox 16"/>
          <p:cNvSpPr txBox="1">
            <a:spLocks noChangeArrowheads="1"/>
          </p:cNvSpPr>
          <p:nvPr/>
        </p:nvSpPr>
        <p:spPr bwMode="auto">
          <a:xfrm>
            <a:off x="3635375" y="4987925"/>
            <a:ext cx="23209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station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1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1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1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1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1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/>
      <p:bldP spid="91140" grpId="0"/>
      <p:bldP spid="91141" grpId="0"/>
      <p:bldP spid="91143" grpId="0"/>
      <p:bldP spid="9114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矩形 1"/>
          <p:cNvSpPr>
            <a:spLocks noChangeArrowheads="1"/>
          </p:cNvSpPr>
          <p:nvPr/>
        </p:nvSpPr>
        <p:spPr bwMode="auto">
          <a:xfrm>
            <a:off x="0" y="746125"/>
            <a:ext cx="9144000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三、用所给词的适当形式填空。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11. How long does it </a:t>
            </a:r>
            <a:r>
              <a:rPr lang="en-US" altLang="zh-CN" sz="3200" dirty="0" smtClean="0"/>
              <a:t>_______ </a:t>
            </a:r>
            <a:r>
              <a:rPr lang="en-US" altLang="zh-CN" sz="3200" dirty="0"/>
              <a:t>(take) you to get to school?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12. It takes about 10 </a:t>
            </a:r>
            <a:r>
              <a:rPr lang="en-US" altLang="zh-CN" sz="3200" dirty="0" smtClean="0"/>
              <a:t>_________ </a:t>
            </a:r>
            <a:r>
              <a:rPr lang="en-US" altLang="zh-CN" sz="3200" dirty="0"/>
              <a:t>(minute) to go to the zoo.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13. </a:t>
            </a:r>
            <a:r>
              <a:rPr lang="en-US" altLang="zh-CN" sz="3200" dirty="0" smtClean="0"/>
              <a:t>______ </a:t>
            </a:r>
            <a:r>
              <a:rPr lang="en-US" altLang="zh-CN" sz="3200" dirty="0"/>
              <a:t>(do) your dad walk to work?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14. He needs about half an hour </a:t>
            </a:r>
            <a:r>
              <a:rPr lang="en-US" altLang="zh-CN" sz="3200" dirty="0" smtClean="0"/>
              <a:t>____________ (</a:t>
            </a:r>
            <a:r>
              <a:rPr lang="en-US" altLang="zh-CN" sz="3200" dirty="0"/>
              <a:t>exercise).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15. ______________ (hundred) of people read books in the library.</a:t>
            </a:r>
          </a:p>
        </p:txBody>
      </p:sp>
      <p:sp>
        <p:nvSpPr>
          <p:cNvPr id="92163" name="TextBox 3"/>
          <p:cNvSpPr txBox="1">
            <a:spLocks noChangeArrowheads="1"/>
          </p:cNvSpPr>
          <p:nvPr/>
        </p:nvSpPr>
        <p:spPr bwMode="auto">
          <a:xfrm>
            <a:off x="4283075" y="1077913"/>
            <a:ext cx="24288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take</a:t>
            </a:r>
          </a:p>
        </p:txBody>
      </p:sp>
      <p:sp>
        <p:nvSpPr>
          <p:cNvPr id="92164" name="TextBox 5"/>
          <p:cNvSpPr txBox="1">
            <a:spLocks noChangeArrowheads="1"/>
          </p:cNvSpPr>
          <p:nvPr/>
        </p:nvSpPr>
        <p:spPr bwMode="auto">
          <a:xfrm>
            <a:off x="4138613" y="2085975"/>
            <a:ext cx="20002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minutes</a:t>
            </a:r>
          </a:p>
        </p:txBody>
      </p:sp>
      <p:sp>
        <p:nvSpPr>
          <p:cNvPr id="92165" name="TextBox 6"/>
          <p:cNvSpPr txBox="1">
            <a:spLocks noChangeArrowheads="1"/>
          </p:cNvSpPr>
          <p:nvPr/>
        </p:nvSpPr>
        <p:spPr bwMode="auto">
          <a:xfrm>
            <a:off x="5943601" y="3581400"/>
            <a:ext cx="2362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to exercise </a:t>
            </a:r>
          </a:p>
        </p:txBody>
      </p:sp>
      <p:sp>
        <p:nvSpPr>
          <p:cNvPr id="92166" name="TextBox 7"/>
          <p:cNvSpPr txBox="1">
            <a:spLocks noChangeArrowheads="1"/>
          </p:cNvSpPr>
          <p:nvPr/>
        </p:nvSpPr>
        <p:spPr bwMode="auto">
          <a:xfrm>
            <a:off x="754063" y="3094038"/>
            <a:ext cx="137953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Does</a:t>
            </a:r>
          </a:p>
        </p:txBody>
      </p:sp>
      <p:sp>
        <p:nvSpPr>
          <p:cNvPr id="92167" name="TextBox 9"/>
          <p:cNvSpPr txBox="1">
            <a:spLocks noChangeArrowheads="1"/>
          </p:cNvSpPr>
          <p:nvPr/>
        </p:nvSpPr>
        <p:spPr bwMode="auto">
          <a:xfrm>
            <a:off x="1187450" y="4606925"/>
            <a:ext cx="25161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hundreds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2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2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3" grpId="0"/>
      <p:bldP spid="92164" grpId="0"/>
      <p:bldP spid="92165" grpId="0"/>
      <p:bldP spid="92166" grpId="0"/>
      <p:bldP spid="9216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矩形 1"/>
          <p:cNvSpPr>
            <a:spLocks noChangeArrowheads="1"/>
          </p:cNvSpPr>
          <p:nvPr/>
        </p:nvSpPr>
        <p:spPr bwMode="auto">
          <a:xfrm>
            <a:off x="0" y="350837"/>
            <a:ext cx="9144000" cy="6494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四、完成句子。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16. </a:t>
            </a:r>
            <a:r>
              <a:rPr lang="zh-CN" altLang="en-US" sz="3200" dirty="0"/>
              <a:t>现在，人们都喜欢乘坐地铁上班。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Nowadays, people all like to _______________ to work.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17. </a:t>
            </a:r>
            <a:r>
              <a:rPr lang="zh-CN" altLang="en-US" sz="3200" dirty="0"/>
              <a:t>我们学校距离体育中心有多远？</a:t>
            </a:r>
            <a:r>
              <a:rPr lang="en-US" altLang="zh-CN" sz="3200" dirty="0" smtClean="0"/>
              <a:t>_____________ </a:t>
            </a:r>
            <a:r>
              <a:rPr lang="en-US" altLang="zh-CN" sz="3200" dirty="0"/>
              <a:t>from our school to the Sport Center?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18. </a:t>
            </a:r>
            <a:r>
              <a:rPr lang="zh-CN" altLang="en-US" sz="3200" dirty="0"/>
              <a:t>我姑姑住在离超市</a:t>
            </a:r>
            <a:r>
              <a:rPr lang="en-US" altLang="zh-CN" sz="3200" dirty="0"/>
              <a:t>10</a:t>
            </a:r>
            <a:r>
              <a:rPr lang="zh-CN" altLang="en-US" sz="3200" dirty="0"/>
              <a:t>千米（的地方）。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My aunt ___________________ the supermarket.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19. </a:t>
            </a:r>
            <a:r>
              <a:rPr lang="zh-CN" altLang="en-US" sz="3200" dirty="0"/>
              <a:t>约翰每天走路去学校。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John </a:t>
            </a:r>
            <a:r>
              <a:rPr lang="en-US" altLang="zh-CN" sz="3200" dirty="0" smtClean="0"/>
              <a:t>___________ </a:t>
            </a:r>
            <a:r>
              <a:rPr lang="en-US" altLang="zh-CN" sz="3200" dirty="0"/>
              <a:t>school every morning.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20. </a:t>
            </a:r>
            <a:r>
              <a:rPr lang="zh-CN" altLang="en-US" sz="3200" dirty="0"/>
              <a:t>他认为这次学校郊游如何？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What  </a:t>
            </a:r>
            <a:r>
              <a:rPr lang="en-US" altLang="zh-CN" sz="3200" dirty="0" smtClean="0"/>
              <a:t>_______________ </a:t>
            </a:r>
            <a:r>
              <a:rPr lang="en-US" altLang="zh-CN" sz="3200" dirty="0"/>
              <a:t>this school trip?</a:t>
            </a:r>
          </a:p>
        </p:txBody>
      </p:sp>
      <p:sp>
        <p:nvSpPr>
          <p:cNvPr id="93187" name="TextBox 3"/>
          <p:cNvSpPr txBox="1">
            <a:spLocks noChangeArrowheads="1"/>
          </p:cNvSpPr>
          <p:nvPr/>
        </p:nvSpPr>
        <p:spPr bwMode="auto">
          <a:xfrm>
            <a:off x="5292725" y="1258887"/>
            <a:ext cx="36433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take the subway</a:t>
            </a:r>
          </a:p>
        </p:txBody>
      </p:sp>
      <p:sp>
        <p:nvSpPr>
          <p:cNvPr id="93188" name="TextBox 5"/>
          <p:cNvSpPr txBox="1">
            <a:spLocks noChangeArrowheads="1"/>
          </p:cNvSpPr>
          <p:nvPr/>
        </p:nvSpPr>
        <p:spPr bwMode="auto">
          <a:xfrm>
            <a:off x="179388" y="2698750"/>
            <a:ext cx="27447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How far is it</a:t>
            </a:r>
          </a:p>
        </p:txBody>
      </p:sp>
      <p:sp>
        <p:nvSpPr>
          <p:cNvPr id="93189" name="TextBox 8"/>
          <p:cNvSpPr txBox="1">
            <a:spLocks noChangeArrowheads="1"/>
          </p:cNvSpPr>
          <p:nvPr/>
        </p:nvSpPr>
        <p:spPr bwMode="auto">
          <a:xfrm>
            <a:off x="1687513" y="4211637"/>
            <a:ext cx="49355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lives 10 meters from </a:t>
            </a:r>
          </a:p>
        </p:txBody>
      </p:sp>
      <p:sp>
        <p:nvSpPr>
          <p:cNvPr id="93190" name="TextBox 11"/>
          <p:cNvSpPr txBox="1">
            <a:spLocks noChangeArrowheads="1"/>
          </p:cNvSpPr>
          <p:nvPr/>
        </p:nvSpPr>
        <p:spPr bwMode="auto">
          <a:xfrm>
            <a:off x="1474788" y="5148262"/>
            <a:ext cx="289877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walks to</a:t>
            </a:r>
          </a:p>
        </p:txBody>
      </p:sp>
      <p:sp>
        <p:nvSpPr>
          <p:cNvPr id="93191" name="TextBox 11"/>
          <p:cNvSpPr txBox="1">
            <a:spLocks noChangeArrowheads="1"/>
          </p:cNvSpPr>
          <p:nvPr/>
        </p:nvSpPr>
        <p:spPr bwMode="auto">
          <a:xfrm>
            <a:off x="1331913" y="6156325"/>
            <a:ext cx="324008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do you think of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3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3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3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3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3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7" grpId="0"/>
      <p:bldP spid="93188" grpId="0"/>
      <p:bldP spid="93189" grpId="0"/>
      <p:bldP spid="93190" grpId="0"/>
      <p:bldP spid="9319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21"/>
          <p:cNvSpPr txBox="1">
            <a:spLocks noChangeArrowheads="1"/>
          </p:cNvSpPr>
          <p:nvPr/>
        </p:nvSpPr>
        <p:spPr bwMode="auto">
          <a:xfrm>
            <a:off x="357188" y="0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学 习 重 点</a:t>
            </a:r>
          </a:p>
        </p:txBody>
      </p:sp>
      <p:sp>
        <p:nvSpPr>
          <p:cNvPr id="73731" name="Rectangle 1"/>
          <p:cNvSpPr>
            <a:spLocks noChangeArrowheads="1"/>
          </p:cNvSpPr>
          <p:nvPr/>
        </p:nvSpPr>
        <p:spPr bwMode="auto">
          <a:xfrm>
            <a:off x="0" y="935038"/>
            <a:ext cx="914400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单词</a:t>
            </a:r>
            <a:r>
              <a:rPr lang="en-US" altLang="zh-CN" sz="3200" dirty="0"/>
              <a:t>: drive, live, car, stop</a:t>
            </a:r>
          </a:p>
          <a:p>
            <a:pPr algn="l">
              <a:buFont typeface="Arial" panose="020B0604020202020204" pitchFamily="34" charset="0"/>
              <a:buNone/>
            </a:pP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短语</a:t>
            </a:r>
            <a:r>
              <a:rPr lang="en-US" altLang="zh-CN" sz="3200" dirty="0"/>
              <a:t>: drive a car, get to, how far, how long, bus stop</a:t>
            </a:r>
            <a:r>
              <a:rPr lang="zh-CN" altLang="en-US" sz="3200" dirty="0"/>
              <a:t>，</a:t>
            </a:r>
            <a:r>
              <a:rPr lang="en-US" altLang="zh-CN" sz="3200" dirty="0"/>
              <a:t>bus station</a:t>
            </a:r>
            <a:r>
              <a:rPr lang="zh-CN" altLang="en-US" sz="3200" dirty="0"/>
              <a:t>，</a:t>
            </a:r>
            <a:r>
              <a:rPr lang="en-US" altLang="zh-CN" sz="3200" dirty="0"/>
              <a:t>train station</a:t>
            </a:r>
            <a:r>
              <a:rPr lang="zh-CN" altLang="en-US" sz="3200" dirty="0"/>
              <a:t>，</a:t>
            </a:r>
            <a:r>
              <a:rPr lang="en-US" altLang="zh-CN" sz="3200" dirty="0"/>
              <a:t>subway station , think of</a:t>
            </a:r>
            <a:r>
              <a:rPr lang="zh-CN" altLang="en-US" sz="3200" dirty="0"/>
              <a:t>，</a:t>
            </a:r>
          </a:p>
          <a:p>
            <a:pPr algn="l">
              <a:buFont typeface="Arial" panose="020B0604020202020204" pitchFamily="34" charset="0"/>
              <a:buNone/>
            </a:pPr>
            <a:endParaRPr lang="zh-CN" altLang="en-US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重点句型：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--- How do you get to school?    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--- I ride my bike.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--- How does she get to school?           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--- She usually takes the bus. </a:t>
            </a:r>
          </a:p>
          <a:p>
            <a:pPr algn="l">
              <a:buFont typeface="Arial" panose="020B0604020202020204" pitchFamily="34" charset="0"/>
              <a:buNone/>
            </a:pPr>
            <a:endParaRPr lang="en-US" altLang="zh-CN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1"/>
          <p:cNvSpPr txBox="1">
            <a:spLocks noChangeArrowheads="1"/>
          </p:cNvSpPr>
          <p:nvPr/>
        </p:nvSpPr>
        <p:spPr bwMode="auto">
          <a:xfrm>
            <a:off x="357188" y="0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600" b="1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学 习 重 点</a:t>
            </a:r>
          </a:p>
        </p:txBody>
      </p:sp>
      <p:sp>
        <p:nvSpPr>
          <p:cNvPr id="74755" name="Rectangle 1"/>
          <p:cNvSpPr>
            <a:spLocks noChangeArrowheads="1"/>
          </p:cNvSpPr>
          <p:nvPr/>
        </p:nvSpPr>
        <p:spPr bwMode="auto">
          <a:xfrm>
            <a:off x="0" y="1268413"/>
            <a:ext cx="9144000" cy="301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---How long does it take to get to school?   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--- It takes about 15 minutes.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--- How far is it from your home to school?  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--- It</a:t>
            </a:r>
            <a:r>
              <a:rPr lang="en-US" altLang="zh-CN" sz="3200" dirty="0">
                <a:latin typeface="Calibri" panose="020F0502020204030204"/>
              </a:rPr>
              <a:t>’</a:t>
            </a:r>
            <a:r>
              <a:rPr lang="en-US" altLang="zh-CN" sz="3200" dirty="0"/>
              <a:t>s only about two kilometers.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--- Does Jane walk to school?             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--- No, she doesn</a:t>
            </a:r>
            <a:r>
              <a:rPr lang="en-US" altLang="zh-CN" sz="3200" dirty="0">
                <a:latin typeface="Calibri" panose="020F0502020204030204"/>
              </a:rPr>
              <a:t>’</a:t>
            </a:r>
            <a:r>
              <a:rPr lang="en-US" altLang="zh-CN" sz="3200" dirty="0"/>
              <a:t>t. She goes by bike.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1"/>
          <p:cNvSpPr txBox="1">
            <a:spLocks noChangeArrowheads="1"/>
          </p:cNvSpPr>
          <p:nvPr/>
        </p:nvSpPr>
        <p:spPr bwMode="auto">
          <a:xfrm>
            <a:off x="357188" y="0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预 习 检 测</a:t>
            </a:r>
          </a:p>
        </p:txBody>
      </p:sp>
      <p:sp>
        <p:nvSpPr>
          <p:cNvPr id="75779" name="矩形 2"/>
          <p:cNvSpPr>
            <a:spLocks noChangeArrowheads="1"/>
          </p:cNvSpPr>
          <p:nvPr/>
        </p:nvSpPr>
        <p:spPr bwMode="auto">
          <a:xfrm>
            <a:off x="0" y="787400"/>
            <a:ext cx="914400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一、请根据中文意思写出下列单词。（这些都是黑体单词，要好好记住哦。）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1. __________________ n. </a:t>
            </a:r>
            <a:r>
              <a:rPr lang="zh-CN" altLang="en-US" sz="3200" dirty="0"/>
              <a:t>小汽车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2. _________________ v. </a:t>
            </a:r>
            <a:r>
              <a:rPr lang="zh-CN" altLang="en-US" sz="3200" dirty="0"/>
              <a:t>生活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3. _________________ n. </a:t>
            </a:r>
            <a:r>
              <a:rPr lang="zh-CN" altLang="en-US" sz="3200" dirty="0"/>
              <a:t>车站，停止	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4. _________________ v. </a:t>
            </a:r>
            <a:r>
              <a:rPr lang="zh-CN" altLang="en-US" sz="3200" dirty="0"/>
              <a:t>开车</a:t>
            </a:r>
          </a:p>
          <a:p>
            <a:pPr algn="l">
              <a:buFont typeface="Arial" panose="020B0604020202020204" pitchFamily="34" charset="0"/>
              <a:buNone/>
            </a:pPr>
            <a:endParaRPr lang="zh-CN" altLang="en-US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二、请认真阅读课本，找出以下短语。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5. </a:t>
            </a:r>
            <a:r>
              <a:rPr lang="zh-CN" altLang="en-US" sz="3200" dirty="0"/>
              <a:t>认为</a:t>
            </a:r>
            <a:r>
              <a:rPr lang="en-US" altLang="zh-CN" sz="3200" dirty="0"/>
              <a:t>______________________   	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6. </a:t>
            </a:r>
            <a:r>
              <a:rPr lang="zh-CN" altLang="en-US" sz="3200" dirty="0"/>
              <a:t>公交车站</a:t>
            </a:r>
            <a:r>
              <a:rPr lang="en-US" altLang="zh-CN" sz="3200" dirty="0"/>
              <a:t>______________ 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7. </a:t>
            </a:r>
            <a:r>
              <a:rPr lang="zh-CN" altLang="en-US" sz="3200" dirty="0"/>
              <a:t>火车站</a:t>
            </a:r>
            <a:r>
              <a:rPr lang="en-US" altLang="zh-CN" sz="3200" dirty="0"/>
              <a:t>____________________  	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8. </a:t>
            </a:r>
            <a:r>
              <a:rPr lang="zh-CN" altLang="en-US" sz="3200" dirty="0"/>
              <a:t>地铁站</a:t>
            </a:r>
            <a:r>
              <a:rPr lang="en-US" altLang="zh-CN" sz="3200" dirty="0"/>
              <a:t>_______________</a:t>
            </a:r>
          </a:p>
        </p:txBody>
      </p:sp>
      <p:sp>
        <p:nvSpPr>
          <p:cNvPr id="75780" name="TextBox 9"/>
          <p:cNvSpPr txBox="1">
            <a:spLocks noChangeArrowheads="1"/>
          </p:cNvSpPr>
          <p:nvPr/>
        </p:nvSpPr>
        <p:spPr bwMode="auto">
          <a:xfrm>
            <a:off x="785813" y="1716088"/>
            <a:ext cx="22145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car</a:t>
            </a:r>
          </a:p>
        </p:txBody>
      </p:sp>
      <p:sp>
        <p:nvSpPr>
          <p:cNvPr id="75781" name="TextBox 10"/>
          <p:cNvSpPr txBox="1">
            <a:spLocks noChangeArrowheads="1"/>
          </p:cNvSpPr>
          <p:nvPr/>
        </p:nvSpPr>
        <p:spPr bwMode="auto">
          <a:xfrm>
            <a:off x="1000125" y="2216150"/>
            <a:ext cx="1285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life</a:t>
            </a:r>
          </a:p>
        </p:txBody>
      </p:sp>
      <p:sp>
        <p:nvSpPr>
          <p:cNvPr id="75782" name="TextBox 11"/>
          <p:cNvSpPr txBox="1">
            <a:spLocks noChangeArrowheads="1"/>
          </p:cNvSpPr>
          <p:nvPr/>
        </p:nvSpPr>
        <p:spPr bwMode="auto">
          <a:xfrm>
            <a:off x="930275" y="3216275"/>
            <a:ext cx="28336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ride</a:t>
            </a:r>
          </a:p>
        </p:txBody>
      </p:sp>
      <p:sp>
        <p:nvSpPr>
          <p:cNvPr id="75783" name="TextBox 12"/>
          <p:cNvSpPr txBox="1">
            <a:spLocks noChangeArrowheads="1"/>
          </p:cNvSpPr>
          <p:nvPr/>
        </p:nvSpPr>
        <p:spPr bwMode="auto">
          <a:xfrm>
            <a:off x="930275" y="2716213"/>
            <a:ext cx="19748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stop</a:t>
            </a:r>
          </a:p>
        </p:txBody>
      </p:sp>
      <p:sp>
        <p:nvSpPr>
          <p:cNvPr id="75785" name="TextBox 11"/>
          <p:cNvSpPr txBox="1">
            <a:spLocks noChangeArrowheads="1"/>
          </p:cNvSpPr>
          <p:nvPr/>
        </p:nvSpPr>
        <p:spPr bwMode="auto">
          <a:xfrm>
            <a:off x="2266950" y="4581525"/>
            <a:ext cx="2833688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think of</a:t>
            </a:r>
          </a:p>
        </p:txBody>
      </p:sp>
      <p:sp>
        <p:nvSpPr>
          <p:cNvPr id="75786" name="TextBox 11"/>
          <p:cNvSpPr txBox="1">
            <a:spLocks noChangeArrowheads="1"/>
          </p:cNvSpPr>
          <p:nvPr/>
        </p:nvSpPr>
        <p:spPr bwMode="auto">
          <a:xfrm>
            <a:off x="2339975" y="5084763"/>
            <a:ext cx="283368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 bus station 	</a:t>
            </a:r>
          </a:p>
        </p:txBody>
      </p:sp>
      <p:sp>
        <p:nvSpPr>
          <p:cNvPr id="75787" name="TextBox 11"/>
          <p:cNvSpPr txBox="1">
            <a:spLocks noChangeArrowheads="1"/>
          </p:cNvSpPr>
          <p:nvPr/>
        </p:nvSpPr>
        <p:spPr bwMode="auto">
          <a:xfrm>
            <a:off x="2413000" y="5659438"/>
            <a:ext cx="28336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 train station </a:t>
            </a:r>
          </a:p>
        </p:txBody>
      </p:sp>
      <p:sp>
        <p:nvSpPr>
          <p:cNvPr id="75788" name="TextBox 11"/>
          <p:cNvSpPr txBox="1">
            <a:spLocks noChangeArrowheads="1"/>
          </p:cNvSpPr>
          <p:nvPr/>
        </p:nvSpPr>
        <p:spPr bwMode="auto">
          <a:xfrm>
            <a:off x="2268538" y="6164263"/>
            <a:ext cx="35829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subway station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5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5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5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5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5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5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5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5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0" grpId="0"/>
      <p:bldP spid="75781" grpId="0"/>
      <p:bldP spid="75782" grpId="0"/>
      <p:bldP spid="75783" grpId="0"/>
      <p:bldP spid="75785" grpId="0"/>
      <p:bldP spid="75786" grpId="0"/>
      <p:bldP spid="75787" grpId="0"/>
      <p:bldP spid="7578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21"/>
          <p:cNvSpPr txBox="1">
            <a:spLocks noChangeArrowheads="1"/>
          </p:cNvSpPr>
          <p:nvPr/>
        </p:nvSpPr>
        <p:spPr bwMode="auto">
          <a:xfrm>
            <a:off x="357188" y="0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600" b="1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预 习 检 测</a:t>
            </a:r>
          </a:p>
        </p:txBody>
      </p:sp>
      <p:sp>
        <p:nvSpPr>
          <p:cNvPr id="78851" name="矩形 2"/>
          <p:cNvSpPr>
            <a:spLocks noChangeArrowheads="1"/>
          </p:cNvSpPr>
          <p:nvPr/>
        </p:nvSpPr>
        <p:spPr bwMode="auto">
          <a:xfrm>
            <a:off x="0" y="571500"/>
            <a:ext cx="914400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三、熟读</a:t>
            </a:r>
            <a:r>
              <a:rPr lang="en-US" altLang="zh-CN" sz="3200" dirty="0"/>
              <a:t>Grammar Focus</a:t>
            </a:r>
            <a:r>
              <a:rPr lang="zh-CN" altLang="en-US" sz="3200" dirty="0"/>
              <a:t>，完成下列句子。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en-US" sz="3200" dirty="0"/>
              <a:t>9.</a:t>
            </a:r>
            <a:r>
              <a:rPr lang="en-US" altLang="zh-CN" sz="3200" dirty="0"/>
              <a:t>Judy</a:t>
            </a:r>
            <a:r>
              <a:rPr lang="zh-CN" altLang="en-US" sz="3200" dirty="0"/>
              <a:t>家离学校多远？</a:t>
            </a:r>
            <a:r>
              <a:rPr lang="en-US" altLang="zh-CN" sz="3200" dirty="0"/>
              <a:t>(How far…) _______________________________________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10. </a:t>
            </a:r>
            <a:r>
              <a:rPr lang="zh-CN" altLang="en-US" sz="3200" dirty="0"/>
              <a:t>你认为历史怎么样？（</a:t>
            </a:r>
            <a:r>
              <a:rPr lang="en-US" altLang="zh-CN" sz="3200" dirty="0"/>
              <a:t>think of</a:t>
            </a:r>
            <a:r>
              <a:rPr lang="zh-CN" altLang="en-US" sz="3200" dirty="0"/>
              <a:t>） </a:t>
            </a:r>
            <a:r>
              <a:rPr lang="en-US" altLang="zh-CN" sz="3200" dirty="0"/>
              <a:t>_______________________________________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11. </a:t>
            </a:r>
            <a:r>
              <a:rPr lang="zh-CN" altLang="en-US" sz="3200" dirty="0"/>
              <a:t>他骑自行车去上学吗？</a:t>
            </a:r>
            <a:r>
              <a:rPr lang="en-US" altLang="zh-CN" sz="3200" dirty="0"/>
              <a:t>(ride a bike)  _______________________________________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12. </a:t>
            </a:r>
            <a:r>
              <a:rPr lang="zh-CN" altLang="en-US" sz="3200" dirty="0">
                <a:sym typeface="Arial" panose="020B0604020202020204" pitchFamily="34" charset="0"/>
              </a:rPr>
              <a:t>他到超市要多长时间？</a:t>
            </a:r>
            <a:r>
              <a:rPr lang="en-US" altLang="zh-CN" sz="3200" dirty="0">
                <a:sym typeface="Arial" panose="020B0604020202020204" pitchFamily="34" charset="0"/>
              </a:rPr>
              <a:t>(How long</a:t>
            </a:r>
            <a:r>
              <a:rPr lang="en-US" altLang="zh-CN" sz="3200" dirty="0">
                <a:latin typeface="Calibri" panose="020F0502020204030204"/>
                <a:sym typeface="Arial" panose="020B0604020202020204" pitchFamily="34" charset="0"/>
              </a:rPr>
              <a:t>…</a:t>
            </a:r>
            <a:r>
              <a:rPr lang="en-US" altLang="zh-CN" sz="3200" dirty="0">
                <a:sym typeface="Arial" panose="020B0604020202020204" pitchFamily="34" charset="0"/>
              </a:rPr>
              <a:t>)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______________________________________________________________________________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13. </a:t>
            </a:r>
            <a:r>
              <a:rPr lang="zh-CN" altLang="en-US" sz="3200" dirty="0"/>
              <a:t>她每天很快地吃早餐。</a:t>
            </a:r>
            <a:r>
              <a:rPr lang="en-US" altLang="zh-CN" sz="3200" dirty="0"/>
              <a:t>(a quick breakfast)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_______________________________________</a:t>
            </a:r>
          </a:p>
        </p:txBody>
      </p:sp>
      <p:sp>
        <p:nvSpPr>
          <p:cNvPr id="78852" name="TextBox 13"/>
          <p:cNvSpPr txBox="1">
            <a:spLocks noChangeArrowheads="1"/>
          </p:cNvSpPr>
          <p:nvPr/>
        </p:nvSpPr>
        <p:spPr bwMode="auto">
          <a:xfrm>
            <a:off x="150813" y="1571625"/>
            <a:ext cx="85312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sym typeface="Arial" panose="020B0604020202020204" pitchFamily="34" charset="0"/>
              </a:rPr>
              <a:t>How far is it from Judy’s home to school?</a:t>
            </a:r>
          </a:p>
        </p:txBody>
      </p:sp>
      <p:sp>
        <p:nvSpPr>
          <p:cNvPr id="78853" name="TextBox 15"/>
          <p:cNvSpPr txBox="1">
            <a:spLocks noChangeArrowheads="1"/>
          </p:cNvSpPr>
          <p:nvPr/>
        </p:nvSpPr>
        <p:spPr bwMode="auto">
          <a:xfrm>
            <a:off x="179388" y="2492375"/>
            <a:ext cx="70993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  <a:sym typeface="Arial" panose="020B0604020202020204" pitchFamily="34" charset="0"/>
              </a:rPr>
              <a:t>What do you think of history?</a:t>
            </a:r>
          </a:p>
        </p:txBody>
      </p:sp>
      <p:sp>
        <p:nvSpPr>
          <p:cNvPr id="78854" name="TextBox 17"/>
          <p:cNvSpPr txBox="1">
            <a:spLocks noChangeArrowheads="1"/>
          </p:cNvSpPr>
          <p:nvPr/>
        </p:nvSpPr>
        <p:spPr bwMode="auto">
          <a:xfrm>
            <a:off x="250825" y="3429000"/>
            <a:ext cx="79295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sym typeface="Arial" panose="020B0604020202020204" pitchFamily="34" charset="0"/>
              </a:rPr>
              <a:t>Does he ride a bike to school?</a:t>
            </a:r>
          </a:p>
        </p:txBody>
      </p:sp>
      <p:sp>
        <p:nvSpPr>
          <p:cNvPr id="78855" name="TextBox 18"/>
          <p:cNvSpPr txBox="1">
            <a:spLocks noChangeArrowheads="1"/>
          </p:cNvSpPr>
          <p:nvPr/>
        </p:nvSpPr>
        <p:spPr bwMode="auto">
          <a:xfrm>
            <a:off x="180975" y="4438650"/>
            <a:ext cx="80994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sym typeface="Arial" panose="020B0604020202020204" pitchFamily="34" charset="0"/>
              </a:rPr>
              <a:t>How long does it take his to get to the supermarket?</a:t>
            </a:r>
          </a:p>
        </p:txBody>
      </p:sp>
      <p:sp>
        <p:nvSpPr>
          <p:cNvPr id="78856" name="TextBox 19"/>
          <p:cNvSpPr txBox="1">
            <a:spLocks noChangeArrowheads="1"/>
          </p:cNvSpPr>
          <p:nvPr/>
        </p:nvSpPr>
        <p:spPr bwMode="auto">
          <a:xfrm>
            <a:off x="179388" y="5876925"/>
            <a:ext cx="80581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sym typeface="Arial" panose="020B0604020202020204" pitchFamily="34" charset="0"/>
              </a:rPr>
              <a:t>She has a quick breakfast every day.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8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8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8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8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8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2" grpId="0"/>
      <p:bldP spid="78853" grpId="0"/>
      <p:bldP spid="78854" grpId="0"/>
      <p:bldP spid="78855" grpId="0"/>
      <p:bldP spid="7885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思 考 探 究</a:t>
            </a:r>
          </a:p>
        </p:txBody>
      </p:sp>
      <p:sp>
        <p:nvSpPr>
          <p:cNvPr id="80899" name="矩形 2"/>
          <p:cNvSpPr>
            <a:spLocks noChangeArrowheads="1"/>
          </p:cNvSpPr>
          <p:nvPr/>
        </p:nvSpPr>
        <p:spPr bwMode="auto">
          <a:xfrm>
            <a:off x="0" y="642938"/>
            <a:ext cx="9144000" cy="600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★ Mary wants to know where Bob lives. </a:t>
            </a:r>
            <a:r>
              <a:rPr lang="zh-CN" altLang="en-US" sz="3200" dirty="0"/>
              <a:t>这是一个宾语从句。从句部分用的是陈述句的语序</a:t>
            </a:r>
            <a:r>
              <a:rPr lang="en-US" altLang="zh-CN" sz="3200" dirty="0"/>
              <a:t>, </a:t>
            </a:r>
            <a:r>
              <a:rPr lang="zh-CN" altLang="en-US" sz="3200" dirty="0"/>
              <a:t>也就是：引导词</a:t>
            </a:r>
            <a:r>
              <a:rPr lang="en-US" altLang="zh-CN" sz="3200" dirty="0"/>
              <a:t>+</a:t>
            </a:r>
            <a:r>
              <a:rPr lang="zh-CN" altLang="en-US" sz="3200" dirty="0"/>
              <a:t>主语</a:t>
            </a:r>
            <a:r>
              <a:rPr lang="en-US" altLang="zh-CN" sz="3200" dirty="0"/>
              <a:t>+</a:t>
            </a:r>
            <a:r>
              <a:rPr lang="zh-CN" altLang="en-US" sz="3200" dirty="0"/>
              <a:t>谓语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1. </a:t>
            </a:r>
            <a:r>
              <a:rPr lang="zh-CN" altLang="en-US" sz="3200" dirty="0"/>
              <a:t>你能告诉我公共汽车站在哪里吗？</a:t>
            </a:r>
            <a:r>
              <a:rPr lang="en-US" altLang="zh-CN" sz="3200" dirty="0"/>
              <a:t>Can you tell me where __________________________?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★ think of “</a:t>
            </a:r>
            <a:r>
              <a:rPr lang="zh-CN" altLang="en-US" sz="3200" dirty="0"/>
              <a:t>认为”，后面可以接名词、代词或者动名词。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2. </a:t>
            </a:r>
            <a:r>
              <a:rPr lang="zh-CN" altLang="en-US" sz="3200" dirty="0"/>
              <a:t>你认为他如何？   </a:t>
            </a:r>
            <a:r>
              <a:rPr lang="en-US" altLang="zh-CN" sz="3200" dirty="0"/>
              <a:t>What do you____________?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★ how far </a:t>
            </a:r>
            <a:r>
              <a:rPr lang="zh-CN" altLang="en-US" sz="3200" dirty="0"/>
              <a:t>用来提问距离，多远，其答语分为两种：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3. </a:t>
            </a:r>
            <a:r>
              <a:rPr lang="zh-CN" altLang="en-US" sz="3200" dirty="0"/>
              <a:t>从车站到公园有多远？ </a:t>
            </a:r>
            <a:r>
              <a:rPr lang="en-US" altLang="zh-CN" sz="3200" dirty="0"/>
              <a:t>___________________________from the bus stop to the park</a:t>
            </a:r>
            <a:r>
              <a:rPr lang="en-US" altLang="zh-CN" sz="3200" dirty="0" smtClean="0"/>
              <a:t>?</a:t>
            </a:r>
            <a:endParaRPr lang="en-US" altLang="zh-CN" sz="3200" dirty="0"/>
          </a:p>
        </p:txBody>
      </p:sp>
      <p:sp>
        <p:nvSpPr>
          <p:cNvPr id="80900" name="TextBox 4"/>
          <p:cNvSpPr txBox="1">
            <a:spLocks noChangeArrowheads="1"/>
          </p:cNvSpPr>
          <p:nvPr/>
        </p:nvSpPr>
        <p:spPr bwMode="auto">
          <a:xfrm>
            <a:off x="2384425" y="2493963"/>
            <a:ext cx="42132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 the bus station is  </a:t>
            </a:r>
          </a:p>
        </p:txBody>
      </p:sp>
      <p:sp>
        <p:nvSpPr>
          <p:cNvPr id="80901" name="TextBox 4"/>
          <p:cNvSpPr txBox="1">
            <a:spLocks noChangeArrowheads="1"/>
          </p:cNvSpPr>
          <p:nvPr/>
        </p:nvSpPr>
        <p:spPr bwMode="auto">
          <a:xfrm>
            <a:off x="6229350" y="3933825"/>
            <a:ext cx="2674938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think of him</a:t>
            </a:r>
          </a:p>
        </p:txBody>
      </p:sp>
      <p:sp>
        <p:nvSpPr>
          <p:cNvPr id="80902" name="TextBox 4"/>
          <p:cNvSpPr txBox="1">
            <a:spLocks noChangeArrowheads="1"/>
          </p:cNvSpPr>
          <p:nvPr/>
        </p:nvSpPr>
        <p:spPr bwMode="auto">
          <a:xfrm>
            <a:off x="1116013" y="5516563"/>
            <a:ext cx="38417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How far is 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0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0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0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0" grpId="0"/>
      <p:bldP spid="80901" grpId="0"/>
      <p:bldP spid="8090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矩形 1"/>
          <p:cNvSpPr>
            <a:spLocks noChangeArrowheads="1"/>
          </p:cNvSpPr>
          <p:nvPr/>
        </p:nvSpPr>
        <p:spPr bwMode="auto">
          <a:xfrm>
            <a:off x="0" y="974725"/>
            <a:ext cx="9144000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1</a:t>
            </a:r>
            <a:r>
              <a:rPr lang="zh-CN" altLang="en-US" sz="3200" dirty="0">
                <a:sym typeface="Arial" panose="020B0604020202020204" pitchFamily="34" charset="0"/>
              </a:rPr>
              <a:t>）用长度单位表示：</a:t>
            </a:r>
            <a:r>
              <a:rPr lang="en-US" altLang="zh-CN" sz="3200" dirty="0">
                <a:sym typeface="Arial" panose="020B0604020202020204" pitchFamily="34" charset="0"/>
              </a:rPr>
              <a:t>It is five kilometers.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2</a:t>
            </a:r>
            <a:r>
              <a:rPr lang="zh-CN" altLang="en-US" sz="3200" dirty="0">
                <a:sym typeface="Arial" panose="020B0604020202020204" pitchFamily="34" charset="0"/>
              </a:rPr>
              <a:t>）用时间表示：</a:t>
            </a:r>
            <a:r>
              <a:rPr lang="en-US" altLang="zh-CN" sz="3200" dirty="0">
                <a:sym typeface="Arial" panose="020B0604020202020204" pitchFamily="34" charset="0"/>
              </a:rPr>
              <a:t>It</a:t>
            </a:r>
            <a:r>
              <a:rPr lang="en-US" altLang="zh-CN" sz="3200" dirty="0">
                <a:latin typeface="Calibri" panose="020F0502020204030204"/>
                <a:sym typeface="Arial" panose="020B0604020202020204" pitchFamily="34" charset="0"/>
              </a:rPr>
              <a:t>’</a:t>
            </a:r>
            <a:r>
              <a:rPr lang="en-US" altLang="zh-CN" sz="3200" dirty="0">
                <a:sym typeface="Arial" panose="020B0604020202020204" pitchFamily="34" charset="0"/>
              </a:rPr>
              <a:t>s twenty minutes</a:t>
            </a:r>
            <a:r>
              <a:rPr lang="en-US" altLang="zh-CN" sz="3200" dirty="0">
                <a:latin typeface="Calibri" panose="020F0502020204030204"/>
                <a:sym typeface="Arial" panose="020B0604020202020204" pitchFamily="34" charset="0"/>
              </a:rPr>
              <a:t>’</a:t>
            </a:r>
            <a:r>
              <a:rPr lang="en-US" altLang="zh-CN" sz="3200" dirty="0">
                <a:sym typeface="Arial" panose="020B0604020202020204" pitchFamily="34" charset="0"/>
              </a:rPr>
              <a:t> walk.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★ 4. how long </a:t>
            </a:r>
            <a:r>
              <a:rPr lang="zh-CN" altLang="en-US" sz="3200" dirty="0">
                <a:sym typeface="Arial" panose="020B0604020202020204" pitchFamily="34" charset="0"/>
              </a:rPr>
              <a:t>用来提问时间，意为多久回答常用</a:t>
            </a:r>
            <a:r>
              <a:rPr lang="zh-CN" altLang="en-US" sz="3200" dirty="0">
                <a:latin typeface="Calibri" panose="020F0502020204030204"/>
                <a:sym typeface="Arial" panose="020B0604020202020204" pitchFamily="34" charset="0"/>
              </a:rPr>
              <a:t>“</a:t>
            </a:r>
            <a:r>
              <a:rPr lang="en-US" altLang="zh-CN" sz="3200" dirty="0">
                <a:sym typeface="Arial" panose="020B0604020202020204" pitchFamily="34" charset="0"/>
              </a:rPr>
              <a:t>_________+</a:t>
            </a:r>
            <a:r>
              <a:rPr lang="zh-CN" altLang="en-US" sz="3200" dirty="0">
                <a:sym typeface="Arial" panose="020B0604020202020204" pitchFamily="34" charset="0"/>
              </a:rPr>
              <a:t>时间段</a:t>
            </a:r>
            <a:r>
              <a:rPr lang="zh-CN" altLang="en-US" sz="3200" dirty="0">
                <a:latin typeface="Calibri" panose="020F0502020204030204"/>
                <a:sym typeface="Arial" panose="020B0604020202020204" pitchFamily="34" charset="0"/>
              </a:rPr>
              <a:t>”</a:t>
            </a:r>
            <a:r>
              <a:rPr lang="zh-CN" altLang="en-US" sz="3200" dirty="0">
                <a:sym typeface="Arial" panose="020B0604020202020204" pitchFamily="34" charset="0"/>
              </a:rPr>
              <a:t>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>
                <a:sym typeface="Arial" panose="020B0604020202020204" pitchFamily="34" charset="0"/>
              </a:rPr>
              <a:t>  </a:t>
            </a:r>
            <a:r>
              <a:rPr lang="en-US" altLang="zh-CN" sz="3200" dirty="0">
                <a:sym typeface="Arial" panose="020B0604020202020204" pitchFamily="34" charset="0"/>
              </a:rPr>
              <a:t>--- How long have you learnt English?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  --- For 3 years.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★ 5. how soon </a:t>
            </a:r>
            <a:r>
              <a:rPr lang="zh-CN" altLang="en-US" sz="3200" dirty="0">
                <a:sym typeface="Arial" panose="020B0604020202020204" pitchFamily="34" charset="0"/>
              </a:rPr>
              <a:t>用来提问做完某事还需要多长时间， 常用于将来时态时， 常用</a:t>
            </a:r>
            <a:r>
              <a:rPr lang="zh-CN" altLang="en-US" sz="3200" dirty="0">
                <a:latin typeface="Calibri" panose="020F0502020204030204"/>
                <a:sym typeface="Arial" panose="020B0604020202020204" pitchFamily="34" charset="0"/>
              </a:rPr>
              <a:t>“</a:t>
            </a:r>
            <a:r>
              <a:rPr lang="en-US" altLang="zh-CN" sz="3200" dirty="0">
                <a:sym typeface="Arial" panose="020B0604020202020204" pitchFamily="34" charset="0"/>
              </a:rPr>
              <a:t>___+ </a:t>
            </a:r>
            <a:r>
              <a:rPr lang="zh-CN" altLang="en-US" sz="3200" dirty="0">
                <a:sym typeface="Arial" panose="020B0604020202020204" pitchFamily="34" charset="0"/>
              </a:rPr>
              <a:t>时间段</a:t>
            </a:r>
            <a:r>
              <a:rPr lang="zh-CN" altLang="en-US" sz="3200" dirty="0">
                <a:latin typeface="Calibri" panose="020F0502020204030204"/>
                <a:sym typeface="Arial" panose="020B0604020202020204" pitchFamily="34" charset="0"/>
              </a:rPr>
              <a:t>”</a:t>
            </a:r>
            <a:r>
              <a:rPr lang="zh-CN" altLang="en-US" sz="3200" dirty="0">
                <a:sym typeface="Arial" panose="020B0604020202020204" pitchFamily="34" charset="0"/>
              </a:rPr>
              <a:t>来回答。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>
                <a:sym typeface="Arial" panose="020B0604020202020204" pitchFamily="34" charset="0"/>
              </a:rPr>
              <a:t>  </a:t>
            </a:r>
            <a:r>
              <a:rPr lang="en-US" altLang="zh-CN" sz="3200" dirty="0">
                <a:sym typeface="Arial" panose="020B0604020202020204" pitchFamily="34" charset="0"/>
              </a:rPr>
              <a:t>--- How soon will you arrive in Beijing?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  --- In 3 hours.</a:t>
            </a:r>
          </a:p>
        </p:txBody>
      </p:sp>
      <p:sp>
        <p:nvSpPr>
          <p:cNvPr id="82947" name="TextBox 2"/>
          <p:cNvSpPr txBox="1">
            <a:spLocks noChangeArrowheads="1"/>
          </p:cNvSpPr>
          <p:nvPr/>
        </p:nvSpPr>
        <p:spPr bwMode="auto">
          <a:xfrm>
            <a:off x="5105400" y="4375150"/>
            <a:ext cx="919163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in</a:t>
            </a:r>
          </a:p>
        </p:txBody>
      </p:sp>
      <p:sp>
        <p:nvSpPr>
          <p:cNvPr id="82948" name="TextBox 2"/>
          <p:cNvSpPr txBox="1">
            <a:spLocks noChangeArrowheads="1"/>
          </p:cNvSpPr>
          <p:nvPr/>
        </p:nvSpPr>
        <p:spPr bwMode="auto">
          <a:xfrm>
            <a:off x="250825" y="2460625"/>
            <a:ext cx="36433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for</a:t>
            </a:r>
            <a:endParaRPr lang="en-US" altLang="en-US" sz="32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2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0"/>
      <p:bldP spid="8294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200" b="1"/>
              <a:t>Period 2</a:t>
            </a:r>
            <a:r>
              <a:rPr lang="zh-CN" altLang="en-US" sz="3200" b="1"/>
              <a:t>训练案 </a:t>
            </a:r>
            <a:r>
              <a:rPr lang="en-US" altLang="zh-CN" sz="3200" b="1"/>
              <a:t>(</a:t>
            </a:r>
            <a:r>
              <a:rPr lang="zh-CN" altLang="en-US" sz="3200" b="1"/>
              <a:t>课本</a:t>
            </a:r>
            <a:r>
              <a:rPr lang="en-US" altLang="zh-CN" sz="3200" b="1"/>
              <a:t>P15-P16)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3200" b="1"/>
              <a:t>成效追踪</a:t>
            </a:r>
            <a:endParaRPr lang="zh-CN" altLang="en-US" sz="3200"/>
          </a:p>
        </p:txBody>
      </p:sp>
      <p:sp>
        <p:nvSpPr>
          <p:cNvPr id="83971" name="矩形 2"/>
          <p:cNvSpPr>
            <a:spLocks noChangeArrowheads="1"/>
          </p:cNvSpPr>
          <p:nvPr/>
        </p:nvSpPr>
        <p:spPr bwMode="auto">
          <a:xfrm>
            <a:off x="0" y="1358900"/>
            <a:ext cx="9144000" cy="399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1. </a:t>
            </a:r>
            <a:r>
              <a:rPr lang="zh-CN" altLang="en-US" sz="3200" dirty="0"/>
              <a:t>疑问词</a:t>
            </a:r>
            <a:r>
              <a:rPr lang="en-US" altLang="zh-CN" sz="3200" dirty="0"/>
              <a:t>How</a:t>
            </a:r>
            <a:r>
              <a:rPr lang="zh-CN" altLang="en-US" sz="3200" dirty="0"/>
              <a:t>引导的特殊疑问句。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________________ </a:t>
            </a:r>
            <a:r>
              <a:rPr lang="zh-CN" altLang="en-US" sz="3200" dirty="0"/>
              <a:t>提问不可数名词的数量，还可用于提问价钱；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________________ </a:t>
            </a:r>
            <a:r>
              <a:rPr lang="zh-CN" altLang="en-US" sz="3200" dirty="0"/>
              <a:t>提问可数名词的复数形式，表示“多少</a:t>
            </a:r>
            <a:r>
              <a:rPr lang="en-US" altLang="zh-CN" sz="3200" dirty="0"/>
              <a:t>...”</a:t>
            </a:r>
            <a:r>
              <a:rPr lang="zh-CN" altLang="en-US" sz="3200" dirty="0"/>
              <a:t>；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_________________ </a:t>
            </a:r>
            <a:r>
              <a:rPr lang="zh-CN" altLang="en-US" sz="3200" dirty="0"/>
              <a:t>提问路程</a:t>
            </a:r>
            <a:r>
              <a:rPr lang="en-US" altLang="zh-CN" sz="3200" dirty="0"/>
              <a:t>/</a:t>
            </a:r>
            <a:r>
              <a:rPr lang="zh-CN" altLang="en-US" sz="3200" dirty="0"/>
              <a:t>距离；</a:t>
            </a:r>
            <a:r>
              <a:rPr lang="en-US" altLang="zh-CN" sz="3200" dirty="0"/>
              <a:t>_________________ </a:t>
            </a:r>
            <a:r>
              <a:rPr lang="zh-CN" altLang="en-US" sz="3200" dirty="0"/>
              <a:t>提问时间的长短，还可用于提问物的长度；</a:t>
            </a:r>
          </a:p>
        </p:txBody>
      </p:sp>
      <p:sp>
        <p:nvSpPr>
          <p:cNvPr id="83972" name="TextBox 9"/>
          <p:cNvSpPr txBox="1">
            <a:spLocks noChangeArrowheads="1"/>
          </p:cNvSpPr>
          <p:nvPr/>
        </p:nvSpPr>
        <p:spPr bwMode="auto">
          <a:xfrm>
            <a:off x="180975" y="1700213"/>
            <a:ext cx="25812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How much</a:t>
            </a:r>
          </a:p>
        </p:txBody>
      </p:sp>
      <p:sp>
        <p:nvSpPr>
          <p:cNvPr id="83973" name="矩形 14"/>
          <p:cNvSpPr>
            <a:spLocks noChangeArrowheads="1"/>
          </p:cNvSpPr>
          <p:nvPr/>
        </p:nvSpPr>
        <p:spPr bwMode="auto">
          <a:xfrm>
            <a:off x="252413" y="2781300"/>
            <a:ext cx="33813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How many</a:t>
            </a:r>
          </a:p>
        </p:txBody>
      </p:sp>
      <p:sp>
        <p:nvSpPr>
          <p:cNvPr id="83974" name="矩形 14"/>
          <p:cNvSpPr>
            <a:spLocks noChangeArrowheads="1"/>
          </p:cNvSpPr>
          <p:nvPr/>
        </p:nvSpPr>
        <p:spPr bwMode="auto">
          <a:xfrm>
            <a:off x="250825" y="3716338"/>
            <a:ext cx="20859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How far</a:t>
            </a:r>
          </a:p>
        </p:txBody>
      </p:sp>
      <p:sp>
        <p:nvSpPr>
          <p:cNvPr id="83975" name="矩形 14"/>
          <p:cNvSpPr>
            <a:spLocks noChangeArrowheads="1"/>
          </p:cNvSpPr>
          <p:nvPr/>
        </p:nvSpPr>
        <p:spPr bwMode="auto">
          <a:xfrm>
            <a:off x="179388" y="4221163"/>
            <a:ext cx="20859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How long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3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3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3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3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2" grpId="0"/>
      <p:bldP spid="83973" grpId="0"/>
      <p:bldP spid="83974" grpId="0"/>
      <p:bldP spid="8397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/>
              <a:t>Period 2</a:t>
            </a:r>
            <a:r>
              <a:rPr lang="zh-CN" altLang="en-US" sz="3200" b="1" dirty="0"/>
              <a:t>训练案 </a:t>
            </a:r>
            <a:r>
              <a:rPr lang="en-US" altLang="zh-CN" sz="3200" b="1" dirty="0"/>
              <a:t>(</a:t>
            </a:r>
            <a:r>
              <a:rPr lang="zh-CN" altLang="en-US" sz="3200" b="1" dirty="0"/>
              <a:t>课本</a:t>
            </a:r>
            <a:r>
              <a:rPr lang="en-US" altLang="zh-CN" sz="3200" b="1" dirty="0"/>
              <a:t>P15-P16)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/>
              <a:t>成效追踪</a:t>
            </a:r>
            <a:endParaRPr lang="zh-CN" altLang="en-US" sz="3200" dirty="0"/>
          </a:p>
        </p:txBody>
      </p:sp>
      <p:sp>
        <p:nvSpPr>
          <p:cNvPr id="86019" name="矩形 2"/>
          <p:cNvSpPr>
            <a:spLocks noChangeArrowheads="1"/>
          </p:cNvSpPr>
          <p:nvPr/>
        </p:nvSpPr>
        <p:spPr bwMode="auto">
          <a:xfrm>
            <a:off x="0" y="1358900"/>
            <a:ext cx="9144000" cy="545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1) ---__________ does it take to get to school?             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   --- Half an hour.</a:t>
            </a:r>
            <a:r>
              <a:rPr lang="en-US" altLang="zh-CN" sz="3200" dirty="0">
                <a:latin typeface="Calibri" panose="020F0502020204030204"/>
              </a:rPr>
              <a:t>                                                 </a:t>
            </a: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2) ---__________ is it from our school to </a:t>
            </a:r>
            <a:r>
              <a:rPr lang="en-US" altLang="zh-CN" sz="3200" dirty="0" err="1"/>
              <a:t>Cunjin</a:t>
            </a:r>
            <a:r>
              <a:rPr lang="en-US" altLang="zh-CN" sz="3200" dirty="0"/>
              <a:t> Park? 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   ---About half an hour's walk. Shall we go there?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3)---__________ is the sweater?                  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  --It</a:t>
            </a:r>
            <a:r>
              <a:rPr lang="en-US" altLang="zh-CN" sz="3200" dirty="0">
                <a:latin typeface="Calibri" panose="020F0502020204030204"/>
              </a:rPr>
              <a:t>’</a:t>
            </a:r>
            <a:r>
              <a:rPr lang="en-US" altLang="zh-CN" sz="3200" dirty="0"/>
              <a:t>s 20 dollars.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4) _________</a:t>
            </a:r>
            <a:r>
              <a:rPr lang="en-US" altLang="zh-CN" sz="3200" dirty="0">
                <a:latin typeface="Calibri" panose="020F0502020204030204"/>
              </a:rPr>
              <a:t> </a:t>
            </a:r>
            <a:r>
              <a:rPr lang="en-US" altLang="zh-CN" sz="3200" dirty="0"/>
              <a:t>people</a:t>
            </a:r>
            <a:r>
              <a:rPr lang="en-US" altLang="zh-CN" sz="3200" dirty="0">
                <a:latin typeface="Calibri" panose="020F0502020204030204"/>
              </a:rPr>
              <a:t> </a:t>
            </a:r>
            <a:r>
              <a:rPr lang="en-US" altLang="zh-CN" sz="3200" dirty="0"/>
              <a:t>are</a:t>
            </a:r>
            <a:r>
              <a:rPr lang="en-US" altLang="zh-CN" sz="3200" dirty="0">
                <a:latin typeface="Calibri" panose="020F0502020204030204"/>
              </a:rPr>
              <a:t> </a:t>
            </a:r>
            <a:r>
              <a:rPr lang="en-US" altLang="zh-CN" sz="3200" dirty="0"/>
              <a:t>there</a:t>
            </a:r>
            <a:r>
              <a:rPr lang="en-US" altLang="zh-CN" sz="3200" dirty="0">
                <a:latin typeface="Calibri" panose="020F0502020204030204"/>
              </a:rPr>
              <a:t> </a:t>
            </a:r>
            <a:r>
              <a:rPr lang="en-US" altLang="zh-CN" sz="3200" dirty="0"/>
              <a:t>in</a:t>
            </a:r>
            <a:r>
              <a:rPr lang="en-US" altLang="zh-CN" sz="3200" dirty="0">
                <a:latin typeface="Calibri" panose="020F0502020204030204"/>
              </a:rPr>
              <a:t> </a:t>
            </a:r>
            <a:r>
              <a:rPr lang="en-US" altLang="zh-CN" sz="3200" dirty="0"/>
              <a:t>your</a:t>
            </a:r>
            <a:r>
              <a:rPr lang="en-US" altLang="zh-CN" sz="3200" dirty="0">
                <a:latin typeface="Calibri" panose="020F0502020204030204"/>
              </a:rPr>
              <a:t> </a:t>
            </a:r>
            <a:r>
              <a:rPr lang="en-US" altLang="zh-CN" sz="3200" dirty="0"/>
              <a:t>family?</a:t>
            </a:r>
            <a:r>
              <a:rPr lang="en-US" altLang="zh-CN" sz="3200" dirty="0">
                <a:latin typeface="Calibri" panose="020F0502020204030204"/>
              </a:rPr>
              <a:t> </a:t>
            </a: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5)</a:t>
            </a:r>
            <a:r>
              <a:rPr lang="en-US" altLang="zh-CN" sz="3200" dirty="0">
                <a:latin typeface="Calibri" panose="020F0502020204030204"/>
              </a:rPr>
              <a:t> </a:t>
            </a:r>
            <a:r>
              <a:rPr lang="en-US" altLang="zh-CN" sz="3200" dirty="0"/>
              <a:t>__________rice do you need?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latin typeface="Calibri" panose="020F0502020204030204"/>
              </a:rPr>
              <a:t>  </a:t>
            </a:r>
            <a:r>
              <a:rPr lang="en-US" altLang="zh-CN" sz="3200" dirty="0"/>
              <a:t> A. How much      			B. How far       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  C. How long      	                D. How many</a:t>
            </a:r>
          </a:p>
        </p:txBody>
      </p:sp>
      <p:sp>
        <p:nvSpPr>
          <p:cNvPr id="86020" name="TextBox 9"/>
          <p:cNvSpPr txBox="1">
            <a:spLocks noChangeArrowheads="1"/>
          </p:cNvSpPr>
          <p:nvPr/>
        </p:nvSpPr>
        <p:spPr bwMode="auto">
          <a:xfrm>
            <a:off x="1331913" y="2276475"/>
            <a:ext cx="1285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86021" name="TextBox 9"/>
          <p:cNvSpPr txBox="1">
            <a:spLocks noChangeArrowheads="1"/>
          </p:cNvSpPr>
          <p:nvPr/>
        </p:nvSpPr>
        <p:spPr bwMode="auto">
          <a:xfrm>
            <a:off x="1403350" y="1123950"/>
            <a:ext cx="1285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86022" name="TextBox 9"/>
          <p:cNvSpPr txBox="1">
            <a:spLocks noChangeArrowheads="1"/>
          </p:cNvSpPr>
          <p:nvPr/>
        </p:nvSpPr>
        <p:spPr bwMode="auto">
          <a:xfrm>
            <a:off x="1116013" y="3716338"/>
            <a:ext cx="12858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86023" name="TextBox 9"/>
          <p:cNvSpPr txBox="1">
            <a:spLocks noChangeArrowheads="1"/>
          </p:cNvSpPr>
          <p:nvPr/>
        </p:nvSpPr>
        <p:spPr bwMode="auto">
          <a:xfrm>
            <a:off x="900113" y="4724400"/>
            <a:ext cx="1285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86024" name="TextBox 9"/>
          <p:cNvSpPr txBox="1">
            <a:spLocks noChangeArrowheads="1"/>
          </p:cNvSpPr>
          <p:nvPr/>
        </p:nvSpPr>
        <p:spPr bwMode="auto">
          <a:xfrm>
            <a:off x="900113" y="5300663"/>
            <a:ext cx="12858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6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6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6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6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6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0" grpId="0"/>
      <p:bldP spid="86021" grpId="0"/>
      <p:bldP spid="86022" grpId="0"/>
      <p:bldP spid="86023" grpId="0"/>
      <p:bldP spid="86024" grpId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1019</Words>
  <Application>Microsoft Office PowerPoint</Application>
  <PresentationFormat>全屏显示(4:3)</PresentationFormat>
  <Paragraphs>179</Paragraphs>
  <Slides>14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0" baseType="lpstr">
      <vt:lpstr>楷体</vt:lpstr>
      <vt:lpstr>宋体</vt:lpstr>
      <vt:lpstr>微软雅黑</vt:lpstr>
      <vt:lpstr>Arial</vt:lpstr>
      <vt:lpstr>Calibri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2023-01-17T00:10:41Z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17E5DAA1832D442AAC84287C0E748C6C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