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8" r:id="rId2"/>
    <p:sldId id="269" r:id="rId3"/>
    <p:sldId id="276" r:id="rId4"/>
    <p:sldId id="305" r:id="rId5"/>
    <p:sldId id="272" r:id="rId6"/>
    <p:sldId id="273" r:id="rId7"/>
    <p:sldId id="287" r:id="rId8"/>
    <p:sldId id="299" r:id="rId9"/>
    <p:sldId id="300" r:id="rId10"/>
    <p:sldId id="290" r:id="rId11"/>
    <p:sldId id="292" r:id="rId12"/>
    <p:sldId id="298" r:id="rId13"/>
    <p:sldId id="301" r:id="rId14"/>
    <p:sldId id="302" r:id="rId15"/>
    <p:sldId id="303" r:id="rId16"/>
    <p:sldId id="304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D9831"/>
    <a:srgbClr val="F1AF00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497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395288" y="4437064"/>
            <a:ext cx="7772400" cy="9667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sz="3600" b="0">
                <a:solidFill>
                  <a:schemeClr val="bg1"/>
                </a:solidFill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395288" y="5445126"/>
            <a:ext cx="6400800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sz="2400">
                <a:solidFill>
                  <a:schemeClr val="bg1"/>
                </a:solidFill>
                <a:ea typeface="微软雅黑" panose="020B0503020204020204" charset="-122"/>
              </a:defRPr>
            </a:lvl1pPr>
            <a:lvl2pPr marL="457200" lvl="1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914400" lvl="2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371600" lvl="3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1828800" lvl="4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1950" y="117476"/>
            <a:ext cx="2057400" cy="5534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1" y="117476"/>
            <a:ext cx="6052930" cy="5534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6846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0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11188" y="117476"/>
            <a:ext cx="8075612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539750" y="112395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-1" y="2550809"/>
            <a:ext cx="9143999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4000" b="1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2" name="Rectangle 5"/>
          <p:cNvSpPr/>
          <p:nvPr/>
        </p:nvSpPr>
        <p:spPr>
          <a:xfrm>
            <a:off x="577972" y="173829"/>
            <a:ext cx="289053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Unit 3 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Safety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2" y="504174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1" y="2139578"/>
            <a:ext cx="8296989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wearing a lot of clothes to ________ himself from the  cold.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</a:p>
        </p:txBody>
      </p:sp>
      <p:sp>
        <p:nvSpPr>
          <p:cNvPr id="11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5191756" y="2046074"/>
            <a:ext cx="889004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5051" y="1506954"/>
            <a:ext cx="8484609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lain" startAt="2"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you are close to the sea, try to get as far away from the water    as possible.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如果你靠近大海，就尽可能地远离海水。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0050" y="3743758"/>
            <a:ext cx="8743950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be close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feels good to be close to nature.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接近自然让她感觉愉快。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(2)as…as possible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它的同义结构是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as…as one can/could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083045" y="3646274"/>
            <a:ext cx="234789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接近， 靠近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867844" y="4865187"/>
            <a:ext cx="22273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尽可能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0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9821" y="1667138"/>
            <a:ext cx="8445579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我和我的妈妈关系亲近。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I________ _______ _________ my mother.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请你尽快给我答复。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Please give me a reply _____ soon ______ ________.</a:t>
            </a:r>
          </a:p>
        </p:txBody>
      </p:sp>
      <p:sp>
        <p:nvSpPr>
          <p:cNvPr id="11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564352" y="2363881"/>
            <a:ext cx="86783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547384" y="3709921"/>
            <a:ext cx="54610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6353324" y="3679442"/>
            <a:ext cx="5003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7342856" y="3665650"/>
            <a:ext cx="139920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570192" y="2363881"/>
            <a:ext cx="118322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907502" y="2333401"/>
            <a:ext cx="114611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  <p:bldP spid="6" grpId="0"/>
      <p:bldP spid="7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5082" y="2195879"/>
            <a:ext cx="843186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Keep an eye out for things that can fall on you.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密切注意可能会掉在你身上的东西。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17171" y="1476048"/>
            <a:ext cx="8826345" cy="3323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keep an eye out for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 “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_____________________”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asked me to keep an eye out for the man in black.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他让我提防那个穿黑衣服的人。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833031" y="2149404"/>
            <a:ext cx="34978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密切注意； 提防； 警觉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1897068"/>
            <a:ext cx="9006839" cy="26012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keep an eye on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意为“照看；留意”。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asked my friend to keep an eye on my pet dog for me while I was away last week.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上周，我请我的朋友在我外出时帮我照看我的宠物狗。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37161" y="2006070"/>
            <a:ext cx="9006839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．当你买东西的时候，一定要提防假货。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When you buy something, you must _______ _______ _______ _______ _______ fake products.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410048" y="2686490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6701638" y="2671250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7936078" y="2656010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882646" y="3341473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014216" y="3356713"/>
            <a:ext cx="797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-55631" y="133724"/>
            <a:ext cx="8461932" cy="107721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18127" y="1997309"/>
          <a:ext cx="7727650" cy="374967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地震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．物体；对象；目标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calm______________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  system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survival __________________ →(v.)________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3071810" y="4397033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系统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43027" y="2311139"/>
            <a:ext cx="16898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earthquake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628193" y="2990387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9"/>
          <p:cNvSpPr>
            <a:spLocks noChangeArrowheads="1"/>
          </p:cNvSpPr>
          <p:nvPr/>
        </p:nvSpPr>
        <p:spPr bwMode="auto">
          <a:xfrm>
            <a:off x="2853158" y="3674984"/>
            <a:ext cx="2416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镇静的； 沉着的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371849" y="5052562"/>
            <a:ext cx="28782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生存； 存活； 幸存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38"/>
          <p:cNvSpPr>
            <a:spLocks noChangeArrowheads="1"/>
          </p:cNvSpPr>
          <p:nvPr/>
        </p:nvSpPr>
        <p:spPr bwMode="auto">
          <a:xfrm>
            <a:off x="6806100" y="5058090"/>
            <a:ext cx="11416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583837" y="1040141"/>
          <a:ext cx="7727650" cy="374967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保持镇静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．保护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免于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……____________________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把车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开到路边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．密切注意；提防；警觉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597214" y="2364601"/>
            <a:ext cx="3395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protect…from (doing)…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828044" y="1683363"/>
            <a:ext cx="14237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calm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4116154" y="3095551"/>
            <a:ext cx="13548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 over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5304874" y="3750871"/>
            <a:ext cx="26805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an eye out 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583837" y="1040140"/>
          <a:ext cx="7727650" cy="4370007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protect oneself________________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stay away from_____________________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get into a lift 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bring down 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close to________________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as…as possible/one can    ____________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117154" y="189216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远离</a:t>
            </a: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159514" y="1195683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自我保护</a:t>
            </a:r>
          </a:p>
        </p:txBody>
      </p:sp>
      <p:sp>
        <p:nvSpPr>
          <p:cNvPr id="14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3887555" y="2592631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进入电梯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3750395" y="3293671"/>
            <a:ext cx="31085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使瘫痪； 降低， 减少</a:t>
            </a: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3636095" y="3948991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接近，靠近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5567764" y="4619551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尽可能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189036" y="1094874"/>
          <a:ext cx="8954964" cy="4985886"/>
        </p:xfrm>
        <a:graphic>
          <a:graphicData uri="http://schemas.openxmlformats.org/drawingml/2006/table">
            <a:tbl>
              <a:tblPr/>
              <a:tblGrid>
                <a:gridCol w="725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5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你需要坚固的东西在周围来保护你免受落物的伤害。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need to have something strong around you to________   you ________ ________ objects.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．如果你在汽车里，把汽车开到没有树和高大建筑物的地方，并待在车里。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 are in a car, ________ ________ to a place________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there are no trees or tall buildings and stay in the car.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7575477" y="2134539"/>
            <a:ext cx="12067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2188742" y="2649285"/>
            <a:ext cx="8283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3744441" y="4409044"/>
            <a:ext cx="7745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3296026" y="2692223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5023875" y="4401167"/>
            <a:ext cx="8443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7285895" y="4409044"/>
            <a:ext cx="10591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6"/>
          <p:cNvGraphicFramePr>
            <a:graphicFrameLocks noGrp="1"/>
          </p:cNvGraphicFramePr>
          <p:nvPr/>
        </p:nvGraphicFramePr>
        <p:xfrm>
          <a:off x="194944" y="1306543"/>
          <a:ext cx="8918912" cy="4414838"/>
        </p:xfrm>
        <a:graphic>
          <a:graphicData uri="http://schemas.openxmlformats.org/drawingml/2006/table">
            <a:tbl>
              <a:tblPr/>
              <a:tblGrid>
                <a:gridCol w="48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6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如果你靠近大海，就尽可能地远离海水。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If you________ ________ _______the sea, try to get _______ far away from the water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．密切注意可能会掉在你身上的东西。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________ ________ ________ ________ ________ things that  can fall on you.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保持镇静不容易，但是它能救你的命。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________ ________ is not easy, but it can save your life.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3298588" y="1862755"/>
            <a:ext cx="11126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2014824" y="1840141"/>
            <a:ext cx="9179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4501190" y="1854014"/>
            <a:ext cx="9983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670067" y="1897353"/>
            <a:ext cx="805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14" name="矩形 13"/>
          <p:cNvSpPr/>
          <p:nvPr/>
        </p:nvSpPr>
        <p:spPr>
          <a:xfrm>
            <a:off x="4309110" y="2522193"/>
            <a:ext cx="1002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18356" y="2476473"/>
            <a:ext cx="1497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92126" y="3557017"/>
            <a:ext cx="1136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549427" y="3526537"/>
            <a:ext cx="779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41017" y="3526537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29737" y="3526537"/>
            <a:ext cx="88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7027" y="3511297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68680" y="5192065"/>
            <a:ext cx="14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Staying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383130" y="5176825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86444" y="1648602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1419" y="178322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4599" y="2635822"/>
            <a:ext cx="8431860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 need to have something strong around you to protect you from falling objects.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你需要坚固的东西在周围来保护你免受高空落物的伤害。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pic>
        <p:nvPicPr>
          <p:cNvPr id="14" name="图片 13" descr="图标-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15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17171" y="2042485"/>
            <a:ext cx="8663939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protect…from…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 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后面接能带来损害或伤害的事物。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protect your baby from catching a cold.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你应该保护宝宝免于感冒。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355584" y="2042485"/>
            <a:ext cx="313043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保护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免于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5631" y="133725"/>
            <a:ext cx="846193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17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Staying Safe in an Earthquake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37160" y="1499291"/>
            <a:ext cx="9006839" cy="39048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prevent/stop/keep…from doing…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这三个短语都表示“阻止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protect…from/against…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表示“保护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免受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stopped him from coming here?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是什么阻止他来这儿的？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protect the water from being polluted.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我们必须保护水不被污染。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3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8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全屏显示(4:3)</PresentationFormat>
  <Paragraphs>158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D96F3896F6BD4F8BA13F19BC60A2DADB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